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66"/>
  </p:notesMasterIdLst>
  <p:sldIdLst>
    <p:sldId id="1317" r:id="rId3"/>
    <p:sldId id="1314" r:id="rId4"/>
    <p:sldId id="269" r:id="rId5"/>
    <p:sldId id="1315" r:id="rId6"/>
    <p:sldId id="261" r:id="rId7"/>
    <p:sldId id="279" r:id="rId8"/>
    <p:sldId id="350" r:id="rId9"/>
    <p:sldId id="1316" r:id="rId10"/>
    <p:sldId id="353" r:id="rId11"/>
    <p:sldId id="1318" r:id="rId12"/>
    <p:sldId id="263" r:id="rId13"/>
    <p:sldId id="351" r:id="rId14"/>
    <p:sldId id="346" r:id="rId15"/>
    <p:sldId id="347" r:id="rId16"/>
    <p:sldId id="341" r:id="rId17"/>
    <p:sldId id="342" r:id="rId18"/>
    <p:sldId id="354" r:id="rId19"/>
    <p:sldId id="358" r:id="rId20"/>
    <p:sldId id="359" r:id="rId21"/>
    <p:sldId id="360" r:id="rId22"/>
    <p:sldId id="361" r:id="rId23"/>
    <p:sldId id="362" r:id="rId24"/>
    <p:sldId id="1311" r:id="rId25"/>
    <p:sldId id="1291" r:id="rId26"/>
    <p:sldId id="349" r:id="rId27"/>
    <p:sldId id="357" r:id="rId28"/>
    <p:sldId id="355" r:id="rId29"/>
    <p:sldId id="356" r:id="rId30"/>
    <p:sldId id="304" r:id="rId31"/>
    <p:sldId id="345" r:id="rId32"/>
    <p:sldId id="1258" r:id="rId33"/>
    <p:sldId id="1260" r:id="rId34"/>
    <p:sldId id="1259" r:id="rId35"/>
    <p:sldId id="1261" r:id="rId36"/>
    <p:sldId id="1319" r:id="rId37"/>
    <p:sldId id="1274" r:id="rId38"/>
    <p:sldId id="1281" r:id="rId39"/>
    <p:sldId id="1282" r:id="rId40"/>
    <p:sldId id="1283" r:id="rId41"/>
    <p:sldId id="1320" r:id="rId42"/>
    <p:sldId id="1287" r:id="rId43"/>
    <p:sldId id="1288" r:id="rId44"/>
    <p:sldId id="1290" r:id="rId45"/>
    <p:sldId id="1322" r:id="rId46"/>
    <p:sldId id="1294" r:id="rId47"/>
    <p:sldId id="1323" r:id="rId48"/>
    <p:sldId id="1321" r:id="rId49"/>
    <p:sldId id="1285" r:id="rId50"/>
    <p:sldId id="1296" r:id="rId51"/>
    <p:sldId id="1297" r:id="rId52"/>
    <p:sldId id="1298" r:id="rId53"/>
    <p:sldId id="1299" r:id="rId54"/>
    <p:sldId id="1300" r:id="rId55"/>
    <p:sldId id="1301" r:id="rId56"/>
    <p:sldId id="1304" r:id="rId57"/>
    <p:sldId id="1305" r:id="rId58"/>
    <p:sldId id="1307" r:id="rId59"/>
    <p:sldId id="1306" r:id="rId60"/>
    <p:sldId id="1308" r:id="rId61"/>
    <p:sldId id="1273" r:id="rId62"/>
    <p:sldId id="1309" r:id="rId63"/>
    <p:sldId id="1310" r:id="rId64"/>
    <p:sldId id="1324" r:id="rId65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3" autoAdjust="0"/>
    <p:restoredTop sz="96190" autoAdjust="0"/>
  </p:normalViewPr>
  <p:slideViewPr>
    <p:cSldViewPr>
      <p:cViewPr varScale="1">
        <p:scale>
          <a:sx n="114" d="100"/>
          <a:sy n="114" d="100"/>
        </p:scale>
        <p:origin x="-848" y="368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B551E-9F22-4B6E-924D-4DC3CE72867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4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epid</a:t>
            </a:r>
            <a:r>
              <a:rPr lang="en-GB" dirty="0"/>
              <a:t> implies sick makes at least sense a bit; met and sick implies sick is a tautology that does not help at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5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9D7F4-7232-0A4B-9ECD-211BED8CA6B6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055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Argmax and sum not commutative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2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27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43183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43183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84082-EDBE-BB77-3382-F42E21BDD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PRMs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PRMs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3421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5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PRMs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978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PRMs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6896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PRMs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Marcel Gehrke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78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9034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85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PRMs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437977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PRMs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17032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PRMs</a:t>
            </a:r>
            <a:endParaRPr lang="en-US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0024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7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Marcel Gehrke</a:t>
            </a:r>
            <a:endParaRPr lang="en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3" r:id="rId5"/>
    <p:sldLayoutId id="2147483714" r:id="rId6"/>
    <p:sldLayoutId id="2147483715" r:id="rId7"/>
    <p:sldLayoutId id="2147483716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Relationship Id="rId14" Type="http://schemas.openxmlformats.org/officeDocument/2006/relationships/image" Target="../media/image1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710.png"/><Relationship Id="rId26" Type="http://schemas.openxmlformats.org/officeDocument/2006/relationships/image" Target="../media/image1510.png"/><Relationship Id="rId21" Type="http://schemas.openxmlformats.org/officeDocument/2006/relationships/image" Target="../media/image19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1410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24" Type="http://schemas.openxmlformats.org/officeDocument/2006/relationships/image" Target="../media/image20.png"/><Relationship Id="rId32" Type="http://schemas.openxmlformats.org/officeDocument/2006/relationships/image" Target="../media/image44.png"/><Relationship Id="rId5" Type="http://schemas.openxmlformats.org/officeDocument/2006/relationships/image" Target="../media/image260.png"/><Relationship Id="rId15" Type="http://schemas.openxmlformats.org/officeDocument/2006/relationships/image" Target="../media/image36.png"/><Relationship Id="rId23" Type="http://schemas.openxmlformats.org/officeDocument/2006/relationships/image" Target="../media/image1210.png"/><Relationship Id="rId28" Type="http://schemas.openxmlformats.org/officeDocument/2006/relationships/image" Target="../media/image40.png"/><Relationship Id="rId10" Type="http://schemas.openxmlformats.org/officeDocument/2006/relationships/image" Target="../media/image32.png"/><Relationship Id="rId19" Type="http://schemas.openxmlformats.org/officeDocument/2006/relationships/image" Target="../media/image810.png"/><Relationship Id="rId31" Type="http://schemas.openxmlformats.org/officeDocument/2006/relationships/image" Target="../media/image43.png"/><Relationship Id="rId4" Type="http://schemas.openxmlformats.org/officeDocument/2006/relationships/image" Target="../media/image250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1110.png"/><Relationship Id="rId27" Type="http://schemas.openxmlformats.org/officeDocument/2006/relationships/image" Target="../media/image1610.png"/><Relationship Id="rId30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160.png"/><Relationship Id="rId3" Type="http://schemas.openxmlformats.org/officeDocument/2006/relationships/image" Target="../media/image114.png"/><Relationship Id="rId7" Type="http://schemas.openxmlformats.org/officeDocument/2006/relationships/image" Target="../media/image430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144.png"/><Relationship Id="rId10" Type="http://schemas.openxmlformats.org/officeDocument/2006/relationships/image" Target="../media/image460.png"/><Relationship Id="rId4" Type="http://schemas.openxmlformats.org/officeDocument/2006/relationships/image" Target="../media/image115.png"/><Relationship Id="rId9" Type="http://schemas.openxmlformats.org/officeDocument/2006/relationships/image" Target="../media/image450.png"/><Relationship Id="rId14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160.png"/><Relationship Id="rId18" Type="http://schemas.openxmlformats.org/officeDocument/2006/relationships/image" Target="../media/image119.png"/><Relationship Id="rId3" Type="http://schemas.openxmlformats.org/officeDocument/2006/relationships/image" Target="../media/image1141.png"/><Relationship Id="rId7" Type="http://schemas.openxmlformats.org/officeDocument/2006/relationships/image" Target="../media/image430.png"/><Relationship Id="rId12" Type="http://schemas.openxmlformats.org/officeDocument/2006/relationships/image" Target="../media/image151.png"/><Relationship Id="rId17" Type="http://schemas.openxmlformats.org/officeDocument/2006/relationships/image" Target="../media/image1180.png"/><Relationship Id="rId2" Type="http://schemas.openxmlformats.org/officeDocument/2006/relationships/image" Target="../media/image117.png"/><Relationship Id="rId16" Type="http://schemas.openxmlformats.org/officeDocument/2006/relationships/image" Target="../media/image11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144.png"/><Relationship Id="rId15" Type="http://schemas.openxmlformats.org/officeDocument/2006/relationships/image" Target="../media/image118.png"/><Relationship Id="rId10" Type="http://schemas.openxmlformats.org/officeDocument/2006/relationships/image" Target="../media/image460.png"/><Relationship Id="rId4" Type="http://schemas.openxmlformats.org/officeDocument/2006/relationships/image" Target="../media/image1151.png"/><Relationship Id="rId9" Type="http://schemas.openxmlformats.org/officeDocument/2006/relationships/image" Target="../media/image450.png"/><Relationship Id="rId14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120.png"/><Relationship Id="rId16" Type="http://schemas.openxmlformats.org/officeDocument/2006/relationships/image" Target="../media/image11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5" Type="http://schemas.openxmlformats.org/officeDocument/2006/relationships/image" Target="../media/image117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Relationship Id="rId14" Type="http://schemas.openxmlformats.org/officeDocument/2006/relationships/image" Target="../media/image11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50.png"/><Relationship Id="rId4" Type="http://schemas.openxmlformats.org/officeDocument/2006/relationships/image" Target="../media/image1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50.png"/><Relationship Id="rId4" Type="http://schemas.openxmlformats.org/officeDocument/2006/relationships/image" Target="../media/image12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50.png"/><Relationship Id="rId4" Type="http://schemas.openxmlformats.org/officeDocument/2006/relationships/image" Target="../media/image11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6.png"/><Relationship Id="rId5" Type="http://schemas.openxmlformats.org/officeDocument/2006/relationships/image" Target="../media/image1140.png"/><Relationship Id="rId4" Type="http://schemas.openxmlformats.org/officeDocument/2006/relationships/image" Target="../media/image12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2.png"/><Relationship Id="rId18" Type="http://schemas.openxmlformats.org/officeDocument/2006/relationships/image" Target="../media/image137.png"/><Relationship Id="rId3" Type="http://schemas.openxmlformats.org/officeDocument/2006/relationships/image" Target="../media/image90.png"/><Relationship Id="rId21" Type="http://schemas.openxmlformats.org/officeDocument/2006/relationships/image" Target="../media/image140.png"/><Relationship Id="rId7" Type="http://schemas.openxmlformats.org/officeDocument/2006/relationships/image" Target="../media/image94.png"/><Relationship Id="rId12" Type="http://schemas.openxmlformats.org/officeDocument/2006/relationships/image" Target="../media/image1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5.png"/><Relationship Id="rId20" Type="http://schemas.openxmlformats.org/officeDocument/2006/relationships/image" Target="../media/image5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3.png"/><Relationship Id="rId5" Type="http://schemas.openxmlformats.org/officeDocument/2006/relationships/image" Target="../media/image92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97.png"/><Relationship Id="rId19" Type="http://schemas.openxmlformats.org/officeDocument/2006/relationships/image" Target="../media/image138.png"/><Relationship Id="rId9" Type="http://schemas.openxmlformats.org/officeDocument/2006/relationships/image" Target="../media/image96.png"/><Relationship Id="rId14" Type="http://schemas.openxmlformats.org/officeDocument/2006/relationships/image" Target="../media/image411.png"/><Relationship Id="rId22" Type="http://schemas.openxmlformats.org/officeDocument/2006/relationships/image" Target="../media/image14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6.png"/><Relationship Id="rId3" Type="http://schemas.openxmlformats.org/officeDocument/2006/relationships/image" Target="../media/image1140.png"/><Relationship Id="rId7" Type="http://schemas.openxmlformats.org/officeDocument/2006/relationships/image" Target="../media/image130.png"/><Relationship Id="rId12" Type="http://schemas.openxmlformats.org/officeDocument/2006/relationships/image" Target="../media/image145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9.png"/><Relationship Id="rId11" Type="http://schemas.openxmlformats.org/officeDocument/2006/relationships/image" Target="../media/image143.png"/><Relationship Id="rId5" Type="http://schemas.openxmlformats.org/officeDocument/2006/relationships/image" Target="../media/image128.png"/><Relationship Id="rId10" Type="http://schemas.openxmlformats.org/officeDocument/2006/relationships/image" Target="../media/image139.png"/><Relationship Id="rId4" Type="http://schemas.openxmlformats.org/officeDocument/2006/relationships/image" Target="../media/image127.png"/><Relationship Id="rId9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5.png"/><Relationship Id="rId3" Type="http://schemas.openxmlformats.org/officeDocument/2006/relationships/image" Target="../media/image1250.png"/><Relationship Id="rId7" Type="http://schemas.openxmlformats.org/officeDocument/2006/relationships/image" Target="../media/image129.png"/><Relationship Id="rId12" Type="http://schemas.openxmlformats.org/officeDocument/2006/relationships/image" Target="../media/image14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8.png"/><Relationship Id="rId11" Type="http://schemas.openxmlformats.org/officeDocument/2006/relationships/image" Target="../media/image139.png"/><Relationship Id="rId5" Type="http://schemas.openxmlformats.org/officeDocument/2006/relationships/image" Target="../media/image127.png"/><Relationship Id="rId10" Type="http://schemas.openxmlformats.org/officeDocument/2006/relationships/image" Target="../media/image133.png"/><Relationship Id="rId4" Type="http://schemas.openxmlformats.org/officeDocument/2006/relationships/image" Target="../media/image1140.png"/><Relationship Id="rId9" Type="http://schemas.openxmlformats.org/officeDocument/2006/relationships/image" Target="../media/image132.png"/><Relationship Id="rId14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140.pn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3.png"/><Relationship Id="rId11" Type="http://schemas.openxmlformats.org/officeDocument/2006/relationships/image" Target="../media/image157.png"/><Relationship Id="rId5" Type="http://schemas.openxmlformats.org/officeDocument/2006/relationships/image" Target="../media/image152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12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50.png"/><Relationship Id="rId11" Type="http://schemas.openxmlformats.org/officeDocument/2006/relationships/image" Target="../media/image157.png"/><Relationship Id="rId5" Type="http://schemas.openxmlformats.org/officeDocument/2006/relationships/image" Target="../media/image165.png"/><Relationship Id="rId10" Type="http://schemas.openxmlformats.org/officeDocument/2006/relationships/image" Target="../media/image156.png"/><Relationship Id="rId4" Type="http://schemas.openxmlformats.org/officeDocument/2006/relationships/image" Target="../media/image164.png"/><Relationship Id="rId9" Type="http://schemas.openxmlformats.org/officeDocument/2006/relationships/image" Target="../media/image155.png"/><Relationship Id="rId14" Type="http://schemas.openxmlformats.org/officeDocument/2006/relationships/image" Target="../media/image1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72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83.png"/><Relationship Id="rId9" Type="http://schemas.openxmlformats.org/officeDocument/2006/relationships/image" Target="../media/image1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30.png"/><Relationship Id="rId17" Type="http://schemas.openxmlformats.org/officeDocument/2006/relationships/image" Target="../media/image198.png"/><Relationship Id="rId2" Type="http://schemas.openxmlformats.org/officeDocument/2006/relationships/image" Target="../media/image184.png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5" Type="http://schemas.openxmlformats.org/officeDocument/2006/relationships/image" Target="../media/image196.png"/><Relationship Id="rId10" Type="http://schemas.openxmlformats.org/officeDocument/2006/relationships/image" Target="../media/image192.png"/><Relationship Id="rId19" Type="http://schemas.openxmlformats.org/officeDocument/2006/relationships/image" Target="../media/image200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1110.png"/><Relationship Id="rId12" Type="http://schemas.openxmlformats.org/officeDocument/2006/relationships/image" Target="../media/image1610.png"/><Relationship Id="rId17" Type="http://schemas.openxmlformats.org/officeDocument/2006/relationships/image" Target="../media/image2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1510.png"/><Relationship Id="rId5" Type="http://schemas.openxmlformats.org/officeDocument/2006/relationships/image" Target="../media/image911.png"/><Relationship Id="rId15" Type="http://schemas.openxmlformats.org/officeDocument/2006/relationships/image" Target="../media/image23.png"/><Relationship Id="rId10" Type="http://schemas.openxmlformats.org/officeDocument/2006/relationships/image" Target="../media/image1410.png"/><Relationship Id="rId19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53.png"/><Relationship Id="rId7" Type="http://schemas.openxmlformats.org/officeDocument/2006/relationships/image" Target="../media/image211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0.png"/><Relationship Id="rId10" Type="http://schemas.openxmlformats.org/officeDocument/2006/relationships/image" Target="../media/image214.png"/><Relationship Id="rId4" Type="http://schemas.openxmlformats.org/officeDocument/2006/relationships/image" Target="../media/image2080.png"/><Relationship Id="rId9" Type="http://schemas.openxmlformats.org/officeDocument/2006/relationships/image" Target="../media/image2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250.png"/><Relationship Id="rId7" Type="http://schemas.openxmlformats.org/officeDocument/2006/relationships/image" Target="../media/image219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0.png"/><Relationship Id="rId10" Type="http://schemas.openxmlformats.org/officeDocument/2006/relationships/image" Target="../media/image168.png"/><Relationship Id="rId4" Type="http://schemas.openxmlformats.org/officeDocument/2006/relationships/image" Target="../media/image217.png"/><Relationship Id="rId9" Type="http://schemas.openxmlformats.org/officeDocument/2006/relationships/image" Target="../media/image2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70.png"/><Relationship Id="rId7" Type="http://schemas.openxmlformats.org/officeDocument/2006/relationships/image" Target="../media/image440.png"/><Relationship Id="rId12" Type="http://schemas.openxmlformats.org/officeDocument/2006/relationships/image" Target="../media/image16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0.png"/><Relationship Id="rId11" Type="http://schemas.openxmlformats.org/officeDocument/2006/relationships/image" Target="../media/image151.png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144.png"/><Relationship Id="rId9" Type="http://schemas.openxmlformats.org/officeDocument/2006/relationships/image" Target="../media/image4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710.png"/><Relationship Id="rId26" Type="http://schemas.openxmlformats.org/officeDocument/2006/relationships/image" Target="../media/image1510.png"/><Relationship Id="rId3" Type="http://schemas.openxmlformats.org/officeDocument/2006/relationships/image" Target="../media/image1102.png"/><Relationship Id="rId21" Type="http://schemas.openxmlformats.org/officeDocument/2006/relationships/image" Target="../media/image19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14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24" Type="http://schemas.openxmlformats.org/officeDocument/2006/relationships/image" Target="../media/image20.png"/><Relationship Id="rId32" Type="http://schemas.openxmlformats.org/officeDocument/2006/relationships/image" Target="../media/image44.png"/><Relationship Id="rId5" Type="http://schemas.openxmlformats.org/officeDocument/2006/relationships/image" Target="../media/image260.png"/><Relationship Id="rId15" Type="http://schemas.openxmlformats.org/officeDocument/2006/relationships/image" Target="../media/image36.png"/><Relationship Id="rId23" Type="http://schemas.openxmlformats.org/officeDocument/2006/relationships/image" Target="../media/image1210.png"/><Relationship Id="rId28" Type="http://schemas.openxmlformats.org/officeDocument/2006/relationships/image" Target="../media/image40.png"/><Relationship Id="rId10" Type="http://schemas.openxmlformats.org/officeDocument/2006/relationships/image" Target="../media/image32.png"/><Relationship Id="rId19" Type="http://schemas.openxmlformats.org/officeDocument/2006/relationships/image" Target="../media/image810.png"/><Relationship Id="rId31" Type="http://schemas.openxmlformats.org/officeDocument/2006/relationships/image" Target="../media/image43.png"/><Relationship Id="rId4" Type="http://schemas.openxmlformats.org/officeDocument/2006/relationships/image" Target="../media/image250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1110.png"/><Relationship Id="rId27" Type="http://schemas.openxmlformats.org/officeDocument/2006/relationships/image" Target="../media/image1610.png"/><Relationship Id="rId30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linqs.org/" TargetMode="External"/><Relationship Id="rId2" Type="http://schemas.openxmlformats.org/officeDocument/2006/relationships/hyperlink" Target="http://people.cs.aau.dk/~jaeger/Primula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0.png"/><Relationship Id="rId4" Type="http://schemas.openxmlformats.org/officeDocument/2006/relationships/hyperlink" Target="https://dtai.cs.kuleuven.be/problog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" Type="http://schemas.openxmlformats.org/officeDocument/2006/relationships/image" Target="../media/image45.png"/><Relationship Id="rId21" Type="http://schemas.openxmlformats.org/officeDocument/2006/relationships/image" Target="../media/image111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2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8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D834-5605-6A41-B05B-EAAFE4BB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Dynamic Probabilistic Relational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ABFBC7-B07A-B627-22DD-79D863BEB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Probabilistic Relational Models </a:t>
            </a:r>
          </a:p>
          <a:p>
            <a:r>
              <a:rPr lang="en-GB" dirty="0"/>
              <a:t>(PRMs)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FEC4-994B-4180-97FD-3AEA642A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F3B9A8-EC53-F1D5-B4BD-525DBB5BBDD7}"/>
              </a:ext>
            </a:extLst>
          </p:cNvPr>
          <p:cNvGrpSpPr/>
          <p:nvPr/>
        </p:nvGrpSpPr>
        <p:grpSpPr>
          <a:xfrm>
            <a:off x="914400" y="4675467"/>
            <a:ext cx="2905716" cy="1227033"/>
            <a:chOff x="6907622" y="3834819"/>
            <a:chExt cx="4886495" cy="20634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F2303E-50AC-C845-B010-F50E863317A4}"/>
                </a:ext>
              </a:extLst>
            </p:cNvPr>
            <p:cNvGrpSpPr/>
            <p:nvPr/>
          </p:nvGrpSpPr>
          <p:grpSpPr>
            <a:xfrm>
              <a:off x="8221516" y="3918239"/>
              <a:ext cx="2218549" cy="490296"/>
              <a:chOff x="8634941" y="2902693"/>
              <a:chExt cx="2218549" cy="49029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8022CB-BB6B-42A6-1D22-68E7D151AC7B}"/>
                  </a:ext>
                </a:extLst>
              </p:cNvPr>
              <p:cNvCxnSpPr>
                <a:cxnSpLocks/>
                <a:stCxn id="9" idx="6"/>
                <a:endCxn id="41" idx="1"/>
              </p:cNvCxnSpPr>
              <p:nvPr/>
            </p:nvCxnSpPr>
            <p:spPr>
              <a:xfrm>
                <a:off x="8634941" y="3010326"/>
                <a:ext cx="942743" cy="3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DB99DCB-7E06-3494-C8BF-FE68EF892C20}"/>
                  </a:ext>
                </a:extLst>
              </p:cNvPr>
              <p:cNvCxnSpPr>
                <a:cxnSpLocks/>
                <a:stCxn id="10" idx="2"/>
                <a:endCxn id="41" idx="3"/>
              </p:cNvCxnSpPr>
              <p:nvPr/>
            </p:nvCxnSpPr>
            <p:spPr>
              <a:xfrm flipH="1">
                <a:off x="9721685" y="3010326"/>
                <a:ext cx="1131805" cy="3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BD3FC54-19B9-A92C-1B28-4126898E2516}"/>
                  </a:ext>
                </a:extLst>
              </p:cNvPr>
              <p:cNvCxnSpPr>
                <a:cxnSpLocks/>
                <a:stCxn id="13" idx="0"/>
                <a:endCxn id="41" idx="2"/>
              </p:cNvCxnSpPr>
              <p:nvPr/>
            </p:nvCxnSpPr>
            <p:spPr>
              <a:xfrm flipV="1">
                <a:off x="9646963" y="3085608"/>
                <a:ext cx="2723" cy="3073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A456221-E6C1-C821-18DD-708933951872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11601" cy="386938"/>
                <a:chOff x="9540595" y="2902693"/>
                <a:chExt cx="511601" cy="38693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2A12490-AABB-7AF2-38B2-119D51581A6D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75CAC1A-1529-9A9E-646F-7DEBE53236C5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3B2D32D-C466-89FF-E470-467AB004FC7A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612CDFA3-5192-55C2-0CA4-B731F024A0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79386" cy="271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05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105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050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C3DE3556-BB52-5742-B9DC-12BC3F7580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79386" cy="2717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4286" r="-7143"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4BB9D74-8C1C-08FE-4D3C-3BBA33D6D7AF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11744" cy="38210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ED6E398-37C8-2141-86AD-75F6521FE4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11744" cy="38210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FBC6E70-C5DD-198D-89F1-CC1D5725907C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74672" cy="38210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26FA664-C3E9-2E4E-86CC-2B92C80D18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74672" cy="38210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8442367-BB22-AC6E-EEC1-2337DBBA9DFB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49651" cy="38210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B4C69355-F2CC-A741-A4A7-07799EB57D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49651" cy="38210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D89A1D1-2818-80C4-3B9D-404C48ADE3F4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14319" cy="38210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DBBBD4C-253A-C847-8048-1761E924C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14319" cy="38210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24C62AD-B1E8-39DC-261B-038F518E6180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45561" cy="38210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718322F-86F4-CC46-B5C1-7FAD40676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45561" cy="382105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9A09252-6F2A-8B0A-F216-3A6EC686B5D3}"/>
                    </a:ext>
                  </a:extLst>
                </p:cNvPr>
                <p:cNvSpPr/>
                <p:nvPr/>
              </p:nvSpPr>
              <p:spPr>
                <a:xfrm>
                  <a:off x="10039465" y="4943648"/>
                  <a:ext cx="1754652" cy="38210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105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7505EF8-8814-0745-AFDB-CCB8992F59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5" y="4943648"/>
                  <a:ext cx="1754652" cy="38210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5282CF-077F-D31E-0655-231A76C66D44}"/>
                </a:ext>
              </a:extLst>
            </p:cNvPr>
            <p:cNvCxnSpPr>
              <a:cxnSpLocks/>
              <a:stCxn id="12" idx="6"/>
              <a:endCxn id="33" idx="1"/>
            </p:cNvCxnSpPr>
            <p:nvPr/>
          </p:nvCxnSpPr>
          <p:spPr>
            <a:xfrm>
              <a:off x="8421941" y="5134701"/>
              <a:ext cx="477290" cy="9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C8784-6A4D-1FB0-4DE2-19EC824AEEBE}"/>
                </a:ext>
              </a:extLst>
            </p:cNvPr>
            <p:cNvCxnSpPr>
              <a:cxnSpLocks/>
              <a:stCxn id="13" idx="4"/>
              <a:endCxn id="33" idx="0"/>
            </p:cNvCxnSpPr>
            <p:nvPr/>
          </p:nvCxnSpPr>
          <p:spPr>
            <a:xfrm flipH="1">
              <a:off x="8971231" y="4790640"/>
              <a:ext cx="262307" cy="281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484FFD-D072-6914-4A78-98496AD981D7}"/>
                </a:ext>
              </a:extLst>
            </p:cNvPr>
            <p:cNvCxnSpPr>
              <a:cxnSpLocks/>
              <a:stCxn id="11" idx="0"/>
              <a:endCxn id="33" idx="2"/>
            </p:cNvCxnSpPr>
            <p:nvPr/>
          </p:nvCxnSpPr>
          <p:spPr>
            <a:xfrm flipH="1" flipV="1">
              <a:off x="8971231" y="5215849"/>
              <a:ext cx="244855" cy="300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1698F7A-1DC7-DAA1-E41F-83D7B920409B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86442"/>
              <a:chOff x="9288700" y="2902693"/>
              <a:chExt cx="474503" cy="38644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807C5E-A242-F458-2C30-FABAC3B50E23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864D73-E78C-03F0-E4C4-FBB580A4C09F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14E7E3-85C8-BC5D-2612-2BAB7D064F9E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CC24755-2AE2-8068-1E36-13C2E01896D1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84671" cy="2717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0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05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7E6D96C-C3D8-C74A-8923-7DE4527A0E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84671" cy="2717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333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CF0387-B512-5B99-0FDE-EC99AEC9B151}"/>
                </a:ext>
              </a:extLst>
            </p:cNvPr>
            <p:cNvCxnSpPr>
              <a:cxnSpLocks/>
              <a:stCxn id="13" idx="4"/>
              <a:endCxn id="29" idx="0"/>
            </p:cNvCxnSpPr>
            <p:nvPr/>
          </p:nvCxnSpPr>
          <p:spPr>
            <a:xfrm>
              <a:off x="9233538" y="4790640"/>
              <a:ext cx="268568" cy="281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5F3814-724B-3DAC-C2BB-946832F0B24F}"/>
                </a:ext>
              </a:extLst>
            </p:cNvPr>
            <p:cNvCxnSpPr>
              <a:cxnSpLocks/>
              <a:stCxn id="14" idx="2"/>
              <a:endCxn id="29" idx="3"/>
            </p:cNvCxnSpPr>
            <p:nvPr/>
          </p:nvCxnSpPr>
          <p:spPr>
            <a:xfrm flipH="1">
              <a:off x="9574105" y="5134701"/>
              <a:ext cx="465361" cy="9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3DD646-9FBA-F21A-8C22-4B65CFB81759}"/>
                </a:ext>
              </a:extLst>
            </p:cNvPr>
            <p:cNvCxnSpPr>
              <a:cxnSpLocks/>
              <a:stCxn id="11" idx="0"/>
              <a:endCxn id="29" idx="2"/>
            </p:cNvCxnSpPr>
            <p:nvPr/>
          </p:nvCxnSpPr>
          <p:spPr>
            <a:xfrm flipV="1">
              <a:off x="9216086" y="5215849"/>
              <a:ext cx="286021" cy="300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1C4135-9DDC-F214-AE42-D0A529BAD668}"/>
                </a:ext>
              </a:extLst>
            </p:cNvPr>
            <p:cNvGrpSpPr/>
            <p:nvPr/>
          </p:nvGrpSpPr>
          <p:grpSpPr>
            <a:xfrm>
              <a:off x="9393015" y="5032933"/>
              <a:ext cx="516885" cy="386938"/>
              <a:chOff x="9540595" y="2902693"/>
              <a:chExt cx="516885" cy="38693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209CE5-8DBF-B176-671E-C4B1D0B6BF14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02EDDA4-E92D-3E71-4337-0F30F74C701F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3A92D2-4AC2-BA51-021F-D52293C659DA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BE755D1-82BD-AE5E-D372-5554FBE32A8B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84670" cy="2717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0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5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0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05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E386B3A-FF3B-FC46-8D71-4689C8544A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84670" cy="2717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4286" r="-7143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120E4C0-FF9C-56F9-C61D-3545161EB3D2}"/>
                </a:ext>
              </a:extLst>
            </p:cNvPr>
            <p:cNvGrpSpPr/>
            <p:nvPr/>
          </p:nvGrpSpPr>
          <p:grpSpPr>
            <a:xfrm>
              <a:off x="9606318" y="4531291"/>
              <a:ext cx="762466" cy="343730"/>
              <a:chOff x="8623684" y="2952819"/>
              <a:chExt cx="762466" cy="3437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223AA6B-BBA9-CBF1-8FDD-6B60E370731F}"/>
                  </a:ext>
                </a:extLst>
              </p:cNvPr>
              <p:cNvCxnSpPr>
                <a:cxnSpLocks/>
                <a:stCxn id="13" idx="6"/>
                <a:endCxn id="26" idx="1"/>
              </p:cNvCxnSpPr>
              <p:nvPr/>
            </p:nvCxnSpPr>
            <p:spPr>
              <a:xfrm>
                <a:off x="8623684" y="3021115"/>
                <a:ext cx="333797" cy="3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397E4DF-5E15-DEB6-E95B-B9CC4A1EF4BD}"/>
                  </a:ext>
                </a:extLst>
              </p:cNvPr>
              <p:cNvGrpSpPr/>
              <p:nvPr/>
            </p:nvGrpSpPr>
            <p:grpSpPr>
              <a:xfrm>
                <a:off x="8957481" y="2952819"/>
                <a:ext cx="428669" cy="343730"/>
                <a:chOff x="8957481" y="2952819"/>
                <a:chExt cx="428669" cy="34373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9615153-E373-EB2F-0A6C-392D3C253887}"/>
                    </a:ext>
                  </a:extLst>
                </p:cNvPr>
                <p:cNvSpPr/>
                <p:nvPr/>
              </p:nvSpPr>
              <p:spPr>
                <a:xfrm>
                  <a:off x="895748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F968790-DA92-DD40-E4D9-04C8CFB259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0" y="3024818"/>
                      <a:ext cx="284670" cy="271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050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sz="105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05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333F2B77-980F-D74E-9FA7-FB1902868E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0" y="3024818"/>
                      <a:ext cx="284670" cy="27173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3333"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24DF23-0C0B-F0A5-21CD-D17B7187F958}"/>
              </a:ext>
            </a:extLst>
          </p:cNvPr>
          <p:cNvGrpSpPr/>
          <p:nvPr/>
        </p:nvGrpSpPr>
        <p:grpSpPr>
          <a:xfrm>
            <a:off x="7723299" y="4862545"/>
            <a:ext cx="4059275" cy="721655"/>
            <a:chOff x="6257842" y="3886414"/>
            <a:chExt cx="5573833" cy="9909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9547DBE-AF03-3E3A-72A4-21D9569A7EE2}"/>
                    </a:ext>
                  </a:extLst>
                </p:cNvPr>
                <p:cNvSpPr txBox="1"/>
                <p:nvPr/>
              </p:nvSpPr>
              <p:spPr>
                <a:xfrm>
                  <a:off x="7903029" y="3886414"/>
                  <a:ext cx="3928645" cy="3803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1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DF340D5-0E1A-BF47-A847-25BCAA39C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4"/>
                  <a:ext cx="3928645" cy="3803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F58CE6C-154F-7CB7-79CC-886DEE0D9D92}"/>
                    </a:ext>
                  </a:extLst>
                </p:cNvPr>
                <p:cNvSpPr txBox="1"/>
                <p:nvPr/>
              </p:nvSpPr>
              <p:spPr>
                <a:xfrm>
                  <a:off x="6257842" y="4496976"/>
                  <a:ext cx="5573833" cy="38035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541F8F1-543F-0845-A97B-8FCB2FD5A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6"/>
                  <a:ext cx="5573833" cy="38035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35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A36F-3343-0C40-B7A0-D0A7C144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156A-7717-E240-8077-85C9035B880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85750" indent="-285750"/>
                <a:r>
                  <a:rPr lang="en-GB" dirty="0"/>
                  <a:t>Variable: capitalised character/string</a:t>
                </a:r>
              </a:p>
              <a:p>
                <a:pPr marL="550597" lvl="1" indent="-285750"/>
                <a:r>
                  <a:rPr lang="en-GB" dirty="0"/>
                  <a:t>Propositional random variable: speaking names or if abstract: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(default)</a:t>
                </a:r>
              </a:p>
              <a:p>
                <a:pPr marL="550597" lvl="1" indent="-285750"/>
                <a:r>
                  <a:rPr lang="en-GB" dirty="0"/>
                  <a:t>PRV: speaking names or if abstract: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b="0" dirty="0"/>
                  <a:t> </a:t>
                </a:r>
                <a:r>
                  <a:rPr lang="en-GB" dirty="0"/>
                  <a:t>(default)</a:t>
                </a:r>
                <a:endParaRPr lang="de-DE" b="0" dirty="0"/>
              </a:p>
              <a:p>
                <a:pPr marL="550597" lvl="1" indent="-285750"/>
                <a:r>
                  <a:rPr lang="en-GB" dirty="0"/>
                  <a:t>Logical variable: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(default)</a:t>
                </a:r>
              </a:p>
              <a:p>
                <a:pPr marL="550597" lvl="1" indent="-285750"/>
                <a:r>
                  <a:rPr lang="en-GB" dirty="0"/>
                  <a:t>Value: lowercase character/string of corresponding variable</a:t>
                </a:r>
              </a:p>
              <a:p>
                <a:pPr marL="285750" indent="-285750"/>
                <a:r>
                  <a:rPr lang="en-GB" dirty="0"/>
                  <a:t>Set: </a:t>
                </a:r>
                <a:r>
                  <a:rPr lang="en-GB" b="1" dirty="0"/>
                  <a:t>boldface</a:t>
                </a:r>
                <a:endParaRPr lang="en-GB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b="1" dirty="0"/>
              </a:p>
              <a:p>
                <a:pPr lvl="1"/>
                <a:r>
                  <a:rPr lang="en-GB" dirty="0"/>
                  <a:t>Exception to the rule: model (set of factors)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, relational model (set of parfactors)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/>
              </a:p>
              <a:p>
                <a:pPr marL="285750" indent="-285750"/>
                <a:r>
                  <a:rPr lang="en-GB" dirty="0"/>
                  <a:t>Sequence: </a:t>
                </a:r>
                <a:r>
                  <a:rPr lang="en-GB" sz="1800" dirty="0">
                    <a:latin typeface="Lucida Calligraphy" panose="03010101010101010101" pitchFamily="66" charset="77"/>
                  </a:rPr>
                  <a:t>calligraphy-face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In abuse of notation, we use set relations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GB" dirty="0"/>
                  <a:t>) and operations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</m:oMath>
                </a14:m>
                <a:r>
                  <a:rPr lang="en-GB" dirty="0"/>
                  <a:t>) on sequences, assuming a matching order or if not given, a reasonable reordering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156A-7717-E240-8077-85C9035B8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2461-E823-0D2B-3948-718E63EC75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7402-2B83-4FAF-BFB1-D06146495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F6879-7847-8F9F-61C3-7CC78795D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0557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 Variables, Domains,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variable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GB" dirty="0"/>
                  <a:t>to encode patterns or relations (first-order constructs)</a:t>
                </a:r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Possible values (</a:t>
                </a:r>
                <a:r>
                  <a:rPr lang="en-GB" dirty="0">
                    <a:solidFill>
                      <a:schemeClr val="accent1"/>
                    </a:solidFill>
                  </a:rPr>
                  <a:t>constants</a:t>
                </a:r>
                <a:r>
                  <a:rPr lang="en-GB" dirty="0"/>
                  <a:t>) of logical variables = </a:t>
                </a:r>
                <a:r>
                  <a:rPr lang="en-GB" dirty="0">
                    <a:solidFill>
                      <a:schemeClr val="accent1"/>
                    </a:solidFill>
                  </a:rPr>
                  <a:t>domain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GB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E.g., </a:t>
                </a:r>
                <a:endParaRPr lang="en-GB" b="0" i="1" dirty="0">
                  <a:latin typeface="Cambria Math" charset="0"/>
                </a:endParaRPr>
              </a:p>
              <a:p>
                <a:pPr lvl="1"/>
                <a:r>
                  <a:rPr lang="en-GB" b="0" dirty="0"/>
                  <a:t>Logical variables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GB" b="0" dirty="0"/>
                  <a:t> with domains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𝑓𝑖𝑟𝑒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𝑓𝑙𝑜𝑜𝑑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𝑐h𝑒𝑚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𝑛𝑢𝑐𝑙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 smtClean="0">
                            <a:latin typeface="Cambria Math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en-GB" i="1" smtClean="0">
                            <a:latin typeface="Cambria Math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charset="0"/>
                          </a:rPr>
                          <m:t>𝑏𝑜𝑏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Universe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All constants occurring in a scenario, i.e.,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 b="-2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1BB36-0401-65AD-1345-D4FCF6E973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FF413-7244-54DC-3AC9-D4F85FDA8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C132B-E546-EF50-4494-8E2164BF0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3416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66A09-1194-5D44-8DA1-2EC3EDE4ECB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To restrict applicability of domain constants:</a:t>
                </a:r>
                <a:r>
                  <a:rPr lang="en-GB" dirty="0">
                    <a:solidFill>
                      <a:schemeClr val="accent1"/>
                    </a:solidFill>
                  </a:rPr>
                  <a:t> Constraint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 </a:t>
                </a:r>
                <a:r>
                  <a:rPr lang="en-GB" dirty="0">
                    <a:ea typeface="Cambria Math" panose="02040503050406030204" pitchFamily="18" charset="0"/>
                  </a:rPr>
                  <a:t>sequence of logical variables</a:t>
                </a:r>
                <a:endParaRPr lang="en-GB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 subset of domain combinations</a:t>
                </a:r>
              </a:p>
              <a:p>
                <a:pPr lvl="2"/>
                <a:r>
                  <a:rPr lang="en-GB" dirty="0"/>
                  <a:t>Set of sequences of constants in the order given by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no restrictions apply,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Can be omitted</a:t>
                </a:r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𝑎𝑙𝑖𝑐𝑒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𝑏𝑜𝑏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𝑏𝑜𝑏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})=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66A09-1194-5D44-8DA1-2EC3EDE4E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79A4FE-64E7-0D46-983E-1BBC995F5E63}"/>
              </a:ext>
            </a:extLst>
          </p:cNvPr>
          <p:cNvSpPr txBox="1"/>
          <p:nvPr/>
        </p:nvSpPr>
        <p:spPr>
          <a:xfrm>
            <a:off x="8659551" y="2489984"/>
            <a:ext cx="276504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Constraints =</a:t>
            </a:r>
          </a:p>
          <a:p>
            <a:pPr algn="ctr"/>
            <a:r>
              <a:rPr lang="en-GB" dirty="0"/>
              <a:t>Abstraction of a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C34B0-7270-734B-B6A0-0ACF4D52A3FC}"/>
              </a:ext>
            </a:extLst>
          </p:cNvPr>
          <p:cNvSpPr txBox="1"/>
          <p:nvPr/>
        </p:nvSpPr>
        <p:spPr>
          <a:xfrm>
            <a:off x="8143962" y="3606506"/>
            <a:ext cx="399398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constraint apparatus appears overwhelming but it just tells you for which constants something applies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Necessary for proofs but not for general understanding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1E9E6-7AA2-49B6-7E04-F5E882C279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C4CB7-356E-1D01-E248-540FD2C24E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5D3B8-38FB-7AC4-A61E-8196E42E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858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Random variable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parameterised with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logical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>
                    <a:solidFill>
                      <a:schemeClr val="accent1"/>
                    </a:solidFill>
                  </a:rPr>
                  <a:t>PRV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if</a:t>
                </a:r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a propositional random variable</a:t>
                </a:r>
              </a:p>
              <a:p>
                <a:r>
                  <a:rPr lang="en-GB" dirty="0"/>
                  <a:t>Range as before: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𝐸𝑝𝑖𝑑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𝑇𝑟𝑎𝑣𝑒𝑙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sharing the </a:t>
                </a:r>
                <a:br>
                  <a:rPr lang="en-GB" dirty="0"/>
                </a:br>
                <a:r>
                  <a:rPr lang="en-GB" dirty="0"/>
                  <a:t>same logical variable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b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BE4D025-6B0C-8149-B5B7-7A2285A7136B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DB06CC7-3B4C-D04A-9A57-DACB184DFC3E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DB06CC7-3B4C-D04A-9A57-DACB184DFC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06CA8CA-18E7-9643-B5BE-83AB698A0A72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06CA8CA-18E7-9643-B5BE-83AB698A0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B1A674-C4D8-B149-9A65-80688FFB3FA0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B1A674-C4D8-B149-9A65-80688FFB3F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FEF077-79D4-2443-A06D-F0EA7A31A7ED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CFEF077-79D4-2443-A06D-F0EA7A31A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D8D9F8D-8CA7-6444-AF16-E0CD7E9F5460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D8D9F8D-8CA7-6444-AF16-E0CD7E9F54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C369CDA-818F-084E-A00A-46E5B743A0A7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C369CDA-818F-084E-A00A-46E5B743A0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DA9B4-6AA8-2E44-ACAB-FCC0D87B48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4FA07-4B35-A3D9-9F1F-ED10D28E2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178D3-298B-9070-B3D6-9C1DE1333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350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Restricting PRVs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284230" cy="458426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PRV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under constraint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referring to the logical variables of the given input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Represents a set of propositional random variables</a:t>
                </a:r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𝑆𝑖𝑐𝑘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b="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𝑎𝑙𝑖𝑐𝑒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b="0" dirty="0"/>
              </a:p>
              <a:p>
                <a:pPr lvl="2"/>
                <a:r>
                  <a:rPr lang="en-GB" dirty="0"/>
                  <a:t>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en-GB" b="0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𝑇𝑟𝑒𝑎𝑡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|⊤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⊤=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Represents</a:t>
                </a:r>
                <a:endParaRPr lang="de-DE" b="0" i="0" dirty="0">
                  <a:latin typeface="Cambria Math" panose="02040503050406030204" pitchFamily="18" charset="0"/>
                </a:endParaRP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𝑇𝑟𝑒𝑎𝑡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𝑇𝑟𝑒𝑎𝑡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𝑇𝑟𝑒𝑎𝑡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𝑇𝑟𝑒𝑎𝑡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𝑒𝑣𝑒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𝑇𝑟𝑒𝑎𝑡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𝑇𝑟𝑒𝑎𝑡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284230" cy="4584266"/>
              </a:xfrm>
              <a:blipFill>
                <a:blip r:embed="rId2"/>
                <a:stretch>
                  <a:fillRect l="-2621" t="-30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EEB6448-B060-2F4C-81EB-9AB2C6070B9E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48A095C-03CE-5B47-90FE-C2AB0F736161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48A095C-03CE-5B47-90FE-C2AB0F736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1A46A9B-C7E0-D64C-A598-5D8E811CB09C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1A46A9B-C7E0-D64C-A598-5D8E811CB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6ABF1AC-EFCC-2B49-99DF-494CCC5D7FA8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6ABF1AC-EFCC-2B49-99DF-494CCC5D7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C4D94EB-EA5E-D54C-BED7-2304C1EFABDD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C4D94EB-EA5E-D54C-BED7-2304C1EFAB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6CE439B-E4DB-CB43-A60D-3257CAC72BF6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6CE439B-E4DB-CB43-A60D-3257CAC72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B35E1EC-764A-4549-B591-00B26ADB74A9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B35E1EC-764A-4549-B591-00B26ADB74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5C400F-66B6-7D4A-B823-11793328DD0E}"/>
                  </a:ext>
                </a:extLst>
              </p:cNvPr>
              <p:cNvSpPr txBox="1"/>
              <p:nvPr/>
            </p:nvSpPr>
            <p:spPr>
              <a:xfrm>
                <a:off x="7109772" y="1479641"/>
                <a:ext cx="4721903" cy="18918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It may happen that a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talks about more logical variables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 than the thing it applies to with logical variables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To restrict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GB" dirty="0"/>
                  <a:t>, we use the projection operation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from relational algebra: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/>
                        <m:t>if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𝒴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𝒴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𝒴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5C400F-66B6-7D4A-B823-11793328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772" y="1479641"/>
                <a:ext cx="4721903" cy="18918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76BFA-D47C-B064-B952-31E4992A6B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37D2A-F6BD-31FC-F5C3-C2DF22F940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6952B-097F-89F6-BE07-B1868D349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442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Parfactors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05673" cy="458426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Factor with PRVs as arguments = </a:t>
                </a:r>
                <a:r>
                  <a:rPr lang="en-GB" dirty="0">
                    <a:solidFill>
                      <a:schemeClr val="accent1"/>
                    </a:solidFill>
                  </a:rPr>
                  <a:t>parfactor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sequence of PRVs containing logical variables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as before: 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𝑟𝑎𝑛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At least one potential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𝑆𝑖𝑐𝑘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𝑎𝑙𝑖𝑐𝑒</m:t>
                                      </m:r>
                                    </m:e>
                                  </m:d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𝑒𝑣𝑒</m:t>
                                      </m:r>
                                    </m:e>
                                  </m:d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d>
                                    <m:d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𝑏𝑜𝑏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sub>
                      </m:sSub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𝑆𝑖𝑐𝑘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|⊤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05673" cy="4584266"/>
              </a:xfrm>
              <a:blipFill>
                <a:blip r:embed="rId2"/>
                <a:stretch>
                  <a:fillRect l="-2031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800CE934-68CE-1347-A967-B0D7AE09B1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9065" y="1665066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800CE934-68CE-1347-A967-B0D7AE09B1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300221"/>
                  </p:ext>
                </p:extLst>
              </p:nvPr>
            </p:nvGraphicFramePr>
            <p:xfrm>
              <a:off x="8729065" y="1665066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3441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020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109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3441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020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109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34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020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109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3441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020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109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3441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020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109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34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02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109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34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02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109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3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02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10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3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1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968FB-CABD-6270-03B5-E49CC0D430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0B12A-A5A1-041C-12C5-E8C3D4B0B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DA705-86DD-2A07-FA2D-3495B9B6E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7276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Grounding of Parfactors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35360" y="1332843"/>
                <a:ext cx="11087099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Grounding of parfactor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Obtain set of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dirty="0"/>
                  <a:t> that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represents</a:t>
                </a:r>
              </a:p>
              <a:p>
                <a:pPr lvl="1"/>
                <a:r>
                  <a:rPr lang="en-GB" dirty="0"/>
                  <a:t>Replace logical variables in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with constants in constraint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  <m:sup/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/>
                  <a:t> set of all possible substitutions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GB" dirty="0"/>
                  <a:t> to apply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GB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𝑇𝑟𝑎𝑣𝑒𝑙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𝐸𝑝𝑖𝑑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𝑆𝑖𝑐𝑘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|⊤</m:t>
                        </m:r>
                      </m:sub>
                    </m:sSub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endParaRPr lang="en-GB" b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35360" y="1332843"/>
                <a:ext cx="11087099" cy="4584266"/>
              </a:xfrm>
              <a:blipFill>
                <a:blip r:embed="rId2"/>
                <a:stretch>
                  <a:fillRect l="-1716" t="-2210" b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CB8BACFD-C26D-E541-A77A-7745C58F9D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37686"/>
                  </p:ext>
                </p:extLst>
              </p:nvPr>
            </p:nvGraphicFramePr>
            <p:xfrm>
              <a:off x="9042062" y="1665066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CB8BACFD-C26D-E541-A77A-7745C58F9D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37686"/>
                  </p:ext>
                </p:extLst>
              </p:nvPr>
            </p:nvGraphicFramePr>
            <p:xfrm>
              <a:off x="9042062" y="1665066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448" r="-16559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3448" r="-208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246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r="-3333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3448" r="-16559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103448" r="-208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246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r="-3333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203448" r="-16559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203448" r="-208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246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r="-3333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03448" r="-1655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303448" r="-208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246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r="-333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417857" r="-165591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417857" r="-20800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246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r="-3333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500000" r="-16559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500000" r="-208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246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r="-3333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600000" r="-16559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600000" r="-208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246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r="-3333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700000" r="-16559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700000" r="-208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246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r="-3333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800000" r="-16559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86000" t="-800000" r="-208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246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 r="-333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7143B-29A8-B3BA-977A-E6039AA023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0555D-27BB-5637-2E2E-2F743D36AF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94DC5-0205-A01A-233D-284DD69B0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2001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5ACB0BB-1A80-814F-8AC0-D8B1BB40C3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9065" y="1664373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5ACB0BB-1A80-814F-8AC0-D8B1BB40C3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46881"/>
                  </p:ext>
                </p:extLst>
              </p:nvPr>
            </p:nvGraphicFramePr>
            <p:xfrm>
              <a:off x="8729065" y="1664373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3448" r="-163441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3448" r="-21020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3448" r="-4109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103448" r="-163441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103448" r="-21020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103448" r="-4109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203448" r="-1634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203448" r="-21020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203448" r="-4109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303448" r="-163441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303448" r="-21020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303448" r="-4109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417857" r="-163441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417857" r="-21020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417857" r="-4109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500000" r="-1634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500000" r="-2102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500000" r="-4109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600000" r="-1634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600000" r="-2102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600000" r="-4109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700000" r="-163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700000" r="-2102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700000" r="-410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800000" r="-163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800000" r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800000" r="-41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EBDB4E-AABD-734E-B1EF-E6DC9A5C675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625" y="2524940"/>
              <a:ext cx="3784092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5149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8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𝑎𝑙𝑖𝑐𝑒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𝑎𝑙𝑖𝑐𝑒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EBDB4E-AABD-734E-B1EF-E6DC9A5C6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300880"/>
                  </p:ext>
                </p:extLst>
              </p:nvPr>
            </p:nvGraphicFramePr>
            <p:xfrm>
              <a:off x="359625" y="2524940"/>
              <a:ext cx="3784092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5149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8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9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r="-149167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r="-265306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r="-30000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0000" b="-8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100000" r="-149167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100000" r="-265306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100000" r="-30000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200000" r="-149167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200000" r="-265306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200000" r="-30000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300000" r="-149167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300000" r="-265306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300000" r="-3000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400000" r="-149167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400000" r="-265306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400000" r="-30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500000" r="-149167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500000" r="-265306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500000" r="-3000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600000" r="-149167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600000" r="-265306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600000" r="-30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700000" r="-14916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700000" r="-265306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700000" r="-30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33" t="-800000" r="-149167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6939" t="-800000" r="-265306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70000" t="-800000" r="-3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7CDC43EC-50F0-634A-8821-A13BF94F16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67997" y="2339863"/>
              <a:ext cx="3545967" cy="3296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5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97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𝑏𝑜𝑏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7CDC43EC-50F0-634A-8821-A13BF94F16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049545"/>
                  </p:ext>
                </p:extLst>
              </p:nvPr>
            </p:nvGraphicFramePr>
            <p:xfrm>
              <a:off x="4167997" y="2339863"/>
              <a:ext cx="3545967" cy="3296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5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97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3448" r="-154545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3448" r="-240000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3448" r="-33333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6667" t="-3448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103448" r="-154545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103448" r="-24000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103448" r="-33333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203448" r="-154545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203448" r="-240000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203448" r="-33333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303448" r="-154545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303448" r="-240000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303448" r="-33333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403448" r="-154545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403448" r="-240000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403448" r="-33333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521429" r="-154545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521429" r="-240000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521429" r="-33333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600000" r="-154545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600000" r="-240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600000" r="-33333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700000" r="-154545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700000" r="-240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700000" r="-33333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909" t="-800000" r="-15454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2000" t="-800000" r="-24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8889" t="-800000" r="-33333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4312D736-03B4-1E41-9543-74C74B1198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51594" y="2138010"/>
              <a:ext cx="3504692" cy="329495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752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91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𝑒𝑣𝑒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𝑒𝑣𝑒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4312D736-03B4-1E41-9543-74C74B119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487526"/>
                  </p:ext>
                </p:extLst>
              </p:nvPr>
            </p:nvGraphicFramePr>
            <p:xfrm>
              <a:off x="1951594" y="2138010"/>
              <a:ext cx="3504692" cy="329495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752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91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8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3448" r="-155046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3448" r="-244898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3448" r="-34831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823333" t="-3448" r="-3333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103448" r="-155046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103448" r="-24489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103448" r="-34831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203448" r="-155046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203448" r="-244898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203448" r="-34831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303448" r="-155046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303448" r="-244898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303448" r="-34831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403448" r="-155046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403448" r="-244898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403448" r="-34831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521429" r="-155046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521429" r="-244898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521429" r="-34831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600000" r="-155046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600000" r="-244898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600000" r="-34831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700000" r="-155046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700000" r="-244898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700000" r="-34831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t="-800000" r="-155046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2449" t="-800000" r="-244898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7528" t="-800000" r="-34831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A213B79-EBE9-0F47-B8D5-CE4F43505D35}"/>
              </a:ext>
            </a:extLst>
          </p:cNvPr>
          <p:cNvSpPr/>
          <p:nvPr/>
        </p:nvSpPr>
        <p:spPr>
          <a:xfrm>
            <a:off x="254726" y="2024740"/>
            <a:ext cx="7556863" cy="392036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421FD-2E2E-A649-9CCD-CAE798153AC9}"/>
              </a:ext>
            </a:extLst>
          </p:cNvPr>
          <p:cNvSpPr/>
          <p:nvPr/>
        </p:nvSpPr>
        <p:spPr>
          <a:xfrm>
            <a:off x="8621486" y="1567000"/>
            <a:ext cx="3315089" cy="350138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EB1893-0148-464D-8B22-3B1E76B26688}"/>
                  </a:ext>
                </a:extLst>
              </p:cNvPr>
              <p:cNvSpPr txBox="1"/>
              <p:nvPr/>
            </p:nvSpPr>
            <p:spPr>
              <a:xfrm>
                <a:off x="7949477" y="252494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EB1893-0148-464D-8B22-3B1E76B26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477" y="252494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3CBCC-DB7F-32A9-FAFA-5D8C0D40D6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F2125-D4E1-2F0E-6B7C-002AE85CB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765BD-2EB4-3D74-991C-4979F002E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098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Symmetries Within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7213130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Assume four epidemics with identical characteristics</a:t>
                </a:r>
              </a:p>
              <a:p>
                <a:pPr lvl="1" fontAlgn="t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Reasonable to model the epidemics such that it does not matter which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𝐸𝑝𝑖𝑑</m:t>
                    </m:r>
                  </m:oMath>
                </a14:m>
                <a:r>
                  <a:rPr lang="en-GB" dirty="0"/>
                  <a:t> variables specifically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, i.e., they are </a:t>
                </a:r>
                <a:r>
                  <a:rPr lang="en-GB" dirty="0">
                    <a:solidFill>
                      <a:schemeClr val="accent1"/>
                    </a:solidFill>
                  </a:rPr>
                  <a:t>interchangeable</a:t>
                </a:r>
              </a:p>
              <a:p>
                <a:pPr lvl="1"/>
                <a:endParaRPr lang="en-GB" dirty="0"/>
              </a:p>
              <a:p>
                <a:pPr lvl="2"/>
                <a:r>
                  <a:rPr lang="en-GB" dirty="0"/>
                  <a:t>All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3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3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1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b="0" dirty="0"/>
              </a:p>
              <a:p>
                <a:pPr lvl="2"/>
                <a:r>
                  <a:rPr lang="en-GB" dirty="0"/>
                  <a:t>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  <a:p>
                <a:pPr marL="914400" lvl="2" indent="0">
                  <a:buNone/>
                </a:pPr>
                <a:r>
                  <a:rPr lang="en-GB" dirty="0"/>
                  <a:t>➝ Five lines enough to describe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7213130" cy="4584266"/>
              </a:xfrm>
              <a:blipFill>
                <a:blip r:embed="rId2"/>
                <a:stretch>
                  <a:fillRect l="-2456" t="-2486" r="-31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63547F3-B7BB-A240-8738-E7A31F727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770138"/>
                  </p:ext>
                </p:extLst>
              </p:nvPr>
            </p:nvGraphicFramePr>
            <p:xfrm>
              <a:off x="5696393" y="3832448"/>
              <a:ext cx="985901" cy="1828800"/>
            </p:xfrm>
            <a:graphic>
              <a:graphicData uri="http://schemas.openxmlformats.org/drawingml/2006/table">
                <a:tbl>
                  <a:tblPr bandRow="1">
                    <a:tableStyleId>{7E9639D4-E3E2-4D34-9284-5A2195B3D0D7}</a:tableStyleId>
                  </a:tblPr>
                  <a:tblGrid>
                    <a:gridCol w="603885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63547F3-B7BB-A240-8738-E7A31F727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770138"/>
                  </p:ext>
                </p:extLst>
              </p:nvPr>
            </p:nvGraphicFramePr>
            <p:xfrm>
              <a:off x="5696393" y="3832448"/>
              <a:ext cx="985901" cy="1828800"/>
            </p:xfrm>
            <a:graphic>
              <a:graphicData uri="http://schemas.openxmlformats.org/drawingml/2006/table">
                <a:tbl>
                  <a:tblPr bandRow="1">
                    <a:tableStyleId>{7E9639D4-E3E2-4D34-9284-5A2195B3D0D7}</a:tableStyleId>
                  </a:tblPr>
                  <a:tblGrid>
                    <a:gridCol w="603885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83" t="-3448" r="-6666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58065" t="-3448" r="-3226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83" t="-103448" r="-6666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58065" t="-103448" r="-3226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83" t="-203448" r="-6666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58065" t="-203448" r="-3226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83" t="-303448" r="-6666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58065" t="-303448" r="-3226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83" t="-403448" r="-6666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58065" t="-403448" r="-322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F5C54-2E4B-574F-B426-147527E6334B}"/>
              </a:ext>
            </a:extLst>
          </p:cNvPr>
          <p:cNvGrpSpPr/>
          <p:nvPr/>
        </p:nvGrpSpPr>
        <p:grpSpPr>
          <a:xfrm>
            <a:off x="5042142" y="3334068"/>
            <a:ext cx="1701930" cy="613099"/>
            <a:chOff x="-313360" y="3785332"/>
            <a:chExt cx="1701930" cy="61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48E5DFAB-DB0A-E948-B939-45632BBBA930}"/>
                    </a:ext>
                  </a:extLst>
                </p:cNvPr>
                <p:cNvSpPr/>
                <p:nvPr/>
              </p:nvSpPr>
              <p:spPr>
                <a:xfrm>
                  <a:off x="568409" y="3785332"/>
                  <a:ext cx="820161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𝑓𝑎𝑙𝑠𝑒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48E5DFAB-DB0A-E948-B939-45632BBBA9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09" y="3785332"/>
                  <a:ext cx="820161" cy="391582"/>
                </a:xfrm>
                <a:prstGeom prst="rect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A82C935-DCF3-874E-9176-551B8427B43C}"/>
                    </a:ext>
                  </a:extLst>
                </p:cNvPr>
                <p:cNvSpPr/>
                <p:nvPr/>
              </p:nvSpPr>
              <p:spPr>
                <a:xfrm>
                  <a:off x="-313360" y="3914178"/>
                  <a:ext cx="7587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A82C935-DCF3-874E-9176-551B8427B4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3360" y="3914178"/>
                  <a:ext cx="7587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924A346-782D-8448-9EA3-31E048259F2C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66007" y="4283510"/>
              <a:ext cx="377085" cy="114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E2BAB9-2C87-ED47-9C8F-189C2C2399DC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717976" y="4176914"/>
              <a:ext cx="260514" cy="184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2CB3AA9C-3017-2D4E-8D10-24B4BE899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801058"/>
                  </p:ext>
                </p:extLst>
              </p:nvPr>
            </p:nvGraphicFramePr>
            <p:xfrm>
              <a:off x="8403306" y="262077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</m:t>
                                    </m:r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2CB3AA9C-3017-2D4E-8D10-24B4BE899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801058"/>
                  </p:ext>
                </p:extLst>
              </p:nvPr>
            </p:nvGraphicFramePr>
            <p:xfrm>
              <a:off x="8403306" y="262077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3448" r="-356140" b="-1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3448" r="-256140" b="-1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3448" r="-156140" b="-1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3448" r="-53448" b="-1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3448" r="-3333" b="-1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03448" r="-356140" b="-1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03448" r="-256140" b="-1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03448" r="-156140" b="-1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03448" r="-53448" b="-1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03448" r="-3333" b="-1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203448" r="-356140" b="-13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203448" r="-256140" b="-13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203448" r="-156140" b="-13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203448" r="-53448" b="-13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203448" r="-3333" b="-1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303448" r="-356140" b="-12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303448" r="-256140" b="-12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303448" r="-156140" b="-12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303448" r="-53448" b="-12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303448" r="-3333" b="-12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417857" r="-356140" b="-1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417857" r="-256140" b="-1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417857" r="-156140" b="-1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417857" r="-53448" b="-1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417857" r="-3333" b="-12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500000" r="-356140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500000" r="-256140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500000" r="-156140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500000" r="-53448" b="-1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500000" r="-3333" b="-1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600000" r="-356140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600000" r="-256140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600000" r="-156140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600000" r="-53448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600000" r="-3333" b="-10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700000" r="-356140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700000" r="-256140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700000" r="-156140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700000" r="-534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700000" r="-3333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800000" r="-35614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800000" r="-25614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800000" r="-15614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800000" r="-53448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900000" r="-35614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900000" r="-25614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900000" r="-15614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900000" r="-53448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900000" r="-3333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000000" r="-35614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000000" r="-25614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000000" r="-15614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000000" r="-5344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000000" r="-3333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100000" r="-35614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100000" r="-25614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100000" r="-15614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100000" r="-5344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100000" r="-3333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242857" r="-35614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242857" r="-25614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242857" r="-156140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242857" r="-53448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242857" r="-3333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296552" r="-35614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296552" r="-25614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296552" r="-15614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296552" r="-5344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296552" r="-3333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396552" r="-35614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396552" r="-25614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396552" r="-15614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396552" r="-5344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396552" r="-3333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496552" r="-35614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496552" r="-25614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496552" r="-15614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496552" r="-53448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496552" r="-3333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754" t="-1596552" r="-3561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101754" t="-1596552" r="-2561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01754" t="-1596552" r="-15614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296552" t="-1596552" r="-5344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7"/>
                          <a:stretch>
                            <a:fillRect l="-766667" t="-1596552" r="-333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6406-8B40-0BAA-E9E5-19E481C92E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 dirty="0"/>
              <a:t>PRMs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C49F-EE4B-C9E9-5777-84A2353F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F9A461-D3B0-F61E-BC5E-92C76196B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6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F73A74-2E21-E84B-A27E-5C78C83020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39038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New PRV type:</a:t>
                </a:r>
                <a:br>
                  <a:rPr lang="en-GB" dirty="0"/>
                </a:br>
                <a:r>
                  <a:rPr lang="en-GB" dirty="0"/>
                  <a:t>(Parameterised) counting random variable ((</a:t>
                </a:r>
                <a:r>
                  <a:rPr lang="en-GB" dirty="0">
                    <a:solidFill>
                      <a:schemeClr val="accent1"/>
                    </a:solidFill>
                  </a:rPr>
                  <a:t>P</a:t>
                </a:r>
                <a:r>
                  <a:rPr lang="en-GB" dirty="0"/>
                  <a:t>)</a:t>
                </a:r>
                <a:r>
                  <a:rPr lang="en-GB" dirty="0">
                    <a:solidFill>
                      <a:schemeClr val="accent1"/>
                    </a:solidFill>
                  </a:rPr>
                  <a:t>CRV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a PRV under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Range values: </a:t>
                </a:r>
                <a:r>
                  <a:rPr lang="en-GB" dirty="0">
                    <a:solidFill>
                      <a:schemeClr val="accent1"/>
                    </a:solidFill>
                  </a:rPr>
                  <a:t>Histogram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GB" b="0" dirty="0">
                    <a:latin typeface="+mn-lt"/>
                  </a:rPr>
                  <a:t> </a:t>
                </a:r>
                <a:r>
                  <a:rPr lang="en-GB" b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+mn-lt"/>
                  </a:rPr>
                  <a:t>(number of buckets)</a:t>
                </a:r>
                <a:endParaRPr lang="en-GB" b="0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(number of instances to distribute into buckets)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</a:t>
                </a:r>
                <a:r>
                  <a:rPr lang="en-GB" b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(buckets)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b="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(number of instances in 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)</a:t>
                </a:r>
                <a:endParaRPr lang="en-GB" b="0" dirty="0">
                  <a:latin typeface="+mn-lt"/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Shorthand: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9F73A74-2E21-E84B-A27E-5C78C8302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390380"/>
              </a:xfrm>
              <a:blipFill>
                <a:blip r:embed="rId3"/>
                <a:stretch>
                  <a:fillRect l="-3963" t="-37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439038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Range of a (P)CRV = space of histograms fulfilling the conditions on the histograms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(All possible ways of distributing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interchangeable instances into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 buckets)</a:t>
                </a:r>
                <a:endParaRPr lang="en-GB" dirty="0"/>
              </a:p>
              <a:p>
                <a:r>
                  <a:rPr lang="en-GB" dirty="0"/>
                  <a:t>Single histogram encodes several interchangeable assignments at once</a:t>
                </a:r>
              </a:p>
              <a:p>
                <a:pPr lvl="1"/>
                <a:r>
                  <a:rPr lang="en-GB" dirty="0"/>
                  <a:t>Given by multinomial coefficient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84349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𝑀𝑢𝑙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binomial coefficient: 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914400" lvl="2" indent="0">
                  <a:buNone/>
                </a:pPr>
                <a:endParaRPr lang="en-GB" b="0" dirty="0">
                  <a:solidFill>
                    <a:schemeClr val="accent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4390380"/>
              </a:xfrm>
              <a:blipFill>
                <a:blip r:embed="rId4"/>
                <a:stretch>
                  <a:fillRect l="-3721" t="-2601" r="-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2C8F9-F7BF-E243-3FA6-8853E107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93AA5-D5F4-0C3E-C6C0-46C07499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19</a:t>
            </a:fld>
            <a:endParaRPr lang="de-DE" altLang="de-DE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DC3CBD-F032-AF67-11B6-9ECD9776946C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Introduction</a:t>
            </a:r>
          </a:p>
          <a:p>
            <a:pPr lvl="1"/>
            <a:r>
              <a:rPr lang="en-GB" kern="0" dirty="0" err="1"/>
              <a:t>StaRAI</a:t>
            </a:r>
            <a:r>
              <a:rPr lang="en-GB" kern="0" dirty="0"/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Foundations</a:t>
            </a:r>
            <a:endParaRPr lang="en-GB" kern="0" dirty="0"/>
          </a:p>
          <a:p>
            <a:pPr lvl="1"/>
            <a:r>
              <a:rPr lang="en-GB" kern="0" dirty="0"/>
              <a:t>Logic</a:t>
            </a:r>
          </a:p>
          <a:p>
            <a:pPr lvl="1"/>
            <a:r>
              <a:rPr lang="en-GB" kern="0" dirty="0"/>
              <a:t>Probability theory</a:t>
            </a:r>
          </a:p>
          <a:p>
            <a:pPr lvl="1"/>
            <a:r>
              <a:rPr lang="en-GB" kern="0" dirty="0"/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>
                <a:solidFill>
                  <a:schemeClr val="accent1"/>
                </a:solidFill>
              </a:rPr>
              <a:t>Probabilistic Relational Models (PRMs)</a:t>
            </a:r>
          </a:p>
          <a:p>
            <a:pPr lvl="1"/>
            <a:r>
              <a:rPr lang="en-GB" kern="0" dirty="0" err="1">
                <a:solidFill>
                  <a:schemeClr val="accent1"/>
                </a:solidFill>
              </a:rPr>
              <a:t>Parfactor</a:t>
            </a:r>
            <a:r>
              <a:rPr lang="en-GB" kern="0" dirty="0">
                <a:solidFill>
                  <a:schemeClr val="accent1"/>
                </a:solidFill>
              </a:rPr>
              <a:t> models, Markov logic networks</a:t>
            </a:r>
          </a:p>
          <a:p>
            <a:pPr lvl="1"/>
            <a:r>
              <a:rPr lang="en-GB" kern="0" dirty="0">
                <a:solidFill>
                  <a:schemeClr val="accent1"/>
                </a:solidFill>
              </a:rPr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Exact Lifted Inference</a:t>
            </a:r>
          </a:p>
          <a:p>
            <a:pPr lvl="1"/>
            <a:r>
              <a:rPr lang="en-GB" kern="0" dirty="0"/>
              <a:t>Lifted Variable Elimination</a:t>
            </a:r>
          </a:p>
          <a:p>
            <a:pPr lvl="1"/>
            <a:r>
              <a:rPr lang="en-GB" kern="0" dirty="0"/>
              <a:t>Lifted Junction Tree Algorithm</a:t>
            </a:r>
          </a:p>
          <a:p>
            <a:pPr lvl="1"/>
            <a:r>
              <a:rPr lang="en-GB" kern="0" dirty="0"/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Sequential Models and Inference</a:t>
            </a:r>
          </a:p>
          <a:p>
            <a:pPr lvl="1"/>
            <a:r>
              <a:rPr lang="en-GB" kern="0" dirty="0"/>
              <a:t>Parameterised models</a:t>
            </a:r>
          </a:p>
          <a:p>
            <a:pPr lvl="1"/>
            <a:r>
              <a:rPr lang="en-GB" kern="0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Decision Making</a:t>
            </a:r>
          </a:p>
          <a:p>
            <a:pPr lvl="1"/>
            <a:r>
              <a:rPr lang="en-GB" kern="0" dirty="0"/>
              <a:t>Preferences, utility</a:t>
            </a:r>
          </a:p>
          <a:p>
            <a:pPr lvl="1"/>
            <a:r>
              <a:rPr lang="en-GB" kern="0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Learning</a:t>
            </a:r>
          </a:p>
          <a:p>
            <a:pPr lvl="1"/>
            <a:r>
              <a:rPr lang="en-GB" kern="0" dirty="0"/>
              <a:t>Parameter learning</a:t>
            </a:r>
          </a:p>
          <a:p>
            <a:pPr lvl="1"/>
            <a:r>
              <a:rPr lang="en-GB" kern="0" dirty="0"/>
              <a:t>Relation learning</a:t>
            </a:r>
          </a:p>
          <a:p>
            <a:pPr lvl="1"/>
            <a:r>
              <a:rPr lang="en-GB" kern="0" dirty="0"/>
              <a:t>Approximating symmetries</a:t>
            </a:r>
          </a:p>
          <a:p>
            <a:pPr lvl="1"/>
            <a:endParaRPr lang="en-GB" kern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BF257-9901-2C51-FEFE-E667E5BE81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97779-7B19-026E-0C3A-499AB4A67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D1A71-476A-1643-5C33-3BF52DBC4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5458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CRV: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2187526-CA93-424F-B3D9-FA12437393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(</a:t>
                </a:r>
                <a:r>
                  <a:rPr lang="en-GB" dirty="0">
                    <a:solidFill>
                      <a:schemeClr val="accent1"/>
                    </a:solidFill>
                  </a:rPr>
                  <a:t>P</a:t>
                </a:r>
                <a:r>
                  <a:rPr lang="en-GB" dirty="0"/>
                  <a:t>)</a:t>
                </a:r>
                <a:r>
                  <a:rPr lang="en-GB" dirty="0">
                    <a:solidFill>
                      <a:schemeClr val="accent1"/>
                    </a:solidFill>
                  </a:rPr>
                  <a:t>CRV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Range values: </a:t>
                </a:r>
                <a:r>
                  <a:rPr lang="en-GB" dirty="0">
                    <a:solidFill>
                      <a:schemeClr val="accent1"/>
                    </a:solidFill>
                  </a:rPr>
                  <a:t>Histogram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(number of buckets)</a:t>
                </a:r>
                <a:endParaRPr lang="en-GB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(number of instances to distribute into buckets)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(buckets)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(number of instances in 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)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Shorthand: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Single histogram encodes several interchangeable assignments at once:</a:t>
                </a:r>
              </a:p>
              <a:p>
                <a:pPr marL="84349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𝑀𝑢𝑙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2187526-CA93-424F-B3D9-FA1243739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2647" r="-2797" b="-41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E.g., CRV: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GB" dirty="0"/>
                  <a:t> ➝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➝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Range values and multiplicities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32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D57A7-914E-5081-5CBF-7B0D0E3F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CE807-7990-D945-AAB7-DA34DB5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20</a:t>
            </a:fld>
            <a:endParaRPr lang="de-DE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38D156-16D7-6147-987D-1774DEA234A7}"/>
                  </a:ext>
                </a:extLst>
              </p:cNvPr>
              <p:cNvSpPr/>
              <p:nvPr/>
            </p:nvSpPr>
            <p:spPr>
              <a:xfrm>
                <a:off x="6181396" y="3209698"/>
                <a:ext cx="5726724" cy="2147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310515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0,4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0!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∙4!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3105150" algn="l"/>
                  </a:tabLst>
                </a:pPr>
                <a:br>
                  <a:rPr lang="de-DE" sz="1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1,3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1!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∙3!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3105150" algn="l"/>
                  </a:tabLst>
                </a:pPr>
                <a:br>
                  <a:rPr lang="de-DE" sz="1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2!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∙2!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3105150" algn="l"/>
                  </a:tabLst>
                </a:pPr>
                <a:br>
                  <a:rPr lang="de-DE" sz="1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3,1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3!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∙1!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endParaRPr lang="de-DE" sz="100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310515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4,0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∙0!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38D156-16D7-6147-987D-1774DEA23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96" y="3209698"/>
                <a:ext cx="5726724" cy="2147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994B2E-201B-2F34-06E5-337F0B81460C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71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CRV: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760640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E.g., (continued)</a:t>
                </a:r>
              </a:p>
              <a:p>
                <a:pPr lvl="1"/>
                <a:r>
                  <a:rPr lang="en-GB" dirty="0"/>
                  <a:t>CRV: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Range values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4,0</m:t>
                        </m:r>
                      </m:e>
                    </m:d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1        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1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how many assignments encoded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760640" cy="4584266"/>
              </a:xfrm>
              <a:blipFill>
                <a:blip r:embed="rId2"/>
                <a:stretch>
                  <a:fillRect l="-3516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D96220-2174-E14C-8441-87C12E50B46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36522" y="388800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</m:t>
                                    </m:r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D96220-2174-E14C-8441-87C12E50B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17883"/>
                  </p:ext>
                </p:extLst>
              </p:nvPr>
            </p:nvGraphicFramePr>
            <p:xfrm>
              <a:off x="7836522" y="388800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3448" r="-3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3448" r="-2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3448" r="-1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3448" r="-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3448" r="-3333" b="-15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03448" r="-3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03448" r="-2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03448" r="-1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03448" r="-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03448" r="-3333" b="-14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203448" r="-3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203448" r="-2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203448" r="-1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203448" r="-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203448" r="-3333" b="-13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303448" r="-3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303448" r="-2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303448" r="-1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303448" r="-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303448" r="-3333" b="-12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417857" r="-3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417857" r="-2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417857" r="-1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417857" r="-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417857" r="-3333" b="-12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500000" r="-3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500000" r="-2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500000" r="-1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500000" r="-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500000" r="-3333" b="-10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600000" r="-3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600000" r="-2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600000" r="-1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600000" r="-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600000" r="-3333" b="-9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700000" r="-3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700000" r="-2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700000" r="-1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700000" r="-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700000" r="-3333" b="-8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800000" r="-3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800000" r="-2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800000" r="-1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800000" r="-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900000" r="-3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900000" r="-2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900000" r="-1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900000" r="-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900000" r="-3333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000000" r="-3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000000" r="-2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000000" r="-1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000000" r="-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000000" r="-3333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100000" r="-3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100000" r="-2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100000" r="-1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100000" r="-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100000" r="-3333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242857" r="-3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242857" r="-2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242857" r="-1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242857" r="-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242857" r="-3333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296552" r="-3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296552" r="-2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296552" r="-1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296552" r="-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296552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396552" r="-3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396552" r="-2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396552" r="-1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396552" r="-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396552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496552" r="-3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496552" r="-2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496552" r="-1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496552" r="-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496552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596552" r="-3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596552" r="-2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596552" r="-1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754" t="-1596552" r="-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596552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471633E-2929-E74C-AE30-97FE1309B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9650"/>
                  </p:ext>
                </p:extLst>
              </p:nvPr>
            </p:nvGraphicFramePr>
            <p:xfrm>
              <a:off x="4394021" y="3789040"/>
              <a:ext cx="177292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0904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471633E-2929-E74C-AE30-97FE1309B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9650"/>
                  </p:ext>
                </p:extLst>
              </p:nvPr>
            </p:nvGraphicFramePr>
            <p:xfrm>
              <a:off x="4394021" y="3789040"/>
              <a:ext cx="177292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0904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27928" b="-5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0000" t="-3448" r="-3333" b="-5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2792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0000" t="-103448" r="-3333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2792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0000" t="-203448" r="-3333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27928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0000" t="-303448" r="-3333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3448" r="-27928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0000" t="-403448" r="-3333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503448" r="-2792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0000" t="-503448" r="-333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94931-F039-7CFB-4CA9-0F007EDB8C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21A2D-9CEC-1070-7A85-5FC323DD8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538F-A179-2AAF-BD26-BD74C3F2D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58652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CRVs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(P)CRV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rPr>
                  <a:t>(number of buckets)</a:t>
                </a:r>
                <a:endParaRPr lang="en-GB" i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(number of instances to distribute into buckets)</a:t>
                </a:r>
                <a:endParaRPr lang="en-GB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C000"/>
                    </a:solidFill>
                  </a:rPr>
                  <a:t> </a:t>
                </a:r>
                <a:r>
                  <a:rPr lang="en-GB" dirty="0"/>
                  <a:t>mappings in the ground factor, </a:t>
                </a:r>
                <a:br>
                  <a:rPr lang="en-GB" dirty="0"/>
                </a:br>
                <a:r>
                  <a:rPr lang="en-GB" dirty="0"/>
                  <a:t>the counted factor has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223838" indent="0">
                  <a:buNone/>
                </a:pPr>
                <a:r>
                  <a:rPr lang="en-GB" dirty="0"/>
                  <a:t>mappings</a:t>
                </a:r>
              </a:p>
              <a:p>
                <a:pPr lvl="1"/>
                <a:r>
                  <a:rPr lang="en-GB" dirty="0"/>
                  <a:t>Upper bound of range size of a CRV: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DCB37-9011-DF46-968D-F66BD49DE864}"/>
                  </a:ext>
                </a:extLst>
              </p:cNvPr>
              <p:cNvSpPr txBox="1"/>
              <p:nvPr/>
            </p:nvSpPr>
            <p:spPr>
              <a:xfrm>
                <a:off x="7417715" y="2852936"/>
                <a:ext cx="2566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C000"/>
                    </a:solidFill>
                  </a:rPr>
                  <a:t>Exponential in number of random variables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DCB37-9011-DF46-968D-F66BD49DE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15" y="2852936"/>
                <a:ext cx="2566717" cy="646331"/>
              </a:xfrm>
              <a:prstGeom prst="rect">
                <a:avLst/>
              </a:prstGeom>
              <a:blipFill>
                <a:blip r:embed="rId3"/>
                <a:stretch>
                  <a:fillRect t="-3846" r="-1970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DA7E4-3316-6A4C-92F2-4F9C1CFBB2E0}"/>
                  </a:ext>
                </a:extLst>
              </p:cNvPr>
              <p:cNvSpPr txBox="1"/>
              <p:nvPr/>
            </p:nvSpPr>
            <p:spPr>
              <a:xfrm>
                <a:off x="7417715" y="5014917"/>
                <a:ext cx="2566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Polynomial in number of random variables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DA7E4-3316-6A4C-92F2-4F9C1CFBB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15" y="5014917"/>
                <a:ext cx="2566717" cy="646331"/>
              </a:xfrm>
              <a:prstGeom prst="rect">
                <a:avLst/>
              </a:prstGeom>
              <a:blipFill>
                <a:blip r:embed="rId4"/>
                <a:stretch>
                  <a:fillRect t="-5882" r="-493" b="-137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1BCDA-54BD-E84A-A693-3F0521AE16AD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8701074" y="3499267"/>
            <a:ext cx="0" cy="151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54EE2-720A-48F5-ABA7-83371E51D2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2A020-09AE-7AD4-A464-90C657B6C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4FDD5-19C1-D71C-DB2B-616AFBBB2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0196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CRVs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9217023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Counting binds a logical variable, i.e., </a:t>
                </a:r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𝑙𝑣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𝑙𝑣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Constants that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represents made explicit through counts in histograms</a:t>
                </a:r>
              </a:p>
              <a:p>
                <a:pPr lvl="1"/>
                <a:r>
                  <a:rPr lang="en-GB" dirty="0"/>
                  <a:t>Compare the examples on the right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600" dirty="0"/>
                  <a:t> is a representative for the factors behind all groundings of </a:t>
                </a:r>
                <a14:m>
                  <m:oMath xmlns:m="http://schemas.openxmlformats.org/officeDocument/2006/math">
                    <m:r>
                      <a:rPr lang="de-DE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6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/>
                  <a:t> already references all groundings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/>
                  <a:t> in histograms</a:t>
                </a:r>
              </a:p>
              <a:p>
                <a:pPr lvl="2"/>
                <a:endParaRPr lang="en-GB" dirty="0"/>
              </a:p>
              <a:p>
                <a:r>
                  <a:rPr lang="en-GB" dirty="0">
                    <a:solidFill>
                      <a:srgbClr val="FFC000"/>
                    </a:solidFill>
                  </a:rPr>
                  <a:t>Restriction: </a:t>
                </a:r>
                <a:br>
                  <a:rPr lang="en-GB" dirty="0">
                    <a:solidFill>
                      <a:srgbClr val="FFC000"/>
                    </a:solidFill>
                  </a:rPr>
                </a:br>
                <a:r>
                  <a:rPr lang="en-GB" dirty="0">
                    <a:solidFill>
                      <a:srgbClr val="FFC000"/>
                    </a:solidFill>
                  </a:rPr>
                  <a:t>Only one logical variable can be counted at a time in a PRV!</a:t>
                </a:r>
              </a:p>
              <a:p>
                <a:pPr lvl="1"/>
                <a:r>
                  <a:rPr lang="en-GB" dirty="0"/>
                  <a:t>In the current formalisation</a:t>
                </a:r>
                <a:br>
                  <a:rPr lang="en-GB" dirty="0"/>
                </a:br>
                <a:r>
                  <a:rPr lang="en-GB" dirty="0"/>
                  <a:t>(it is possible to define more complex counting operations)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9217023" cy="4584266"/>
              </a:xfrm>
              <a:blipFill>
                <a:blip r:embed="rId2"/>
                <a:stretch>
                  <a:fillRect l="-1926" t="-3315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0E0FC23-BF0B-B84E-960B-325AF3D10B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058755" y="3634420"/>
              <a:ext cx="177292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0904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0E0FC23-BF0B-B84E-960B-325AF3D10B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410506"/>
                  </p:ext>
                </p:extLst>
              </p:nvPr>
            </p:nvGraphicFramePr>
            <p:xfrm>
              <a:off x="10058755" y="3634420"/>
              <a:ext cx="177292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0904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09" t="-3448" r="-2727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0000" t="-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09" t="-103448" r="-2727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0000" t="-10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09" t="-203448" r="-2727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0000" t="-2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09" t="-314286" r="-27273" b="-2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0000" t="-314286" b="-2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09" t="-400000" r="-27273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0000" t="-4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09" t="-500000" r="-2727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70000" t="-5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3970EA-7A31-6B41-81C7-57C45B17DA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03307" y="1480198"/>
              <a:ext cx="1928368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53970EA-7A31-6B41-81C7-57C45B17DA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0935880"/>
                  </p:ext>
                </p:extLst>
              </p:nvPr>
            </p:nvGraphicFramePr>
            <p:xfrm>
              <a:off x="9903307" y="1480198"/>
              <a:ext cx="1928368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206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9444" t="-3448" r="-4305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3548" t="-3448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206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9444" t="-103448" r="-430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3548" t="-10344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206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9444" t="-203448" r="-4305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3548" t="-20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206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9444" t="-303448" r="-430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3548" t="-3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3448" r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9444" t="-403448" r="-4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3548" t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9CC25-97E4-64EC-D8E7-A93C7890F0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A5C90-E6C8-CD3C-277C-7AB329EF8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1CCA-2195-AD45-86A1-6D2B947D2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2511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Parfactors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Factor with PRVs as arguments = </a:t>
                </a:r>
                <a:r>
                  <a:rPr lang="en-GB" dirty="0">
                    <a:solidFill>
                      <a:schemeClr val="tx1"/>
                    </a:solidFill>
                  </a:rPr>
                  <a:t>parfactors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sequence of </a:t>
                </a:r>
                <a:r>
                  <a:rPr lang="en-GB" dirty="0">
                    <a:solidFill>
                      <a:schemeClr val="accent1"/>
                    </a:solidFill>
                  </a:rPr>
                  <a:t>P(C)RVs</a:t>
                </a:r>
                <a:r>
                  <a:rPr lang="en-GB" dirty="0"/>
                  <a:t> containing logical variables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as before: 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𝑟𝑎𝑛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At least one potential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F620B1-E17B-7749-B168-FC436D334220}"/>
                  </a:ext>
                </a:extLst>
              </p:cNvPr>
              <p:cNvSpPr txBox="1"/>
              <p:nvPr/>
            </p:nvSpPr>
            <p:spPr>
              <a:xfrm>
                <a:off x="5343151" y="2564144"/>
                <a:ext cx="341714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may contain ground random variables, PRVs, CRVs, PCRVs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F620B1-E17B-7749-B168-FC436D33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151" y="2564144"/>
                <a:ext cx="341714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39E1380B-5DFD-8144-B215-172C76D46FC8}"/>
              </a:ext>
            </a:extLst>
          </p:cNvPr>
          <p:cNvSpPr/>
          <p:nvPr/>
        </p:nvSpPr>
        <p:spPr>
          <a:xfrm rot="5400000">
            <a:off x="2580122" y="1832310"/>
            <a:ext cx="191588" cy="12247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973F0E-3384-954E-8B73-688E5F0A1494}"/>
              </a:ext>
            </a:extLst>
          </p:cNvPr>
          <p:cNvCxnSpPr>
            <a:cxnSpLocks/>
            <a:stCxn id="12" idx="1"/>
            <a:endCxn id="6" idx="1"/>
          </p:cNvCxnSpPr>
          <p:nvPr/>
        </p:nvCxnSpPr>
        <p:spPr>
          <a:xfrm>
            <a:off x="2675916" y="2540469"/>
            <a:ext cx="2667235" cy="3468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4CC50146-21AA-9B4F-A81F-1C4CEA232C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12731" y="1882871"/>
              <a:ext cx="2718944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5734">
                      <a:extLst>
                        <a:ext uri="{9D8B030D-6E8A-4147-A177-3AD203B41FA5}">
                          <a16:colId xmlns:a16="http://schemas.microsoft.com/office/drawing/2014/main" val="2287695403"/>
                        </a:ext>
                      </a:extLst>
                    </a:gridCol>
                    <a:gridCol w="1390396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4128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sub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𝐸𝑝𝑖𝑑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76179252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39759473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9719455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756071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288110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39565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4CC50146-21AA-9B4F-A81F-1C4CEA232C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582812"/>
                  </p:ext>
                </p:extLst>
              </p:nvPr>
            </p:nvGraphicFramePr>
            <p:xfrm>
              <a:off x="9112731" y="1882871"/>
              <a:ext cx="2718944" cy="402304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5734">
                      <a:extLst>
                        <a:ext uri="{9D8B030D-6E8A-4147-A177-3AD203B41FA5}">
                          <a16:colId xmlns:a16="http://schemas.microsoft.com/office/drawing/2014/main" val="2287695403"/>
                        </a:ext>
                      </a:extLst>
                    </a:gridCol>
                    <a:gridCol w="1390396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4128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3448" r="-198611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3448" r="-30000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3448" b="-9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17925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103448" r="-198611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103448" r="-30000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103448" b="-8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203448" r="-198611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203448" r="-3000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20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303448" r="-198611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303448" r="-3000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3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403448" r="-19861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403448" r="-3000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4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521429" r="-198611" b="-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521429" r="-30000" b="-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521429" b="-5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600000" r="-19861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600000" r="-3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600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5947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700000" r="-19861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700000" r="-3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7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1945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800000" r="-19861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800000" r="-3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8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56071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900000" r="-1986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900000" r="-3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9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8110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89" t="-1000000" r="-1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6364" t="-1000000" r="-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4545" t="-10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565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9731E-DE83-D7EF-1AAA-0EFF3D07DCD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6940D-4B14-5D6D-9772-595442DD7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7B02A-8FC5-4EB4-79DF-F1793A9D2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7034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Parfactor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817959" cy="458426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Set of parfactors = </a:t>
                </a:r>
                <a:r>
                  <a:rPr lang="en-GB" dirty="0">
                    <a:solidFill>
                      <a:schemeClr val="accent1"/>
                    </a:solidFill>
                  </a:rPr>
                  <a:t>model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Given the definitions of PRVs, it is possible to form a parfactor model that is completely propositional</a:t>
                </a:r>
              </a:p>
              <a:p>
                <a:pPr lvl="2"/>
                <a:r>
                  <a:rPr lang="en-GB" dirty="0"/>
                  <a:t>If no logical variables used or domains of size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Plus full specifications of potential functions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𝟐𝟔</m:t>
                    </m:r>
                  </m:oMath>
                </a14:m>
                <a:r>
                  <a:rPr lang="en-GB" b="1" dirty="0">
                    <a:solidFill>
                      <a:schemeClr val="accent1"/>
                    </a:solidFill>
                  </a:rPr>
                  <a:t> entries </a:t>
                </a:r>
                <a:r>
                  <a:rPr lang="en-GB" dirty="0">
                    <a:solidFill>
                      <a:schemeClr val="accent1"/>
                    </a:solidFill>
                  </a:rPr>
                  <a:t>independent of domain sizes!</a:t>
                </a:r>
              </a:p>
              <a:p>
                <a:pPr lvl="2"/>
                <a:r>
                  <a:rPr lang="en-GB" dirty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de-DE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b="1" dirty="0">
                    <a:solidFill>
                      <a:srgbClr val="FFC000"/>
                    </a:solidFill>
                  </a:rPr>
                  <a:t> entries</a:t>
                </a:r>
                <a:r>
                  <a:rPr lang="en-GB" dirty="0">
                    <a:solidFill>
                      <a:srgbClr val="FFC000"/>
                    </a:solidFill>
                  </a:rPr>
                  <a:t> </a:t>
                </a:r>
                <a:r>
                  <a:rPr lang="en-GB" dirty="0"/>
                  <a:t>with</a:t>
                </a:r>
                <a:r>
                  <a:rPr lang="en-GB" dirty="0">
                    <a:solidFill>
                      <a:schemeClr val="tx1"/>
                    </a:solidFill>
                  </a:rPr>
                  <a:t> domains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𝑑𝑜𝑚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𝑑𝑜𝑚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𝑑𝑜𝑚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𝑑𝑜𝑚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𝑑𝑜𝑚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𝑐h𝑒𝑚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𝑑𝑜𝑚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𝑑𝑜𝑚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𝑋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𝑎𝑙𝑖𝑐𝑒</m:t>
                          </m:r>
                          <m:r>
                            <a:rPr lang="en-GB" i="1">
                              <a:latin typeface="Cambria Math" charset="0"/>
                            </a:rPr>
                            <m:t>, </m:t>
                          </m:r>
                          <m:r>
                            <a:rPr lang="en-GB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en-GB" i="1">
                              <a:latin typeface="Cambria Math" charset="0"/>
                            </a:rPr>
                            <m:t>, </m:t>
                          </m:r>
                          <m:r>
                            <a:rPr lang="en-GB" i="1">
                              <a:latin typeface="Cambria Math" charset="0"/>
                            </a:rPr>
                            <m:t>𝑏𝑜𝑏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𝑑𝑜𝑚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817959" cy="4584266"/>
              </a:xfrm>
              <a:blipFill>
                <a:blip r:embed="rId2"/>
                <a:stretch>
                  <a:fillRect l="-2412" t="-2486" r="-185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AE2874F-96C5-DB41-BEE0-C59E0A999884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9997C9-8A2D-F046-A1FF-E57199C543FF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1CEB8F-836F-DE4B-9406-DCDBBED09A6E}"/>
                  </a:ext>
                </a:extLst>
              </p:cNvPr>
              <p:cNvCxnSpPr>
                <a:cxnSpLocks/>
                <a:stCxn id="10" idx="6"/>
                <a:endCxn id="42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233E0F4-9A50-6142-AD7A-2D45493AEF68}"/>
                  </a:ext>
                </a:extLst>
              </p:cNvPr>
              <p:cNvCxnSpPr>
                <a:cxnSpLocks/>
                <a:stCxn id="11" idx="2"/>
                <a:endCxn id="42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5F6F709-33E6-274B-9721-AC977C0AEE93}"/>
                  </a:ext>
                </a:extLst>
              </p:cNvPr>
              <p:cNvCxnSpPr>
                <a:cxnSpLocks/>
                <a:stCxn id="14" idx="0"/>
                <a:endCxn id="42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5B26993-374A-934C-83DB-1A33EDA58C87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19A0649-36FD-CD42-A2ED-327E41554FEB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2D73FB9-0FA5-E345-8A96-E44D3491D287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AEE746D-3C24-DE41-A216-0AC6C1D17C49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E052186A-D57C-7E4C-9C0C-9D732E13FC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57983F7-F41D-9147-B240-89745846E06F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57983F7-F41D-9147-B240-89745846E0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4D9F0CB-D159-4042-8DE3-209CA360DB14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4D9F0CB-D159-4042-8DE3-209CA360DB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81FF1E0-36DC-B142-934B-F24C8E692FC5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81FF1E0-36DC-B142-934B-F24C8E692F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3CB3D8A-F301-C94E-869B-F5F71F0A0C58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3CB3D8A-F301-C94E-869B-F5F71F0A0C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F1659B1-0ADC-3C43-A858-F11426ACD39E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F1659B1-0ADC-3C43-A858-F11426ACD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4C28CC7-AF45-8F41-8290-D8C1E454E999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4C28CC7-AF45-8F41-8290-D8C1E454E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3243491-C6C7-1248-9B7E-7CF938509C4C}"/>
                </a:ext>
              </a:extLst>
            </p:cNvPr>
            <p:cNvCxnSpPr>
              <a:cxnSpLocks/>
              <a:stCxn id="13" idx="6"/>
              <a:endCxn id="34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87DABA-9FE9-6A40-8AF6-39DBF615FDE5}"/>
                </a:ext>
              </a:extLst>
            </p:cNvPr>
            <p:cNvCxnSpPr>
              <a:cxnSpLocks/>
              <a:stCxn id="14" idx="4"/>
              <a:endCxn id="34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C3F361-D971-804B-88AE-EA2D8C121281}"/>
                </a:ext>
              </a:extLst>
            </p:cNvPr>
            <p:cNvCxnSpPr>
              <a:cxnSpLocks/>
              <a:stCxn id="12" idx="0"/>
              <a:endCxn id="34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1A4A8D-061C-B949-9C1C-61D885935B72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665C843-031D-5F4D-8381-8BFD1F702BFC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3F856B-3C33-8A4C-90E9-AAE81C989077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920BB6C-B57C-EB4F-99F2-C0015F4709FA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E111A7B-54D2-2A43-BEF3-C04EBEDAC5A5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CFB8A0-D04A-8647-B720-F4333A6C5B55}"/>
                </a:ext>
              </a:extLst>
            </p:cNvPr>
            <p:cNvCxnSpPr>
              <a:cxnSpLocks/>
              <a:stCxn id="14" idx="4"/>
              <a:endCxn id="30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C6C6A2-D408-8744-A5D8-4CD7531F3588}"/>
                </a:ext>
              </a:extLst>
            </p:cNvPr>
            <p:cNvCxnSpPr>
              <a:cxnSpLocks/>
              <a:stCxn id="15" idx="2"/>
              <a:endCxn id="30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195AD7-A503-FC43-B658-1B8BA8E31E92}"/>
                </a:ext>
              </a:extLst>
            </p:cNvPr>
            <p:cNvCxnSpPr>
              <a:cxnSpLocks/>
              <a:stCxn id="12" idx="0"/>
              <a:endCxn id="30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1FF2DB5-7280-B24F-A412-6E1767C110D4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E0A065F-25B0-C64F-AFD0-0B787B874C8A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A96D01-97A2-7E42-A86E-FB2806A53CDA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C5F7F5-8FE8-C14F-9DBC-31D7420EBDCC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A07293F-AB19-DF48-A6C1-41F972799C61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349B95-F996-EF46-9968-3062126C1119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846A58D-201B-314F-AE47-5C62CE005861}"/>
                  </a:ext>
                </a:extLst>
              </p:cNvPr>
              <p:cNvCxnSpPr>
                <a:cxnSpLocks/>
                <a:stCxn id="14" idx="6"/>
                <a:endCxn id="27" idx="1"/>
              </p:cNvCxnSpPr>
              <p:nvPr/>
            </p:nvCxnSpPr>
            <p:spPr>
              <a:xfrm flipV="1">
                <a:off x="8636773" y="3024819"/>
                <a:ext cx="320708" cy="12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6DB64A3-17DA-A94F-8924-D6F90FDC0E90}"/>
                  </a:ext>
                </a:extLst>
              </p:cNvPr>
              <p:cNvGrpSpPr/>
              <p:nvPr/>
            </p:nvGrpSpPr>
            <p:grpSpPr>
              <a:xfrm>
                <a:off x="8957481" y="2952819"/>
                <a:ext cx="437414" cy="348999"/>
                <a:chOff x="8957481" y="2952819"/>
                <a:chExt cx="437414" cy="34899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CDBAEF8-C5C3-6C44-B74F-124E21631149}"/>
                    </a:ext>
                  </a:extLst>
                </p:cNvPr>
                <p:cNvSpPr/>
                <p:nvPr/>
              </p:nvSpPr>
              <p:spPr>
                <a:xfrm>
                  <a:off x="895748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42142348-1764-B246-84D0-736F2BE5B4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7175E7-A3B0-DA4F-B036-0C1375617A1F}"/>
                  </a:ext>
                </a:extLst>
              </p:cNvPr>
              <p:cNvSpPr/>
              <p:nvPr/>
            </p:nvSpPr>
            <p:spPr>
              <a:xfrm>
                <a:off x="7036157" y="1973123"/>
                <a:ext cx="4382298" cy="1307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𝑁𝑎𝑡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𝐴𝑐𝑐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𝑇𝑟𝑒𝑎𝑡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7175E7-A3B0-DA4F-B036-0C1375617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57" y="1973123"/>
                <a:ext cx="4382298" cy="130728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9E53B-69A1-0696-4FEE-248A6FA7E6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AB596-9025-84A8-CA20-3C06BD2516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9453F-3DA1-EBDF-47C3-C6312B059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01459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Parfactor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399335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Graphical representation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Parfactor graph</a:t>
                </a:r>
              </a:p>
              <a:p>
                <a:pPr lvl="1"/>
                <a:r>
                  <a:rPr lang="en-GB" dirty="0"/>
                  <a:t>Analogous to factor graph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/>
                  <a:t>: variable node in graph (ellipse)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: factor node in graph (box)</a:t>
                </a:r>
              </a:p>
              <a:p>
                <a:pPr lvl="2"/>
                <a:r>
                  <a:rPr lang="en-GB" dirty="0"/>
                  <a:t>Layered 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For each argument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: edge between variable node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factor node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Constraints are not depicted 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Six variable nodes</a:t>
                </a:r>
              </a:p>
              <a:p>
                <a:pPr lvl="2"/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Four factor nodes, three of them layered</a:t>
                </a:r>
                <a:endParaRPr lang="de-DE" sz="2000" dirty="0">
                  <a:latin typeface="+mn-lt"/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399335" cy="4584266"/>
              </a:xfrm>
              <a:blipFill>
                <a:blip r:embed="rId2"/>
                <a:stretch>
                  <a:fillRect l="-2772" t="-2762" r="-2178" b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F57D2C96-1F28-B54D-8658-B3E80E087215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C76B69A-CE2B-8640-A8AA-341882AF5D1C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F3A1EE8-3DCB-0E47-918F-C960FBD0B6F9}"/>
                  </a:ext>
                </a:extLst>
              </p:cNvPr>
              <p:cNvCxnSpPr>
                <a:cxnSpLocks/>
                <a:stCxn id="113" idx="6"/>
                <a:endCxn id="145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E44B222B-8860-754E-896A-D008D1AE6FD2}"/>
                  </a:ext>
                </a:extLst>
              </p:cNvPr>
              <p:cNvCxnSpPr>
                <a:cxnSpLocks/>
                <a:stCxn id="114" idx="2"/>
                <a:endCxn id="145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56FB073-BA3A-E64D-BE1D-9BC42FE17708}"/>
                  </a:ext>
                </a:extLst>
              </p:cNvPr>
              <p:cNvCxnSpPr>
                <a:cxnSpLocks/>
                <a:stCxn id="117" idx="0"/>
                <a:endCxn id="145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59BC3ED-534A-3245-AE3A-0D1302093D00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85A290D7-9287-EB4C-BC36-7479F97E86C8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AED9CDAF-5B86-D54B-AAD7-571118AA23A1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C8D0515-CA7F-834C-B2E0-B629D08AD9DA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6A886328-F150-4E47-BB1E-FA8616E4F9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0B8CBAD-42F5-1544-BE39-DFA781F9F3C3}"/>
                </a:ext>
              </a:extLst>
            </p:cNvPr>
            <p:cNvCxnSpPr>
              <a:cxnSpLocks/>
              <a:stCxn id="116" idx="6"/>
              <a:endCxn id="137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83C5816-1EAD-B348-A341-A7B2C775771E}"/>
                </a:ext>
              </a:extLst>
            </p:cNvPr>
            <p:cNvCxnSpPr>
              <a:cxnSpLocks/>
              <a:stCxn id="117" idx="4"/>
              <a:endCxn id="137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6BB93B1-A80E-7D49-8F2B-F2ACCE9C6D7E}"/>
                </a:ext>
              </a:extLst>
            </p:cNvPr>
            <p:cNvCxnSpPr>
              <a:cxnSpLocks/>
              <a:stCxn id="115" idx="0"/>
              <a:endCxn id="137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C96512E-470F-3747-93F9-041AB9A69A25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7CB75A5-756E-0A4D-AB69-12FFEA19DAFB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3931BEF-C73E-4543-9CB5-12DB8ECD26D0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372A1CD-F844-DA4D-A4D6-405D42436E56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3A79851D-38C9-2A4A-B411-4C113068FAFC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FCEF2C1-3263-CE45-98D8-ACE0CA476A70}"/>
                </a:ext>
              </a:extLst>
            </p:cNvPr>
            <p:cNvCxnSpPr>
              <a:cxnSpLocks/>
              <a:stCxn id="117" idx="4"/>
              <a:endCxn id="133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2C2190C-B3FC-5743-AD8B-E044DC50CC7D}"/>
                </a:ext>
              </a:extLst>
            </p:cNvPr>
            <p:cNvCxnSpPr>
              <a:cxnSpLocks/>
              <a:stCxn id="118" idx="2"/>
              <a:endCxn id="133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45769C7-74BE-8F4D-BE63-4385E5A62A57}"/>
                </a:ext>
              </a:extLst>
            </p:cNvPr>
            <p:cNvCxnSpPr>
              <a:cxnSpLocks/>
              <a:stCxn id="115" idx="0"/>
              <a:endCxn id="133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5E1EE7E-F245-1745-A1A8-428D96AE9CD9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AF68976-90A2-5049-86F4-2E598D8187DE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19E7649-D420-F041-8BED-5ED177DCDD13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ACD5279-1A44-0B48-8C6B-A3D35F9B31B1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378815AF-2ED0-0A4C-BFAC-CD04D7B1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70B82AF-33F4-8C44-9694-07AD1C4EB6D5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5D2E60D-399D-6944-A7E8-CFAAB1F9EB82}"/>
                  </a:ext>
                </a:extLst>
              </p:cNvPr>
              <p:cNvCxnSpPr>
                <a:cxnSpLocks/>
                <a:stCxn id="117" idx="6"/>
                <a:endCxn id="130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B3E1E0D-C191-1E46-8A32-CC40854AFE54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B6BEB55A-3CCA-2849-B6AF-B7AAB64ABE7F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8C9DBD03-800B-A64B-92F4-3A91F399B0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C1C61E6-22A5-EE43-9F6B-4F8EE44FDD7C}"/>
                  </a:ext>
                </a:extLst>
              </p:cNvPr>
              <p:cNvSpPr/>
              <p:nvPr/>
            </p:nvSpPr>
            <p:spPr>
              <a:xfrm>
                <a:off x="7036157" y="1973123"/>
                <a:ext cx="4382298" cy="1307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𝑁𝑎𝑡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𝐴𝑐𝑐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marL="1270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𝑇𝑟𝑒𝑎𝑡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C1C61E6-22A5-EE43-9F6B-4F8EE44FD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57" y="1973123"/>
                <a:ext cx="4382298" cy="1307281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DF384-FCB7-EE65-F3B8-4DF4692D0F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FBC21-6828-374E-58D9-1EB3F4B6FD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17B9E-37B4-6148-22A3-5F069CAC8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51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Grounding of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481490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Grounding of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𝑔𝑟</m:t>
                      </m:r>
                      <m:d>
                        <m:d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𝑔𝑟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Depends on constraints and thus, domains</a:t>
                </a:r>
              </a:p>
              <a:p>
                <a:pPr lvl="1"/>
                <a:r>
                  <a:rPr lang="en-US" dirty="0"/>
                  <a:t>E.g., example model with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 constraints and domains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𝑓𝑖𝑟𝑒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𝑓𝑙𝑜𝑜𝑑</m:t>
                        </m:r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𝑐h𝑒𝑚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𝑛𝑢𝑐𝑙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>
                            <a:latin typeface="Cambria Math" charset="0"/>
                          </a:rPr>
                          <m:t>, 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  <m:r>
                          <a:rPr lang="en-GB" i="1">
                            <a:latin typeface="Cambria Math" charset="0"/>
                          </a:rPr>
                          <m:t>, </m:t>
                        </m:r>
                        <m:r>
                          <a:rPr lang="en-GB" i="1">
                            <a:latin typeface="Cambria Math" charset="0"/>
                          </a:rPr>
                          <m:t>𝑏𝑜𝑏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481490" cy="4584266"/>
              </a:xfrm>
              <a:blipFill>
                <a:blip r:embed="rId2"/>
                <a:stretch>
                  <a:fillRect l="-2734" t="-187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F4AA3F7-95D1-3148-B2CD-730F8E47DC65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0678990-B707-F443-8DD4-1D06562E2EB2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A9AD13C-0588-1E44-9591-553F148CF9DE}"/>
                  </a:ext>
                </a:extLst>
              </p:cNvPr>
              <p:cNvCxnSpPr>
                <a:cxnSpLocks/>
                <a:stCxn id="46" idx="6"/>
                <a:endCxn id="78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8439B10-2CB0-7546-A1C0-394AF051F00A}"/>
                  </a:ext>
                </a:extLst>
              </p:cNvPr>
              <p:cNvCxnSpPr>
                <a:cxnSpLocks/>
                <a:stCxn id="47" idx="2"/>
                <a:endCxn id="78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780D6C-EC4D-734F-811A-4AFB3F707EB0}"/>
                  </a:ext>
                </a:extLst>
              </p:cNvPr>
              <p:cNvCxnSpPr>
                <a:cxnSpLocks/>
                <a:stCxn id="50" idx="0"/>
                <a:endCxn id="78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793CE9B-FA2E-9348-BBB1-903A63459661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69F59F3-1B8B-DE4B-8F0C-3A1C56BB26BF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BDAAF4E-E025-944F-8E5C-EB2D41F61790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A6327F8-3126-9B48-A89D-769A37CF2BEC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02AD2C79-C469-D646-B89E-46169B27E7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808F447-2E85-7F41-BB61-490AB4FDEE95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BC6BC2D-5FD4-0543-B6BC-0068D556E4A9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FE491E3-491C-F14F-9581-656B176A4EBF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F9D653D-284F-3E47-85AE-E6DC5287FA94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A35FFB0-0932-9845-9C86-37B28C338F5B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290D711-17E3-CE43-A6C4-C27B641521DA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90FDF5-7C22-834C-8FA7-6C31F0EDFC2C}"/>
                </a:ext>
              </a:extLst>
            </p:cNvPr>
            <p:cNvCxnSpPr>
              <a:cxnSpLocks/>
              <a:stCxn id="49" idx="6"/>
              <a:endCxn id="70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37C200-4BBF-C84F-814E-750F59CCCCB6}"/>
                </a:ext>
              </a:extLst>
            </p:cNvPr>
            <p:cNvCxnSpPr>
              <a:cxnSpLocks/>
              <a:stCxn id="50" idx="4"/>
              <a:endCxn id="70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6DB1BC-8C81-E04D-B3B1-3522091CAFFF}"/>
                </a:ext>
              </a:extLst>
            </p:cNvPr>
            <p:cNvCxnSpPr>
              <a:cxnSpLocks/>
              <a:stCxn id="48" idx="0"/>
              <a:endCxn id="70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F127EF3-601A-8F49-81E9-734CB5B08F35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AC68F7-F629-7C4E-ABED-22614E3ADAF2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826F23F-4187-C24E-B8FD-FB040A298218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BD11ABA-0C7D-FC45-BA2A-BF28D0CEBA07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FB83A0C6-42C7-E741-8A4F-788FDC1A1A7D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9909F0-E9D1-B743-8436-ECA33433A2C8}"/>
                </a:ext>
              </a:extLst>
            </p:cNvPr>
            <p:cNvCxnSpPr>
              <a:cxnSpLocks/>
              <a:stCxn id="50" idx="4"/>
              <a:endCxn id="66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629D0CF-04A2-D849-8027-1F2F5CAA108C}"/>
                </a:ext>
              </a:extLst>
            </p:cNvPr>
            <p:cNvCxnSpPr>
              <a:cxnSpLocks/>
              <a:stCxn id="51" idx="2"/>
              <a:endCxn id="66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0D0B45C-8013-D448-98AA-9EE98ED20D5D}"/>
                </a:ext>
              </a:extLst>
            </p:cNvPr>
            <p:cNvCxnSpPr>
              <a:cxnSpLocks/>
              <a:stCxn id="48" idx="0"/>
              <a:endCxn id="66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EEAFEE-5169-474A-AC57-C2D57E64F2CD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C86B7E5-7AD2-984D-B246-8A7AA0A2682F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9DBD8A4-EC28-C947-8045-9E3E934FEDC0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7AFE5FD-8AB7-164A-ADC2-D99C851380B8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493154C-DB52-034E-BD38-65530A6D2EBD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1820A7C-6D68-1746-8D26-A6A0FB209CC5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616742C-BF1A-724E-98CD-6734F88D53D1}"/>
                  </a:ext>
                </a:extLst>
              </p:cNvPr>
              <p:cNvCxnSpPr>
                <a:cxnSpLocks/>
                <a:stCxn id="50" idx="6"/>
                <a:endCxn id="63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EC68F2-9F5E-8C48-AFAC-17F24931C55E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BEFA4853-734B-B943-9B93-6E0949EF0A46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B482D401-EB81-9544-B96F-BFD3EBA38A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2DEB8-93BA-9980-5AA9-1B135D9F5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526B6-08A6-B8A0-D039-B3691E947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5427F-E40E-0DDB-8EEB-CF1C29C74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719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Grounding of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Graphical representation </a:t>
            </a:r>
            <a:br>
              <a:rPr lang="en-US" dirty="0"/>
            </a:br>
            <a:r>
              <a:rPr lang="en-US" dirty="0"/>
              <a:t>of grounding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8B3BBB-1307-5E41-AEE5-DE0F55C9D264}"/>
              </a:ext>
            </a:extLst>
          </p:cNvPr>
          <p:cNvGrpSpPr/>
          <p:nvPr/>
        </p:nvGrpSpPr>
        <p:grpSpPr>
          <a:xfrm>
            <a:off x="214975" y="3467006"/>
            <a:ext cx="5606387" cy="2078523"/>
            <a:chOff x="214975" y="3467006"/>
            <a:chExt cx="5606387" cy="2078523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9A2A495-4F89-1D47-8005-9FCDA1E3B59C}"/>
                </a:ext>
              </a:extLst>
            </p:cNvPr>
            <p:cNvCxnSpPr>
              <a:cxnSpLocks/>
              <a:stCxn id="206" idx="0"/>
              <a:endCxn id="218" idx="2"/>
            </p:cNvCxnSpPr>
            <p:nvPr/>
          </p:nvCxnSpPr>
          <p:spPr>
            <a:xfrm flipV="1">
              <a:off x="1119060" y="3861424"/>
              <a:ext cx="537714" cy="456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0DAAFE6-B848-B048-9CD8-EA242E5D5DF2}"/>
                </a:ext>
              </a:extLst>
            </p:cNvPr>
            <p:cNvCxnSpPr>
              <a:cxnSpLocks/>
              <a:stCxn id="208" idx="2"/>
              <a:endCxn id="216" idx="3"/>
            </p:cNvCxnSpPr>
            <p:nvPr/>
          </p:nvCxnSpPr>
          <p:spPr>
            <a:xfrm flipH="1" flipV="1">
              <a:off x="2265050" y="4124451"/>
              <a:ext cx="96393" cy="141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C9BBA9A-F43F-9F41-BDFA-A2A4F6C988C7}"/>
                </a:ext>
              </a:extLst>
            </p:cNvPr>
            <p:cNvGrpSpPr/>
            <p:nvPr/>
          </p:nvGrpSpPr>
          <p:grpSpPr>
            <a:xfrm>
              <a:off x="1559665" y="3467006"/>
              <a:ext cx="194219" cy="394418"/>
              <a:chOff x="5586931" y="4487402"/>
              <a:chExt cx="194219" cy="394418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83C30A5-2704-D04F-996D-6816448C0CC7}"/>
                  </a:ext>
                </a:extLst>
              </p:cNvPr>
              <p:cNvSpPr/>
              <p:nvPr/>
            </p:nvSpPr>
            <p:spPr>
              <a:xfrm>
                <a:off x="5612040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9" name="TextBox 218">
                    <a:extLst>
                      <a:ext uri="{FF2B5EF4-FFF2-40B4-BE49-F238E27FC236}">
                        <a16:creationId xmlns:a16="http://schemas.microsoft.com/office/drawing/2014/main" id="{A81DD5D3-084C-004C-A1D2-D9F079FD15EE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BD06A2C-1121-0A4D-A54E-975316BBEB5C}"/>
                </a:ext>
              </a:extLst>
            </p:cNvPr>
            <p:cNvGrpSpPr/>
            <p:nvPr/>
          </p:nvGrpSpPr>
          <p:grpSpPr>
            <a:xfrm>
              <a:off x="2095941" y="3818510"/>
              <a:ext cx="194219" cy="377941"/>
              <a:chOff x="5974097" y="4505546"/>
              <a:chExt cx="194219" cy="377941"/>
            </a:xfrm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49E5480-AC81-8C4B-BF3A-A34D91412E5A}"/>
                  </a:ext>
                </a:extLst>
              </p:cNvPr>
              <p:cNvSpPr/>
              <p:nvPr/>
            </p:nvSpPr>
            <p:spPr>
              <a:xfrm>
                <a:off x="5999206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66C69DE9-D955-044B-8279-530EF8971A95}"/>
                      </a:ext>
                    </a:extLst>
                  </p:cNvPr>
                  <p:cNvSpPr txBox="1"/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E2D5C7B-9D25-7C49-A0A8-6A944B95C449}"/>
                </a:ext>
              </a:extLst>
            </p:cNvPr>
            <p:cNvCxnSpPr>
              <a:cxnSpLocks/>
              <a:stCxn id="216" idx="2"/>
              <a:endCxn id="209" idx="0"/>
            </p:cNvCxnSpPr>
            <p:nvPr/>
          </p:nvCxnSpPr>
          <p:spPr>
            <a:xfrm flipH="1">
              <a:off x="2184974" y="4196451"/>
              <a:ext cx="8076" cy="468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6AA55EB-80C4-B444-9768-08BBAC0CC1BB}"/>
                </a:ext>
              </a:extLst>
            </p:cNvPr>
            <p:cNvCxnSpPr>
              <a:cxnSpLocks/>
              <a:stCxn id="209" idx="6"/>
              <a:endCxn id="214" idx="1"/>
            </p:cNvCxnSpPr>
            <p:nvPr/>
          </p:nvCxnSpPr>
          <p:spPr>
            <a:xfrm>
              <a:off x="2907602" y="4860084"/>
              <a:ext cx="245239" cy="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64BFBD8-09E8-7847-80E6-B9C775471D60}"/>
                </a:ext>
              </a:extLst>
            </p:cNvPr>
            <p:cNvCxnSpPr>
              <a:cxnSpLocks/>
              <a:stCxn id="214" idx="2"/>
              <a:endCxn id="207" idx="0"/>
            </p:cNvCxnSpPr>
            <p:nvPr/>
          </p:nvCxnSpPr>
          <p:spPr>
            <a:xfrm flipH="1">
              <a:off x="2684470" y="4932754"/>
              <a:ext cx="540371" cy="223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646C14C-23D8-A646-9434-297CB1C3CCC3}"/>
                </a:ext>
              </a:extLst>
            </p:cNvPr>
            <p:cNvGrpSpPr/>
            <p:nvPr/>
          </p:nvGrpSpPr>
          <p:grpSpPr>
            <a:xfrm>
              <a:off x="3127732" y="4545259"/>
              <a:ext cx="194219" cy="387495"/>
              <a:chOff x="7895512" y="4482285"/>
              <a:chExt cx="194219" cy="387495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B1B8645-DA31-664E-A890-F1C3FAAD7776}"/>
                  </a:ext>
                </a:extLst>
              </p:cNvPr>
              <p:cNvSpPr/>
              <p:nvPr/>
            </p:nvSpPr>
            <p:spPr>
              <a:xfrm>
                <a:off x="7920621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F7F04F2E-A102-BC40-8F52-71FF624614E1}"/>
                      </a:ext>
                    </a:extLst>
                  </p:cNvPr>
                  <p:cNvSpPr txBox="1"/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5294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CDB0A1C9-6095-4C46-861E-5E1A6CA62557}"/>
                    </a:ext>
                  </a:extLst>
                </p:cNvPr>
                <p:cNvSpPr txBox="1"/>
                <p:nvPr/>
              </p:nvSpPr>
              <p:spPr>
                <a:xfrm>
                  <a:off x="214975" y="4317572"/>
                  <a:ext cx="180817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A35B6C7-2B27-2E44-821A-9B3F5745A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5" y="4317572"/>
                  <a:ext cx="1808170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7B3233DC-A139-9445-B6EE-CB13E34198AE}"/>
                    </a:ext>
                  </a:extLst>
                </p:cNvPr>
                <p:cNvSpPr txBox="1"/>
                <p:nvPr/>
              </p:nvSpPr>
              <p:spPr>
                <a:xfrm>
                  <a:off x="1612678" y="5156016"/>
                  <a:ext cx="2143584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B40D99-9F9F-1A48-A53D-1F7375655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678" y="5156016"/>
                  <a:ext cx="2143584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E1527ECA-15BA-554C-9C3F-2414F712E722}"/>
                    </a:ext>
                  </a:extLst>
                </p:cNvPr>
                <p:cNvSpPr txBox="1"/>
                <p:nvPr/>
              </p:nvSpPr>
              <p:spPr>
                <a:xfrm>
                  <a:off x="2361443" y="4070920"/>
                  <a:ext cx="213610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21C8275-D2D0-A344-8DE3-BB5EC831C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443" y="4070920"/>
                  <a:ext cx="2136101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6FA44E04-72C6-A745-8020-262DD528D824}"/>
                    </a:ext>
                  </a:extLst>
                </p:cNvPr>
                <p:cNvSpPr txBox="1"/>
                <p:nvPr/>
              </p:nvSpPr>
              <p:spPr>
                <a:xfrm>
                  <a:off x="1462346" y="4665327"/>
                  <a:ext cx="144525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C42A488-50EC-BE4C-B133-2DAC12BCF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346" y="4665327"/>
                  <a:ext cx="1445256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E2F97F6-35F3-364D-B7B9-9DB8E98E84E8}"/>
                </a:ext>
              </a:extLst>
            </p:cNvPr>
            <p:cNvCxnSpPr>
              <a:cxnSpLocks/>
              <a:stCxn id="218" idx="2"/>
              <a:endCxn id="209" idx="0"/>
            </p:cNvCxnSpPr>
            <p:nvPr/>
          </p:nvCxnSpPr>
          <p:spPr>
            <a:xfrm>
              <a:off x="1656774" y="3861424"/>
              <a:ext cx="528200" cy="803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F0D9CE7-58CE-7544-BBC9-7A0933D45A3C}"/>
                </a:ext>
              </a:extLst>
            </p:cNvPr>
            <p:cNvCxnSpPr>
              <a:cxnSpLocks/>
              <a:stCxn id="218" idx="3"/>
              <a:endCxn id="277" idx="3"/>
            </p:cNvCxnSpPr>
            <p:nvPr/>
          </p:nvCxnSpPr>
          <p:spPr>
            <a:xfrm>
              <a:off x="1728774" y="3789424"/>
              <a:ext cx="4092588" cy="16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3E9601E-99DC-2E44-8D7F-4F5EC37E1043}"/>
                </a:ext>
              </a:extLst>
            </p:cNvPr>
            <p:cNvCxnSpPr>
              <a:cxnSpLocks/>
              <a:stCxn id="214" idx="3"/>
              <a:endCxn id="277" idx="3"/>
            </p:cNvCxnSpPr>
            <p:nvPr/>
          </p:nvCxnSpPr>
          <p:spPr>
            <a:xfrm flipV="1">
              <a:off x="3296841" y="3805524"/>
              <a:ext cx="2524521" cy="10552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1D80769-8A4C-D64E-81A2-24F61841444C}"/>
                </a:ext>
              </a:extLst>
            </p:cNvPr>
            <p:cNvCxnSpPr>
              <a:cxnSpLocks/>
              <a:stCxn id="216" idx="3"/>
              <a:endCxn id="277" idx="3"/>
            </p:cNvCxnSpPr>
            <p:nvPr/>
          </p:nvCxnSpPr>
          <p:spPr>
            <a:xfrm flipV="1">
              <a:off x="2265050" y="3805524"/>
              <a:ext cx="3556312" cy="318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DD6FEAA-16DE-2741-BEE6-D142041B0649}"/>
              </a:ext>
            </a:extLst>
          </p:cNvPr>
          <p:cNvGrpSpPr/>
          <p:nvPr/>
        </p:nvGrpSpPr>
        <p:grpSpPr>
          <a:xfrm>
            <a:off x="6357807" y="3466474"/>
            <a:ext cx="5673226" cy="2073958"/>
            <a:chOff x="6357807" y="3466474"/>
            <a:chExt cx="5673226" cy="2073958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731411DC-1153-E445-BD2B-964435B8EF23}"/>
                </a:ext>
              </a:extLst>
            </p:cNvPr>
            <p:cNvCxnSpPr>
              <a:cxnSpLocks/>
              <a:stCxn id="229" idx="0"/>
              <a:endCxn id="241" idx="2"/>
            </p:cNvCxnSpPr>
            <p:nvPr/>
          </p:nvCxnSpPr>
          <p:spPr>
            <a:xfrm flipH="1" flipV="1">
              <a:off x="10733506" y="3860892"/>
              <a:ext cx="445783" cy="441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466D16F-60A8-3D45-849F-93266375F8F9}"/>
                </a:ext>
              </a:extLst>
            </p:cNvPr>
            <p:cNvCxnSpPr>
              <a:cxnSpLocks/>
              <a:stCxn id="231" idx="6"/>
              <a:endCxn id="239" idx="1"/>
            </p:cNvCxnSpPr>
            <p:nvPr/>
          </p:nvCxnSpPr>
          <p:spPr>
            <a:xfrm flipV="1">
              <a:off x="9934876" y="4105357"/>
              <a:ext cx="93316" cy="160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662B0EB-3B75-5340-B8C3-DA39E176783A}"/>
                </a:ext>
              </a:extLst>
            </p:cNvPr>
            <p:cNvGrpSpPr/>
            <p:nvPr/>
          </p:nvGrpSpPr>
          <p:grpSpPr>
            <a:xfrm>
              <a:off x="10636397" y="3466474"/>
              <a:ext cx="194219" cy="394418"/>
              <a:chOff x="5586931" y="4487402"/>
              <a:chExt cx="194219" cy="394418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6B04224-1090-8F4C-A1D4-78E5AB81DCE4}"/>
                  </a:ext>
                </a:extLst>
              </p:cNvPr>
              <p:cNvSpPr/>
              <p:nvPr/>
            </p:nvSpPr>
            <p:spPr>
              <a:xfrm>
                <a:off x="5612040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879C8D8C-1EC2-354F-BBFF-76B9944DFEDC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375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FC5C224D-BA00-B946-9B00-C25D34CF4DEB}"/>
                </a:ext>
              </a:extLst>
            </p:cNvPr>
            <p:cNvGrpSpPr/>
            <p:nvPr/>
          </p:nvGrpSpPr>
          <p:grpSpPr>
            <a:xfrm>
              <a:off x="10003083" y="3799416"/>
              <a:ext cx="194219" cy="377941"/>
              <a:chOff x="5974097" y="4505546"/>
              <a:chExt cx="194219" cy="377941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7CC4455-5A15-1447-9795-A1AB2BC93E9E}"/>
                  </a:ext>
                </a:extLst>
              </p:cNvPr>
              <p:cNvSpPr/>
              <p:nvPr/>
            </p:nvSpPr>
            <p:spPr>
              <a:xfrm>
                <a:off x="5999206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58182669-FB6D-C342-8CBE-EC93FD38AAAC}"/>
                      </a:ext>
                    </a:extLst>
                  </p:cNvPr>
                  <p:cNvSpPr txBox="1"/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375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CAB89CD-B8E8-7340-B0FA-79183DBC561F}"/>
                </a:ext>
              </a:extLst>
            </p:cNvPr>
            <p:cNvCxnSpPr>
              <a:cxnSpLocks/>
              <a:stCxn id="239" idx="2"/>
              <a:endCxn id="232" idx="0"/>
            </p:cNvCxnSpPr>
            <p:nvPr/>
          </p:nvCxnSpPr>
          <p:spPr>
            <a:xfrm flipH="1">
              <a:off x="10095409" y="4177357"/>
              <a:ext cx="4783" cy="490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9C1D369-49B7-F24A-A24C-10DAC5155472}"/>
                </a:ext>
              </a:extLst>
            </p:cNvPr>
            <p:cNvCxnSpPr>
              <a:cxnSpLocks/>
              <a:stCxn id="232" idx="2"/>
              <a:endCxn id="237" idx="1"/>
            </p:cNvCxnSpPr>
            <p:nvPr/>
          </p:nvCxnSpPr>
          <p:spPr>
            <a:xfrm flipH="1" flipV="1">
              <a:off x="9147151" y="4862952"/>
              <a:ext cx="310160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0762990-F217-9B4E-8083-049E349AA358}"/>
                </a:ext>
              </a:extLst>
            </p:cNvPr>
            <p:cNvCxnSpPr>
              <a:cxnSpLocks/>
              <a:stCxn id="237" idx="2"/>
              <a:endCxn id="230" idx="0"/>
            </p:cNvCxnSpPr>
            <p:nvPr/>
          </p:nvCxnSpPr>
          <p:spPr>
            <a:xfrm>
              <a:off x="9219151" y="4934952"/>
              <a:ext cx="459679" cy="215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565D615-9D53-3848-9E5C-56305574E820}"/>
                </a:ext>
              </a:extLst>
            </p:cNvPr>
            <p:cNvGrpSpPr/>
            <p:nvPr/>
          </p:nvGrpSpPr>
          <p:grpSpPr>
            <a:xfrm>
              <a:off x="9122042" y="4547457"/>
              <a:ext cx="194219" cy="387495"/>
              <a:chOff x="7895512" y="4482285"/>
              <a:chExt cx="194219" cy="387495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97570345-B170-F842-98C1-140DBBE9E109}"/>
                  </a:ext>
                </a:extLst>
              </p:cNvPr>
              <p:cNvSpPr/>
              <p:nvPr/>
            </p:nvSpPr>
            <p:spPr>
              <a:xfrm>
                <a:off x="7920621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F21150F4-4768-6A41-BA76-33A69F1A1FC4}"/>
                      </a:ext>
                    </a:extLst>
                  </p:cNvPr>
                  <p:cNvSpPr txBox="1"/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529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72381E75-734F-EE48-83B3-FD09B479E3D0}"/>
                    </a:ext>
                  </a:extLst>
                </p:cNvPr>
                <p:cNvSpPr txBox="1"/>
                <p:nvPr/>
              </p:nvSpPr>
              <p:spPr>
                <a:xfrm>
                  <a:off x="10327544" y="4302449"/>
                  <a:ext cx="170348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𝑇𝑟𝑎𝑣𝑒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49D36800-94D4-DE4C-9656-B1B4754F2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544" y="4302449"/>
                  <a:ext cx="1703489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C2587FC7-142B-A84D-ADEB-B708FDA4C79D}"/>
                    </a:ext>
                  </a:extLst>
                </p:cNvPr>
                <p:cNvSpPr txBox="1"/>
                <p:nvPr/>
              </p:nvSpPr>
              <p:spPr>
                <a:xfrm>
                  <a:off x="8691567" y="5150919"/>
                  <a:ext cx="19745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5ADAD06-9A59-9640-AC08-EF42C6D93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567" y="5150919"/>
                  <a:ext cx="1974525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1E8593C6-897D-EC48-9A99-C0FFDFDCB48D}"/>
                    </a:ext>
                  </a:extLst>
                </p:cNvPr>
                <p:cNvSpPr txBox="1"/>
                <p:nvPr/>
              </p:nvSpPr>
              <p:spPr>
                <a:xfrm>
                  <a:off x="7967836" y="4070920"/>
                  <a:ext cx="196704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07BAB3CF-8E82-D949-8D96-CC9325F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836" y="4070920"/>
                  <a:ext cx="1967040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AE34A1B-133C-454E-8E72-8813542B22E5}"/>
                    </a:ext>
                  </a:extLst>
                </p:cNvPr>
                <p:cNvSpPr txBox="1"/>
                <p:nvPr/>
              </p:nvSpPr>
              <p:spPr>
                <a:xfrm>
                  <a:off x="9457311" y="4668235"/>
                  <a:ext cx="12761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1116957-38E1-CA47-BFDA-75363FAD8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7311" y="4668235"/>
                  <a:ext cx="1276196" cy="38951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2DBF62F-B06C-D847-ACFE-04815AA76D07}"/>
                </a:ext>
              </a:extLst>
            </p:cNvPr>
            <p:cNvCxnSpPr>
              <a:cxnSpLocks/>
              <a:stCxn id="241" idx="2"/>
              <a:endCxn id="232" idx="0"/>
            </p:cNvCxnSpPr>
            <p:nvPr/>
          </p:nvCxnSpPr>
          <p:spPr>
            <a:xfrm flipH="1">
              <a:off x="10095409" y="3860892"/>
              <a:ext cx="638097" cy="807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8F41C54-6755-214A-AC3E-C57F8B12DB0A}"/>
                </a:ext>
              </a:extLst>
            </p:cNvPr>
            <p:cNvCxnSpPr>
              <a:cxnSpLocks/>
              <a:stCxn id="241" idx="1"/>
              <a:endCxn id="277" idx="5"/>
            </p:cNvCxnSpPr>
            <p:nvPr/>
          </p:nvCxnSpPr>
          <p:spPr>
            <a:xfrm flipH="1">
              <a:off x="6357807" y="3788892"/>
              <a:ext cx="4303699" cy="1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61DDD9C-7159-4D4A-933E-A76F9B182277}"/>
                </a:ext>
              </a:extLst>
            </p:cNvPr>
            <p:cNvCxnSpPr>
              <a:cxnSpLocks/>
              <a:stCxn id="237" idx="1"/>
              <a:endCxn id="277" idx="5"/>
            </p:cNvCxnSpPr>
            <p:nvPr/>
          </p:nvCxnSpPr>
          <p:spPr>
            <a:xfrm flipH="1" flipV="1">
              <a:off x="6357807" y="3805524"/>
              <a:ext cx="2789344" cy="1057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C9824C9-0702-5849-8619-1F01B9FD4CC8}"/>
                </a:ext>
              </a:extLst>
            </p:cNvPr>
            <p:cNvCxnSpPr>
              <a:cxnSpLocks/>
              <a:stCxn id="239" idx="1"/>
              <a:endCxn id="277" idx="5"/>
            </p:cNvCxnSpPr>
            <p:nvPr/>
          </p:nvCxnSpPr>
          <p:spPr>
            <a:xfrm flipH="1" flipV="1">
              <a:off x="6357807" y="3805524"/>
              <a:ext cx="3670385" cy="299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52DE234-782F-9548-839E-EA2E47529F07}"/>
              </a:ext>
            </a:extLst>
          </p:cNvPr>
          <p:cNvGrpSpPr/>
          <p:nvPr/>
        </p:nvGrpSpPr>
        <p:grpSpPr>
          <a:xfrm>
            <a:off x="3847952" y="1640772"/>
            <a:ext cx="4639759" cy="3904757"/>
            <a:chOff x="3847952" y="1640772"/>
            <a:chExt cx="4639759" cy="39047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5F376624-AAB5-FD45-8E50-62787410CF30}"/>
                    </a:ext>
                  </a:extLst>
                </p:cNvPr>
                <p:cNvSpPr txBox="1"/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1587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4BCC21-6E26-EA47-A5D9-895F0530B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blipFill>
                  <a:blip r:embed="rId18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DE378705-24E3-7A4D-80ED-AFA446E091DA}"/>
                    </a:ext>
                  </a:extLst>
                </p:cNvPr>
                <p:cNvSpPr txBox="1"/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1F6E279-80E3-584F-B451-24BFFE41D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blipFill>
                  <a:blip r:embed="rId19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1F150FE6-E6FE-8442-81F4-D9FC457EDB78}"/>
                    </a:ext>
                  </a:extLst>
                </p:cNvPr>
                <p:cNvSpPr txBox="1"/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778975E-729D-FB4D-BE2A-17550B40F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2B9B5D0D-71C0-1849-93CE-AF8B3D5DCAC9}"/>
                </a:ext>
              </a:extLst>
            </p:cNvPr>
            <p:cNvCxnSpPr>
              <a:cxnSpLocks/>
              <a:stCxn id="297" idx="1"/>
              <a:endCxn id="244" idx="6"/>
            </p:cNvCxnSpPr>
            <p:nvPr/>
          </p:nvCxnSpPr>
          <p:spPr>
            <a:xfrm flipH="1">
              <a:off x="5730689" y="2856673"/>
              <a:ext cx="1396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0D4E921-7E2B-0049-A1BD-DD8A94C9A02F}"/>
                </a:ext>
              </a:extLst>
            </p:cNvPr>
            <p:cNvCxnSpPr>
              <a:cxnSpLocks/>
              <a:stCxn id="246" idx="0"/>
              <a:endCxn id="295" idx="2"/>
            </p:cNvCxnSpPr>
            <p:nvPr/>
          </p:nvCxnSpPr>
          <p:spPr>
            <a:xfrm flipV="1">
              <a:off x="4749788" y="4737872"/>
              <a:ext cx="4946" cy="41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2E953975-F22B-ED46-86BF-A1DEC201E67F}"/>
                </a:ext>
              </a:extLst>
            </p:cNvPr>
            <p:cNvCxnSpPr>
              <a:cxnSpLocks/>
              <a:stCxn id="277" idx="4"/>
              <a:endCxn id="293" idx="0"/>
            </p:cNvCxnSpPr>
            <p:nvPr/>
          </p:nvCxnSpPr>
          <p:spPr>
            <a:xfrm flipH="1">
              <a:off x="5205145" y="3862567"/>
              <a:ext cx="884440" cy="73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39533A9-CA71-3144-8153-23A5C27728DD}"/>
                </a:ext>
              </a:extLst>
            </p:cNvPr>
            <p:cNvCxnSpPr>
              <a:cxnSpLocks/>
              <a:stCxn id="276" idx="2"/>
              <a:endCxn id="293" idx="3"/>
            </p:cNvCxnSpPr>
            <p:nvPr/>
          </p:nvCxnSpPr>
          <p:spPr>
            <a:xfrm flipH="1">
              <a:off x="5277145" y="4665872"/>
              <a:ext cx="141017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7FF2192-F98B-CF4A-A573-134758482213}"/>
                </a:ext>
              </a:extLst>
            </p:cNvPr>
            <p:cNvCxnSpPr>
              <a:cxnSpLocks/>
              <a:stCxn id="295" idx="0"/>
              <a:endCxn id="277" idx="4"/>
            </p:cNvCxnSpPr>
            <p:nvPr/>
          </p:nvCxnSpPr>
          <p:spPr>
            <a:xfrm flipV="1">
              <a:off x="4754734" y="3862567"/>
              <a:ext cx="1334851" cy="731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4AE37847-8760-F54C-A9BE-0EB64D6E572F}"/>
                </a:ext>
              </a:extLst>
            </p:cNvPr>
            <p:cNvGrpSpPr/>
            <p:nvPr/>
          </p:nvGrpSpPr>
          <p:grpSpPr>
            <a:xfrm>
              <a:off x="5852909" y="2560892"/>
              <a:ext cx="190052" cy="367781"/>
              <a:chOff x="6667403" y="2704840"/>
              <a:chExt cx="190052" cy="367781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DD00B569-7D0D-0344-9148-CB3EE5E91555}"/>
                  </a:ext>
                </a:extLst>
              </p:cNvPr>
              <p:cNvSpPr/>
              <p:nvPr/>
            </p:nvSpPr>
            <p:spPr>
              <a:xfrm>
                <a:off x="6684799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82E3CE12-6CD0-0142-A084-EE4CB5F22E08}"/>
                      </a:ext>
                    </a:extLst>
                  </p:cNvPr>
                  <p:cNvSpPr txBox="1"/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6F0ACABE-84EF-5A4E-B40B-DEA96BC876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E73E0E66-605A-2640-A4C7-A78A8D28C2F1}"/>
                </a:ext>
              </a:extLst>
            </p:cNvPr>
            <p:cNvGrpSpPr/>
            <p:nvPr/>
          </p:nvGrpSpPr>
          <p:grpSpPr>
            <a:xfrm>
              <a:off x="4652677" y="4361728"/>
              <a:ext cx="194219" cy="376144"/>
              <a:chOff x="5467171" y="4505676"/>
              <a:chExt cx="194219" cy="376144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ECD6DC38-B985-9643-A4D9-2F54652D983C}"/>
                  </a:ext>
                </a:extLst>
              </p:cNvPr>
              <p:cNvSpPr/>
              <p:nvPr/>
            </p:nvSpPr>
            <p:spPr>
              <a:xfrm>
                <a:off x="5497228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B0702BAF-F251-BF44-B138-96687FD8BD60}"/>
                      </a:ext>
                    </a:extLst>
                  </p:cNvPr>
                  <p:cNvSpPr txBox="1"/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E94406F-0346-7E44-AAD6-6115D2F26F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529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55AE67F8-525C-3945-8FBE-83005CF2DAC2}"/>
                </a:ext>
              </a:extLst>
            </p:cNvPr>
            <p:cNvGrpSpPr/>
            <p:nvPr/>
          </p:nvGrpSpPr>
          <p:grpSpPr>
            <a:xfrm>
              <a:off x="5113863" y="4362082"/>
              <a:ext cx="194219" cy="377457"/>
              <a:chOff x="5928357" y="4506030"/>
              <a:chExt cx="194219" cy="377457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C43885D7-5B47-324B-8603-39F945E0691B}"/>
                  </a:ext>
                </a:extLst>
              </p:cNvPr>
              <p:cNvSpPr/>
              <p:nvPr/>
            </p:nvSpPr>
            <p:spPr>
              <a:xfrm>
                <a:off x="5947639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C2CA7C43-F145-8A40-BC95-773D445C322D}"/>
                      </a:ext>
                    </a:extLst>
                  </p:cNvPr>
                  <p:cNvSpPr txBox="1"/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A81C451-E79E-9D4F-9E14-CEFD99F027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BC0BB8F-C9F8-E341-9766-68F522FF4438}"/>
                </a:ext>
              </a:extLst>
            </p:cNvPr>
            <p:cNvCxnSpPr>
              <a:cxnSpLocks/>
              <a:stCxn id="245" idx="2"/>
              <a:endCxn id="291" idx="3"/>
            </p:cNvCxnSpPr>
            <p:nvPr/>
          </p:nvCxnSpPr>
          <p:spPr>
            <a:xfrm flipH="1" flipV="1">
              <a:off x="6306202" y="2856673"/>
              <a:ext cx="2086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2D8B553-6D82-C740-AFFA-EDCF02B581D9}"/>
                </a:ext>
              </a:extLst>
            </p:cNvPr>
            <p:cNvCxnSpPr>
              <a:cxnSpLocks/>
              <a:stCxn id="277" idx="0"/>
              <a:endCxn id="291" idx="2"/>
            </p:cNvCxnSpPr>
            <p:nvPr/>
          </p:nvCxnSpPr>
          <p:spPr>
            <a:xfrm flipV="1">
              <a:off x="6089585" y="2928673"/>
              <a:ext cx="144617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73FDE52-DCF7-4641-87C8-62220AA3E18D}"/>
                </a:ext>
              </a:extLst>
            </p:cNvPr>
            <p:cNvCxnSpPr>
              <a:cxnSpLocks/>
              <a:stCxn id="289" idx="3"/>
              <a:endCxn id="244" idx="2"/>
            </p:cNvCxnSpPr>
            <p:nvPr/>
          </p:nvCxnSpPr>
          <p:spPr>
            <a:xfrm>
              <a:off x="4011827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47CA51EB-C111-9A4B-9BAB-A6F71075F35C}"/>
                </a:ext>
              </a:extLst>
            </p:cNvPr>
            <p:cNvCxnSpPr>
              <a:cxnSpLocks/>
              <a:stCxn id="245" idx="6"/>
              <a:endCxn id="287" idx="1"/>
            </p:cNvCxnSpPr>
            <p:nvPr/>
          </p:nvCxnSpPr>
          <p:spPr>
            <a:xfrm flipV="1">
              <a:off x="7804552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BD4122E9-9A36-1E41-A373-2F771F892005}"/>
                </a:ext>
              </a:extLst>
            </p:cNvPr>
            <p:cNvCxnSpPr>
              <a:cxnSpLocks/>
              <a:stCxn id="273" idx="4"/>
              <a:endCxn id="297" idx="0"/>
            </p:cNvCxnSpPr>
            <p:nvPr/>
          </p:nvCxnSpPr>
          <p:spPr>
            <a:xfrm flipH="1">
              <a:off x="5942305" y="2488892"/>
              <a:ext cx="153253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45231B48-0AEC-A543-A0B9-EB2967C47104}"/>
                </a:ext>
              </a:extLst>
            </p:cNvPr>
            <p:cNvCxnSpPr>
              <a:cxnSpLocks/>
              <a:stCxn id="273" idx="4"/>
              <a:endCxn id="291" idx="0"/>
            </p:cNvCxnSpPr>
            <p:nvPr/>
          </p:nvCxnSpPr>
          <p:spPr>
            <a:xfrm>
              <a:off x="6095558" y="2488892"/>
              <a:ext cx="138644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F38A3C55-A4B0-BD4C-A3DA-FE407ED0CAF4}"/>
                </a:ext>
              </a:extLst>
            </p:cNvPr>
            <p:cNvCxnSpPr>
              <a:cxnSpLocks/>
              <a:stCxn id="289" idx="3"/>
              <a:endCxn id="274" idx="3"/>
            </p:cNvCxnSpPr>
            <p:nvPr/>
          </p:nvCxnSpPr>
          <p:spPr>
            <a:xfrm flipV="1">
              <a:off x="4011827" y="1973242"/>
              <a:ext cx="1578483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94A62D59-3364-9D41-A0D9-E9451563DAC9}"/>
                </a:ext>
              </a:extLst>
            </p:cNvPr>
            <p:cNvCxnSpPr>
              <a:cxnSpLocks/>
              <a:stCxn id="274" idx="5"/>
              <a:endCxn id="287" idx="1"/>
            </p:cNvCxnSpPr>
            <p:nvPr/>
          </p:nvCxnSpPr>
          <p:spPr>
            <a:xfrm>
              <a:off x="6588861" y="1973242"/>
              <a:ext cx="1400485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732922F0-AD76-C747-9A58-439963AD7F80}"/>
                </a:ext>
              </a:extLst>
            </p:cNvPr>
            <p:cNvCxnSpPr>
              <a:cxnSpLocks/>
              <a:stCxn id="289" idx="3"/>
              <a:endCxn id="277" idx="2"/>
            </p:cNvCxnSpPr>
            <p:nvPr/>
          </p:nvCxnSpPr>
          <p:spPr>
            <a:xfrm>
              <a:off x="4011827" y="2856673"/>
              <a:ext cx="1698433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9EB46ED-E4D4-A64F-B887-DD40CA428030}"/>
                </a:ext>
              </a:extLst>
            </p:cNvPr>
            <p:cNvCxnSpPr>
              <a:cxnSpLocks/>
              <a:stCxn id="287" idx="1"/>
              <a:endCxn id="277" idx="6"/>
            </p:cNvCxnSpPr>
            <p:nvPr/>
          </p:nvCxnSpPr>
          <p:spPr>
            <a:xfrm flipH="1">
              <a:off x="6468909" y="2856673"/>
              <a:ext cx="1520437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2534EE0-1EC6-F142-9C76-639071C0D361}"/>
                </a:ext>
              </a:extLst>
            </p:cNvPr>
            <p:cNvCxnSpPr>
              <a:cxnSpLocks/>
              <a:stCxn id="293" idx="2"/>
              <a:endCxn id="278" idx="1"/>
            </p:cNvCxnSpPr>
            <p:nvPr/>
          </p:nvCxnSpPr>
          <p:spPr>
            <a:xfrm>
              <a:off x="5205145" y="4739539"/>
              <a:ext cx="455658" cy="262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B4206B8-B338-A44F-9C7B-CDDAD85A99F0}"/>
                </a:ext>
              </a:extLst>
            </p:cNvPr>
            <p:cNvCxnSpPr>
              <a:cxnSpLocks/>
              <a:stCxn id="277" idx="4"/>
              <a:endCxn id="285" idx="3"/>
            </p:cNvCxnSpPr>
            <p:nvPr/>
          </p:nvCxnSpPr>
          <p:spPr>
            <a:xfrm>
              <a:off x="6089585" y="3862567"/>
              <a:ext cx="1497515" cy="791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2A8C4FC-E482-8849-9E4F-CF4B7E8035D7}"/>
                </a:ext>
              </a:extLst>
            </p:cNvPr>
            <p:cNvCxnSpPr>
              <a:cxnSpLocks/>
              <a:stCxn id="278" idx="7"/>
              <a:endCxn id="285" idx="2"/>
            </p:cNvCxnSpPr>
            <p:nvPr/>
          </p:nvCxnSpPr>
          <p:spPr>
            <a:xfrm flipV="1">
              <a:off x="6542490" y="4725832"/>
              <a:ext cx="972610" cy="27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B14760B-417D-714F-8070-186270E2B285}"/>
                </a:ext>
              </a:extLst>
            </p:cNvPr>
            <p:cNvCxnSpPr>
              <a:cxnSpLocks/>
              <a:stCxn id="285" idx="2"/>
              <a:endCxn id="275" idx="0"/>
            </p:cNvCxnSpPr>
            <p:nvPr/>
          </p:nvCxnSpPr>
          <p:spPr>
            <a:xfrm>
              <a:off x="7515100" y="4725832"/>
              <a:ext cx="1" cy="430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6E0BE1F-ECC9-7B45-A52E-FB98D47AA20C}"/>
                </a:ext>
              </a:extLst>
            </p:cNvPr>
            <p:cNvGrpSpPr/>
            <p:nvPr/>
          </p:nvGrpSpPr>
          <p:grpSpPr>
            <a:xfrm>
              <a:off x="6136182" y="2560892"/>
              <a:ext cx="190052" cy="367781"/>
              <a:chOff x="6950676" y="2704840"/>
              <a:chExt cx="190052" cy="367781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3ED28820-DD10-374F-A1AD-80411B414376}"/>
                  </a:ext>
                </a:extLst>
              </p:cNvPr>
              <p:cNvSpPr/>
              <p:nvPr/>
            </p:nvSpPr>
            <p:spPr>
              <a:xfrm>
                <a:off x="6976696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9C6F4F09-D6A7-6C49-93CF-2C74BCD1BCEC}"/>
                      </a:ext>
                    </a:extLst>
                  </p:cNvPr>
                  <p:cNvSpPr txBox="1"/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CAD7B5D5-BD07-1C43-8A51-00A1536325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09B1A40C-1CB5-6F40-805D-C938547BFDEF}"/>
                </a:ext>
              </a:extLst>
            </p:cNvPr>
            <p:cNvGrpSpPr/>
            <p:nvPr/>
          </p:nvGrpSpPr>
          <p:grpSpPr>
            <a:xfrm>
              <a:off x="3847952" y="2560892"/>
              <a:ext cx="190052" cy="367781"/>
              <a:chOff x="4662446" y="2704840"/>
              <a:chExt cx="190052" cy="367781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9B0F98AE-B5D3-224D-A3DC-C242140AA86E}"/>
                  </a:ext>
                </a:extLst>
              </p:cNvPr>
              <p:cNvSpPr/>
              <p:nvPr/>
            </p:nvSpPr>
            <p:spPr>
              <a:xfrm>
                <a:off x="4682321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778590D4-47D5-1B40-A3CC-A87A99151BD8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2C84EBCD-28B5-CF40-89B7-0841003239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42F80640-8150-2E49-A11D-F39BB13A82CE}"/>
                </a:ext>
              </a:extLst>
            </p:cNvPr>
            <p:cNvGrpSpPr/>
            <p:nvPr/>
          </p:nvGrpSpPr>
          <p:grpSpPr>
            <a:xfrm>
              <a:off x="7966320" y="2560892"/>
              <a:ext cx="190052" cy="367781"/>
              <a:chOff x="8780814" y="2704840"/>
              <a:chExt cx="190052" cy="367781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CBA556B-DCCA-9843-9566-9CCCAF23AB99}"/>
                  </a:ext>
                </a:extLst>
              </p:cNvPr>
              <p:cNvSpPr/>
              <p:nvPr/>
            </p:nvSpPr>
            <p:spPr>
              <a:xfrm>
                <a:off x="8803840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5B9B4608-436D-3E4B-BC2B-4F47FE188ED8}"/>
                      </a:ext>
                    </a:extLst>
                  </p:cNvPr>
                  <p:cNvSpPr txBox="1"/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C711483-E76E-F04C-85DF-49A081FA0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B262B571-8A1E-3045-8FAE-E55A48FE6C38}"/>
                </a:ext>
              </a:extLst>
            </p:cNvPr>
            <p:cNvGrpSpPr/>
            <p:nvPr/>
          </p:nvGrpSpPr>
          <p:grpSpPr>
            <a:xfrm>
              <a:off x="7417990" y="4362082"/>
              <a:ext cx="194219" cy="363750"/>
              <a:chOff x="8232484" y="4506030"/>
              <a:chExt cx="194219" cy="363750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E54F9A14-2858-C94E-A56E-6958570DF0C3}"/>
                  </a:ext>
                </a:extLst>
              </p:cNvPr>
              <p:cNvSpPr/>
              <p:nvPr/>
            </p:nvSpPr>
            <p:spPr>
              <a:xfrm>
                <a:off x="8257594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22597E18-1661-BC47-A5DF-24B1C4223C6B}"/>
                      </a:ext>
                    </a:extLst>
                  </p:cNvPr>
                  <p:cNvSpPr txBox="1"/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5BEA312-1820-4D44-90EE-368A35BF35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5D08F380-45B6-5E47-B598-8174A88BAFB0}"/>
                    </a:ext>
                  </a:extLst>
                </p:cNvPr>
                <p:cNvSpPr txBox="1"/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𝑛𝑢𝑐𝑙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EAE7C7D4-373A-334A-A336-5212E7286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CBC214F3-F7F5-3E49-8A2C-C9A7F36589A8}"/>
                    </a:ext>
                  </a:extLst>
                </p:cNvPr>
                <p:cNvSpPr txBox="1"/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𝑐h𝑒𝑚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1663E4-F4F6-404B-918D-82FBCEBFA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771937E8-0E54-D84C-B29C-E759CE60BE9E}"/>
                    </a:ext>
                  </a:extLst>
                </p:cNvPr>
                <p:cNvSpPr txBox="1"/>
                <p:nvPr/>
              </p:nvSpPr>
              <p:spPr>
                <a:xfrm>
                  <a:off x="6542490" y="5156016"/>
                  <a:ext cx="19452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D39E5183-6C91-924F-BCA6-7B87E4297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490" y="5156016"/>
                  <a:ext cx="1945221" cy="389513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3EC7A56C-D246-124F-90A7-18F74F670518}"/>
                    </a:ext>
                  </a:extLst>
                </p:cNvPr>
                <p:cNvSpPr txBox="1"/>
                <p:nvPr/>
              </p:nvSpPr>
              <p:spPr>
                <a:xfrm>
                  <a:off x="5418162" y="4471115"/>
                  <a:ext cx="19377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3DC6D6D5-49D1-4842-9CE8-8B9404F3E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162" y="4471115"/>
                  <a:ext cx="1937738" cy="389513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EA1D4FB0-BEDE-A64D-8DBB-29012A677893}"/>
                    </a:ext>
                  </a:extLst>
                </p:cNvPr>
                <p:cNvSpPr txBox="1"/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7E59FA4A-62CD-C647-B57B-AD5C0D0BC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C114D702-18DA-2644-82FE-AEE79DF61008}"/>
                    </a:ext>
                  </a:extLst>
                </p:cNvPr>
                <p:cNvSpPr txBox="1"/>
                <p:nvPr/>
              </p:nvSpPr>
              <p:spPr>
                <a:xfrm>
                  <a:off x="5478200" y="4944528"/>
                  <a:ext cx="1246893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CB592ED5-93E8-EA42-9CF3-A128CA355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200" y="4944528"/>
                  <a:ext cx="1246893" cy="389513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1DB22E5-703F-B246-81CC-06150370C311}"/>
                </a:ext>
              </a:extLst>
            </p:cNvPr>
            <p:cNvCxnSpPr>
              <a:cxnSpLocks/>
              <a:stCxn id="295" idx="2"/>
              <a:endCxn id="278" idx="2"/>
            </p:cNvCxnSpPr>
            <p:nvPr/>
          </p:nvCxnSpPr>
          <p:spPr>
            <a:xfrm>
              <a:off x="4754734" y="4737872"/>
              <a:ext cx="723466" cy="401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0137EFC-8F6E-C144-AD79-F41EF92185ED}"/>
                </a:ext>
              </a:extLst>
            </p:cNvPr>
            <p:cNvCxnSpPr>
              <a:cxnSpLocks/>
              <a:stCxn id="277" idx="0"/>
              <a:endCxn id="297" idx="2"/>
            </p:cNvCxnSpPr>
            <p:nvPr/>
          </p:nvCxnSpPr>
          <p:spPr>
            <a:xfrm flipH="1" flipV="1">
              <a:off x="5942305" y="2928673"/>
              <a:ext cx="147280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E28BBB0-9E83-024D-82B9-90DD6A3C2D70}"/>
                </a:ext>
              </a:extLst>
            </p:cNvPr>
            <p:cNvCxnSpPr>
              <a:cxnSpLocks/>
              <a:stCxn id="283" idx="1"/>
              <a:endCxn id="277" idx="6"/>
            </p:cNvCxnSpPr>
            <p:nvPr/>
          </p:nvCxnSpPr>
          <p:spPr>
            <a:xfrm flipH="1">
              <a:off x="6468909" y="3667811"/>
              <a:ext cx="5598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C2CDC46C-C2D8-D649-AFCF-5FD3973D15CB}"/>
                </a:ext>
              </a:extLst>
            </p:cNvPr>
            <p:cNvGrpSpPr/>
            <p:nvPr/>
          </p:nvGrpSpPr>
          <p:grpSpPr>
            <a:xfrm>
              <a:off x="7005769" y="3379583"/>
              <a:ext cx="190052" cy="360228"/>
              <a:chOff x="7005769" y="3379583"/>
              <a:chExt cx="190052" cy="360228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89B55E0C-2AAF-824A-9506-FE85EC7D99C2}"/>
                  </a:ext>
                </a:extLst>
              </p:cNvPr>
              <p:cNvSpPr/>
              <p:nvPr/>
            </p:nvSpPr>
            <p:spPr>
              <a:xfrm>
                <a:off x="7028795" y="35958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4" name="TextBox 283">
                    <a:extLst>
                      <a:ext uri="{FF2B5EF4-FFF2-40B4-BE49-F238E27FC236}">
                        <a16:creationId xmlns:a16="http://schemas.microsoft.com/office/drawing/2014/main" id="{E9EDA1F8-0FD2-C74C-B376-B309F147E009}"/>
                      </a:ext>
                    </a:extLst>
                  </p:cNvPr>
                  <p:cNvSpPr txBox="1"/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0BFFA5F9-8435-A042-B22C-519B84C019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333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31D74-70DB-A255-B67C-26FE82211A5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85CBF-CFD3-F07B-D4AB-672B704DF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21BA4-EBD6-7918-C606-C73FB438E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398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734917" cy="458426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Over PRVs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b="0" dirty="0">
                    <a:solidFill>
                      <a:schemeClr val="accent1"/>
                    </a:solidFill>
                  </a:rPr>
                  <a:t>Equivalent</a:t>
                </a:r>
                <a:r>
                  <a:rPr lang="en-GB" b="0" dirty="0"/>
                  <a:t> propositional model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b="0" dirty="0"/>
                  <a:t> over random variables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𝑟𝑣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with semantics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GB" b="0" dirty="0"/>
              </a:p>
              <a:p>
                <a:r>
                  <a:rPr lang="en-GB" dirty="0"/>
                  <a:t>Semantics: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</m:t>
                          </m:r>
                          <m:d>
                            <m:dPr>
                              <m:ctrlPr>
                                <a:rPr lang="de-DE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𝑟𝑎𝑛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𝑔𝑟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GB" dirty="0"/>
                  <a:t>Equivalence over semantics: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734917" cy="4584266"/>
              </a:xfrm>
              <a:blipFill>
                <a:blip r:embed="rId2"/>
                <a:stretch>
                  <a:fillRect l="-2291" t="-2210" r="-1473" b="-1602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FE2149E8-EFB8-B046-9231-2BA5EFD49A31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E1074D-0395-7844-88D3-F2E20195ED7D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25C9200-98CC-5147-A239-EE6DA8458C9E}"/>
                  </a:ext>
                </a:extLst>
              </p:cNvPr>
              <p:cNvCxnSpPr>
                <a:cxnSpLocks/>
                <a:stCxn id="46" idx="6"/>
                <a:endCxn id="115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ECBB1B1-99D2-4E49-9ED1-31E6F1C648BE}"/>
                  </a:ext>
                </a:extLst>
              </p:cNvPr>
              <p:cNvCxnSpPr>
                <a:cxnSpLocks/>
                <a:stCxn id="47" idx="2"/>
                <a:endCxn id="115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27CD9A2-34FF-CE42-A8D6-548866C75771}"/>
                  </a:ext>
                </a:extLst>
              </p:cNvPr>
              <p:cNvCxnSpPr>
                <a:cxnSpLocks/>
                <a:stCxn id="50" idx="0"/>
                <a:endCxn id="115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ABE5C17-E000-1E4B-8F6F-74685C86C543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C340C2C-64BB-6C49-815C-7CAAF38AC807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626B0BDA-3DFB-3A4A-BA57-E4FA0625D3C5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A4C70C2B-18DE-D645-8BE0-366B2EF0795D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96590863-2E8D-3145-A898-429BF01453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52F234D-237B-044B-8983-CE636D8505B0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3DB0BDE-5495-A246-B731-E5CC5AF5A3E6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00FBB22C-1945-084E-91C2-102D6EEA977D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3482FF-9CE3-574F-A8E6-57BC3A878AC5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F6DF71D-32EC-C548-91F8-445707D156B8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754CADE-D308-6440-BA8D-80840C937DC5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156048-675B-1D47-BCE4-F50667FA4AD6}"/>
                </a:ext>
              </a:extLst>
            </p:cNvPr>
            <p:cNvCxnSpPr>
              <a:cxnSpLocks/>
              <a:stCxn id="49" idx="6"/>
              <a:endCxn id="70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F36C77-7BE6-F24B-8E3B-52C92BBD9C90}"/>
                </a:ext>
              </a:extLst>
            </p:cNvPr>
            <p:cNvCxnSpPr>
              <a:cxnSpLocks/>
              <a:stCxn id="50" idx="4"/>
              <a:endCxn id="70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2757B62-4014-7042-9A8A-01F86F2CEF08}"/>
                </a:ext>
              </a:extLst>
            </p:cNvPr>
            <p:cNvCxnSpPr>
              <a:cxnSpLocks/>
              <a:stCxn id="48" idx="0"/>
              <a:endCxn id="70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0561F5E-6298-F64C-AB72-A98D8D11A632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0BB304-79C4-E447-A63A-15B27CB854FA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EB6A847-E92E-7842-AFCA-BFE39B532A28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18C8090-007A-F242-8C2F-CC8FE728B024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47235D7-7F97-C045-B260-7A6D4A9F92E7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9D0BCAB-C004-6A4D-B128-88CE4228C389}"/>
                </a:ext>
              </a:extLst>
            </p:cNvPr>
            <p:cNvCxnSpPr>
              <a:cxnSpLocks/>
              <a:stCxn id="50" idx="4"/>
              <a:endCxn id="66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BC44289-4799-5540-AFFB-5A8933CC67F6}"/>
                </a:ext>
              </a:extLst>
            </p:cNvPr>
            <p:cNvCxnSpPr>
              <a:cxnSpLocks/>
              <a:stCxn id="51" idx="2"/>
              <a:endCxn id="66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868288-413C-3E45-84C9-A94DC9FC1E61}"/>
                </a:ext>
              </a:extLst>
            </p:cNvPr>
            <p:cNvCxnSpPr>
              <a:cxnSpLocks/>
              <a:stCxn id="48" idx="0"/>
              <a:endCxn id="66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001DD7-CD10-7148-B623-572B0C3DDFFA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D6304AF-564A-E243-AA5D-EC251FEA5180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1982E8-55D5-0147-BADD-B7442AE70279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80DD77-D3F2-F244-909F-A4C3D81299E1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DE5245B6-01A5-A747-B67B-73B988200597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7FDBD97-C78B-9D4B-9ABA-A0827730783C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AF9E717-D043-7349-9C18-45CEB3749F94}"/>
                  </a:ext>
                </a:extLst>
              </p:cNvPr>
              <p:cNvCxnSpPr>
                <a:cxnSpLocks/>
                <a:stCxn id="50" idx="6"/>
                <a:endCxn id="63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123E579-0577-B34F-9B32-C61809A7359A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19DA667-9776-6A4D-AA38-45506572AAEA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665C4B7C-D509-1C4C-A009-4BD31E1582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54D66-E931-40D7-B282-F8DC0CCFEF3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A4C74-7004-54D0-8939-3B78FF4F5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16859-8278-10F0-DC1F-2F67D4B47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73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Outline: 2. Probabilistic Relational Models (PRMs)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Parfactor models (PMs)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Motivation: Symmetries and relations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Syntax, semantics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Graphical 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Inference tasks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Markov logic networks (MLNs)</a:t>
            </a:r>
          </a:p>
          <a:p>
            <a:pPr lvl="1"/>
            <a:r>
              <a:rPr lang="en-GB" dirty="0"/>
              <a:t>Syntax, semantics of MLNs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Turning MLNs into PMs and vice versa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7137-C46D-B03F-58AF-A5DFA5C060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CDDE-1F47-3658-6058-74C42E9B2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685C-AE1A-5190-C75B-C5018BD07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6095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B3F88A9-54FE-DB42-8B76-E93FC6D48F5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Query Answering Problem (as before)</a:t>
                </a:r>
              </a:p>
              <a:p>
                <a:pPr lvl="1"/>
                <a:r>
                  <a:rPr lang="en-GB" dirty="0"/>
                  <a:t>Compute an answer to a query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given a model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representing the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en-GB" dirty="0">
                    <a:solidFill>
                      <a:schemeClr val="accent1"/>
                    </a:solidFill>
                  </a:rPr>
                  <a:t>Avoid grounding (parts of)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E.g.,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𝑇𝑟𝑒𝑎𝑡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i="1">
                        <a:latin typeface="Cambria Math" charset="0"/>
                      </a:rPr>
                      <m:t>𝐸𝑝𝑖𝑑</m:t>
                    </m:r>
                    <m:r>
                      <a:rPr lang="de-DE" i="1">
                        <a:latin typeface="Cambria Math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de-DE" i="1">
                        <a:latin typeface="Cambria Math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=[2,2]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B3F88A9-54FE-DB42-8B76-E93FC6D48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963" t="-3235" r="-23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260996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New syntactical construct of a query: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parameterised query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  <m:e>
                        <m:r>
                          <a:rPr lang="de-DE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Represents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𝑔𝑟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1" i="1" dirty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𝑏𝑜𝑏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2609968"/>
              </a:xfrm>
              <a:blipFill>
                <a:blip r:embed="rId4"/>
                <a:stretch>
                  <a:fillRect l="-3721" t="-5340" r="-4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728E-DCB3-018B-CB28-33F1AF74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759F-0E8B-497F-2F83-47A69734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30</a:t>
            </a:fld>
            <a:endParaRPr lang="de-DE" altLang="de-D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FF3E91-48DC-714D-ABA7-0553629E5234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5BF086B-C1A0-2549-AB0A-18C8E1F36800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EF1BFBA-A4A6-3A4F-A773-0C534C15417E}"/>
                  </a:ext>
                </a:extLst>
              </p:cNvPr>
              <p:cNvCxnSpPr>
                <a:cxnSpLocks/>
                <a:stCxn id="47" idx="6"/>
                <a:endCxn id="79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372D97-7172-4243-8D93-7DFBCCE1D8B4}"/>
                  </a:ext>
                </a:extLst>
              </p:cNvPr>
              <p:cNvCxnSpPr>
                <a:cxnSpLocks/>
                <a:stCxn id="48" idx="2"/>
                <a:endCxn id="79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BC892C3-D028-1D44-9EDD-2555BEAA0FEE}"/>
                  </a:ext>
                </a:extLst>
              </p:cNvPr>
              <p:cNvCxnSpPr>
                <a:cxnSpLocks/>
                <a:stCxn id="51" idx="0"/>
                <a:endCxn id="79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D648432-F9B1-A144-96FD-EF8F660C13AC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D36EC5A-5E5B-C04C-861C-7FBAAB2EF7A8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2875B3C-C6C4-724A-833C-D441C9D8F85E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37841D2-60CA-FD47-B6BF-444C07B97AD2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8DC2CD65-E511-3246-81A5-7FDE302C64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6C7E26E-46E0-8043-9951-E4708532CC7F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D09D219-563D-BD45-96BF-D1D8B7550892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9894329-2203-1E46-8748-0BB428001969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C2478D2-7632-6B4E-ACB6-DFA837AACAF0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8E7DFF3-090D-5145-9DC9-BF09A972E5A9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3ADA80E-44DB-634D-8D34-A3C9D50FA835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2245743-1229-4645-9A46-C75681C86EB9}"/>
                </a:ext>
              </a:extLst>
            </p:cNvPr>
            <p:cNvCxnSpPr>
              <a:cxnSpLocks/>
              <a:stCxn id="50" idx="6"/>
              <a:endCxn id="71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B36D71-F464-B849-ABE7-AE441153BAE6}"/>
                </a:ext>
              </a:extLst>
            </p:cNvPr>
            <p:cNvCxnSpPr>
              <a:cxnSpLocks/>
              <a:stCxn id="51" idx="4"/>
              <a:endCxn id="71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A58C5F-7851-7C4D-A05C-DB5B55C3D272}"/>
                </a:ext>
              </a:extLst>
            </p:cNvPr>
            <p:cNvCxnSpPr>
              <a:cxnSpLocks/>
              <a:stCxn id="49" idx="0"/>
              <a:endCxn id="71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DE1D47B-F2F5-794B-BC2C-2628279B8A37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D8D252F-8127-B543-A0DB-9E2A8F7B97FC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72A6E23-CBD7-3A4A-8732-45F16B6E5B07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D7CB43F-AA64-5B40-A0A4-CC83F89CBF8B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7DC8B9B4-BF2D-B044-86DD-2678EC0AE1A5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56DE98D-EE4B-4142-BEA7-F6330AFF2E52}"/>
                </a:ext>
              </a:extLst>
            </p:cNvPr>
            <p:cNvCxnSpPr>
              <a:cxnSpLocks/>
              <a:stCxn id="51" idx="4"/>
              <a:endCxn id="67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4523E21-7238-9E4D-B71F-FE44F5651A5B}"/>
                </a:ext>
              </a:extLst>
            </p:cNvPr>
            <p:cNvCxnSpPr>
              <a:cxnSpLocks/>
              <a:stCxn id="52" idx="2"/>
              <a:endCxn id="67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DE70429-4A34-DB41-A855-2BF5DA65AEF8}"/>
                </a:ext>
              </a:extLst>
            </p:cNvPr>
            <p:cNvCxnSpPr>
              <a:cxnSpLocks/>
              <a:stCxn id="49" idx="0"/>
              <a:endCxn id="67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45BCF06-3333-1B4C-921E-C0DE9C39E540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CE8D3EA-398A-C242-9A30-84224852B0DB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3D43316-19C3-EC44-8B4C-689EE1B38FC2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454658B-6305-AC43-B7FC-578C2EC99098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45DDDF6-7EFD-7C4B-BF0D-DF3E4A5D34E6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8F3CE21-4E73-274D-9BB3-919258191E66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53CA7BD-EB3A-CB4D-97E2-FEF24B24C21E}"/>
                  </a:ext>
                </a:extLst>
              </p:cNvPr>
              <p:cNvCxnSpPr>
                <a:cxnSpLocks/>
                <a:stCxn id="51" idx="6"/>
                <a:endCxn id="64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19E97FE-B5DD-D743-A11D-BC2A8ABBBC4F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ABC535D-B48E-6048-B229-5EC70BEF9EF7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FCD86A9C-C057-1446-8C48-AB8928E13C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695E345-E30D-9C5D-E4B5-BDAB25975EB5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0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86A-4645-8041-BA7C-71BDD2A3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Evidence in Parameterised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0" y="1332843"/>
                <a:ext cx="6623665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Observations for groundings of a PRV</a:t>
                </a:r>
              </a:p>
              <a:p>
                <a:pPr lvl="1"/>
                <a:r>
                  <a:rPr lang="en-GB" dirty="0"/>
                  <a:t>Can be</a:t>
                </a:r>
              </a:p>
              <a:p>
                <a:pPr lvl="2"/>
                <a:r>
                  <a:rPr lang="en-GB" dirty="0"/>
                  <a:t>One of the range values</a:t>
                </a:r>
              </a:p>
              <a:p>
                <a:pPr lvl="2"/>
                <a:r>
                  <a:rPr lang="en-GB" dirty="0"/>
                  <a:t>Not available</a:t>
                </a:r>
              </a:p>
              <a:p>
                <a:pPr lvl="1"/>
                <a:r>
                  <a:rPr lang="en-GB" dirty="0"/>
                  <a:t>E.g.,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Observations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not available</a:t>
                </a:r>
              </a:p>
              <a:p>
                <a:r>
                  <a:rPr lang="en-GB" dirty="0"/>
                  <a:t>Compactly encode evidence with PRVs and parfactors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0" y="1332843"/>
                <a:ext cx="6623665" cy="4584266"/>
              </a:xfrm>
              <a:blipFill>
                <a:blip r:embed="rId2"/>
                <a:stretch>
                  <a:fillRect l="-2677" t="-2486" r="-7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78B08D3-A23F-BB4A-B634-3EE2DFB6C537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86C54DF-483A-274F-BA97-EDD9DC8677F0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9540D93-D41B-9E40-A0C2-7EB48747765D}"/>
                  </a:ext>
                </a:extLst>
              </p:cNvPr>
              <p:cNvCxnSpPr>
                <a:cxnSpLocks/>
                <a:stCxn id="46" idx="6"/>
                <a:endCxn id="78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970A9C5-2AEB-1E42-BC62-A7F530E92E66}"/>
                  </a:ext>
                </a:extLst>
              </p:cNvPr>
              <p:cNvCxnSpPr>
                <a:cxnSpLocks/>
                <a:stCxn id="47" idx="2"/>
                <a:endCxn id="78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C437A48-C4FA-EC41-B650-DB9EE55426A0}"/>
                  </a:ext>
                </a:extLst>
              </p:cNvPr>
              <p:cNvCxnSpPr>
                <a:cxnSpLocks/>
                <a:stCxn id="50" idx="0"/>
                <a:endCxn id="78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185EF80-2D3A-3245-897C-BE71EF3E5FE2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009C880-28A8-3B44-A961-5EC10E6B34C9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29CB33F-FF20-574B-8D92-73599B3E54BE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0E82813-D351-C541-A261-7B73E8658D6E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F2BAE859-75A9-5E44-8B79-967A7F81EF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FAB9117-18EE-2444-B5A7-6DFD0646F5E4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F537F86-CD29-4D41-A622-26351BD691E8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BD0E79A-2FC8-3747-A5C7-5116B3F87F86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CBDBA44-C991-D64C-A66F-3E1A12B8EDC2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37665E6-4C03-EA49-923D-D2CDC4E5EBC6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4B04A2C-E0DC-0941-8088-6A18D211A9B9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C8AE4D-65A3-3940-B84C-06990EA88FF9}"/>
                </a:ext>
              </a:extLst>
            </p:cNvPr>
            <p:cNvCxnSpPr>
              <a:cxnSpLocks/>
              <a:stCxn id="49" idx="6"/>
              <a:endCxn id="70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B06974-8571-6B47-BE3F-0F0EEA0E3DC1}"/>
                </a:ext>
              </a:extLst>
            </p:cNvPr>
            <p:cNvCxnSpPr>
              <a:cxnSpLocks/>
              <a:stCxn id="50" idx="4"/>
              <a:endCxn id="70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477420-E656-8440-92CD-3A21696D620B}"/>
                </a:ext>
              </a:extLst>
            </p:cNvPr>
            <p:cNvCxnSpPr>
              <a:cxnSpLocks/>
              <a:stCxn id="48" idx="0"/>
              <a:endCxn id="70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49C2A64-D12E-034D-88F2-78D051DE9B8A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F9A679-81D1-F54E-AFAF-10534F3FEAAA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4E086B6-034E-D44E-9831-6DCDE1CD2102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1DA9E5A-7DCC-1C40-8752-024058FF3B7A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A25BFC8-E821-1447-80C6-0E000EA796A4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EA4764-7B7C-4642-9F26-19E8D82ACF0F}"/>
                </a:ext>
              </a:extLst>
            </p:cNvPr>
            <p:cNvCxnSpPr>
              <a:cxnSpLocks/>
              <a:stCxn id="50" idx="4"/>
              <a:endCxn id="66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120263-A559-D647-B72D-E5228B1A07A2}"/>
                </a:ext>
              </a:extLst>
            </p:cNvPr>
            <p:cNvCxnSpPr>
              <a:cxnSpLocks/>
              <a:stCxn id="51" idx="2"/>
              <a:endCxn id="66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E0976AE-3AD3-DC46-BFA4-EA3D7F10FB51}"/>
                </a:ext>
              </a:extLst>
            </p:cNvPr>
            <p:cNvCxnSpPr>
              <a:cxnSpLocks/>
              <a:stCxn id="48" idx="0"/>
              <a:endCxn id="66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396178-8258-4C4C-B115-4C6360222683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BE523AE-B9D4-2C46-9FEC-4ADEE31A4FC3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C554F3-2B40-C446-B20A-1D07FE0F9DA2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F32DA61-1F0B-C640-99C7-7D38A76D8E8D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CF50839-9DBF-B84C-A31D-D451CD02D344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5532F9E-5BFF-D147-AEEE-0D5817516793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948E0F5-C276-4D40-835B-08D5FA9BBFBE}"/>
                  </a:ext>
                </a:extLst>
              </p:cNvPr>
              <p:cNvCxnSpPr>
                <a:cxnSpLocks/>
                <a:stCxn id="50" idx="6"/>
                <a:endCxn id="63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7E529DC-56A7-0647-8752-763C87355E64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6801A2E-A663-504C-A954-4F4D40319F68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C0508F8F-57AB-984C-B276-24A8718CF3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28C71-27A3-8AE4-0E47-FACA532A14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D2D14-1B15-8136-15A9-B50D3B8CA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5FD1-0BEE-62A2-9A6F-49B5CA305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610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86A-4645-8041-BA7C-71BDD2A3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Evidence Parfactors: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>
                    <a:ea typeface="Cambria Math" charset="0"/>
                    <a:cs typeface="Cambria Math" charset="0"/>
                  </a:rPr>
                  <a:t>Observations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>
                    <a:ea typeface="Cambria Math" charset="0"/>
                    <a:cs typeface="Cambria Math" charset="0"/>
                  </a:rPr>
                  <a:t> with range value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GB" dirty="0">
                    <a:ea typeface="Cambria Math" charset="0"/>
                    <a:cs typeface="Cambria Math" charset="0"/>
                  </a:rPr>
                  <a:t>Parfactor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𝑒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𝑆𝑖𝑐𝑘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|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b="0" dirty="0">
                    <a:latin typeface="+mn-lt"/>
                    <a:ea typeface="Cambria Math" charset="0"/>
                    <a:cs typeface="Cambria Math" charset="0"/>
                  </a:rPr>
                  <a:t>Or: Use new logical variable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dirty="0">
                    <a:latin typeface="+mn-lt"/>
                    <a:ea typeface="Cambria Math" charset="0"/>
                    <a:cs typeface="Cambria Math" charset="0"/>
                  </a:rPr>
                  <a:t> </a:t>
                </a:r>
                <a:br>
                  <a:rPr lang="en-GB" b="0" dirty="0">
                    <a:latin typeface="+mn-lt"/>
                    <a:ea typeface="Cambria Math" charset="0"/>
                    <a:cs typeface="Cambria Math" charset="0"/>
                  </a:rPr>
                </a:br>
                <a:r>
                  <a:rPr lang="en-GB" b="0" dirty="0">
                    <a:latin typeface="+mn-lt"/>
                    <a:ea typeface="Cambria Math" charset="0"/>
                    <a:cs typeface="Cambria Math" charset="0"/>
                  </a:rPr>
                  <a:t>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𝑆𝑖𝑐𝑘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|⊤</m:t>
                        </m:r>
                      </m:sub>
                    </m:sSub>
                  </m:oMath>
                </a14:m>
                <a:endParaRPr lang="en-GB" b="0" dirty="0">
                  <a:latin typeface="+mn-lt"/>
                  <a:ea typeface="Cambria Math" charset="0"/>
                  <a:cs typeface="Cambria Math" charset="0"/>
                </a:endParaRPr>
              </a:p>
              <a:p>
                <a:r>
                  <a:rPr lang="en-GB" dirty="0">
                    <a:ea typeface="Cambria Math" charset="0"/>
                    <a:cs typeface="Cambria Math" charset="0"/>
                  </a:rPr>
                  <a:t>Observations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>
                    <a:ea typeface="Cambria Math" charset="0"/>
                    <a:cs typeface="Cambria Math" charset="0"/>
                  </a:rPr>
                  <a:t> with range value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GB" dirty="0">
                    <a:ea typeface="Cambria Math" charset="0"/>
                    <a:cs typeface="Cambria Math" charset="0"/>
                  </a:rPr>
                  <a:t>Parfactor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𝐹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𝑆𝑖𝑐𝑘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|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, </m:t>
                    </m:r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i="1" smtClean="0">
                        <a:solidFill>
                          <a:srgbClr val="FFC00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>
                    <a:ea typeface="Cambria Math" charset="0"/>
                    <a:cs typeface="Cambria Math" charset="0"/>
                  </a:rPr>
                  <a:t>Or: Use new logical variable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𝑍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𝑑𝑜𝑚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𝑍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ea typeface="Cambria Math" charset="0"/>
                    <a:cs typeface="Cambria Math" charset="0"/>
                  </a:rPr>
                  <a:t> </a:t>
                </a:r>
                <a:br>
                  <a:rPr lang="en-GB" dirty="0">
                    <a:ea typeface="Cambria Math" charset="0"/>
                    <a:cs typeface="Cambria Math" charset="0"/>
                  </a:rPr>
                </a:br>
                <a:r>
                  <a:rPr lang="en-GB" dirty="0">
                    <a:ea typeface="Cambria Math" charset="0"/>
                    <a:cs typeface="Cambria Math" charset="0"/>
                  </a:rPr>
                  <a:t>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𝐹</m:t>
                        </m:r>
                      </m:sup>
                    </m:sSub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𝑆𝑖𝑐𝑘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|⊤</m:t>
                        </m:r>
                      </m:sub>
                    </m:sSub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3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63" t="-3824" b="-11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28D4-3585-DD96-B0AD-C677E39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AAEB2-6742-DD7D-103C-CE157196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32</a:t>
            </a:fld>
            <a:endParaRPr lang="de-DE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3F11CDD6-24CF-CB43-9505-B95124814BF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94936" y="2105810"/>
              <a:ext cx="1364361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73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3F11CDD6-24CF-CB43-9505-B95124814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458473"/>
                  </p:ext>
                </p:extLst>
              </p:nvPr>
            </p:nvGraphicFramePr>
            <p:xfrm>
              <a:off x="5094936" y="2105810"/>
              <a:ext cx="1364361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73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370" r="-4794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1142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370" t="-96667" r="-4794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11429" t="-9666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370" t="-203448" r="-479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11429" t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15457AE-6FD0-C549-85CE-58C7B9DCBC6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99524" y="4327363"/>
              <a:ext cx="1364361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73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𝐹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15457AE-6FD0-C549-85CE-58C7B9DCBC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507783"/>
                  </p:ext>
                </p:extLst>
              </p:nvPr>
            </p:nvGraphicFramePr>
            <p:xfrm>
              <a:off x="5099524" y="4327363"/>
              <a:ext cx="1364361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73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70" t="-3448" r="-4931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1429" t="-3448" r="-285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70" t="-100000" r="-49315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1429" t="-100000" r="-285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370" t="-206897" r="-49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11429" t="-206897" r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CD6D686-E7A3-8541-8A64-4F59D7A95F2F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15A9DC-8080-E64E-95A1-33D463E7A93F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80161C-16D5-2C44-9F64-463E577E3A9F}"/>
                  </a:ext>
                </a:extLst>
              </p:cNvPr>
              <p:cNvCxnSpPr>
                <a:cxnSpLocks/>
                <a:stCxn id="11" idx="6"/>
                <a:endCxn id="45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9F80D8E-197D-7F48-8833-CF4D5555E479}"/>
                  </a:ext>
                </a:extLst>
              </p:cNvPr>
              <p:cNvCxnSpPr>
                <a:cxnSpLocks/>
                <a:stCxn id="12" idx="2"/>
                <a:endCxn id="45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556597F-C6D8-D443-A1D8-417797CB49B5}"/>
                  </a:ext>
                </a:extLst>
              </p:cNvPr>
              <p:cNvCxnSpPr>
                <a:cxnSpLocks/>
                <a:stCxn id="15" idx="0"/>
                <a:endCxn id="45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3601669-0401-E343-8BD3-0CC387DC2729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10175B6-8311-2F4C-93CC-13995AE61EDC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AA63453-8963-EA49-A408-936AC504ADD7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8944C85-A2C5-B845-87AA-7B94298FFF7F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722C7758-A676-444E-AA54-031C71ED4D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0DE27DE-EE83-5148-8302-5E08ABCF11B7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65958E-D3F6-634B-B58C-3E8B45E99A07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40CE7F1-9F7A-4641-A656-220E808CFB46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6673558-0364-204C-838B-ACFFF7E3F213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0FFC031-746A-B442-A0B9-7D4645E73955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BE4F4C5-2BD4-B249-BBA2-B9DEAE6A3AF1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3EE746-D8E8-0D4E-B3D4-EE0D3193C2C5}"/>
                </a:ext>
              </a:extLst>
            </p:cNvPr>
            <p:cNvCxnSpPr>
              <a:cxnSpLocks/>
              <a:stCxn id="14" idx="6"/>
              <a:endCxn id="35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F19AF2-EA01-424F-BB81-FB19E5316A0A}"/>
                </a:ext>
              </a:extLst>
            </p:cNvPr>
            <p:cNvCxnSpPr>
              <a:cxnSpLocks/>
              <a:stCxn id="15" idx="4"/>
              <a:endCxn id="35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49AEDE-45FE-F74A-81FC-B31D303892B0}"/>
                </a:ext>
              </a:extLst>
            </p:cNvPr>
            <p:cNvCxnSpPr>
              <a:cxnSpLocks/>
              <a:stCxn id="13" idx="0"/>
              <a:endCxn id="35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869A81-EECB-5A42-A479-9EA3C868605A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F5FEB55-1055-CE4B-AB89-724414E78EBE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F134061-2A6D-BE46-87AA-DC0365794B86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A33F3EC-56D1-574B-AE1C-8D1C6D0B0EAE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CB0AC1A-FC59-524A-84A7-D6D7551DAB55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60A8770-5D9D-3D45-BFDF-5EFEF67127C7}"/>
                </a:ext>
              </a:extLst>
            </p:cNvPr>
            <p:cNvCxnSpPr>
              <a:cxnSpLocks/>
              <a:stCxn id="15" idx="4"/>
              <a:endCxn id="31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DF68D1-8066-6449-99FA-462D42B2ED42}"/>
                </a:ext>
              </a:extLst>
            </p:cNvPr>
            <p:cNvCxnSpPr>
              <a:cxnSpLocks/>
              <a:stCxn id="16" idx="2"/>
              <a:endCxn id="31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830299-8CD0-9340-8041-113189D58652}"/>
                </a:ext>
              </a:extLst>
            </p:cNvPr>
            <p:cNvCxnSpPr>
              <a:cxnSpLocks/>
              <a:stCxn id="13" idx="0"/>
              <a:endCxn id="31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A574379-174D-E642-9502-0F0AC1770D68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A977736-2F8D-4945-A63B-0B0B9698F5EA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9C02E5-F8F1-344A-A83A-A6242F650D98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8CCB98-ED12-BB4D-95BE-F87FEADFD481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AF77916-2ABD-534D-9DD3-DF4E6E4FBE4C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F3AE60-3A2D-124C-B28D-F338D2456091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0E5784E-B156-3243-8566-09FE5330F859}"/>
                  </a:ext>
                </a:extLst>
              </p:cNvPr>
              <p:cNvCxnSpPr>
                <a:cxnSpLocks/>
                <a:stCxn id="15" idx="6"/>
                <a:endCxn id="28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854D5C0-7BE2-124B-9614-C34D00E359D9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5728A4E-6B45-E94A-BFE1-F7AA3A761EF9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E1DB2324-4FF3-494B-93A8-C13C027520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C81F4-9F78-C541-9CC4-62A06165F84C}"/>
                  </a:ext>
                </a:extLst>
              </p:cNvPr>
              <p:cNvSpPr/>
              <p:nvPr/>
            </p:nvSpPr>
            <p:spPr>
              <a:xfrm>
                <a:off x="6868325" y="1413798"/>
                <a:ext cx="49629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3" lvl="1"/>
                <a:r>
                  <a:rPr lang="en-GB" dirty="0"/>
                  <a:t>Observations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marL="4763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GB" dirty="0"/>
              </a:p>
              <a:p>
                <a:pPr marL="4763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C81F4-9F78-C541-9CC4-62A06165F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25" y="1413798"/>
                <a:ext cx="4962906" cy="923330"/>
              </a:xfrm>
              <a:prstGeom prst="rect">
                <a:avLst/>
              </a:prstGeom>
              <a:blipFill>
                <a:blip r:embed="rId15"/>
                <a:stretch>
                  <a:fillRect l="-765" t="-4110" b="-68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BC513AC-067A-224F-A752-D74C065E98C0}"/>
              </a:ext>
            </a:extLst>
          </p:cNvPr>
          <p:cNvGrpSpPr/>
          <p:nvPr/>
        </p:nvGrpSpPr>
        <p:grpSpPr>
          <a:xfrm>
            <a:off x="9831258" y="5599045"/>
            <a:ext cx="885473" cy="392206"/>
            <a:chOff x="9831258" y="5599045"/>
            <a:chExt cx="885473" cy="392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B9F986-FBC2-BB40-8A7F-1512E3970846}"/>
                </a:ext>
              </a:extLst>
            </p:cNvPr>
            <p:cNvGrpSpPr/>
            <p:nvPr/>
          </p:nvGrpSpPr>
          <p:grpSpPr>
            <a:xfrm>
              <a:off x="10165454" y="5599045"/>
              <a:ext cx="551277" cy="392206"/>
              <a:chOff x="10528708" y="5486311"/>
              <a:chExt cx="551277" cy="39220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F5229E-F09F-CE4F-8800-EC387DFAC584}"/>
                  </a:ext>
                </a:extLst>
              </p:cNvPr>
              <p:cNvSpPr/>
              <p:nvPr/>
            </p:nvSpPr>
            <p:spPr>
              <a:xfrm>
                <a:off x="10528708" y="54863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06319C-229A-9149-9BDF-834700F50487}"/>
                  </a:ext>
                </a:extLst>
              </p:cNvPr>
              <p:cNvSpPr/>
              <p:nvPr/>
            </p:nvSpPr>
            <p:spPr>
              <a:xfrm>
                <a:off x="10565797" y="5525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2A4D798-8506-3845-9825-6B9ED8B6D5A5}"/>
                  </a:ext>
                </a:extLst>
              </p:cNvPr>
              <p:cNvSpPr/>
              <p:nvPr/>
            </p:nvSpPr>
            <p:spPr>
              <a:xfrm>
                <a:off x="10607316" y="5568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903837B-F8F8-3549-B71A-7E1E429702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0923" y="5601518"/>
                    <a:ext cx="3190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903837B-F8F8-3549-B71A-7E1E429702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0923" y="5601518"/>
                    <a:ext cx="319062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385" t="-4348" r="-3846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A1C339-DC89-C642-991D-B1B369EDF9C7}"/>
                </a:ext>
              </a:extLst>
            </p:cNvPr>
            <p:cNvCxnSpPr>
              <a:cxnSpLocks/>
              <a:stCxn id="49" idx="1"/>
              <a:endCxn id="13" idx="6"/>
            </p:cNvCxnSpPr>
            <p:nvPr/>
          </p:nvCxnSpPr>
          <p:spPr>
            <a:xfrm flipH="1">
              <a:off x="9831258" y="5709959"/>
              <a:ext cx="371285" cy="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A0D9C41-221D-1644-8BFE-A7C269A690A3}"/>
              </a:ext>
            </a:extLst>
          </p:cNvPr>
          <p:cNvGrpSpPr/>
          <p:nvPr/>
        </p:nvGrpSpPr>
        <p:grpSpPr>
          <a:xfrm>
            <a:off x="7736987" y="5600452"/>
            <a:ext cx="904273" cy="390798"/>
            <a:chOff x="7626987" y="5600452"/>
            <a:chExt cx="904273" cy="39079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70EA969-9904-D64E-9719-8291943F367D}"/>
                </a:ext>
              </a:extLst>
            </p:cNvPr>
            <p:cNvCxnSpPr>
              <a:cxnSpLocks/>
              <a:stCxn id="13" idx="2"/>
              <a:endCxn id="57" idx="3"/>
            </p:cNvCxnSpPr>
            <p:nvPr/>
          </p:nvCxnSpPr>
          <p:spPr>
            <a:xfrm flipH="1">
              <a:off x="8133906" y="5710951"/>
              <a:ext cx="397354" cy="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4BDCB33-6824-8641-BD8F-721FCFC6B5CF}"/>
                </a:ext>
              </a:extLst>
            </p:cNvPr>
            <p:cNvGrpSpPr/>
            <p:nvPr/>
          </p:nvGrpSpPr>
          <p:grpSpPr>
            <a:xfrm>
              <a:off x="7626987" y="5600452"/>
              <a:ext cx="548438" cy="390798"/>
              <a:chOff x="10202878" y="5486311"/>
              <a:chExt cx="548438" cy="39079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F9EFF8A-EB95-C34D-82BA-C23FD22B7593}"/>
                  </a:ext>
                </a:extLst>
              </p:cNvPr>
              <p:cNvSpPr/>
              <p:nvPr/>
            </p:nvSpPr>
            <p:spPr>
              <a:xfrm>
                <a:off x="10528708" y="54863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F542546-77AA-EC48-AB87-223FB671DB6D}"/>
                  </a:ext>
                </a:extLst>
              </p:cNvPr>
              <p:cNvSpPr/>
              <p:nvPr/>
            </p:nvSpPr>
            <p:spPr>
              <a:xfrm>
                <a:off x="10565797" y="5525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0AD77AC-8D0C-3948-9790-50CDED0BDEDE}"/>
                  </a:ext>
                </a:extLst>
              </p:cNvPr>
              <p:cNvSpPr/>
              <p:nvPr/>
            </p:nvSpPr>
            <p:spPr>
              <a:xfrm>
                <a:off x="10607316" y="5568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E7C79D3-B81A-0844-ACA7-8D9FAEF3EE6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2878" y="5600110"/>
                    <a:ext cx="3190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7E7C79D3-B81A-0844-ACA7-8D9FAEF3EE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2878" y="5600110"/>
                    <a:ext cx="319062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5385" t="-4348" r="-3846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DDC31A-B137-D842-A9F0-8E1CBE133844}"/>
                  </a:ext>
                </a:extLst>
              </p:cNvPr>
              <p:cNvSpPr txBox="1"/>
              <p:nvPr/>
            </p:nvSpPr>
            <p:spPr>
              <a:xfrm>
                <a:off x="6672755" y="2352998"/>
                <a:ext cx="5066046" cy="14360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Graphical representation does not depict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have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⊤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constraints,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not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apply to a disjoint subset of constants occurring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DDC31A-B137-D842-A9F0-8E1CBE133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55" y="2352998"/>
                <a:ext cx="5066046" cy="14360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FC7071-A73C-742E-179A-D9AA634A5527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3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86A-4645-8041-BA7C-71BDD2A3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Evidence Parfactors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624860" cy="43183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be the set of observations (evidence)</a:t>
                </a:r>
              </a:p>
              <a:p>
                <a:r>
                  <a:rPr lang="en-GB" dirty="0"/>
                  <a:t>For each PRV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+mn-lt"/>
                  </a:rPr>
                  <a:t> referenced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For each range value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observed for a grounding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up a parfactor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as argument</a:t>
                </a:r>
              </a:p>
              <a:p>
                <a:pPr lvl="3"/>
                <a:r>
                  <a:rPr lang="en-GB" dirty="0"/>
                  <a:t>Range value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mapped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GB" dirty="0"/>
                  <a:t>and all range values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constraint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restricting the constants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the constants observed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Alternative: Use new logical variables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’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domains corresponding to observed constants and ⊤ constraints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624860" cy="4318372"/>
              </a:xfrm>
              <a:blipFill>
                <a:blip r:embed="rId2"/>
                <a:stretch>
                  <a:fillRect l="-4054" t="-4412" r="-2027" b="-14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79889B-D6A7-A057-45C7-15AC221480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34E3-2E68-3436-AF62-B051ACDE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206B1-CD7E-3ACF-5E91-5801798F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33</a:t>
            </a:fld>
            <a:endParaRPr lang="de-DE" altLang="de-DE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5A5136-8778-2445-93EF-6A7E95179418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ECAB42-7136-8049-8A2B-1783C8B1E1FC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50258A5-D99E-6041-ABEC-3AC511CC5A8B}"/>
                  </a:ext>
                </a:extLst>
              </p:cNvPr>
              <p:cNvCxnSpPr>
                <a:cxnSpLocks/>
                <a:stCxn id="46" idx="6"/>
                <a:endCxn id="78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4D78CF7-FFB8-E440-BFB1-C5071F191EF1}"/>
                  </a:ext>
                </a:extLst>
              </p:cNvPr>
              <p:cNvCxnSpPr>
                <a:cxnSpLocks/>
                <a:stCxn id="47" idx="2"/>
                <a:endCxn id="78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CAD9C75-D0D7-B74C-859A-81FAC3EF6066}"/>
                  </a:ext>
                </a:extLst>
              </p:cNvPr>
              <p:cNvCxnSpPr>
                <a:cxnSpLocks/>
                <a:stCxn id="50" idx="0"/>
                <a:endCxn id="78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B4F720E-65CC-BD40-A76C-BE107E8DA4D8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BC4F3FA6-47D5-C245-9C19-EE720E204E7E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8B07231-81B3-6348-BA89-5832BD1D5AA9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E6CA2D6-0F4F-3741-8A8E-C0A6E13C7486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92044886-62A8-2045-8BE0-A139E28C2D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5BE5EC-B50D-4745-AF40-BA73C27BEC2E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5BE75AF-DD05-504C-A93A-738ED922AEC1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57E8D4B-6BA5-0A4B-A16C-BDA57CEC6BA3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5539750-BBBA-F04C-867C-78141F31074D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0502B64-C725-B141-A587-134DD621CA17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F7ED31D-E3C3-2B42-8435-8E161E3ADD25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3446758-E456-6C48-8481-ECD6E4A4C529}"/>
                </a:ext>
              </a:extLst>
            </p:cNvPr>
            <p:cNvCxnSpPr>
              <a:cxnSpLocks/>
              <a:stCxn id="49" idx="6"/>
              <a:endCxn id="70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2C7966-4F42-444E-B2D7-99114260B1FF}"/>
                </a:ext>
              </a:extLst>
            </p:cNvPr>
            <p:cNvCxnSpPr>
              <a:cxnSpLocks/>
              <a:stCxn id="50" idx="4"/>
              <a:endCxn id="70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2D958F0-BA3B-294E-BE82-FD0C57112051}"/>
                </a:ext>
              </a:extLst>
            </p:cNvPr>
            <p:cNvCxnSpPr>
              <a:cxnSpLocks/>
              <a:stCxn id="48" idx="0"/>
              <a:endCxn id="70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4D7338-684E-E042-988F-11DCAD5259B7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E8299D5-250A-4045-B7BB-55D76431A96E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1A47793-C538-0242-912E-D56189A4BCF1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D6D6119-412D-664C-B8A2-3590D1F3CA72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8C24D84A-435D-B14A-B47E-956910351298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01DA2A-AD10-084D-A95C-631B911ADDA9}"/>
                </a:ext>
              </a:extLst>
            </p:cNvPr>
            <p:cNvCxnSpPr>
              <a:cxnSpLocks/>
              <a:stCxn id="50" idx="4"/>
              <a:endCxn id="66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C73F477-0F24-E34A-A7B6-C548734A44C0}"/>
                </a:ext>
              </a:extLst>
            </p:cNvPr>
            <p:cNvCxnSpPr>
              <a:cxnSpLocks/>
              <a:stCxn id="51" idx="2"/>
              <a:endCxn id="66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3402147-CC61-5F42-BD20-A26397C83216}"/>
                </a:ext>
              </a:extLst>
            </p:cNvPr>
            <p:cNvCxnSpPr>
              <a:cxnSpLocks/>
              <a:stCxn id="48" idx="0"/>
              <a:endCxn id="66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B7C020E-2DDB-CD44-B0E6-9AA301A13579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E40D7E1-1D4E-544D-9CA0-03C71D186B3F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FED6A87-5A8A-BA41-AB6C-71F1EBDDF10F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6B3AB6-AFE9-2B4B-A314-743FCE72A583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A09313E4-80C4-0A45-BE16-EA104B059008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DD2985-D960-3B42-987D-48AAED795836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ACC0393-7079-2744-A4EA-07D13B6EF935}"/>
                  </a:ext>
                </a:extLst>
              </p:cNvPr>
              <p:cNvCxnSpPr>
                <a:cxnSpLocks/>
                <a:stCxn id="50" idx="6"/>
                <a:endCxn id="63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809C074-E469-3F45-A4C9-068E2C7FEE37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D3675C5-DB82-4744-A8D8-82576EB59511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3834C941-8534-6547-A19F-CC273BBAC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2F3A071-AE05-2C47-B736-57B20F95B135}"/>
                  </a:ext>
                </a:extLst>
              </p:cNvPr>
              <p:cNvSpPr/>
              <p:nvPr/>
            </p:nvSpPr>
            <p:spPr>
              <a:xfrm>
                <a:off x="6868325" y="1592248"/>
                <a:ext cx="49629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3" lvl="1"/>
                <a:r>
                  <a:rPr lang="en-GB" dirty="0"/>
                  <a:t>Observations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marL="4763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GB" dirty="0"/>
              </a:p>
              <a:p>
                <a:pPr marL="4763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2F3A071-AE05-2C47-B736-57B20F95B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325" y="1592248"/>
                <a:ext cx="4962906" cy="923330"/>
              </a:xfrm>
              <a:prstGeom prst="rect">
                <a:avLst/>
              </a:prstGeom>
              <a:blipFill>
                <a:blip r:embed="rId14"/>
                <a:stretch>
                  <a:fillRect l="-765" t="-1351"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75F7406-3D09-9848-9606-10B0CCFE5ED2}"/>
              </a:ext>
            </a:extLst>
          </p:cNvPr>
          <p:cNvGrpSpPr/>
          <p:nvPr/>
        </p:nvGrpSpPr>
        <p:grpSpPr>
          <a:xfrm>
            <a:off x="9831258" y="5599045"/>
            <a:ext cx="885473" cy="392206"/>
            <a:chOff x="9831258" y="5599045"/>
            <a:chExt cx="885473" cy="39220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2298B09-5294-9C47-81ED-48C2EC99C4B8}"/>
                </a:ext>
              </a:extLst>
            </p:cNvPr>
            <p:cNvGrpSpPr/>
            <p:nvPr/>
          </p:nvGrpSpPr>
          <p:grpSpPr>
            <a:xfrm>
              <a:off x="10165454" y="5599045"/>
              <a:ext cx="551277" cy="392206"/>
              <a:chOff x="10528708" y="5486311"/>
              <a:chExt cx="551277" cy="392206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D176174-E3B3-194B-8FDA-33C6BC7F1601}"/>
                  </a:ext>
                </a:extLst>
              </p:cNvPr>
              <p:cNvSpPr/>
              <p:nvPr/>
            </p:nvSpPr>
            <p:spPr>
              <a:xfrm>
                <a:off x="10528708" y="54863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52337D4-87CC-184A-A113-B3E830514A97}"/>
                  </a:ext>
                </a:extLst>
              </p:cNvPr>
              <p:cNvSpPr/>
              <p:nvPr/>
            </p:nvSpPr>
            <p:spPr>
              <a:xfrm>
                <a:off x="10565797" y="5525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87F36DE-D258-2B40-B49C-CE179454AC38}"/>
                  </a:ext>
                </a:extLst>
              </p:cNvPr>
              <p:cNvSpPr/>
              <p:nvPr/>
            </p:nvSpPr>
            <p:spPr>
              <a:xfrm>
                <a:off x="10607316" y="5568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E37A1EAB-7437-DE49-8574-7243C230CDE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0923" y="5601518"/>
                    <a:ext cx="3190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E37A1EAB-7437-DE49-8574-7243C230CD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0923" y="5601518"/>
                    <a:ext cx="319062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5385" t="-4348" r="-3846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DEC2EF8-99C5-284F-892E-15CF0974519E}"/>
                </a:ext>
              </a:extLst>
            </p:cNvPr>
            <p:cNvCxnSpPr>
              <a:cxnSpLocks/>
              <a:stCxn id="86" idx="1"/>
            </p:cNvCxnSpPr>
            <p:nvPr/>
          </p:nvCxnSpPr>
          <p:spPr>
            <a:xfrm flipH="1">
              <a:off x="9831258" y="5709959"/>
              <a:ext cx="371285" cy="9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AB98656-F561-1E4D-BEE2-3F56822420AE}"/>
              </a:ext>
            </a:extLst>
          </p:cNvPr>
          <p:cNvGrpSpPr/>
          <p:nvPr/>
        </p:nvGrpSpPr>
        <p:grpSpPr>
          <a:xfrm>
            <a:off x="7736987" y="5600452"/>
            <a:ext cx="904273" cy="390798"/>
            <a:chOff x="7626987" y="5600452"/>
            <a:chExt cx="904273" cy="39079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4344D3B-9299-4041-9DD5-9B6BEADCAA2F}"/>
                </a:ext>
              </a:extLst>
            </p:cNvPr>
            <p:cNvCxnSpPr>
              <a:cxnSpLocks/>
              <a:endCxn id="93" idx="3"/>
            </p:cNvCxnSpPr>
            <p:nvPr/>
          </p:nvCxnSpPr>
          <p:spPr>
            <a:xfrm flipH="1">
              <a:off x="8133906" y="5710951"/>
              <a:ext cx="397354" cy="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B4178F4-4BD4-5E4A-9AB5-FB19E4E79BC9}"/>
                </a:ext>
              </a:extLst>
            </p:cNvPr>
            <p:cNvGrpSpPr/>
            <p:nvPr/>
          </p:nvGrpSpPr>
          <p:grpSpPr>
            <a:xfrm>
              <a:off x="7626987" y="5600452"/>
              <a:ext cx="548438" cy="390798"/>
              <a:chOff x="10202878" y="5486311"/>
              <a:chExt cx="548438" cy="39079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18BCC0A-DFC4-C34F-BC74-DE355EE4A982}"/>
                  </a:ext>
                </a:extLst>
              </p:cNvPr>
              <p:cNvSpPr/>
              <p:nvPr/>
            </p:nvSpPr>
            <p:spPr>
              <a:xfrm>
                <a:off x="10528708" y="54863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68F4E4C-AB90-C842-B683-BC38D21A2EC0}"/>
                  </a:ext>
                </a:extLst>
              </p:cNvPr>
              <p:cNvSpPr/>
              <p:nvPr/>
            </p:nvSpPr>
            <p:spPr>
              <a:xfrm>
                <a:off x="10565797" y="5525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106254A-AE5A-F546-8C80-5644223F31FA}"/>
                  </a:ext>
                </a:extLst>
              </p:cNvPr>
              <p:cNvSpPr/>
              <p:nvPr/>
            </p:nvSpPr>
            <p:spPr>
              <a:xfrm>
                <a:off x="10607316" y="5568225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42A177F-F775-F844-9F75-3D7EAE16D720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2878" y="5600110"/>
                    <a:ext cx="3190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42A177F-F775-F844-9F75-3D7EAE16D7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2878" y="5600110"/>
                    <a:ext cx="319062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385" t="-4348" r="-3846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BA8D03-496C-1027-C74F-54040C140AA5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084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854F-C211-EB4C-A324-74629C88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E563-4407-2946-B469-24BF364D7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First-order view on probabilistic modelling</a:t>
            </a:r>
          </a:p>
          <a:p>
            <a:pPr lvl="1"/>
            <a:r>
              <a:rPr lang="en-GB" dirty="0"/>
              <a:t>Relations in data</a:t>
            </a:r>
          </a:p>
          <a:p>
            <a:pPr lvl="1"/>
            <a:r>
              <a:rPr lang="en-GB" dirty="0"/>
              <a:t>Symmetries in graph</a:t>
            </a:r>
          </a:p>
          <a:p>
            <a:r>
              <a:rPr lang="en-GB" dirty="0"/>
              <a:t>Parameterised models</a:t>
            </a:r>
          </a:p>
          <a:p>
            <a:pPr lvl="1"/>
            <a:r>
              <a:rPr lang="en-GB" dirty="0"/>
              <a:t>Logical variables with domains of constants</a:t>
            </a:r>
          </a:p>
          <a:p>
            <a:pPr lvl="2"/>
            <a:r>
              <a:rPr lang="en-GB" dirty="0"/>
              <a:t>Universe</a:t>
            </a:r>
          </a:p>
          <a:p>
            <a:pPr lvl="1"/>
            <a:r>
              <a:rPr lang="en-GB" dirty="0"/>
              <a:t>Constraints to restrict domains to certain constants</a:t>
            </a:r>
          </a:p>
          <a:p>
            <a:pPr lvl="1"/>
            <a:r>
              <a:rPr lang="en-GB" dirty="0"/>
              <a:t>PRVs to encode sets of propositional random variables</a:t>
            </a:r>
          </a:p>
          <a:p>
            <a:pPr lvl="1"/>
            <a:r>
              <a:rPr lang="en-GB" dirty="0"/>
              <a:t>CRVs to encode symmetries within factors</a:t>
            </a:r>
          </a:p>
          <a:p>
            <a:pPr lvl="1"/>
            <a:r>
              <a:rPr lang="en-GB" dirty="0"/>
              <a:t>Parfactors to build a model with recurring patterns</a:t>
            </a:r>
          </a:p>
          <a:p>
            <a:pPr lvl="2"/>
            <a:r>
              <a:rPr lang="en-GB" dirty="0"/>
              <a:t>Semantics over grounding and full joint distribution</a:t>
            </a:r>
          </a:p>
          <a:p>
            <a:pPr lvl="1"/>
            <a:r>
              <a:rPr lang="en-GB" dirty="0"/>
              <a:t>Inference tasks</a:t>
            </a:r>
          </a:p>
          <a:p>
            <a:pPr lvl="2"/>
            <a:r>
              <a:rPr lang="en-GB" dirty="0"/>
              <a:t>Query terms with logical variables, evidence parfactors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EBF27-1D41-AFAF-259B-95B1CACB8A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E8AB-A7C2-D4B9-D70B-8883C3F8A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6F77-505F-4D86-C805-15BB6E3BA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86192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Outline: 2. Probabilistic Relational Models (PRMs)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Parfactor models (PMs)</a:t>
            </a:r>
          </a:p>
          <a:p>
            <a:pPr lvl="1"/>
            <a:r>
              <a:rPr lang="en-GB" dirty="0"/>
              <a:t>Motivation: Symmetries and relations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Inference tasks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i="1" dirty="0">
                <a:solidFill>
                  <a:schemeClr val="accent1"/>
                </a:solidFill>
              </a:rPr>
              <a:t>Markov logic networks (MLNs)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Syntax, semantics of MLNs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Graphical 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Turning MLNs into PMs and vice versa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9F49-F266-432D-F13E-1BCBFC4808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0A590-330D-840D-2DF5-D9E325A14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ECBD-87DE-2FAE-8166-924D785BFE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680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D403-9066-9446-BB5D-ABA1E978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Logic Networks (MLNs)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0DA62-7567-9E46-AEDF-B267B850AEB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087099" cy="35928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Again: First-order view on probabilistic modelling</a:t>
                </a:r>
              </a:p>
              <a:p>
                <a:r>
                  <a:rPr lang="en-GB" dirty="0"/>
                  <a:t>Use logical formulas to specify potential functions</a:t>
                </a:r>
              </a:p>
              <a:p>
                <a:pPr lvl="1"/>
                <a:r>
                  <a:rPr lang="en-GB" dirty="0"/>
                  <a:t>Weights for each formula induce a full joint again</a:t>
                </a:r>
              </a:p>
              <a:p>
                <a:pPr lvl="2"/>
                <a:r>
                  <a:rPr lang="en-GB" dirty="0"/>
                  <a:t>Lower weight if constraint does not hold all the time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 weight for hard constraints, in practice either a high weight or only worlds considered that satisfy hard constraints</a:t>
                </a:r>
              </a:p>
              <a:p>
                <a:r>
                  <a:rPr lang="en-GB" dirty="0"/>
                  <a:t>Next slides</a:t>
                </a:r>
              </a:p>
              <a:p>
                <a:pPr lvl="1"/>
                <a:r>
                  <a:rPr lang="en-GB" dirty="0"/>
                  <a:t>Syntax of MLNs</a:t>
                </a:r>
              </a:p>
              <a:p>
                <a:pPr lvl="1"/>
                <a:r>
                  <a:rPr lang="en-GB" dirty="0"/>
                  <a:t>Semantics of MLNs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0DA62-7567-9E46-AEDF-B267B850A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11087099" cy="3592876"/>
              </a:xfrm>
              <a:blipFill>
                <a:blip r:embed="rId2"/>
                <a:stretch>
                  <a:fillRect l="-1829" t="-3887" b="-38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8155A55-75B0-8D4C-A538-2BAB0CF34B96}"/>
              </a:ext>
            </a:extLst>
          </p:cNvPr>
          <p:cNvSpPr/>
          <p:nvPr/>
        </p:nvSpPr>
        <p:spPr>
          <a:xfrm>
            <a:off x="3092778" y="6328844"/>
            <a:ext cx="6005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Matthew Richardson and Pedro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Domingos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Markov Logic Networks. In: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Machine Learning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2006.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B93CBB-034D-2041-A922-7D8E60AF306F}"/>
              </a:ext>
            </a:extLst>
          </p:cNvPr>
          <p:cNvGrpSpPr/>
          <p:nvPr/>
        </p:nvGrpSpPr>
        <p:grpSpPr>
          <a:xfrm>
            <a:off x="2926515" y="4428328"/>
            <a:ext cx="8905160" cy="1477586"/>
            <a:chOff x="2926515" y="3388724"/>
            <a:chExt cx="8905160" cy="1477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A7BDE0-9FA3-C140-9CEE-93CF5119E2B3}"/>
                    </a:ext>
                  </a:extLst>
                </p:cNvPr>
                <p:cNvSpPr txBox="1"/>
                <p:nvPr/>
              </p:nvSpPr>
              <p:spPr>
                <a:xfrm>
                  <a:off x="7959777" y="3886413"/>
                  <a:ext cx="387189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A7BDE0-9FA3-C140-9CEE-93CF5119E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777" y="3886413"/>
                  <a:ext cx="387189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80705B-A2D0-5442-ABDD-E3DEE4CB225D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80705B-A2D0-5442-ABDD-E3DEE4CB2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59EA51-7CA6-0843-81B1-C82866206A70}"/>
                </a:ext>
              </a:extLst>
            </p:cNvPr>
            <p:cNvSpPr txBox="1"/>
            <p:nvPr/>
          </p:nvSpPr>
          <p:spPr>
            <a:xfrm>
              <a:off x="5688208" y="3388724"/>
              <a:ext cx="2569881" cy="562213"/>
            </a:xfrm>
            <a:prstGeom prst="cloudCallout">
              <a:avLst>
                <a:gd name="adj1" fmla="val 32817"/>
                <a:gd name="adj2" fmla="val 689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Hard constraint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9F61D5-D605-024E-BE5D-D33271B6402F}"/>
                    </a:ext>
                  </a:extLst>
                </p:cNvPr>
                <p:cNvSpPr txBox="1"/>
                <p:nvPr/>
              </p:nvSpPr>
              <p:spPr>
                <a:xfrm>
                  <a:off x="2926515" y="3763808"/>
                  <a:ext cx="3073629" cy="983873"/>
                </a:xfrm>
                <a:prstGeom prst="cloudCallout">
                  <a:avLst>
                    <a:gd name="adj1" fmla="val 54937"/>
                    <a:gd name="adj2" fmla="val 44882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/>
                    <a:t>Soft constraint,</a:t>
                  </a:r>
                  <a:br>
                    <a:rPr lang="en-GB" dirty="0"/>
                  </a:br>
                  <a:r>
                    <a:rPr lang="en-GB" dirty="0"/>
                    <a:t>weight 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⁡(3.75)</m:t>
                      </m:r>
                    </m:oMath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9F61D5-D605-024E-BE5D-D33271B64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515" y="3763808"/>
                  <a:ext cx="3073629" cy="983873"/>
                </a:xfrm>
                <a:prstGeom prst="cloudCallout">
                  <a:avLst>
                    <a:gd name="adj1" fmla="val 54937"/>
                    <a:gd name="adj2" fmla="val 4488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65402-53B0-12F5-A3E8-89835A2AEF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F0FD-405C-8D28-4320-92DE81BB2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1C8D-6B2D-4DE1-7055-9A4F4D7A9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166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Markov Logic Networks (MLNs)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4"/>
                <a:ext cx="11087099" cy="32293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Weighted formulas for modelling constraints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/>
                  <a:t> domain constraints)</a:t>
                </a:r>
              </a:p>
              <a:p>
                <a:r>
                  <a:rPr lang="en-GB" dirty="0"/>
                  <a:t>An </a:t>
                </a:r>
                <a:r>
                  <a:rPr lang="en-GB" dirty="0">
                    <a:solidFill>
                      <a:schemeClr val="accent1"/>
                    </a:solidFill>
                  </a:rPr>
                  <a:t>MLN</a:t>
                </a:r>
                <a:r>
                  <a:rPr lang="en-GB" dirty="0"/>
                  <a:t> is a set of constraints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1"/>
                    </a:solidFill>
                  </a:rPr>
                  <a:t>weight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FOL </a:t>
                </a:r>
                <a:r>
                  <a:rPr lang="en-GB" dirty="0">
                    <a:solidFill>
                      <a:srgbClr val="FFC000"/>
                    </a:solidFill>
                  </a:rPr>
                  <a:t>formula</a:t>
                </a:r>
              </a:p>
              <a:p>
                <a:pPr lvl="2"/>
                <a:r>
                  <a:rPr lang="en-GB" dirty="0"/>
                  <a:t>Originally without a constraint language for domains</a:t>
                </a:r>
              </a:p>
              <a:p>
                <a:pPr lvl="2"/>
                <a:r>
                  <a:rPr lang="en-GB" dirty="0"/>
                  <a:t>Mostly used with implicit all-quantifiers</a:t>
                </a:r>
              </a:p>
              <a:p>
                <a:pPr lvl="1"/>
                <a:r>
                  <a:rPr lang="en-GB" dirty="0"/>
                  <a:t>Implicitly connected via conjunction</a:t>
                </a:r>
              </a:p>
              <a:p>
                <a:pPr lvl="2"/>
                <a:r>
                  <a:rPr lang="en-GB" dirty="0"/>
                  <a:t>I.e., set of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dirty="0"/>
                  <a:t>= knowledge base/theory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4"/>
                <a:ext cx="11087099" cy="3229335"/>
              </a:xfrm>
              <a:blipFill>
                <a:blip r:embed="rId2"/>
                <a:stretch>
                  <a:fillRect l="-1600" t="-35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C997249-C133-484E-A57D-563F0F9E5750}"/>
              </a:ext>
            </a:extLst>
          </p:cNvPr>
          <p:cNvGrpSpPr/>
          <p:nvPr/>
        </p:nvGrpSpPr>
        <p:grpSpPr>
          <a:xfrm>
            <a:off x="2926515" y="4428328"/>
            <a:ext cx="8905160" cy="1477586"/>
            <a:chOff x="2926515" y="3388724"/>
            <a:chExt cx="8905160" cy="1477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BAD709-E0CE-AD44-B6A4-24525A962634}"/>
                    </a:ext>
                  </a:extLst>
                </p:cNvPr>
                <p:cNvSpPr txBox="1"/>
                <p:nvPr/>
              </p:nvSpPr>
              <p:spPr>
                <a:xfrm>
                  <a:off x="7959777" y="3886413"/>
                  <a:ext cx="387189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BAD709-E0CE-AD44-B6A4-24525A962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777" y="3886413"/>
                  <a:ext cx="387189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545860D-D8BF-C54B-92D9-ED304D7E444E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545860D-D8BF-C54B-92D9-ED304D7E4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5EC5E9-CCC7-6648-AD5B-93039E697697}"/>
                </a:ext>
              </a:extLst>
            </p:cNvPr>
            <p:cNvSpPr txBox="1"/>
            <p:nvPr/>
          </p:nvSpPr>
          <p:spPr>
            <a:xfrm>
              <a:off x="5688208" y="3388724"/>
              <a:ext cx="2569881" cy="562213"/>
            </a:xfrm>
            <a:prstGeom prst="cloudCallout">
              <a:avLst>
                <a:gd name="adj1" fmla="val 32817"/>
                <a:gd name="adj2" fmla="val 689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Hard constraint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179CFCF-7147-F94A-8E96-F15115B59822}"/>
                    </a:ext>
                  </a:extLst>
                </p:cNvPr>
                <p:cNvSpPr txBox="1"/>
                <p:nvPr/>
              </p:nvSpPr>
              <p:spPr>
                <a:xfrm>
                  <a:off x="2926515" y="3763808"/>
                  <a:ext cx="3073629" cy="983873"/>
                </a:xfrm>
                <a:prstGeom prst="cloudCallout">
                  <a:avLst>
                    <a:gd name="adj1" fmla="val 54937"/>
                    <a:gd name="adj2" fmla="val 44882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/>
                    <a:t>Soft constraint,</a:t>
                  </a:r>
                  <a:br>
                    <a:rPr lang="en-GB" dirty="0"/>
                  </a:br>
                  <a:r>
                    <a:rPr lang="en-GB" dirty="0"/>
                    <a:t>weight 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⁡(3.75)</m:t>
                      </m:r>
                    </m:oMath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179CFCF-7147-F94A-8E96-F15115B5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515" y="3763808"/>
                  <a:ext cx="3073629" cy="983873"/>
                </a:xfrm>
                <a:prstGeom prst="cloudCallout">
                  <a:avLst>
                    <a:gd name="adj1" fmla="val 54937"/>
                    <a:gd name="adj2" fmla="val 4488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4C954-6AFD-D1B9-2F22-246264C77D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6A6BA-308C-32FD-CE55-606F6CE32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2211-AED7-4A78-76B0-9AFC238D2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22284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Intuition behind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1" y="1463080"/>
                <a:ext cx="11087099" cy="34351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Soften logic using weights</a:t>
                </a:r>
              </a:p>
              <a:p>
                <a:pPr lvl="1"/>
                <a:r>
                  <a:rPr lang="en-GB" dirty="0"/>
                  <a:t>Worlds that violate constraint become less likely but not impossible</a:t>
                </a:r>
              </a:p>
              <a:p>
                <a:pPr lvl="2"/>
                <a:r>
                  <a:rPr lang="en-GB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increases, so does the strength o</a:t>
                </a:r>
                <a:r>
                  <a:rPr lang="en-GB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GB" dirty="0"/>
                  <a:t>Infinite weight: Hard constraint = pure logic formula</a:t>
                </a:r>
              </a:p>
              <a:p>
                <a:pPr lvl="3"/>
                <a:r>
                  <a:rPr lang="en-GB" dirty="0"/>
                  <a:t>Probabilities of worlds that do not satisfy hard constraint set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Standard MLNs only use weights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dirty="0"/>
                  <a:t> otherwise semantics break (special handling of hard constraints required)</a:t>
                </a:r>
              </a:p>
              <a:p>
                <a:pPr lvl="3"/>
                <a:r>
                  <a:rPr lang="en-GB" dirty="0"/>
                  <a:t>E.g., use hard constraints to filter worlds, probabilities of remaining worlds based on soft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1" y="1463080"/>
                <a:ext cx="11087099" cy="3435196"/>
              </a:xfrm>
              <a:blipFill>
                <a:blip r:embed="rId2"/>
                <a:stretch>
                  <a:fillRect l="-1829" t="-4059" r="-1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5D679CF-3131-1448-BEDB-D81CB3F04138}"/>
              </a:ext>
            </a:extLst>
          </p:cNvPr>
          <p:cNvGrpSpPr/>
          <p:nvPr/>
        </p:nvGrpSpPr>
        <p:grpSpPr>
          <a:xfrm>
            <a:off x="2926515" y="4428328"/>
            <a:ext cx="8905160" cy="1477586"/>
            <a:chOff x="2926515" y="3388724"/>
            <a:chExt cx="8905160" cy="1477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1DF9AA-6321-0045-AD11-98058B45ADD8}"/>
                    </a:ext>
                  </a:extLst>
                </p:cNvPr>
                <p:cNvSpPr txBox="1"/>
                <p:nvPr/>
              </p:nvSpPr>
              <p:spPr>
                <a:xfrm>
                  <a:off x="7959777" y="3886413"/>
                  <a:ext cx="387189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1DF9AA-6321-0045-AD11-98058B45A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777" y="3886413"/>
                  <a:ext cx="387189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2815BAA-31E2-6A46-8232-7AD0EC0B910C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2815BAA-31E2-6A46-8232-7AD0EC0B9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159208-E40B-BA4C-B2F9-C725BCCEC124}"/>
                </a:ext>
              </a:extLst>
            </p:cNvPr>
            <p:cNvSpPr txBox="1"/>
            <p:nvPr/>
          </p:nvSpPr>
          <p:spPr>
            <a:xfrm>
              <a:off x="5688208" y="3388724"/>
              <a:ext cx="2569881" cy="562213"/>
            </a:xfrm>
            <a:prstGeom prst="cloudCallout">
              <a:avLst>
                <a:gd name="adj1" fmla="val 32817"/>
                <a:gd name="adj2" fmla="val 6897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Hard constraint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759512-1388-E843-9769-9C7646E08704}"/>
                    </a:ext>
                  </a:extLst>
                </p:cNvPr>
                <p:cNvSpPr txBox="1"/>
                <p:nvPr/>
              </p:nvSpPr>
              <p:spPr>
                <a:xfrm>
                  <a:off x="2926515" y="3763808"/>
                  <a:ext cx="3073629" cy="983873"/>
                </a:xfrm>
                <a:prstGeom prst="cloudCallout">
                  <a:avLst>
                    <a:gd name="adj1" fmla="val 54937"/>
                    <a:gd name="adj2" fmla="val 44882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dirty="0"/>
                    <a:t>Soft constraint,</a:t>
                  </a:r>
                  <a:br>
                    <a:rPr lang="en-GB" dirty="0"/>
                  </a:br>
                  <a:r>
                    <a:rPr lang="en-GB" dirty="0"/>
                    <a:t>weight =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⁡(3.75)</m:t>
                      </m:r>
                    </m:oMath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759512-1388-E843-9769-9C7646E08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515" y="3763808"/>
                  <a:ext cx="3073629" cy="983873"/>
                </a:xfrm>
                <a:prstGeom prst="cloudCallout">
                  <a:avLst>
                    <a:gd name="adj1" fmla="val 54937"/>
                    <a:gd name="adj2" fmla="val 4488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9752-697B-5B17-13F4-2B0AC9A0FD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A988-580E-28F6-9900-14CE6A8BE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0459-D3C7-BC23-7816-D369B6F8C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4172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Each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represents a set of </a:t>
                </a:r>
                <a:r>
                  <a:rPr lang="en-US" i="1" dirty="0"/>
                  <a:t>propositional</a:t>
                </a:r>
                <a:r>
                  <a:rPr lang="en-US" dirty="0"/>
                  <a:t> sentences, each sentence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 sentence for each possible substitution of the free variables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given a finite domain (or a constraint set)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sup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Example: 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Domains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𝑖𝑗𝑐𝑎𝑖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Groundings on the right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829" t="-2210" r="-1371" b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8F01B-E03C-314E-9B3C-12C7BAD419E4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C6B48E-BF31-F54B-A857-4E81BC5A6FA9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C6B48E-BF31-F54B-A857-4E81BC5A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0BC683-5DF6-5548-BFAB-963E7F14BD51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0BC683-5DF6-5548-BFAB-963E7F14B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15BBB9-0C73-3A46-8A9F-EB4668E0E99F}"/>
                  </a:ext>
                </a:extLst>
              </p:cNvPr>
              <p:cNvSpPr/>
              <p:nvPr/>
            </p:nvSpPr>
            <p:spPr>
              <a:xfrm>
                <a:off x="4397346" y="2865352"/>
                <a:ext cx="7434328" cy="1968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2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𝑃𝑟𝑒𝑠𝑒𝑛𝑡𝑠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𝐴𝑡𝑡𝑒𝑛𝑑𝑠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𝑃𝑟𝑒𝑠𝑒𝑛𝑡𝑠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𝐴𝑡𝑡𝑒𝑛𝑑𝑠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𝑃𝑟𝑒𝑠𝑒𝑛𝑡𝑠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𝐴𝑡𝑡𝑒𝑛𝑑𝑠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𝑃𝑟𝑒𝑠𝑒𝑛𝑡𝑠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𝐴𝑡𝑡𝑒𝑛𝑑𝑠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3.75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𝑃𝑢𝑏𝑙𝑖𝑠h𝑒𝑠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𝐹𝑎𝑟𝐴𝑤𝑎𝑦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𝐴𝑡𝑡𝑒𝑛𝑑𝑠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𝑖𝑗𝑐𝑎𝑖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3.75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𝑃𝑢𝑏𝑙𝑖𝑠h𝑒𝑠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𝐹𝑎𝑟𝐴𝑤𝑎𝑦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  <m:r>
                            <m:rPr>
                              <m:aln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𝐴𝑡𝑡𝑒𝑛𝑑𝑠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𝑎𝑙𝑖𝑐𝑒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15BBB9-0C73-3A46-8A9F-EB4668E0E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346" y="2865352"/>
                <a:ext cx="7434328" cy="1968231"/>
              </a:xfrm>
              <a:prstGeom prst="rect">
                <a:avLst/>
              </a:prstGeom>
              <a:blipFill>
                <a:blip r:embed="rId6"/>
                <a:stretch>
                  <a:fillRect b="-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8FE8-8FB0-233D-F26E-696F5A4534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D1E1-0C42-890F-1418-BAC7D2177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220E0-F77E-2ABC-66CB-46B7330F5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330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Blowup!</a:t>
            </a:r>
            <a:r>
              <a:rPr lang="en-US" dirty="0">
                <a:solidFill>
                  <a:schemeClr val="accent2"/>
                </a:solidFill>
              </a:rPr>
              <a:t> ➝ Sparse Encoding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53199-BFE3-118B-B612-7957D553E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5694" y="1772443"/>
              <a:ext cx="5006849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4091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7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𝐴𝑐𝑐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𝑁𝑎𝑡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𝑇𝑟𝑒𝑎𝑡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0.017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0.003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BA94398-204A-714D-92A5-D74724ED71B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5694" y="1772443"/>
              <a:ext cx="5006849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914291454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1582805298"/>
                        </a:ext>
                      </a:extLst>
                    </a:gridCol>
                    <a:gridCol w="724091">
                      <a:extLst>
                        <a:ext uri="{9D8B030D-6E8A-4147-A177-3AD203B41FA5}">
                          <a16:colId xmlns:a16="http://schemas.microsoft.com/office/drawing/2014/main" val="4243086082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5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85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7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448" r="-633333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3448" r="-521818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3448" r="-403509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3448" r="-318182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3448" r="-169231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3448" r="-100000" b="-10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3448" b="-10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03448" r="-633333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103448" r="-521818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103448" r="-403509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103448" r="-318182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103448" r="-169231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103448" r="-100000" b="-9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103448" b="-9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203448" r="-633333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203448" r="-521818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203448" r="-403509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203448" r="-318182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203448" r="-16923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203448" r="-100000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203448" b="-8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03448" r="-633333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303448" r="-521818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303448" r="-403509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303448" r="-318182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303448" r="-169231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303448" r="-100000" b="-7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303448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403448" r="-633333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403448" r="-521818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403448" r="-40350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403448" r="-318182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403448" r="-169231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403448" r="-100000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403448" b="-6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521429" r="-633333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521429" r="-521818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521429" r="-403509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521429" r="-318182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521429" r="-169231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521429" r="-100000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521429" b="-5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600000" r="-633333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600000" r="-521818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600000" r="-403509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600000" r="-31818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600000" r="-16923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600000" r="-100000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600000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700000" r="-63333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700000" r="-521818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700000" r="-40350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700000" r="-31818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700000" r="-169231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700000" r="-10000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70000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800000" r="-63333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800000" r="-521818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800000" r="-40350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800000" r="-318182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800000" r="-169231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800000" r="-100000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800000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900000" r="-633333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900000" r="-521818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900000" r="-403509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900000" r="-31818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900000" r="-169231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900000" r="-100000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900000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75558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000000" r="-633333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98182" t="-1000000" r="-52181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228" t="-1000000" r="-403509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01818" t="-1000000" r="-31818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340000" t="-1000000" r="-16923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520000" t="-1000000" r="-10000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620000" t="-1000000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179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D07C057-7097-4147-AA71-298C5DD9AF8C}"/>
              </a:ext>
            </a:extLst>
          </p:cNvPr>
          <p:cNvSpPr/>
          <p:nvPr/>
        </p:nvSpPr>
        <p:spPr>
          <a:xfrm>
            <a:off x="361836" y="2151652"/>
            <a:ext cx="5150047" cy="372854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9A42E95-352F-3D41-BF98-8F2D3853EBDC}"/>
              </a:ext>
            </a:extLst>
          </p:cNvPr>
          <p:cNvGrpSpPr/>
          <p:nvPr/>
        </p:nvGrpSpPr>
        <p:grpSpPr>
          <a:xfrm>
            <a:off x="8661011" y="1772443"/>
            <a:ext cx="3007463" cy="2596101"/>
            <a:chOff x="8777020" y="1524917"/>
            <a:chExt cx="3007463" cy="2596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9B18E6F-AEFE-AC46-8CB7-E366DC2052D2}"/>
                    </a:ext>
                  </a:extLst>
                </p:cNvPr>
                <p:cNvSpPr/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79B18E6F-AEFE-AC46-8CB7-E366DC2052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924" y="2991073"/>
                  <a:ext cx="685704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421519C-A86B-0242-9363-1E7CAE0C1C36}"/>
                    </a:ext>
                  </a:extLst>
                </p:cNvPr>
                <p:cNvSpPr/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9421519C-A86B-0242-9363-1E7CAE0C1C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7020" y="2903224"/>
                  <a:ext cx="1049430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6B20DB9-2E9A-4245-8361-81DC2BC1A779}"/>
                    </a:ext>
                  </a:extLst>
                </p:cNvPr>
                <p:cNvSpPr/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B6B20DB9-2E9A-4245-8361-81DC2BC1A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363" y="2397755"/>
                  <a:ext cx="758649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E5EF97C-3BEC-044F-8F22-11855082E4FD}"/>
                </a:ext>
              </a:extLst>
            </p:cNvPr>
            <p:cNvCxnSpPr>
              <a:cxnSpLocks/>
              <a:stCxn id="96" idx="7"/>
              <a:endCxn id="114" idx="2"/>
            </p:cNvCxnSpPr>
            <p:nvPr/>
          </p:nvCxnSpPr>
          <p:spPr>
            <a:xfrm flipV="1">
              <a:off x="9672765" y="2428767"/>
              <a:ext cx="1809527" cy="531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1EACCEBA-280E-D64A-9B55-4A56F0084E32}"/>
                    </a:ext>
                  </a:extLst>
                </p:cNvPr>
                <p:cNvSpPr/>
                <p:nvPr/>
              </p:nvSpPr>
              <p:spPr>
                <a:xfrm>
                  <a:off x="9770683" y="3731505"/>
                  <a:ext cx="1443723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1EACCEBA-280E-D64A-9B55-4A56F0084E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683" y="3731505"/>
                  <a:ext cx="1443723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D9E77DD-EAE1-AE42-A324-ADFA62982D4E}"/>
                </a:ext>
              </a:extLst>
            </p:cNvPr>
            <p:cNvCxnSpPr>
              <a:cxnSpLocks/>
              <a:stCxn id="95" idx="7"/>
              <a:endCxn id="114" idx="2"/>
            </p:cNvCxnSpPr>
            <p:nvPr/>
          </p:nvCxnSpPr>
          <p:spPr>
            <a:xfrm flipV="1">
              <a:off x="10536209" y="2428767"/>
              <a:ext cx="946083" cy="619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904D8F7-94EC-AD40-A04D-55398F449D6A}"/>
                </a:ext>
              </a:extLst>
            </p:cNvPr>
            <p:cNvCxnSpPr>
              <a:cxnSpLocks/>
              <a:stCxn id="101" idx="0"/>
              <a:endCxn id="114" idx="2"/>
            </p:cNvCxnSpPr>
            <p:nvPr/>
          </p:nvCxnSpPr>
          <p:spPr>
            <a:xfrm flipV="1">
              <a:off x="10492545" y="2428767"/>
              <a:ext cx="989747" cy="130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FDD92C8F-BC87-C141-BB37-3396D61E2F26}"/>
                    </a:ext>
                  </a:extLst>
                </p:cNvPr>
                <p:cNvSpPr/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𝑁𝑎𝑡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FDD92C8F-BC87-C141-BB37-3396D61E2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602" y="1897482"/>
                  <a:ext cx="627818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19FB71-9954-E14B-B27E-1C1857FEBA93}"/>
                </a:ext>
              </a:extLst>
            </p:cNvPr>
            <p:cNvCxnSpPr>
              <a:cxnSpLocks/>
              <a:stCxn id="106" idx="6"/>
              <a:endCxn id="114" idx="1"/>
            </p:cNvCxnSpPr>
            <p:nvPr/>
          </p:nvCxnSpPr>
          <p:spPr>
            <a:xfrm>
              <a:off x="10272420" y="2092239"/>
              <a:ext cx="1137872" cy="264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1454C89-98F6-2F4E-A34F-C2E204C56AB5}"/>
                    </a:ext>
                  </a:extLst>
                </p:cNvPr>
                <p:cNvSpPr/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1454C89-98F6-2F4E-A34F-C2E204C56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876" y="1524917"/>
                  <a:ext cx="587335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2EAE953-EFA4-6B4E-B206-AF6F92F15826}"/>
                </a:ext>
              </a:extLst>
            </p:cNvPr>
            <p:cNvCxnSpPr>
              <a:cxnSpLocks/>
              <a:stCxn id="108" idx="5"/>
              <a:endCxn id="114" idx="0"/>
            </p:cNvCxnSpPr>
            <p:nvPr/>
          </p:nvCxnSpPr>
          <p:spPr>
            <a:xfrm>
              <a:off x="10700198" y="1857387"/>
              <a:ext cx="782094" cy="427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788105-16C4-A74C-AF42-8AD49A7F0C9A}"/>
                </a:ext>
              </a:extLst>
            </p:cNvPr>
            <p:cNvCxnSpPr>
              <a:cxnSpLocks/>
              <a:stCxn id="97" idx="6"/>
              <a:endCxn id="114" idx="2"/>
            </p:cNvCxnSpPr>
            <p:nvPr/>
          </p:nvCxnSpPr>
          <p:spPr>
            <a:xfrm flipV="1">
              <a:off x="9887012" y="2428767"/>
              <a:ext cx="1595280" cy="163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4876A76-2CCD-6A4E-942F-251564E98C68}"/>
                </a:ext>
              </a:extLst>
            </p:cNvPr>
            <p:cNvGrpSpPr/>
            <p:nvPr/>
          </p:nvGrpSpPr>
          <p:grpSpPr>
            <a:xfrm>
              <a:off x="11410292" y="2284767"/>
              <a:ext cx="374191" cy="361404"/>
              <a:chOff x="9846969" y="2741408"/>
              <a:chExt cx="374191" cy="361404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B4D9F0A-551D-1945-8A26-3501C266A643}"/>
                  </a:ext>
                </a:extLst>
              </p:cNvPr>
              <p:cNvSpPr/>
              <p:nvPr/>
            </p:nvSpPr>
            <p:spPr>
              <a:xfrm>
                <a:off x="9846969" y="2741408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24C3F59-2BC9-FF46-9317-C8B9C5BE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A24C3F59-2BC9-FF46-9317-C8B9C5BED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90969" y="2887368"/>
                    <a:ext cx="230191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526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937152-ADE0-3B4D-A8A3-C7B216144C1C}"/>
                  </a:ext>
                </a:extLst>
              </p:cNvPr>
              <p:cNvSpPr txBox="1"/>
              <p:nvPr/>
            </p:nvSpPr>
            <p:spPr>
              <a:xfrm>
                <a:off x="3863752" y="5168876"/>
                <a:ext cx="82668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C000"/>
                    </a:solidFill>
                  </a:rPr>
                  <a:t>Adding relations means adding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𝒊𝒄𝒌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𝒓𝒆𝒂𝒕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𝒓𝒂𝒗𝒆𝒍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variables for each person, blowing up the model further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937152-ADE0-3B4D-A8A3-C7B216144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5168876"/>
                <a:ext cx="8266885" cy="830997"/>
              </a:xfrm>
              <a:prstGeom prst="rect">
                <a:avLst/>
              </a:prstGeom>
              <a:blipFill>
                <a:blip r:embed="rId12"/>
                <a:stretch>
                  <a:fillRect l="-460" t="-6061" r="-1074" b="-151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931B0B3-6B65-C04B-9B14-E24916A4FCF0}"/>
              </a:ext>
            </a:extLst>
          </p:cNvPr>
          <p:cNvGrpSpPr/>
          <p:nvPr/>
        </p:nvGrpSpPr>
        <p:grpSpPr>
          <a:xfrm>
            <a:off x="5644801" y="1772443"/>
            <a:ext cx="2702170" cy="3448322"/>
            <a:chOff x="5666115" y="1829593"/>
            <a:chExt cx="2702170" cy="34483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AE28EB-A8F5-B644-9181-E3A53A7BC811}"/>
                </a:ext>
              </a:extLst>
            </p:cNvPr>
            <p:cNvSpPr/>
            <p:nvPr/>
          </p:nvSpPr>
          <p:spPr>
            <a:xfrm>
              <a:off x="5666115" y="1829593"/>
              <a:ext cx="2702170" cy="344832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E9974A7-D75A-7D4D-998A-75B94DCCEC9C}"/>
                    </a:ext>
                  </a:extLst>
                </p:cNvPr>
                <p:cNvSpPr txBox="1"/>
                <p:nvPr/>
              </p:nvSpPr>
              <p:spPr>
                <a:xfrm>
                  <a:off x="6086261" y="4438583"/>
                  <a:ext cx="2084115" cy="83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de-DE" sz="2400" b="1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2400" b="1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de-DE" sz="2400" b="1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  <m:r>
                          <a:rPr lang="de-DE" sz="2400" b="1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400" b="1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br>
                    <a:rPr lang="de-DE" sz="2400" b="1" i="1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2400" b="1" i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de-DE" sz="2400" b="1" i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a14:m>
                  <a:r>
                    <a:rPr lang="en-US" sz="2400" b="1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rPr>
                    <a:t> entries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E9974A7-D75A-7D4D-998A-75B94DCCE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261" y="4438583"/>
                  <a:ext cx="2084115" cy="839332"/>
                </a:xfrm>
                <a:prstGeom prst="rect">
                  <a:avLst/>
                </a:prstGeom>
                <a:blipFill>
                  <a:blip r:embed="rId13"/>
                  <a:stretch>
                    <a:fillRect r="-4242" b="-1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86C98F-6F38-5F4C-BCD6-BD07EBD61512}"/>
                </a:ext>
              </a:extLst>
            </p:cNvPr>
            <p:cNvGrpSpPr/>
            <p:nvPr/>
          </p:nvGrpSpPr>
          <p:grpSpPr>
            <a:xfrm>
              <a:off x="5746998" y="1855393"/>
              <a:ext cx="2577623" cy="2588388"/>
              <a:chOff x="5901425" y="2314993"/>
              <a:chExt cx="2580308" cy="259108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216D1B0-A225-F44F-B173-8F838FFA2B7C}"/>
                  </a:ext>
                </a:extLst>
              </p:cNvPr>
              <p:cNvGrpSpPr/>
              <p:nvPr/>
            </p:nvGrpSpPr>
            <p:grpSpPr>
              <a:xfrm>
                <a:off x="5901425" y="2314993"/>
                <a:ext cx="2580308" cy="2591084"/>
                <a:chOff x="5863640" y="2314993"/>
                <a:chExt cx="2580308" cy="259108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5A01693-DEC2-4540-B5BD-F1151EFE7A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1585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𝑁𝑎𝑡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5A01693-DEC2-4540-B5BD-F1151EFE7A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74644" y="2315730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8ECCBFB-B993-ED42-8B64-A4858B6349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𝑇𝑟𝑎𝑣𝑒𝑙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8ECCBFB-B993-ED42-8B64-A4858B6349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63640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F643F35-AAD4-324E-80A2-3D310B4241DE}"/>
                    </a:ext>
                  </a:extLst>
                </p:cNvPr>
                <p:cNvCxnSpPr>
                  <a:cxnSpLocks/>
                  <a:stCxn id="31" idx="5"/>
                  <a:endCxn id="55" idx="1"/>
                </p:cNvCxnSpPr>
                <p:nvPr/>
              </p:nvCxnSpPr>
              <p:spPr>
                <a:xfrm>
                  <a:off x="6693294" y="3970904"/>
                  <a:ext cx="226213" cy="21368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6676D0A-88D3-2E45-B335-E89C604295A9}"/>
                    </a:ext>
                  </a:extLst>
                </p:cNvPr>
                <p:cNvCxnSpPr>
                  <a:cxnSpLocks/>
                  <a:stCxn id="55" idx="0"/>
                  <a:endCxn id="47" idx="4"/>
                </p:cNvCxnSpPr>
                <p:nvPr/>
              </p:nvCxnSpPr>
              <p:spPr>
                <a:xfrm flipV="1">
                  <a:off x="6991507" y="3638434"/>
                  <a:ext cx="173688" cy="4741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9DF492B-5308-DB45-9B66-CEE000D12D57}"/>
                    </a:ext>
                  </a:extLst>
                </p:cNvPr>
                <p:cNvGrpSpPr/>
                <p:nvPr/>
              </p:nvGrpSpPr>
              <p:grpSpPr>
                <a:xfrm>
                  <a:off x="7061843" y="2615881"/>
                  <a:ext cx="963251" cy="902756"/>
                  <a:chOff x="7061843" y="2615881"/>
                  <a:chExt cx="963251" cy="902756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7A6ECD6-A163-5243-9B29-36523A9F118E}"/>
                      </a:ext>
                    </a:extLst>
                  </p:cNvPr>
                  <p:cNvSpPr/>
                  <p:nvPr/>
                </p:nvSpPr>
                <p:spPr>
                  <a:xfrm>
                    <a:off x="7881094" y="337463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E6DF162E-D201-9E45-ABBA-15B62231F4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E6DF162E-D201-9E45-ABBA-15B62231F4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61843" y="2615881"/>
                        <a:ext cx="190052" cy="215444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31250" r="-6250" b="-2777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D2D94AF-FC47-9D48-A9B2-ACBDAC58709F}"/>
                    </a:ext>
                  </a:extLst>
                </p:cNvPr>
                <p:cNvGrpSpPr/>
                <p:nvPr/>
              </p:nvGrpSpPr>
              <p:grpSpPr>
                <a:xfrm>
                  <a:off x="6704298" y="4112587"/>
                  <a:ext cx="359209" cy="358866"/>
                  <a:chOff x="6704298" y="4112587"/>
                  <a:chExt cx="359209" cy="358866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92F93BD-B88B-CC4F-8F21-FB3A6C2E83D6}"/>
                      </a:ext>
                    </a:extLst>
                  </p:cNvPr>
                  <p:cNvSpPr/>
                  <p:nvPr/>
                </p:nvSpPr>
                <p:spPr>
                  <a:xfrm>
                    <a:off x="6919507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855110CB-58E6-EA4B-A454-B70CBC7410F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298" y="4256009"/>
                        <a:ext cx="194220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855110CB-58E6-EA4B-A454-B70CBC7410F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298" y="4256009"/>
                        <a:ext cx="194220" cy="215444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31250" b="-2777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E76A157-84E0-724C-9095-A69DA56B855A}"/>
                    </a:ext>
                  </a:extLst>
                </p:cNvPr>
                <p:cNvCxnSpPr>
                  <a:cxnSpLocks/>
                  <a:stCxn id="47" idx="0"/>
                  <a:endCxn id="53" idx="2"/>
                </p:cNvCxnSpPr>
                <p:nvPr/>
              </p:nvCxnSpPr>
              <p:spPr>
                <a:xfrm flipV="1">
                  <a:off x="7165195" y="3016120"/>
                  <a:ext cx="0" cy="23280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358E584-432B-8540-A970-1203783AAD81}"/>
                    </a:ext>
                  </a:extLst>
                </p:cNvPr>
                <p:cNvCxnSpPr>
                  <a:cxnSpLocks/>
                  <a:stCxn id="53" idx="1"/>
                  <a:endCxn id="30" idx="5"/>
                </p:cNvCxnSpPr>
                <p:nvPr/>
              </p:nvCxnSpPr>
              <p:spPr>
                <a:xfrm flipH="1" flipV="1">
                  <a:off x="6704298" y="2648200"/>
                  <a:ext cx="388897" cy="29592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6BF0C8D-E69B-674B-8732-81511DBC5F55}"/>
                    </a:ext>
                  </a:extLst>
                </p:cNvPr>
                <p:cNvCxnSpPr>
                  <a:cxnSpLocks/>
                  <a:stCxn id="45" idx="3"/>
                  <a:endCxn id="53" idx="3"/>
                </p:cNvCxnSpPr>
                <p:nvPr/>
              </p:nvCxnSpPr>
              <p:spPr>
                <a:xfrm flipH="1">
                  <a:off x="7237195" y="2647463"/>
                  <a:ext cx="372245" cy="29665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9C29238-19F3-D648-8E6B-87DDB8E7DF67}"/>
                    </a:ext>
                  </a:extLst>
                </p:cNvPr>
                <p:cNvCxnSpPr>
                  <a:cxnSpLocks/>
                  <a:stCxn id="47" idx="4"/>
                  <a:endCxn id="51" idx="0"/>
                </p:cNvCxnSpPr>
                <p:nvPr/>
              </p:nvCxnSpPr>
              <p:spPr>
                <a:xfrm>
                  <a:off x="7165195" y="3638434"/>
                  <a:ext cx="148650" cy="47415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8DA359C-897C-8640-94BB-BA3ED5F6D1D4}"/>
                    </a:ext>
                  </a:extLst>
                </p:cNvPr>
                <p:cNvCxnSpPr>
                  <a:cxnSpLocks/>
                  <a:stCxn id="48" idx="0"/>
                  <a:endCxn id="51" idx="2"/>
                </p:cNvCxnSpPr>
                <p:nvPr/>
              </p:nvCxnSpPr>
              <p:spPr>
                <a:xfrm flipV="1">
                  <a:off x="7163998" y="4256587"/>
                  <a:ext cx="149847" cy="25997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AFFFA58-4B0A-F54F-B95B-D0656D61F2AC}"/>
                    </a:ext>
                  </a:extLst>
                </p:cNvPr>
                <p:cNvCxnSpPr>
                  <a:cxnSpLocks/>
                  <a:stCxn id="51" idx="3"/>
                  <a:endCxn id="46" idx="3"/>
                </p:cNvCxnSpPr>
                <p:nvPr/>
              </p:nvCxnSpPr>
              <p:spPr>
                <a:xfrm flipV="1">
                  <a:off x="7385845" y="3970904"/>
                  <a:ext cx="228449" cy="21368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CABDAA9-99AC-F54B-8243-41795EF83729}"/>
                    </a:ext>
                  </a:extLst>
                </p:cNvPr>
                <p:cNvGrpSpPr/>
                <p:nvPr/>
              </p:nvGrpSpPr>
              <p:grpSpPr>
                <a:xfrm>
                  <a:off x="7093195" y="2872120"/>
                  <a:ext cx="1196348" cy="676957"/>
                  <a:chOff x="7093195" y="2872120"/>
                  <a:chExt cx="1196348" cy="676957"/>
                </a:xfrm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6C358C7-9370-B348-B1CD-9A7DA298A4CA}"/>
                      </a:ext>
                    </a:extLst>
                  </p:cNvPr>
                  <p:cNvSpPr/>
                  <p:nvPr/>
                </p:nvSpPr>
                <p:spPr>
                  <a:xfrm>
                    <a:off x="7093195" y="2872120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46E0A6F5-F2B5-214B-89C6-A0318AAA3C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46E0A6F5-F2B5-214B-89C6-A0318AAA3CD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5324" y="3333633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5000" r="-6250" b="-33333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B1E4F72-8C53-CE48-984C-DA0E9AFCA311}"/>
                    </a:ext>
                  </a:extLst>
                </p:cNvPr>
                <p:cNvGrpSpPr/>
                <p:nvPr/>
              </p:nvGrpSpPr>
              <p:grpSpPr>
                <a:xfrm>
                  <a:off x="7241845" y="4112587"/>
                  <a:ext cx="355334" cy="358866"/>
                  <a:chOff x="7241845" y="4112587"/>
                  <a:chExt cx="355334" cy="358866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C0494D11-B2CB-7E4A-9743-0CBC169EB36B}"/>
                      </a:ext>
                    </a:extLst>
                  </p:cNvPr>
                  <p:cNvSpPr/>
                  <p:nvPr/>
                </p:nvSpPr>
                <p:spPr>
                  <a:xfrm>
                    <a:off x="7241845" y="4112587"/>
                    <a:ext cx="144000" cy="144000"/>
                  </a:xfrm>
                  <a:prstGeom prst="rect">
                    <a:avLst/>
                  </a:prstGeom>
                  <a:solidFill>
                    <a:schemeClr val="tx2">
                      <a:lumMod val="90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798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7660E1F0-EFB1-1A4E-B221-C76348C6D8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02960" y="4256009"/>
                        <a:ext cx="194219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399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399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1399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7660E1F0-EFB1-1A4E-B221-C76348C6D87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02960" y="4256009"/>
                        <a:ext cx="194219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31250" b="-27778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445D5BA7-F552-0D40-9C3C-1E27DEE63F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𝐴𝑐𝑐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445D5BA7-F552-0D40-9C3C-1E27DEE63F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67094" y="2314993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C0AA0EC-23F9-5247-9083-C36393035A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𝑇𝑟𝑒𝑎𝑡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4C0AA0EC-23F9-5247-9083-C36393035AD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1948" y="363843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2EE5AE0D-5410-474D-AF43-FAD4E722EA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2EE5AE0D-5410-474D-AF43-FAD4E722EA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9195" y="3248921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2"/>
                      <a:stretch>
                        <a:fillRect b="-6250"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86BC37-5969-3F4D-B775-8B63D869B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798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𝑆𝑖</m:t>
                            </m:r>
                            <m:r>
                              <a:rPr lang="de-DE" sz="1798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1798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GB" sz="1798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86BC37-5969-3F4D-B775-8B63D869B0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7998" y="4516564"/>
                      <a:ext cx="972000" cy="389513"/>
                    </a:xfrm>
                    <a:prstGeom prst="ellipse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410985A-9136-1B46-ABA5-E34B247AC385}"/>
                    </a:ext>
                  </a:extLst>
                </p:cNvPr>
                <p:cNvCxnSpPr>
                  <a:cxnSpLocks/>
                  <a:stCxn id="55" idx="2"/>
                  <a:endCxn id="48" idx="0"/>
                </p:cNvCxnSpPr>
                <p:nvPr/>
              </p:nvCxnSpPr>
              <p:spPr>
                <a:xfrm>
                  <a:off x="6991507" y="4256587"/>
                  <a:ext cx="172491" cy="25997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E078A73-7023-874C-8639-C472EC9CC7DA}"/>
                  </a:ext>
                </a:extLst>
              </p:cNvPr>
              <p:cNvCxnSpPr>
                <a:cxnSpLocks/>
                <a:stCxn id="47" idx="6"/>
                <a:endCxn id="57" idx="1"/>
              </p:cNvCxnSpPr>
              <p:nvPr/>
            </p:nvCxnSpPr>
            <p:spPr>
              <a:xfrm>
                <a:off x="7688980" y="3443678"/>
                <a:ext cx="229899" cy="29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F2A790-B864-3941-9CD4-67F369C1F6E0}"/>
                  </a:ext>
                </a:extLst>
              </p:cNvPr>
              <p:cNvSpPr txBox="1"/>
              <p:nvPr/>
            </p:nvSpPr>
            <p:spPr>
              <a:xfrm>
                <a:off x="8523858" y="4510590"/>
                <a:ext cx="360677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de-DE" sz="2400" b="1" i="1">
                        <a:solidFill>
                          <a:srgbClr val="FFC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possible worlds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F2A790-B864-3941-9CD4-67F369C1F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858" y="4510590"/>
                <a:ext cx="3606779" cy="470000"/>
              </a:xfrm>
              <a:prstGeom prst="rect">
                <a:avLst/>
              </a:prstGeom>
              <a:blipFill>
                <a:blip r:embed="rId24"/>
                <a:stretch>
                  <a:fillRect t="-7895" r="-2105" b="-26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BC15-C325-B6A7-5C83-4347801A89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A98F3-13D5-0B81-3389-3BF2C9DC5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8997BC-C357-247C-21DA-930D24376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13761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MLN: Graphical Representation?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37FC-2DD1-FB46-BD8E-1502C56CD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4" y="1332843"/>
            <a:ext cx="5396066" cy="45842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Usually not depicted by a graph but by the logical formulas with their weights to the left</a:t>
            </a:r>
          </a:p>
          <a:p>
            <a:r>
              <a:rPr lang="en-US" dirty="0"/>
              <a:t>Since the name invokes Markov networks, let us build an analogue:</a:t>
            </a:r>
          </a:p>
          <a:p>
            <a:pPr lvl="1"/>
            <a:r>
              <a:rPr lang="en-US" dirty="0"/>
              <a:t>Logical atoms as nodes</a:t>
            </a:r>
          </a:p>
          <a:p>
            <a:pPr lvl="1"/>
            <a:r>
              <a:rPr lang="en-US" dirty="0"/>
              <a:t>Edges between atoms whenever atoms occur together in a formula</a:t>
            </a:r>
          </a:p>
          <a:p>
            <a:pPr lvl="2"/>
            <a:r>
              <a:rPr lang="en-US" dirty="0"/>
              <a:t>Form cliques in graph</a:t>
            </a:r>
          </a:p>
          <a:p>
            <a:pPr lvl="2"/>
            <a:r>
              <a:rPr lang="en-US" dirty="0"/>
              <a:t>Potential functions (factors) for cliques from weights</a:t>
            </a:r>
          </a:p>
          <a:p>
            <a:pPr lvl="2"/>
            <a:r>
              <a:rPr lang="en-US" dirty="0"/>
              <a:t>Can also build an equivalent parfactor graph as graphical representation</a:t>
            </a: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8677BC-170E-2141-92BD-A86A6B877B30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10684E3-CDDD-D74D-98B8-E3AFDE4BAABF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10684E3-CDDD-D74D-98B8-E3AFDE4BA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B48D4A4-1F0C-234E-85FA-6AA8CB64B283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B48D4A4-1F0C-234E-85FA-6AA8CB64B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C9B7D4-7B6D-C646-A575-5ED8DDAB844C}"/>
              </a:ext>
            </a:extLst>
          </p:cNvPr>
          <p:cNvGrpSpPr/>
          <p:nvPr/>
        </p:nvGrpSpPr>
        <p:grpSpPr>
          <a:xfrm>
            <a:off x="5220085" y="3292736"/>
            <a:ext cx="6607582" cy="1020259"/>
            <a:chOff x="2466972" y="3707974"/>
            <a:chExt cx="6607582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D8721AB-27AB-4947-A7D2-7C078C9D989D}"/>
                    </a:ext>
                  </a:extLst>
                </p:cNvPr>
                <p:cNvSpPr txBox="1"/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D8721AB-27AB-4947-A7D2-7C078C9D9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ED559E5-4E3B-934B-87C2-C7FD0A604B04}"/>
                    </a:ext>
                  </a:extLst>
                </p:cNvPr>
                <p:cNvSpPr txBox="1"/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ED559E5-4E3B-934B-87C2-C7FD0A604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52E0EB-1860-DB45-B8B1-992D7E692C10}"/>
                </a:ext>
              </a:extLst>
            </p:cNvPr>
            <p:cNvCxnSpPr>
              <a:cxnSpLocks/>
              <a:stCxn id="53" idx="6"/>
              <a:endCxn id="54" idx="2"/>
            </p:cNvCxnSpPr>
            <p:nvPr/>
          </p:nvCxnSpPr>
          <p:spPr>
            <a:xfrm>
              <a:off x="4813793" y="4219650"/>
              <a:ext cx="265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E4AB83D-5AEB-924D-8E31-D9B077242080}"/>
                    </a:ext>
                  </a:extLst>
                </p:cNvPr>
                <p:cNvSpPr txBox="1"/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E4AB83D-5AEB-924D-8E31-D9B077242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E7BC290-8268-A245-8F52-77F1F931DFEA}"/>
                    </a:ext>
                  </a:extLst>
                </p:cNvPr>
                <p:cNvSpPr txBox="1"/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E7BC290-8268-A245-8F52-77F1F931D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E473F31-A237-EF47-BC7F-8055C7D4BB97}"/>
                </a:ext>
              </a:extLst>
            </p:cNvPr>
            <p:cNvCxnSpPr>
              <a:cxnSpLocks/>
              <a:stCxn id="54" idx="7"/>
              <a:endCxn id="56" idx="2"/>
            </p:cNvCxnSpPr>
            <p:nvPr/>
          </p:nvCxnSpPr>
          <p:spPr>
            <a:xfrm flipV="1">
              <a:off x="6656762" y="3902731"/>
              <a:ext cx="218784" cy="179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D618730-D086-7348-A81A-D77E260EEF6D}"/>
                </a:ext>
              </a:extLst>
            </p:cNvPr>
            <p:cNvCxnSpPr>
              <a:cxnSpLocks/>
              <a:stCxn id="54" idx="5"/>
              <a:endCxn id="57" idx="2"/>
            </p:cNvCxnSpPr>
            <p:nvPr/>
          </p:nvCxnSpPr>
          <p:spPr>
            <a:xfrm>
              <a:off x="6656762" y="4357363"/>
              <a:ext cx="392402" cy="176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EABF680-D350-E843-86E3-0DAE0C9CA8E6}"/>
                </a:ext>
              </a:extLst>
            </p:cNvPr>
            <p:cNvCxnSpPr>
              <a:cxnSpLocks/>
              <a:stCxn id="57" idx="0"/>
              <a:endCxn id="56" idx="4"/>
            </p:cNvCxnSpPr>
            <p:nvPr/>
          </p:nvCxnSpPr>
          <p:spPr>
            <a:xfrm flipV="1">
              <a:off x="7973372" y="4097487"/>
              <a:ext cx="1678" cy="241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EEEC29-BB12-D044-8472-8081C9E61F43}"/>
              </a:ext>
            </a:extLst>
          </p:cNvPr>
          <p:cNvGrpSpPr/>
          <p:nvPr/>
        </p:nvGrpSpPr>
        <p:grpSpPr>
          <a:xfrm>
            <a:off x="4987870" y="1659455"/>
            <a:ext cx="6843804" cy="1020259"/>
            <a:chOff x="4987870" y="2363199"/>
            <a:chExt cx="6843804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FF1FBC4-504B-AF4F-9C51-D6A3817D6467}"/>
                    </a:ext>
                  </a:extLst>
                </p:cNvPr>
                <p:cNvSpPr txBox="1"/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FF1FBC4-504B-AF4F-9C51-D6A3817D6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1504D21-D3F6-A444-884D-D7707DA80A14}"/>
                    </a:ext>
                  </a:extLst>
                </p:cNvPr>
                <p:cNvSpPr txBox="1"/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1504D21-D3F6-A444-884D-D7707DA80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8B1586D-5B36-054E-BC2C-9270564B9DE0}"/>
                </a:ext>
              </a:extLst>
            </p:cNvPr>
            <p:cNvCxnSpPr>
              <a:cxnSpLocks/>
              <a:stCxn id="62" idx="6"/>
              <a:endCxn id="78" idx="1"/>
            </p:cNvCxnSpPr>
            <p:nvPr/>
          </p:nvCxnSpPr>
          <p:spPr>
            <a:xfrm>
              <a:off x="7334691" y="2874875"/>
              <a:ext cx="170631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398FE0D-1F76-5548-A096-A892DDFBA8AD}"/>
                    </a:ext>
                  </a:extLst>
                </p:cNvPr>
                <p:cNvSpPr txBox="1"/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398FE0D-1F76-5548-A096-A892DDFBA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5DFBE95-2605-1F45-BF8E-36F280991DE1}"/>
                    </a:ext>
                  </a:extLst>
                </p:cNvPr>
                <p:cNvSpPr txBox="1"/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5DFBE95-2605-1F45-BF8E-36F280991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B592BB-205C-2C45-B01D-B0C33D2ECABA}"/>
                </a:ext>
              </a:extLst>
            </p:cNvPr>
            <p:cNvCxnSpPr>
              <a:cxnSpLocks/>
              <a:stCxn id="74" idx="0"/>
              <a:endCxn id="65" idx="3"/>
            </p:cNvCxnSpPr>
            <p:nvPr/>
          </p:nvCxnSpPr>
          <p:spPr>
            <a:xfrm flipV="1">
              <a:off x="9873170" y="2695669"/>
              <a:ext cx="81533" cy="104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85B0342-4DB0-DE4A-B71B-0D71CB2C2C03}"/>
                </a:ext>
              </a:extLst>
            </p:cNvPr>
            <p:cNvCxnSpPr>
              <a:cxnSpLocks/>
              <a:stCxn id="63" idx="6"/>
              <a:endCxn id="74" idx="1"/>
            </p:cNvCxnSpPr>
            <p:nvPr/>
          </p:nvCxnSpPr>
          <p:spPr>
            <a:xfrm flipV="1">
              <a:off x="9653046" y="2872284"/>
              <a:ext cx="148124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960EA8E-7A10-AE44-B174-E7142795755C}"/>
                </a:ext>
              </a:extLst>
            </p:cNvPr>
            <p:cNvCxnSpPr>
              <a:cxnSpLocks/>
              <a:stCxn id="78" idx="3"/>
              <a:endCxn id="63" idx="2"/>
            </p:cNvCxnSpPr>
            <p:nvPr/>
          </p:nvCxnSpPr>
          <p:spPr>
            <a:xfrm flipV="1">
              <a:off x="7649322" y="2874875"/>
              <a:ext cx="155308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F522A4D-CCB9-8C4C-BB4F-76EFF8C301B9}"/>
                </a:ext>
              </a:extLst>
            </p:cNvPr>
            <p:cNvCxnSpPr>
              <a:cxnSpLocks/>
              <a:stCxn id="66" idx="1"/>
              <a:endCxn id="74" idx="2"/>
            </p:cNvCxnSpPr>
            <p:nvPr/>
          </p:nvCxnSpPr>
          <p:spPr>
            <a:xfrm flipH="1" flipV="1">
              <a:off x="9873170" y="2944284"/>
              <a:ext cx="203808" cy="106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B2E195C-36C1-1A41-89B7-3871BDB04957}"/>
                </a:ext>
              </a:extLst>
            </p:cNvPr>
            <p:cNvGrpSpPr/>
            <p:nvPr/>
          </p:nvGrpSpPr>
          <p:grpSpPr>
            <a:xfrm>
              <a:off x="7468233" y="2764971"/>
              <a:ext cx="520306" cy="392206"/>
              <a:chOff x="7584668" y="2771502"/>
              <a:chExt cx="520306" cy="39220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FBB34AB-66F6-784A-8810-052AE23F4166}"/>
                  </a:ext>
                </a:extLst>
              </p:cNvPr>
              <p:cNvSpPr/>
              <p:nvPr/>
            </p:nvSpPr>
            <p:spPr>
              <a:xfrm>
                <a:off x="7584668" y="277150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F06E8B8-F860-344C-8DD6-4BD4B03D6AFA}"/>
                  </a:ext>
                </a:extLst>
              </p:cNvPr>
              <p:cNvSpPr/>
              <p:nvPr/>
            </p:nvSpPr>
            <p:spPr>
              <a:xfrm>
                <a:off x="7621757" y="2810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51162C2F-107D-2246-8EE2-E7AB9569F966}"/>
                      </a:ext>
                    </a:extLst>
                  </p:cNvPr>
                  <p:cNvSpPr txBox="1"/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51162C2F-107D-2246-8EE2-E7AB9569F9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A2B8DAF-1482-1244-B5E3-5D9E4161C54A}"/>
                  </a:ext>
                </a:extLst>
              </p:cNvPr>
              <p:cNvSpPr/>
              <p:nvPr/>
            </p:nvSpPr>
            <p:spPr>
              <a:xfrm>
                <a:off x="7663276" y="2853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0B952F7-6FD5-614E-9CFE-587F75929907}"/>
                </a:ext>
              </a:extLst>
            </p:cNvPr>
            <p:cNvGrpSpPr/>
            <p:nvPr/>
          </p:nvGrpSpPr>
          <p:grpSpPr>
            <a:xfrm>
              <a:off x="9764081" y="2698471"/>
              <a:ext cx="520146" cy="288813"/>
              <a:chOff x="9795611" y="2711533"/>
              <a:chExt cx="520146" cy="28881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22C12D-056E-5F4C-9477-A37497D5BAA2}"/>
                  </a:ext>
                </a:extLst>
              </p:cNvPr>
              <p:cNvSpPr/>
              <p:nvPr/>
            </p:nvSpPr>
            <p:spPr>
              <a:xfrm>
                <a:off x="9795611" y="277443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5F3EDD2-24E3-854E-8BCA-19E3BDBD4D74}"/>
                  </a:ext>
                </a:extLst>
              </p:cNvPr>
              <p:cNvSpPr/>
              <p:nvPr/>
            </p:nvSpPr>
            <p:spPr>
              <a:xfrm>
                <a:off x="9832700" y="2813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E6A9FB2-7C30-FD4E-8FEB-02F089B01726}"/>
                  </a:ext>
                </a:extLst>
              </p:cNvPr>
              <p:cNvSpPr/>
              <p:nvPr/>
            </p:nvSpPr>
            <p:spPr>
              <a:xfrm>
                <a:off x="9874219" y="2856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88D695-7814-0642-A89B-1B5EED97083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88D695-7814-0642-A89B-1B5EED970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833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48BAE-BFB9-679D-1641-ABD4A3DCFE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7A04A-15F3-ED95-66DF-40FCE9273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EB338-CCE3-D7CD-A8A0-CF0EB2F47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540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Weights to Potential Functions (Factors)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4645832" cy="4584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How to get from weights to potential functions (factors)?</a:t>
                </a:r>
              </a:p>
              <a:p>
                <a:pPr lvl="1"/>
                <a:r>
                  <a:rPr lang="en-US" dirty="0"/>
                  <a:t>Arguments = Atoms</a:t>
                </a:r>
              </a:p>
              <a:p>
                <a:pPr lvl="2"/>
                <a:r>
                  <a:rPr lang="en-US" dirty="0"/>
                  <a:t>Only Boolean ranges</a:t>
                </a:r>
              </a:p>
              <a:p>
                <a:pPr lvl="1"/>
                <a:r>
                  <a:rPr lang="en-US" dirty="0"/>
                  <a:t>Map input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input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true</a:t>
                </a:r>
              </a:p>
              <a:p>
                <a:pPr lvl="2"/>
                <a:r>
                  <a:rPr lang="en-US" dirty="0"/>
                  <a:t>Input = assignments to atoms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Otherwise 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indeed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choose large number </a:t>
                </a:r>
              </a:p>
              <a:p>
                <a:pPr lvl="2"/>
                <a:r>
                  <a:rPr lang="en-US" dirty="0"/>
                  <a:t>In implementation: maximum number of chosen number format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4645832" cy="4584266"/>
              </a:xfrm>
              <a:blipFill>
                <a:blip r:embed="rId2"/>
                <a:stretch>
                  <a:fillRect l="-3815" t="-3315" r="-24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F8677BC-170E-2141-92BD-A86A6B877B30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10684E3-CDDD-D74D-98B8-E3AFDE4BAABF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10684E3-CDDD-D74D-98B8-E3AFDE4BA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B48D4A4-1F0C-234E-85FA-6AA8CB64B283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B48D4A4-1F0C-234E-85FA-6AA8CB64B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E75F52-D399-3146-BEAA-F82060C2D0AF}"/>
              </a:ext>
            </a:extLst>
          </p:cNvPr>
          <p:cNvGrpSpPr/>
          <p:nvPr/>
        </p:nvGrpSpPr>
        <p:grpSpPr>
          <a:xfrm>
            <a:off x="5220085" y="3292736"/>
            <a:ext cx="6607582" cy="1020259"/>
            <a:chOff x="2466972" y="3707974"/>
            <a:chExt cx="6607582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3B5BC33-6ADB-2848-A9BD-958AA7EC2ABB}"/>
                    </a:ext>
                  </a:extLst>
                </p:cNvPr>
                <p:cNvSpPr txBox="1"/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3B5BC33-6ADB-2848-A9BD-958AA7EC2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203FEA4-2190-0C45-ADB6-FFF9FD2B9936}"/>
                    </a:ext>
                  </a:extLst>
                </p:cNvPr>
                <p:cNvSpPr txBox="1"/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0203FEA4-2190-0C45-ADB6-FFF9FD2B9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262D100-A99E-0E43-BE39-365D9C615984}"/>
                </a:ext>
              </a:extLst>
            </p:cNvPr>
            <p:cNvCxnSpPr>
              <a:cxnSpLocks/>
              <a:stCxn id="73" idx="6"/>
              <a:endCxn id="74" idx="2"/>
            </p:cNvCxnSpPr>
            <p:nvPr/>
          </p:nvCxnSpPr>
          <p:spPr>
            <a:xfrm>
              <a:off x="4813793" y="4219650"/>
              <a:ext cx="265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09C2368-4384-5F48-93FF-172A12FBD63D}"/>
                    </a:ext>
                  </a:extLst>
                </p:cNvPr>
                <p:cNvSpPr txBox="1"/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09C2368-4384-5F48-93FF-172A12FBD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72E177E-7A85-C844-865C-C773C7358B86}"/>
                    </a:ext>
                  </a:extLst>
                </p:cNvPr>
                <p:cNvSpPr txBox="1"/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72E177E-7A85-C844-865C-C773C7358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F41FB8A-D957-B14A-BB39-63819B543E39}"/>
                </a:ext>
              </a:extLst>
            </p:cNvPr>
            <p:cNvCxnSpPr>
              <a:cxnSpLocks/>
              <a:stCxn id="74" idx="7"/>
              <a:endCxn id="76" idx="2"/>
            </p:cNvCxnSpPr>
            <p:nvPr/>
          </p:nvCxnSpPr>
          <p:spPr>
            <a:xfrm flipV="1">
              <a:off x="6656762" y="3902731"/>
              <a:ext cx="218784" cy="179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96D9600-D6F4-F14C-AE2B-C718D8F5399B}"/>
                </a:ext>
              </a:extLst>
            </p:cNvPr>
            <p:cNvCxnSpPr>
              <a:cxnSpLocks/>
              <a:stCxn id="74" idx="5"/>
              <a:endCxn id="77" idx="2"/>
            </p:cNvCxnSpPr>
            <p:nvPr/>
          </p:nvCxnSpPr>
          <p:spPr>
            <a:xfrm>
              <a:off x="6656762" y="4357363"/>
              <a:ext cx="392402" cy="176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F0413EE-0ED7-6C44-BB54-24218003A6D8}"/>
                </a:ext>
              </a:extLst>
            </p:cNvPr>
            <p:cNvCxnSpPr>
              <a:cxnSpLocks/>
              <a:stCxn id="77" idx="0"/>
              <a:endCxn id="76" idx="4"/>
            </p:cNvCxnSpPr>
            <p:nvPr/>
          </p:nvCxnSpPr>
          <p:spPr>
            <a:xfrm flipV="1">
              <a:off x="7973372" y="4097487"/>
              <a:ext cx="1678" cy="241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410503-F662-4245-84DD-77C1C675FF17}"/>
              </a:ext>
            </a:extLst>
          </p:cNvPr>
          <p:cNvGrpSpPr/>
          <p:nvPr/>
        </p:nvGrpSpPr>
        <p:grpSpPr>
          <a:xfrm>
            <a:off x="4987870" y="1659455"/>
            <a:ext cx="6843804" cy="1020259"/>
            <a:chOff x="4987870" y="2363199"/>
            <a:chExt cx="6843804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AAB2D9A-D599-3642-BD9C-62A566CCD7ED}"/>
                    </a:ext>
                  </a:extLst>
                </p:cNvPr>
                <p:cNvSpPr txBox="1"/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AAB2D9A-D599-3642-BD9C-62A566CCD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682F6AB-647B-BF42-ACA3-7D385E3F7145}"/>
                    </a:ext>
                  </a:extLst>
                </p:cNvPr>
                <p:cNvSpPr txBox="1"/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682F6AB-647B-BF42-ACA3-7D385E3F7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84EE341-6FBB-954B-AAB3-0783E18E2604}"/>
                </a:ext>
              </a:extLst>
            </p:cNvPr>
            <p:cNvCxnSpPr>
              <a:cxnSpLocks/>
              <a:stCxn id="82" idx="6"/>
              <a:endCxn id="98" idx="1"/>
            </p:cNvCxnSpPr>
            <p:nvPr/>
          </p:nvCxnSpPr>
          <p:spPr>
            <a:xfrm>
              <a:off x="7334691" y="2874875"/>
              <a:ext cx="170631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49D04EF-89DA-A644-8FD7-2C34E758DAC7}"/>
                    </a:ext>
                  </a:extLst>
                </p:cNvPr>
                <p:cNvSpPr txBox="1"/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49D04EF-89DA-A644-8FD7-2C34E758D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6FAE105-23F8-DC44-B78D-49E949A78341}"/>
                    </a:ext>
                  </a:extLst>
                </p:cNvPr>
                <p:cNvSpPr txBox="1"/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6FAE105-23F8-DC44-B78D-49E949A78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blipFill>
                  <a:blip r:embed="rId12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DDB26B7-41DB-8441-BB03-F0EB069E5A10}"/>
                </a:ext>
              </a:extLst>
            </p:cNvPr>
            <p:cNvCxnSpPr>
              <a:cxnSpLocks/>
              <a:stCxn id="94" idx="0"/>
              <a:endCxn id="85" idx="3"/>
            </p:cNvCxnSpPr>
            <p:nvPr/>
          </p:nvCxnSpPr>
          <p:spPr>
            <a:xfrm flipV="1">
              <a:off x="9873170" y="2695669"/>
              <a:ext cx="81533" cy="104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002A6F3-0073-0D49-92D3-E0720A453932}"/>
                </a:ext>
              </a:extLst>
            </p:cNvPr>
            <p:cNvCxnSpPr>
              <a:cxnSpLocks/>
              <a:stCxn id="83" idx="6"/>
              <a:endCxn id="94" idx="1"/>
            </p:cNvCxnSpPr>
            <p:nvPr/>
          </p:nvCxnSpPr>
          <p:spPr>
            <a:xfrm flipV="1">
              <a:off x="9653046" y="2872284"/>
              <a:ext cx="148124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2E12DC2-DBB6-D54A-81AA-F9531DBA3F40}"/>
                </a:ext>
              </a:extLst>
            </p:cNvPr>
            <p:cNvCxnSpPr>
              <a:cxnSpLocks/>
              <a:stCxn id="98" idx="3"/>
              <a:endCxn id="83" idx="2"/>
            </p:cNvCxnSpPr>
            <p:nvPr/>
          </p:nvCxnSpPr>
          <p:spPr>
            <a:xfrm flipV="1">
              <a:off x="7649322" y="2874875"/>
              <a:ext cx="155308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ECCC528-3544-C444-BC16-14027B72CA1F}"/>
                </a:ext>
              </a:extLst>
            </p:cNvPr>
            <p:cNvCxnSpPr>
              <a:cxnSpLocks/>
              <a:stCxn id="86" idx="1"/>
              <a:endCxn id="94" idx="2"/>
            </p:cNvCxnSpPr>
            <p:nvPr/>
          </p:nvCxnSpPr>
          <p:spPr>
            <a:xfrm flipH="1" flipV="1">
              <a:off x="9873170" y="2944284"/>
              <a:ext cx="203808" cy="106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DA9C104-BA9E-7146-97FD-CC901CAF07F0}"/>
                </a:ext>
              </a:extLst>
            </p:cNvPr>
            <p:cNvGrpSpPr/>
            <p:nvPr/>
          </p:nvGrpSpPr>
          <p:grpSpPr>
            <a:xfrm>
              <a:off x="7468233" y="2764971"/>
              <a:ext cx="520306" cy="392206"/>
              <a:chOff x="7584668" y="2771502"/>
              <a:chExt cx="520306" cy="39220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218D0E1-F76E-B24B-8325-2345FE002A07}"/>
                  </a:ext>
                </a:extLst>
              </p:cNvPr>
              <p:cNvSpPr/>
              <p:nvPr/>
            </p:nvSpPr>
            <p:spPr>
              <a:xfrm>
                <a:off x="7584668" y="277150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86B6FDB-DFCC-444C-B874-259AFADF2D63}"/>
                  </a:ext>
                </a:extLst>
              </p:cNvPr>
              <p:cNvSpPr/>
              <p:nvPr/>
            </p:nvSpPr>
            <p:spPr>
              <a:xfrm>
                <a:off x="7621757" y="2810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A715668D-F407-3441-A8F9-647F0D7BBC59}"/>
                      </a:ext>
                    </a:extLst>
                  </p:cNvPr>
                  <p:cNvSpPr txBox="1"/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A715668D-F407-3441-A8F9-647F0D7BBC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F8B1BCF-FE3A-0143-B386-65E90CA2EE10}"/>
                  </a:ext>
                </a:extLst>
              </p:cNvPr>
              <p:cNvSpPr/>
              <p:nvPr/>
            </p:nvSpPr>
            <p:spPr>
              <a:xfrm>
                <a:off x="7663276" y="2853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56EB1E4-3254-C14C-8D3F-6AF000D91D25}"/>
                </a:ext>
              </a:extLst>
            </p:cNvPr>
            <p:cNvGrpSpPr/>
            <p:nvPr/>
          </p:nvGrpSpPr>
          <p:grpSpPr>
            <a:xfrm>
              <a:off x="9764081" y="2698471"/>
              <a:ext cx="520146" cy="288813"/>
              <a:chOff x="9795611" y="2711533"/>
              <a:chExt cx="520146" cy="28881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59F73CA-982F-DE45-9D48-F83BA4A01D71}"/>
                  </a:ext>
                </a:extLst>
              </p:cNvPr>
              <p:cNvSpPr/>
              <p:nvPr/>
            </p:nvSpPr>
            <p:spPr>
              <a:xfrm>
                <a:off x="9795611" y="277443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ADD81EC-69FC-814A-933D-C7EF63B156BF}"/>
                  </a:ext>
                </a:extLst>
              </p:cNvPr>
              <p:cNvSpPr/>
              <p:nvPr/>
            </p:nvSpPr>
            <p:spPr>
              <a:xfrm>
                <a:off x="9832700" y="2813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89254E8-4E6D-B94D-A3E6-796808AD7012}"/>
                  </a:ext>
                </a:extLst>
              </p:cNvPr>
              <p:cNvSpPr/>
              <p:nvPr/>
            </p:nvSpPr>
            <p:spPr>
              <a:xfrm>
                <a:off x="9874219" y="2856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487941C9-EA6F-8B46-A1E5-00EDD2F8DBA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487941C9-EA6F-8B46-A1E5-00EDD2F8DB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0833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1F803-E11E-ADA8-759C-9EDFE860ED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DC34-4643-BDEC-15B1-15BEA6017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A50B-5E9C-7AC5-005A-925834018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323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Weights to Potential Functions (Factors) – Examples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813C8-CCEC-1259-69AE-373F38E04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C25210-34C4-7841-8B10-673ABEBDB8FF}"/>
              </a:ext>
            </a:extLst>
          </p:cNvPr>
          <p:cNvGrpSpPr/>
          <p:nvPr/>
        </p:nvGrpSpPr>
        <p:grpSpPr>
          <a:xfrm>
            <a:off x="5220000" y="3294000"/>
            <a:ext cx="6607582" cy="1020259"/>
            <a:chOff x="2466972" y="3707974"/>
            <a:chExt cx="6607582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003F38-627B-D746-9A88-F6779D33CE64}"/>
                    </a:ext>
                  </a:extLst>
                </p:cNvPr>
                <p:cNvSpPr txBox="1"/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003F38-627B-D746-9A88-F6779D33C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blipFill>
                  <a:blip r:embed="rId2"/>
                  <a:stretch>
                    <a:fillRect b="-645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A87B62E-76F3-6743-9FFE-B3D6866D34B3}"/>
                    </a:ext>
                  </a:extLst>
                </p:cNvPr>
                <p:cNvSpPr txBox="1"/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A87B62E-76F3-6743-9FFE-B3D6866D3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EB1D64-C2B6-0D41-8F5D-9EF9F5482489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>
              <a:off x="4813793" y="4219650"/>
              <a:ext cx="265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46AE98C-F1CF-CD4F-91D3-63DF0793BCAA}"/>
                    </a:ext>
                  </a:extLst>
                </p:cNvPr>
                <p:cNvSpPr txBox="1"/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46AE98C-F1CF-CD4F-91D3-63DF0793B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3BFB8F-E954-1247-A4ED-C0C395BF75C8}"/>
                    </a:ext>
                  </a:extLst>
                </p:cNvPr>
                <p:cNvSpPr txBox="1"/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3BFB8F-E954-1247-A4ED-C0C395BF75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8B6492-9990-294A-96D6-825D700CDCFD}"/>
                </a:ext>
              </a:extLst>
            </p:cNvPr>
            <p:cNvCxnSpPr>
              <a:cxnSpLocks/>
              <a:stCxn id="27" idx="7"/>
              <a:endCxn id="34" idx="2"/>
            </p:cNvCxnSpPr>
            <p:nvPr/>
          </p:nvCxnSpPr>
          <p:spPr>
            <a:xfrm flipV="1">
              <a:off x="6656762" y="3902731"/>
              <a:ext cx="218784" cy="179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C3AB02-CF6D-4240-B1C5-173ACE05BF7A}"/>
                </a:ext>
              </a:extLst>
            </p:cNvPr>
            <p:cNvCxnSpPr>
              <a:cxnSpLocks/>
              <a:stCxn id="27" idx="5"/>
              <a:endCxn id="36" idx="2"/>
            </p:cNvCxnSpPr>
            <p:nvPr/>
          </p:nvCxnSpPr>
          <p:spPr>
            <a:xfrm>
              <a:off x="6656762" y="4357363"/>
              <a:ext cx="392402" cy="176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3B7B6D-0326-4340-8747-649F0BE0CE57}"/>
                </a:ext>
              </a:extLst>
            </p:cNvPr>
            <p:cNvCxnSpPr>
              <a:cxnSpLocks/>
              <a:stCxn id="36" idx="0"/>
              <a:endCxn id="34" idx="4"/>
            </p:cNvCxnSpPr>
            <p:nvPr/>
          </p:nvCxnSpPr>
          <p:spPr>
            <a:xfrm flipV="1">
              <a:off x="7973372" y="4097487"/>
              <a:ext cx="1678" cy="241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35FCF9-A205-5845-8E50-EC4DFD36CDE4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0BDDB54-2EE3-DC46-BD8C-C2082D309844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0BDDB54-2EE3-DC46-BD8C-C2082D309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3F28B90-DA28-7640-8B66-257D2128F1BB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3F28B90-DA28-7640-8B66-257D2128F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E8C907-B47F-5242-BEC6-91BD0EC7DF41}"/>
              </a:ext>
            </a:extLst>
          </p:cNvPr>
          <p:cNvGrpSpPr/>
          <p:nvPr/>
        </p:nvGrpSpPr>
        <p:grpSpPr>
          <a:xfrm>
            <a:off x="4987870" y="1659600"/>
            <a:ext cx="6843804" cy="1020259"/>
            <a:chOff x="4987870" y="2363199"/>
            <a:chExt cx="6843804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6B3734A-2862-DF40-9524-5F5A08248E77}"/>
                    </a:ext>
                  </a:extLst>
                </p:cNvPr>
                <p:cNvSpPr txBox="1"/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6B3734A-2862-DF40-9524-5F5A08248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037707C-17AA-4549-9666-E4D3D5483795}"/>
                    </a:ext>
                  </a:extLst>
                </p:cNvPr>
                <p:cNvSpPr txBox="1"/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037707C-17AA-4549-9666-E4D3D54837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63BB99-F73F-EF41-898C-F4647C164DFB}"/>
                </a:ext>
              </a:extLst>
            </p:cNvPr>
            <p:cNvCxnSpPr>
              <a:cxnSpLocks/>
              <a:stCxn id="50" idx="6"/>
              <a:endCxn id="66" idx="1"/>
            </p:cNvCxnSpPr>
            <p:nvPr/>
          </p:nvCxnSpPr>
          <p:spPr>
            <a:xfrm>
              <a:off x="7334691" y="2874875"/>
              <a:ext cx="170631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579B21D-1455-484F-9FF2-75F916FF5D0D}"/>
                    </a:ext>
                  </a:extLst>
                </p:cNvPr>
                <p:cNvSpPr txBox="1"/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579B21D-1455-484F-9FF2-75F916FF5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028A61E-51D3-FA46-8702-E6D110BC4EDF}"/>
                    </a:ext>
                  </a:extLst>
                </p:cNvPr>
                <p:cNvSpPr txBox="1"/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028A61E-51D3-FA46-8702-E6D110BC4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D6D544-2794-E04C-976B-AB0B2566C7AE}"/>
                </a:ext>
              </a:extLst>
            </p:cNvPr>
            <p:cNvCxnSpPr>
              <a:cxnSpLocks/>
              <a:stCxn id="62" idx="0"/>
              <a:endCxn id="53" idx="3"/>
            </p:cNvCxnSpPr>
            <p:nvPr/>
          </p:nvCxnSpPr>
          <p:spPr>
            <a:xfrm flipV="1">
              <a:off x="9873170" y="2695669"/>
              <a:ext cx="81533" cy="104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B3DADF4-4106-0446-BB7B-35121A1136F9}"/>
                </a:ext>
              </a:extLst>
            </p:cNvPr>
            <p:cNvCxnSpPr>
              <a:cxnSpLocks/>
              <a:stCxn id="51" idx="6"/>
              <a:endCxn id="62" idx="1"/>
            </p:cNvCxnSpPr>
            <p:nvPr/>
          </p:nvCxnSpPr>
          <p:spPr>
            <a:xfrm flipV="1">
              <a:off x="9653046" y="2872284"/>
              <a:ext cx="148124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5E52F87-2963-544F-8109-3830787F359D}"/>
                </a:ext>
              </a:extLst>
            </p:cNvPr>
            <p:cNvCxnSpPr>
              <a:cxnSpLocks/>
              <a:stCxn id="66" idx="3"/>
              <a:endCxn id="51" idx="2"/>
            </p:cNvCxnSpPr>
            <p:nvPr/>
          </p:nvCxnSpPr>
          <p:spPr>
            <a:xfrm flipV="1">
              <a:off x="7649322" y="2874875"/>
              <a:ext cx="155308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970FA0C-BCCD-674F-93F4-0DA404FB2C09}"/>
                </a:ext>
              </a:extLst>
            </p:cNvPr>
            <p:cNvCxnSpPr>
              <a:cxnSpLocks/>
              <a:stCxn id="54" idx="1"/>
              <a:endCxn id="62" idx="2"/>
            </p:cNvCxnSpPr>
            <p:nvPr/>
          </p:nvCxnSpPr>
          <p:spPr>
            <a:xfrm flipH="1" flipV="1">
              <a:off x="9873170" y="2944284"/>
              <a:ext cx="203808" cy="106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18F84C2-0E64-EA47-8BF0-05BD70A89450}"/>
                </a:ext>
              </a:extLst>
            </p:cNvPr>
            <p:cNvGrpSpPr/>
            <p:nvPr/>
          </p:nvGrpSpPr>
          <p:grpSpPr>
            <a:xfrm>
              <a:off x="7468233" y="2764971"/>
              <a:ext cx="520306" cy="392206"/>
              <a:chOff x="7584668" y="2771502"/>
              <a:chExt cx="520306" cy="39220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B9542F-739A-7F41-86C5-637ABAACECA2}"/>
                  </a:ext>
                </a:extLst>
              </p:cNvPr>
              <p:cNvSpPr/>
              <p:nvPr/>
            </p:nvSpPr>
            <p:spPr>
              <a:xfrm>
                <a:off x="7584668" y="2771502"/>
                <a:ext cx="144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9F686BB-DFC4-504E-AAD6-935F82ABC22E}"/>
                  </a:ext>
                </a:extLst>
              </p:cNvPr>
              <p:cNvSpPr/>
              <p:nvPr/>
            </p:nvSpPr>
            <p:spPr>
              <a:xfrm>
                <a:off x="7621757" y="2810416"/>
                <a:ext cx="144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1712D65-03E7-3C40-AA70-5CE047F54A7B}"/>
                      </a:ext>
                    </a:extLst>
                  </p:cNvPr>
                  <p:cNvSpPr txBox="1"/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1712D65-03E7-3C40-AA70-5CE047F54A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2DF2FDB-06D2-E84B-8F51-E50C052CA28A}"/>
                  </a:ext>
                </a:extLst>
              </p:cNvPr>
              <p:cNvSpPr/>
              <p:nvPr/>
            </p:nvSpPr>
            <p:spPr>
              <a:xfrm>
                <a:off x="7663276" y="2853416"/>
                <a:ext cx="144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329303F-5308-B94E-B6CC-535442C0AB2C}"/>
                </a:ext>
              </a:extLst>
            </p:cNvPr>
            <p:cNvGrpSpPr/>
            <p:nvPr/>
          </p:nvGrpSpPr>
          <p:grpSpPr>
            <a:xfrm>
              <a:off x="9764081" y="2698471"/>
              <a:ext cx="520146" cy="288813"/>
              <a:chOff x="9795611" y="2711533"/>
              <a:chExt cx="520146" cy="28881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B00E07D-E5F1-CC41-83B2-5694C7A89E9A}"/>
                  </a:ext>
                </a:extLst>
              </p:cNvPr>
              <p:cNvSpPr/>
              <p:nvPr/>
            </p:nvSpPr>
            <p:spPr>
              <a:xfrm>
                <a:off x="9795611" y="277443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1B11664-6989-0048-A2F3-A9439BF552CB}"/>
                  </a:ext>
                </a:extLst>
              </p:cNvPr>
              <p:cNvSpPr/>
              <p:nvPr/>
            </p:nvSpPr>
            <p:spPr>
              <a:xfrm>
                <a:off x="9832700" y="2813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4702CA0-913E-CC41-A0C7-FA49B9E5EDD6}"/>
                  </a:ext>
                </a:extLst>
              </p:cNvPr>
              <p:cNvSpPr/>
              <p:nvPr/>
            </p:nvSpPr>
            <p:spPr>
              <a:xfrm>
                <a:off x="9874219" y="2856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B11B3157-C4B9-5046-8F47-4B3182CD5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B11B3157-C4B9-5046-8F47-4B3182CD5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833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D955CF-A58F-014C-9102-96B25FB47119}"/>
              </a:ext>
            </a:extLst>
          </p:cNvPr>
          <p:cNvSpPr/>
          <p:nvPr/>
        </p:nvSpPr>
        <p:spPr>
          <a:xfrm>
            <a:off x="4990011" y="3345236"/>
            <a:ext cx="4877340" cy="93997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8CA6A68-2929-6D49-97EE-C24D28609E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625" y="1630855"/>
              <a:ext cx="444411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0847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19822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𝑃𝑟𝑒𝑠𝑒𝑛𝑡𝑠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8CA6A68-2929-6D49-97EE-C24D28609E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6666725"/>
                  </p:ext>
                </p:extLst>
              </p:nvPr>
            </p:nvGraphicFramePr>
            <p:xfrm>
              <a:off x="359625" y="1630855"/>
              <a:ext cx="444411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0847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19822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49" t="-3448" r="-12857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21094" t="-3448" r="-54688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10145" t="-3448" r="-144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49" t="-100000" r="-12857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21094" t="-100000" r="-54688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10145" t="-100000" r="-144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49" t="-206897" r="-12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21094" t="-206897" r="-54688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10145" t="-206897" r="-144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49" t="-296667" r="-12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21094" t="-296667" r="-546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10145" t="-296667" r="-144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49" t="-410345" r="-12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21094" t="-410345" r="-5468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10145" t="-410345" r="-144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6A4C-AD9F-7BAA-C208-65B1578B33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15DC-3FFC-1210-8FD1-73CBEAA1DE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2FA9-0905-0A72-C205-202DDA2BE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95467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574-3949-DE40-A77F-FB48448C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Weights to Potential Functions (Factors) – Examples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12B0-88E2-D5B5-1177-74038BAB8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8ED0E1-E491-6945-A7C5-73128CC30C66}"/>
              </a:ext>
            </a:extLst>
          </p:cNvPr>
          <p:cNvGrpSpPr/>
          <p:nvPr/>
        </p:nvGrpSpPr>
        <p:grpSpPr>
          <a:xfrm>
            <a:off x="5220000" y="3294000"/>
            <a:ext cx="6607582" cy="1020259"/>
            <a:chOff x="2466972" y="3707974"/>
            <a:chExt cx="6607582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5B912E8-3FBB-5044-BEBF-ED4104641D44}"/>
                    </a:ext>
                  </a:extLst>
                </p:cNvPr>
                <p:cNvSpPr txBox="1"/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5B912E8-3FBB-5044-BEBF-ED4104641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72" y="4024893"/>
                  <a:ext cx="2346821" cy="38951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0AF7DDA-FED4-F642-938D-867D693ADFAB}"/>
                    </a:ext>
                  </a:extLst>
                </p:cNvPr>
                <p:cNvSpPr txBox="1"/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0AF7DDA-FED4-F642-938D-867D693AD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040" y="4024893"/>
                  <a:ext cx="1848416" cy="3895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99AD78-11F3-9547-9D9E-88063F8DEA07}"/>
                </a:ext>
              </a:extLst>
            </p:cNvPr>
            <p:cNvCxnSpPr>
              <a:cxnSpLocks/>
              <a:stCxn id="40" idx="6"/>
              <a:endCxn id="41" idx="2"/>
            </p:cNvCxnSpPr>
            <p:nvPr/>
          </p:nvCxnSpPr>
          <p:spPr>
            <a:xfrm>
              <a:off x="4813793" y="4219650"/>
              <a:ext cx="2652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5585E36-8166-934C-A84D-3696D0E0D69F}"/>
                    </a:ext>
                  </a:extLst>
                </p:cNvPr>
                <p:cNvSpPr txBox="1"/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5585E36-8166-934C-A84D-3696D0E0D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707974"/>
                  <a:ext cx="2199008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45134B0-BAD7-D54B-849A-DB9C063C0361}"/>
                    </a:ext>
                  </a:extLst>
                </p:cNvPr>
                <p:cNvSpPr txBox="1"/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45134B0-BAD7-D54B-849A-DB9C063C0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38720"/>
                  <a:ext cx="1848416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FDCFC0-A9F1-3D47-8D0E-A96A85CBBA7A}"/>
                </a:ext>
              </a:extLst>
            </p:cNvPr>
            <p:cNvCxnSpPr>
              <a:cxnSpLocks/>
              <a:stCxn id="41" idx="7"/>
              <a:endCxn id="43" idx="2"/>
            </p:cNvCxnSpPr>
            <p:nvPr/>
          </p:nvCxnSpPr>
          <p:spPr>
            <a:xfrm flipV="1">
              <a:off x="6656762" y="3902731"/>
              <a:ext cx="218784" cy="179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F6560AA-1F95-F643-80B1-F0904B6C8141}"/>
                </a:ext>
              </a:extLst>
            </p:cNvPr>
            <p:cNvCxnSpPr>
              <a:cxnSpLocks/>
              <a:stCxn id="41" idx="5"/>
              <a:endCxn id="44" idx="2"/>
            </p:cNvCxnSpPr>
            <p:nvPr/>
          </p:nvCxnSpPr>
          <p:spPr>
            <a:xfrm>
              <a:off x="6656762" y="4357363"/>
              <a:ext cx="392402" cy="176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FB1A83-13FD-7744-91AE-F526F096B0C2}"/>
                </a:ext>
              </a:extLst>
            </p:cNvPr>
            <p:cNvCxnSpPr>
              <a:cxnSpLocks/>
              <a:stCxn id="44" idx="0"/>
              <a:endCxn id="43" idx="4"/>
            </p:cNvCxnSpPr>
            <p:nvPr/>
          </p:nvCxnSpPr>
          <p:spPr>
            <a:xfrm flipV="1">
              <a:off x="7973372" y="4097487"/>
              <a:ext cx="1678" cy="241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4F67D4-EBA3-2645-ADDB-C4BEB26D42F0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93B43FA-4058-6B46-94E8-85459B591CBC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93B43FA-4058-6B46-94E8-85459B591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D3E2A6A-B51C-974E-BD9E-E8524BCB0CAB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D3E2A6A-B51C-974E-BD9E-E8524BCB0C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7712E2F-BD48-BB46-81D4-5676FA753887}"/>
              </a:ext>
            </a:extLst>
          </p:cNvPr>
          <p:cNvGrpSpPr/>
          <p:nvPr/>
        </p:nvGrpSpPr>
        <p:grpSpPr>
          <a:xfrm>
            <a:off x="4987870" y="1659600"/>
            <a:ext cx="6843804" cy="1020259"/>
            <a:chOff x="4987870" y="2363199"/>
            <a:chExt cx="6843804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915BB72-7592-314E-A37E-CE64E322C1C5}"/>
                    </a:ext>
                  </a:extLst>
                </p:cNvPr>
                <p:cNvSpPr txBox="1"/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915BB72-7592-314E-A37E-CE64E322C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7AA2A97-C3FB-5744-9DDD-28BB9DFB0BD3}"/>
                    </a:ext>
                  </a:extLst>
                </p:cNvPr>
                <p:cNvSpPr txBox="1"/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7AA2A97-C3FB-5744-9DDD-28BB9DFB0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78264C4-6EA5-734D-B0AF-6BCD61CB126D}"/>
                </a:ext>
              </a:extLst>
            </p:cNvPr>
            <p:cNvCxnSpPr>
              <a:cxnSpLocks/>
              <a:stCxn id="52" idx="6"/>
              <a:endCxn id="68" idx="1"/>
            </p:cNvCxnSpPr>
            <p:nvPr/>
          </p:nvCxnSpPr>
          <p:spPr>
            <a:xfrm>
              <a:off x="7334691" y="2874875"/>
              <a:ext cx="170631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6464E19-171D-B04C-824F-1E5CB3B5F8B4}"/>
                    </a:ext>
                  </a:extLst>
                </p:cNvPr>
                <p:cNvSpPr txBox="1"/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6464E19-171D-B04C-824F-1E5CB3B5F8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413BD9F-E100-3F40-8AB4-6AAE40334831}"/>
                    </a:ext>
                  </a:extLst>
                </p:cNvPr>
                <p:cNvSpPr txBox="1"/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413BD9F-E100-3F40-8AB4-6AAE40334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329108-4517-874A-B8C1-B52336539D5F}"/>
                </a:ext>
              </a:extLst>
            </p:cNvPr>
            <p:cNvCxnSpPr>
              <a:cxnSpLocks/>
              <a:stCxn id="64" idx="0"/>
              <a:endCxn id="55" idx="3"/>
            </p:cNvCxnSpPr>
            <p:nvPr/>
          </p:nvCxnSpPr>
          <p:spPr>
            <a:xfrm flipV="1">
              <a:off x="9873170" y="2695669"/>
              <a:ext cx="81533" cy="104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26B9BC1-08B5-5147-A3AE-3E6A332AF5F9}"/>
                </a:ext>
              </a:extLst>
            </p:cNvPr>
            <p:cNvCxnSpPr>
              <a:cxnSpLocks/>
              <a:stCxn id="53" idx="6"/>
              <a:endCxn id="64" idx="1"/>
            </p:cNvCxnSpPr>
            <p:nvPr/>
          </p:nvCxnSpPr>
          <p:spPr>
            <a:xfrm flipV="1">
              <a:off x="9653046" y="2872284"/>
              <a:ext cx="148124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601A14-B2FA-8445-91C8-93F2C52C1A78}"/>
                </a:ext>
              </a:extLst>
            </p:cNvPr>
            <p:cNvCxnSpPr>
              <a:cxnSpLocks/>
              <a:stCxn id="68" idx="3"/>
              <a:endCxn id="53" idx="2"/>
            </p:cNvCxnSpPr>
            <p:nvPr/>
          </p:nvCxnSpPr>
          <p:spPr>
            <a:xfrm flipV="1">
              <a:off x="7649322" y="2874875"/>
              <a:ext cx="155308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3DD226-3465-2F41-B24D-A64348E436A3}"/>
                </a:ext>
              </a:extLst>
            </p:cNvPr>
            <p:cNvCxnSpPr>
              <a:cxnSpLocks/>
              <a:stCxn id="56" idx="1"/>
              <a:endCxn id="64" idx="2"/>
            </p:cNvCxnSpPr>
            <p:nvPr/>
          </p:nvCxnSpPr>
          <p:spPr>
            <a:xfrm flipH="1" flipV="1">
              <a:off x="9873170" y="2944284"/>
              <a:ext cx="203808" cy="106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F789357-E337-2E47-9D7B-6275BB840A8B}"/>
                </a:ext>
              </a:extLst>
            </p:cNvPr>
            <p:cNvGrpSpPr/>
            <p:nvPr/>
          </p:nvGrpSpPr>
          <p:grpSpPr>
            <a:xfrm>
              <a:off x="7468233" y="2764971"/>
              <a:ext cx="520306" cy="392206"/>
              <a:chOff x="7584668" y="2771502"/>
              <a:chExt cx="520306" cy="39220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696D724-8158-9748-8B54-111EC69F032B}"/>
                  </a:ext>
                </a:extLst>
              </p:cNvPr>
              <p:cNvSpPr/>
              <p:nvPr/>
            </p:nvSpPr>
            <p:spPr>
              <a:xfrm>
                <a:off x="7584668" y="277150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B48CDFC-90A6-3E43-A6FB-5602D377C6BB}"/>
                  </a:ext>
                </a:extLst>
              </p:cNvPr>
              <p:cNvSpPr/>
              <p:nvPr/>
            </p:nvSpPr>
            <p:spPr>
              <a:xfrm>
                <a:off x="7621757" y="2810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48B68BD4-B34D-6A49-843F-EF6749DF79A6}"/>
                      </a:ext>
                    </a:extLst>
                  </p:cNvPr>
                  <p:cNvSpPr txBox="1"/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48B68BD4-B34D-6A49-843F-EF6749DF79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37AB8A-AC76-4C4E-9A74-3A9E3B4677B8}"/>
                  </a:ext>
                </a:extLst>
              </p:cNvPr>
              <p:cNvSpPr/>
              <p:nvPr/>
            </p:nvSpPr>
            <p:spPr>
              <a:xfrm>
                <a:off x="7663276" y="2853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A3F1A7D-A4E7-094F-89FF-BC0DE69E02BC}"/>
                </a:ext>
              </a:extLst>
            </p:cNvPr>
            <p:cNvGrpSpPr/>
            <p:nvPr/>
          </p:nvGrpSpPr>
          <p:grpSpPr>
            <a:xfrm>
              <a:off x="9764081" y="2698471"/>
              <a:ext cx="520146" cy="288813"/>
              <a:chOff x="9795611" y="2711533"/>
              <a:chExt cx="520146" cy="28881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F380BEE-C97D-E941-9944-6FEF14245821}"/>
                  </a:ext>
                </a:extLst>
              </p:cNvPr>
              <p:cNvSpPr/>
              <p:nvPr/>
            </p:nvSpPr>
            <p:spPr>
              <a:xfrm>
                <a:off x="9795611" y="2774432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3F389F1-2A36-AC4D-B98E-5E7CB364604B}"/>
                  </a:ext>
                </a:extLst>
              </p:cNvPr>
              <p:cNvSpPr/>
              <p:nvPr/>
            </p:nvSpPr>
            <p:spPr>
              <a:xfrm>
                <a:off x="9832700" y="2813346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E20F0C8-D038-194E-A1EF-08933BD55B27}"/>
                  </a:ext>
                </a:extLst>
              </p:cNvPr>
              <p:cNvSpPr/>
              <p:nvPr/>
            </p:nvSpPr>
            <p:spPr>
              <a:xfrm>
                <a:off x="9874219" y="2856346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5E2B4C1-4D99-0442-9131-E4A6D8DC6AB3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C5E2B4C1-4D99-0442-9131-E4A6D8DC6A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833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96E54C3F-F0D8-624D-9851-63E1B41B5CEB}"/>
              </a:ext>
            </a:extLst>
          </p:cNvPr>
          <p:cNvSpPr/>
          <p:nvPr/>
        </p:nvSpPr>
        <p:spPr>
          <a:xfrm>
            <a:off x="7765868" y="3071566"/>
            <a:ext cx="4323015" cy="13907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0D6BA885-CCCE-3A40-B224-980923E4D1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6189" y="1638209"/>
              <a:ext cx="5997893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657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19238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𝑃𝑢𝑏𝑙𝑖𝑠h𝑒𝑠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𝐹𝑎𝑟𝐴𝑤𝑎𝑦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i="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0D6BA885-CCCE-3A40-B224-980923E4D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154046"/>
                  </p:ext>
                </p:extLst>
              </p:nvPr>
            </p:nvGraphicFramePr>
            <p:xfrm>
              <a:off x="356189" y="1638209"/>
              <a:ext cx="5997893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657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19238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r="-233803" b="-8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r="-176667" b="-8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r="-65625" b="-8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r="-1205" b="-8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96667" r="-233803" b="-6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96667" r="-176667" b="-6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96667" r="-65625" b="-6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96667" r="-1205" b="-6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203448" r="-233803" b="-6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203448" r="-176667" b="-6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203448" r="-65625" b="-6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203448" r="-1205" b="-6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303448" r="-233803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303448" r="-176667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303448" r="-65625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303448" r="-1205" b="-5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390000" r="-233803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390000" r="-176667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390000" r="-65625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390000" r="-1205" b="-3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506897" r="-23380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506897" r="-176667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506897" r="-65625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506897" r="-1205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606897" r="-23380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606897" r="-176667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606897" r="-65625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606897" r="-1205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683333" r="-23380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683333" r="-17666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683333" r="-6562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683333" r="-1205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04" t="-810345" r="-23380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9167" t="-810345" r="-176667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5469" t="-810345" r="-65625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471084" t="-810345" r="-1205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AB37-4A37-2DB4-B559-C759F1F605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8EAD-AA61-B664-9A0D-B3354B1BCF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2EA4F-9329-0D35-AAEB-AA6950A46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04726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Graphical Representation for Groundings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Each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represents a set of propositional sentences, each sentence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Can also form a Markov network graphical representation (or factor graph) for this set of propositional sentences</a:t>
                </a:r>
              </a:p>
              <a:p>
                <a:pPr lvl="1"/>
                <a:r>
                  <a:rPr lang="en-US" sz="2000" dirty="0"/>
                  <a:t>Nodes = random variables = ground atoms</a:t>
                </a:r>
              </a:p>
              <a:p>
                <a:pPr lvl="1"/>
                <a:r>
                  <a:rPr lang="en-US" sz="2000" dirty="0"/>
                  <a:t>Edges connect literals that appear together in a sentence</a:t>
                </a:r>
              </a:p>
              <a:p>
                <a:pPr lvl="1"/>
                <a:r>
                  <a:rPr lang="en-US" sz="2000" dirty="0"/>
                  <a:t>Potential functions (as before, now with instances)</a:t>
                </a:r>
              </a:p>
              <a:p>
                <a:pPr lvl="2"/>
                <a:r>
                  <a:rPr lang="en-US" sz="2000" dirty="0"/>
                  <a:t>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if assignment to ground atoms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true</a:t>
                </a:r>
              </a:p>
              <a:p>
                <a:pPr lvl="2"/>
                <a:r>
                  <a:rPr lang="en-US" sz="2000" dirty="0"/>
                  <a:t>Otherwise 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0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If indeed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: choose large number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486" t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8F01B-E03C-314E-9B3C-12C7BAD419E4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C6B48E-BF31-F54B-A857-4E81BC5A6FA9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3C6B48E-BF31-F54B-A857-4E81BC5A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0BC683-5DF6-5548-BFAB-963E7F14BD51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0BC683-5DF6-5548-BFAB-963E7F14B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B5DC-E420-8973-2247-9897BAF85D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5928-2D9B-A61F-4B03-DD587CCBC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48CE2-75BA-B2B2-235D-E38F49597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80014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Instances: Example – MN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de-DE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3.75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3.75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FD31B-EE6D-EB43-954C-A5371CB38749}"/>
              </a:ext>
            </a:extLst>
          </p:cNvPr>
          <p:cNvGrpSpPr/>
          <p:nvPr/>
        </p:nvGrpSpPr>
        <p:grpSpPr>
          <a:xfrm>
            <a:off x="1160067" y="3851533"/>
            <a:ext cx="10234695" cy="929765"/>
            <a:chOff x="-341250" y="5303255"/>
            <a:chExt cx="10234695" cy="9297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D557A3D-D24E-7447-9D06-2DD44939E917}"/>
                    </a:ext>
                  </a:extLst>
                </p:cNvPr>
                <p:cNvSpPr txBox="1"/>
                <p:nvPr/>
              </p:nvSpPr>
              <p:spPr>
                <a:xfrm>
                  <a:off x="-340063" y="5837909"/>
                  <a:ext cx="35684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D557A3D-D24E-7447-9D06-2DD44939E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0063" y="5837909"/>
                  <a:ext cx="3568462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FBA2FEF-10BE-E541-9D15-02A28E335F83}"/>
                    </a:ext>
                  </a:extLst>
                </p:cNvPr>
                <p:cNvSpPr txBox="1"/>
                <p:nvPr/>
              </p:nvSpPr>
              <p:spPr>
                <a:xfrm>
                  <a:off x="3603828" y="5572625"/>
                  <a:ext cx="298374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FBA2FEF-10BE-E541-9D15-02A28E335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828" y="5572625"/>
                  <a:ext cx="2983741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869F98D-6300-D147-B35C-CDCF9B2212B0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>
            <a:xfrm flipV="1">
              <a:off x="3228399" y="5767382"/>
              <a:ext cx="375429" cy="265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02CDE91-E1C3-0248-B66C-D7A958060232}"/>
                    </a:ext>
                  </a:extLst>
                </p:cNvPr>
                <p:cNvSpPr txBox="1"/>
                <p:nvPr/>
              </p:nvSpPr>
              <p:spPr>
                <a:xfrm>
                  <a:off x="6649845" y="5303255"/>
                  <a:ext cx="32436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02CDE91-E1C3-0248-B66C-D7A958060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845" y="5303255"/>
                  <a:ext cx="3243600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DB6D2EEA-5E9D-8149-968A-B08631CA1696}"/>
                    </a:ext>
                  </a:extLst>
                </p:cNvPr>
                <p:cNvSpPr txBox="1"/>
                <p:nvPr/>
              </p:nvSpPr>
              <p:spPr>
                <a:xfrm>
                  <a:off x="7096510" y="5843507"/>
                  <a:ext cx="235339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DB6D2EEA-5E9D-8149-968A-B08631CA1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510" y="5843507"/>
                  <a:ext cx="2353398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A0BAC4-5C8F-0440-BE67-F4434FC51EDA}"/>
                </a:ext>
              </a:extLst>
            </p:cNvPr>
            <p:cNvCxnSpPr>
              <a:cxnSpLocks/>
              <a:stCxn id="69" idx="6"/>
              <a:endCxn id="88" idx="2"/>
            </p:cNvCxnSpPr>
            <p:nvPr/>
          </p:nvCxnSpPr>
          <p:spPr>
            <a:xfrm flipV="1">
              <a:off x="6587569" y="5498012"/>
              <a:ext cx="62276" cy="269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E9CB1D2-ACA0-2C47-AE7F-28F6306F299E}"/>
                </a:ext>
              </a:extLst>
            </p:cNvPr>
            <p:cNvCxnSpPr>
              <a:cxnSpLocks/>
              <a:stCxn id="69" idx="6"/>
              <a:endCxn id="89" idx="2"/>
            </p:cNvCxnSpPr>
            <p:nvPr/>
          </p:nvCxnSpPr>
          <p:spPr>
            <a:xfrm>
              <a:off x="6587569" y="5767382"/>
              <a:ext cx="508941" cy="2708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AAFA35D-8B3F-7D4E-AFE3-6F29B231381B}"/>
                </a:ext>
              </a:extLst>
            </p:cNvPr>
            <p:cNvCxnSpPr>
              <a:cxnSpLocks/>
              <a:stCxn id="89" idx="0"/>
              <a:endCxn id="88" idx="4"/>
            </p:cNvCxnSpPr>
            <p:nvPr/>
          </p:nvCxnSpPr>
          <p:spPr>
            <a:xfrm flipH="1" flipV="1">
              <a:off x="8271645" y="5692768"/>
              <a:ext cx="1564" cy="150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ED4A2D2E-DF9B-2F46-A854-743168CD3528}"/>
                    </a:ext>
                  </a:extLst>
                </p:cNvPr>
                <p:cNvSpPr txBox="1"/>
                <p:nvPr/>
              </p:nvSpPr>
              <p:spPr>
                <a:xfrm>
                  <a:off x="-341250" y="5303255"/>
                  <a:ext cx="356097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ED4A2D2E-DF9B-2F46-A854-743168CD3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1250" y="5303255"/>
                  <a:ext cx="3560978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D5B65B-D364-8F46-A00C-421BE1326EF0}"/>
                </a:ext>
              </a:extLst>
            </p:cNvPr>
            <p:cNvCxnSpPr>
              <a:cxnSpLocks/>
              <a:stCxn id="93" idx="6"/>
              <a:endCxn id="69" idx="2"/>
            </p:cNvCxnSpPr>
            <p:nvPr/>
          </p:nvCxnSpPr>
          <p:spPr>
            <a:xfrm>
              <a:off x="3219728" y="5498012"/>
              <a:ext cx="384100" cy="269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D07F934-1D85-E549-B33A-9B36CF114D3D}"/>
              </a:ext>
            </a:extLst>
          </p:cNvPr>
          <p:cNvGrpSpPr/>
          <p:nvPr/>
        </p:nvGrpSpPr>
        <p:grpSpPr>
          <a:xfrm>
            <a:off x="1346032" y="4988813"/>
            <a:ext cx="9865139" cy="917101"/>
            <a:chOff x="-155285" y="5315919"/>
            <a:chExt cx="9865139" cy="917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172756F-CEA1-6A49-A849-28EDC4A357CC}"/>
                    </a:ext>
                  </a:extLst>
                </p:cNvPr>
                <p:cNvSpPr txBox="1"/>
                <p:nvPr/>
              </p:nvSpPr>
              <p:spPr>
                <a:xfrm>
                  <a:off x="-154097" y="5837909"/>
                  <a:ext cx="319653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172756F-CEA1-6A49-A849-28EDC4A35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4097" y="5837909"/>
                  <a:ext cx="319653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CEBC48F-B8DB-704E-A591-E1C0FE220F39}"/>
                    </a:ext>
                  </a:extLst>
                </p:cNvPr>
                <p:cNvSpPr txBox="1"/>
                <p:nvPr/>
              </p:nvSpPr>
              <p:spPr>
                <a:xfrm>
                  <a:off x="3790334" y="5579713"/>
                  <a:ext cx="261072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CEBC48F-B8DB-704E-A591-E1C0FE220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334" y="5579713"/>
                  <a:ext cx="2610729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F0DD533-D364-5E4B-9378-59A0E091888F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3042434" y="5774470"/>
              <a:ext cx="747900" cy="258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09892F48-DADD-BD46-BC89-203A8E5146DF}"/>
                    </a:ext>
                  </a:extLst>
                </p:cNvPr>
                <p:cNvSpPr txBox="1"/>
                <p:nvPr/>
              </p:nvSpPr>
              <p:spPr>
                <a:xfrm>
                  <a:off x="6836564" y="5315919"/>
                  <a:ext cx="28732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09892F48-DADD-BD46-BC89-203A8E514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6564" y="5315919"/>
                  <a:ext cx="2873290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1186FD22-08C0-B64E-8FB8-6A62B9045B8F}"/>
                    </a:ext>
                  </a:extLst>
                </p:cNvPr>
                <p:cNvSpPr txBox="1"/>
                <p:nvPr/>
              </p:nvSpPr>
              <p:spPr>
                <a:xfrm>
                  <a:off x="7282476" y="5843507"/>
                  <a:ext cx="198146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1186FD22-08C0-B64E-8FB8-6A62B9045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476" y="5843507"/>
                  <a:ext cx="1981467" cy="389513"/>
                </a:xfrm>
                <a:prstGeom prst="ellipse">
                  <a:avLst/>
                </a:prstGeom>
                <a:blipFill>
                  <a:blip r:embed="rId11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F7CFA7D-9E79-E642-BD60-4853D08DA110}"/>
                </a:ext>
              </a:extLst>
            </p:cNvPr>
            <p:cNvCxnSpPr>
              <a:cxnSpLocks/>
              <a:stCxn id="97" idx="6"/>
              <a:endCxn id="99" idx="2"/>
            </p:cNvCxnSpPr>
            <p:nvPr/>
          </p:nvCxnSpPr>
          <p:spPr>
            <a:xfrm flipV="1">
              <a:off x="6401063" y="5510676"/>
              <a:ext cx="435501" cy="263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D7A905B-E5FE-8744-B156-63CFD5AD1069}"/>
                </a:ext>
              </a:extLst>
            </p:cNvPr>
            <p:cNvCxnSpPr>
              <a:cxnSpLocks/>
              <a:stCxn id="97" idx="6"/>
              <a:endCxn id="100" idx="2"/>
            </p:cNvCxnSpPr>
            <p:nvPr/>
          </p:nvCxnSpPr>
          <p:spPr>
            <a:xfrm>
              <a:off x="6401063" y="5774470"/>
              <a:ext cx="881413" cy="263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F181ED5-C075-E946-B5B0-957BAF823A6D}"/>
                </a:ext>
              </a:extLst>
            </p:cNvPr>
            <p:cNvCxnSpPr>
              <a:cxnSpLocks/>
              <a:stCxn id="100" idx="0"/>
              <a:endCxn id="99" idx="4"/>
            </p:cNvCxnSpPr>
            <p:nvPr/>
          </p:nvCxnSpPr>
          <p:spPr>
            <a:xfrm flipH="1" flipV="1">
              <a:off x="8273209" y="5705432"/>
              <a:ext cx="1" cy="138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9CDF0AE4-5790-1646-8F4D-845218619896}"/>
                    </a:ext>
                  </a:extLst>
                </p:cNvPr>
                <p:cNvSpPr txBox="1"/>
                <p:nvPr/>
              </p:nvSpPr>
              <p:spPr>
                <a:xfrm>
                  <a:off x="-155285" y="5317431"/>
                  <a:ext cx="318904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9CDF0AE4-5790-1646-8F4D-845218619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5285" y="5317431"/>
                  <a:ext cx="3189048" cy="389513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9A1680A-4756-0A4A-8A0A-1900B154ACC2}"/>
                </a:ext>
              </a:extLst>
            </p:cNvPr>
            <p:cNvCxnSpPr>
              <a:cxnSpLocks/>
              <a:stCxn id="104" idx="6"/>
              <a:endCxn id="97" idx="2"/>
            </p:cNvCxnSpPr>
            <p:nvPr/>
          </p:nvCxnSpPr>
          <p:spPr>
            <a:xfrm>
              <a:off x="3033763" y="5512188"/>
              <a:ext cx="756571" cy="262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20AFD-CD9E-D74F-5F3E-8C560F0DD6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A961-F538-731E-7967-00D0A715BD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69BE-8164-0131-4A25-CDB69784F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12655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Example – Potential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92DF-6AB7-0DFE-517E-92FA57319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F3A8E3-E710-A744-A530-DA9CA1CFC09D}"/>
              </a:ext>
            </a:extLst>
          </p:cNvPr>
          <p:cNvGrpSpPr/>
          <p:nvPr/>
        </p:nvGrpSpPr>
        <p:grpSpPr>
          <a:xfrm>
            <a:off x="1160067" y="3850021"/>
            <a:ext cx="10237069" cy="931277"/>
            <a:chOff x="-341250" y="5301743"/>
            <a:chExt cx="10237069" cy="931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9DE01C-1752-8945-ABAF-48855D555D48}"/>
                    </a:ext>
                  </a:extLst>
                </p:cNvPr>
                <p:cNvSpPr txBox="1"/>
                <p:nvPr/>
              </p:nvSpPr>
              <p:spPr>
                <a:xfrm>
                  <a:off x="-340063" y="5837909"/>
                  <a:ext cx="35684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9DE01C-1752-8945-ABAF-48855D555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0063" y="5837909"/>
                  <a:ext cx="3568462" cy="389513"/>
                </a:xfrm>
                <a:prstGeom prst="ellipse">
                  <a:avLst/>
                </a:prstGeom>
                <a:blipFill>
                  <a:blip r:embed="rId2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3CC3925-C425-AB4F-B412-4DCE7BCAAEC6}"/>
                    </a:ext>
                  </a:extLst>
                </p:cNvPr>
                <p:cNvSpPr txBox="1"/>
                <p:nvPr/>
              </p:nvSpPr>
              <p:spPr>
                <a:xfrm>
                  <a:off x="3603828" y="5572625"/>
                  <a:ext cx="298374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3CC3925-C425-AB4F-B412-4DCE7BCAA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828" y="5572625"/>
                  <a:ext cx="2983741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B87C19-5D2B-1E4A-A80F-939116A0AC6E}"/>
                </a:ext>
              </a:extLst>
            </p:cNvPr>
            <p:cNvCxnSpPr>
              <a:cxnSpLocks/>
              <a:stCxn id="15" idx="6"/>
              <a:endCxn id="23" idx="2"/>
            </p:cNvCxnSpPr>
            <p:nvPr/>
          </p:nvCxnSpPr>
          <p:spPr>
            <a:xfrm flipV="1">
              <a:off x="3228399" y="5767382"/>
              <a:ext cx="375429" cy="265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0A9194-122F-4447-AD73-44EF710F28FF}"/>
                    </a:ext>
                  </a:extLst>
                </p:cNvPr>
                <p:cNvSpPr txBox="1"/>
                <p:nvPr/>
              </p:nvSpPr>
              <p:spPr>
                <a:xfrm>
                  <a:off x="6650599" y="5301743"/>
                  <a:ext cx="324522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0A9194-122F-4447-AD73-44EF710F28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599" y="5301743"/>
                  <a:ext cx="3245220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F18BD4-B39F-2F4D-8552-BC8CF564E2B6}"/>
                    </a:ext>
                  </a:extLst>
                </p:cNvPr>
                <p:cNvSpPr txBox="1"/>
                <p:nvPr/>
              </p:nvSpPr>
              <p:spPr>
                <a:xfrm>
                  <a:off x="7096510" y="5843507"/>
                  <a:ext cx="235339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F18BD4-B39F-2F4D-8552-BC8CF564E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510" y="5843507"/>
                  <a:ext cx="2353398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6E5399-2BD0-CB40-837D-E91D4F84587F}"/>
                </a:ext>
              </a:extLst>
            </p:cNvPr>
            <p:cNvCxnSpPr>
              <a:cxnSpLocks/>
              <a:stCxn id="23" idx="6"/>
              <a:endCxn id="25" idx="2"/>
            </p:cNvCxnSpPr>
            <p:nvPr/>
          </p:nvCxnSpPr>
          <p:spPr>
            <a:xfrm flipV="1">
              <a:off x="6587569" y="5496500"/>
              <a:ext cx="63030" cy="2708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6D7BAD-4B7E-DC4B-9521-66A646163290}"/>
                </a:ext>
              </a:extLst>
            </p:cNvPr>
            <p:cNvCxnSpPr>
              <a:cxnSpLocks/>
              <a:stCxn id="23" idx="6"/>
              <a:endCxn id="26" idx="2"/>
            </p:cNvCxnSpPr>
            <p:nvPr/>
          </p:nvCxnSpPr>
          <p:spPr>
            <a:xfrm>
              <a:off x="6587569" y="5767382"/>
              <a:ext cx="508941" cy="2708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11C326-4D06-4B4C-92AE-3ECAC852B5C9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flipV="1">
              <a:off x="8273209" y="5691256"/>
              <a:ext cx="0" cy="1522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48B21CA-26FA-A24B-8721-D7CEE1B4625F}"/>
                    </a:ext>
                  </a:extLst>
                </p:cNvPr>
                <p:cNvSpPr txBox="1"/>
                <p:nvPr/>
              </p:nvSpPr>
              <p:spPr>
                <a:xfrm>
                  <a:off x="-341250" y="5303255"/>
                  <a:ext cx="356097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48B21CA-26FA-A24B-8721-D7CEE1B46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1250" y="5303255"/>
                  <a:ext cx="3560978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A170592-6527-F844-8287-F1D1D2094A43}"/>
                </a:ext>
              </a:extLst>
            </p:cNvPr>
            <p:cNvCxnSpPr>
              <a:cxnSpLocks/>
              <a:stCxn id="63" idx="6"/>
              <a:endCxn id="23" idx="2"/>
            </p:cNvCxnSpPr>
            <p:nvPr/>
          </p:nvCxnSpPr>
          <p:spPr>
            <a:xfrm>
              <a:off x="3219728" y="5498012"/>
              <a:ext cx="384100" cy="269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F26F23E-734B-724B-9F0F-35878E25B9FC}"/>
              </a:ext>
            </a:extLst>
          </p:cNvPr>
          <p:cNvGrpSpPr/>
          <p:nvPr/>
        </p:nvGrpSpPr>
        <p:grpSpPr>
          <a:xfrm>
            <a:off x="1346032" y="4988813"/>
            <a:ext cx="9865139" cy="917101"/>
            <a:chOff x="-155285" y="5315919"/>
            <a:chExt cx="9865139" cy="917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0249F40-790D-9649-BF9A-38DEC95C0F65}"/>
                    </a:ext>
                  </a:extLst>
                </p:cNvPr>
                <p:cNvSpPr txBox="1"/>
                <p:nvPr/>
              </p:nvSpPr>
              <p:spPr>
                <a:xfrm>
                  <a:off x="-154097" y="5837909"/>
                  <a:ext cx="319653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0249F40-790D-9649-BF9A-38DEC95C0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4097" y="5837909"/>
                  <a:ext cx="3196531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2C3E54D-D4DB-C547-B8F3-C95BE2EF575E}"/>
                    </a:ext>
                  </a:extLst>
                </p:cNvPr>
                <p:cNvSpPr txBox="1"/>
                <p:nvPr/>
              </p:nvSpPr>
              <p:spPr>
                <a:xfrm>
                  <a:off x="3790334" y="5579713"/>
                  <a:ext cx="261072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2C3E54D-D4DB-C547-B8F3-C95BE2EF5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0334" y="5579713"/>
                  <a:ext cx="2610729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955858-EA84-BC4B-A8B5-B23551825393}"/>
                </a:ext>
              </a:extLst>
            </p:cNvPr>
            <p:cNvCxnSpPr>
              <a:cxnSpLocks/>
              <a:stCxn id="51" idx="6"/>
              <a:endCxn id="53" idx="2"/>
            </p:cNvCxnSpPr>
            <p:nvPr/>
          </p:nvCxnSpPr>
          <p:spPr>
            <a:xfrm flipV="1">
              <a:off x="3042434" y="5774470"/>
              <a:ext cx="747900" cy="258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DDE8CE5-53F3-4B4D-8716-E11632F97AC5}"/>
                    </a:ext>
                  </a:extLst>
                </p:cNvPr>
                <p:cNvSpPr txBox="1"/>
                <p:nvPr/>
              </p:nvSpPr>
              <p:spPr>
                <a:xfrm>
                  <a:off x="6836564" y="5315919"/>
                  <a:ext cx="28732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DDE8CE5-53F3-4B4D-8716-E11632F97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6564" y="5315919"/>
                  <a:ext cx="2873290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191564-1B5F-CE4D-BD9A-08D5C94F2F85}"/>
                    </a:ext>
                  </a:extLst>
                </p:cNvPr>
                <p:cNvSpPr txBox="1"/>
                <p:nvPr/>
              </p:nvSpPr>
              <p:spPr>
                <a:xfrm>
                  <a:off x="7282476" y="5843507"/>
                  <a:ext cx="198146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191564-1B5F-CE4D-BD9A-08D5C94F2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476" y="5843507"/>
                  <a:ext cx="1981467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F90D35F-0833-0A48-8376-05CD005426BD}"/>
                </a:ext>
              </a:extLst>
            </p:cNvPr>
            <p:cNvCxnSpPr>
              <a:cxnSpLocks/>
              <a:stCxn id="53" idx="6"/>
              <a:endCxn id="55" idx="2"/>
            </p:cNvCxnSpPr>
            <p:nvPr/>
          </p:nvCxnSpPr>
          <p:spPr>
            <a:xfrm flipV="1">
              <a:off x="6401063" y="5510676"/>
              <a:ext cx="435501" cy="263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89DC682-849E-1F40-BA41-97BF24D5FDE9}"/>
                </a:ext>
              </a:extLst>
            </p:cNvPr>
            <p:cNvCxnSpPr>
              <a:cxnSpLocks/>
              <a:stCxn id="53" idx="6"/>
              <a:endCxn id="57" idx="2"/>
            </p:cNvCxnSpPr>
            <p:nvPr/>
          </p:nvCxnSpPr>
          <p:spPr>
            <a:xfrm>
              <a:off x="6401063" y="5774470"/>
              <a:ext cx="881413" cy="263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04DD99-D4EB-6144-9364-00365D4840DE}"/>
                </a:ext>
              </a:extLst>
            </p:cNvPr>
            <p:cNvCxnSpPr>
              <a:cxnSpLocks/>
              <a:stCxn id="57" idx="0"/>
              <a:endCxn id="55" idx="4"/>
            </p:cNvCxnSpPr>
            <p:nvPr/>
          </p:nvCxnSpPr>
          <p:spPr>
            <a:xfrm flipH="1" flipV="1">
              <a:off x="8273209" y="5705432"/>
              <a:ext cx="1" cy="138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96C18DC-0748-904F-B7F1-5362D4F38604}"/>
                    </a:ext>
                  </a:extLst>
                </p:cNvPr>
                <p:cNvSpPr txBox="1"/>
                <p:nvPr/>
              </p:nvSpPr>
              <p:spPr>
                <a:xfrm>
                  <a:off x="-155285" y="5317431"/>
                  <a:ext cx="318904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96C18DC-0748-904F-B7F1-5362D4F38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5285" y="5317431"/>
                  <a:ext cx="3189048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41E5C71-2DC3-F444-AC5A-0DDE043B5433}"/>
                </a:ext>
              </a:extLst>
            </p:cNvPr>
            <p:cNvCxnSpPr>
              <a:cxnSpLocks/>
              <a:stCxn id="62" idx="6"/>
              <a:endCxn id="53" idx="2"/>
            </p:cNvCxnSpPr>
            <p:nvPr/>
          </p:nvCxnSpPr>
          <p:spPr>
            <a:xfrm>
              <a:off x="3033763" y="5512188"/>
              <a:ext cx="756571" cy="262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3DC8F38E-5F87-144B-BB2E-9964EE572E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5129" y="1639470"/>
              <a:ext cx="43098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515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𝑃𝑟𝑒𝑠𝑒𝑛𝑡𝑠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3DC8F38E-5F87-144B-BB2E-9964EE572E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445045"/>
                  </p:ext>
                </p:extLst>
              </p:nvPr>
            </p:nvGraphicFramePr>
            <p:xfrm>
              <a:off x="675129" y="1639470"/>
              <a:ext cx="43098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515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6" t="-3448" r="-13040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21138" t="-3448" r="-5691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94203" t="-3448" r="-144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6" t="-100000" r="-13040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21138" t="-100000" r="-5691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94203" t="-100000" r="-144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6" t="-206897" r="-13040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21138" t="-206897" r="-5691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94203" t="-206897" r="-144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6" t="-296667" r="-1304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21138" t="-296667" r="-569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94203" t="-296667" r="-144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6" t="-410345" r="-13040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21138" t="-410345" r="-5691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94203" t="-410345" r="-144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5A72A194-C734-DB4E-80A8-97D7A47FC6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200839"/>
                  </p:ext>
                </p:extLst>
              </p:nvPr>
            </p:nvGraphicFramePr>
            <p:xfrm>
              <a:off x="6018323" y="138572"/>
              <a:ext cx="5838317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5361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482090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𝑃𝑢𝑏𝑙𝑖𝑠h𝑒𝑠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𝐹𝑎𝑟𝐴𝑤𝑎𝑦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i="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5A72A194-C734-DB4E-80A8-97D7A47FC6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200839"/>
                  </p:ext>
                </p:extLst>
              </p:nvPr>
            </p:nvGraphicFramePr>
            <p:xfrm>
              <a:off x="6018323" y="138572"/>
              <a:ext cx="5838317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5361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482090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r="-236232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r="-178632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r="-69919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r="-3614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96667" r="-236232" b="-6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96667" r="-178632" b="-6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96667" r="-69919" b="-6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96667" r="-3614" b="-6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203448" r="-236232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203448" r="-178632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203448" r="-69919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203448" r="-3614" b="-6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303448" r="-236232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303448" r="-178632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303448" r="-69919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303448" r="-3614" b="-5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390000" r="-23623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390000" r="-17863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390000" r="-699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390000" r="-3614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506897" r="-236232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506897" r="-178632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506897" r="-69919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506897" r="-3614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606897" r="-236232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606897" r="-178632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606897" r="-69919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606897" r="-3614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683333" r="-236232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683333" r="-178632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683333" r="-6991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683333" r="-3614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t="-810345" r="-23623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117949" t="-810345" r="-17863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207317" t="-810345" r="-69919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13"/>
                          <a:stretch>
                            <a:fillRect l="-455422" t="-810345" r="-3614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D5D56539-51B5-DD4B-83B7-E8346C04609B}"/>
              </a:ext>
            </a:extLst>
          </p:cNvPr>
          <p:cNvSpPr/>
          <p:nvPr/>
        </p:nvSpPr>
        <p:spPr>
          <a:xfrm rot="21429808">
            <a:off x="1120442" y="5325809"/>
            <a:ext cx="7041605" cy="5147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D46054C-C9C6-1844-A0B7-8AAAA90F0D59}"/>
              </a:ext>
            </a:extLst>
          </p:cNvPr>
          <p:cNvSpPr/>
          <p:nvPr/>
        </p:nvSpPr>
        <p:spPr>
          <a:xfrm rot="21429808">
            <a:off x="1131602" y="4208070"/>
            <a:ext cx="7041605" cy="5147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AAAB0A-96EE-BA46-8E1C-4BF10204577C}"/>
              </a:ext>
            </a:extLst>
          </p:cNvPr>
          <p:cNvSpPr/>
          <p:nvPr/>
        </p:nvSpPr>
        <p:spPr>
          <a:xfrm rot="180000">
            <a:off x="1120663" y="5060504"/>
            <a:ext cx="7041605" cy="5147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475B66-A322-7542-84DC-9ADDE00DC4AB}"/>
              </a:ext>
            </a:extLst>
          </p:cNvPr>
          <p:cNvSpPr/>
          <p:nvPr/>
        </p:nvSpPr>
        <p:spPr>
          <a:xfrm rot="180000">
            <a:off x="1131823" y="3942765"/>
            <a:ext cx="7041605" cy="5147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4B5BEFE-4A63-714C-B185-89A34E845F90}"/>
              </a:ext>
            </a:extLst>
          </p:cNvPr>
          <p:cNvSpPr/>
          <p:nvPr/>
        </p:nvSpPr>
        <p:spPr>
          <a:xfrm>
            <a:off x="5045211" y="4885906"/>
            <a:ext cx="6787654" cy="11084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F5E163F-67E0-6341-870D-D470D6582EA9}"/>
              </a:ext>
            </a:extLst>
          </p:cNvPr>
          <p:cNvSpPr/>
          <p:nvPr/>
        </p:nvSpPr>
        <p:spPr>
          <a:xfrm>
            <a:off x="5044021" y="3756489"/>
            <a:ext cx="6787654" cy="11084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07D98-35DE-1FC2-34A6-2307E7F4A7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1EB4-1ACC-30F2-A953-36780C174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792F-D571-9759-6F8D-50ED40743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52724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Example – Factor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FBEFB-884B-3CA7-9AFE-17724BFD7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4" name="Table 103">
                <a:extLst>
                  <a:ext uri="{FF2B5EF4-FFF2-40B4-BE49-F238E27FC236}">
                    <a16:creationId xmlns:a16="http://schemas.microsoft.com/office/drawing/2014/main" id="{B8458159-A532-EC4A-8AD7-E10243F6FB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5129" y="1639470"/>
              <a:ext cx="43098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515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𝑃𝑟𝑒𝑠𝑒𝑛𝑡𝑠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4" name="Table 103">
                <a:extLst>
                  <a:ext uri="{FF2B5EF4-FFF2-40B4-BE49-F238E27FC236}">
                    <a16:creationId xmlns:a16="http://schemas.microsoft.com/office/drawing/2014/main" id="{B8458159-A532-EC4A-8AD7-E10243F6FB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3199262"/>
                  </p:ext>
                </p:extLst>
              </p:nvPr>
            </p:nvGraphicFramePr>
            <p:xfrm>
              <a:off x="675129" y="1639470"/>
              <a:ext cx="430980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515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3448" r="-13040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138" t="-3448" r="-5691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4203" t="-3448" r="-144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100000" r="-13040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138" t="-100000" r="-5691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4203" t="-100000" r="-144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206897" r="-13040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138" t="-206897" r="-5691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4203" t="-206897" r="-144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296667" r="-1304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138" t="-296667" r="-569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4203" t="-296667" r="-144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10345" r="-13040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138" t="-410345" r="-5691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4203" t="-410345" r="-144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5" name="Table 104">
                <a:extLst>
                  <a:ext uri="{FF2B5EF4-FFF2-40B4-BE49-F238E27FC236}">
                    <a16:creationId xmlns:a16="http://schemas.microsoft.com/office/drawing/2014/main" id="{6CFF9767-D95D-C346-AD19-76718DC27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5848131"/>
                  </p:ext>
                </p:extLst>
              </p:nvPr>
            </p:nvGraphicFramePr>
            <p:xfrm>
              <a:off x="5514267" y="150099"/>
              <a:ext cx="5838317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5361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482090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𝑃𝑢𝑏𝑙𝑖𝑠h𝑒𝑠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𝐹𝑎𝑟𝐴𝑤𝑎𝑦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i="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5" name="Table 104">
                <a:extLst>
                  <a:ext uri="{FF2B5EF4-FFF2-40B4-BE49-F238E27FC236}">
                    <a16:creationId xmlns:a16="http://schemas.microsoft.com/office/drawing/2014/main" id="{6CFF9767-D95D-C346-AD19-76718DC27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5848131"/>
                  </p:ext>
                </p:extLst>
              </p:nvPr>
            </p:nvGraphicFramePr>
            <p:xfrm>
              <a:off x="5514267" y="150099"/>
              <a:ext cx="5838317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5361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482090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56121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r="-235507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r="-180172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r="-69919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r="-3614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96667" r="-235507" b="-6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96667" r="-180172" b="-6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96667" r="-69919" b="-6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96667" r="-3614" b="-6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203448" r="-235507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203448" r="-180172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203448" r="-69919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203448" r="-3614" b="-6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303448" r="-235507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303448" r="-180172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303448" r="-69919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303448" r="-3614" b="-5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390000" r="-23550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390000" r="-18017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390000" r="-6991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390000" r="-3614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506897" r="-235507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506897" r="-180172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506897" r="-69919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506897" r="-3614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606897" r="-235507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606897" r="-180172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606897" r="-69919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606897" r="-3614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683333" r="-235507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683333" r="-180172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683333" r="-69919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683333" r="-3614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725" t="-810345" r="-235507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19828" t="-810345" r="-18017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207317" t="-810345" r="-69919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455422" t="-810345" r="-3614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D0CB628-B715-BE4F-8266-4A55E9BA175A}"/>
              </a:ext>
            </a:extLst>
          </p:cNvPr>
          <p:cNvGrpSpPr/>
          <p:nvPr/>
        </p:nvGrpSpPr>
        <p:grpSpPr>
          <a:xfrm>
            <a:off x="1132704" y="3704510"/>
            <a:ext cx="10235090" cy="1079238"/>
            <a:chOff x="2484891" y="2342376"/>
            <a:chExt cx="10235090" cy="1079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2BE8CAF-8207-0C41-A49C-D15D5E352CD2}"/>
                    </a:ext>
                  </a:extLst>
                </p:cNvPr>
                <p:cNvSpPr txBox="1"/>
                <p:nvPr/>
              </p:nvSpPr>
              <p:spPr>
                <a:xfrm>
                  <a:off x="2484891" y="2493376"/>
                  <a:ext cx="35598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2BE8CAF-8207-0C41-A49C-D15D5E352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891" y="2493376"/>
                  <a:ext cx="3559896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4DA2D2A-ED3A-734A-B206-8FEDD3B17CF6}"/>
                    </a:ext>
                  </a:extLst>
                </p:cNvPr>
                <p:cNvSpPr txBox="1"/>
                <p:nvPr/>
              </p:nvSpPr>
              <p:spPr>
                <a:xfrm>
                  <a:off x="6426542" y="2762179"/>
                  <a:ext cx="298374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4DA2D2A-ED3A-734A-B206-8FEDD3B17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6542" y="2762179"/>
                  <a:ext cx="2983741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ECDE74-0135-1E46-BD77-7D771C98E758}"/>
                </a:ext>
              </a:extLst>
            </p:cNvPr>
            <p:cNvCxnSpPr>
              <a:cxnSpLocks/>
              <a:stCxn id="37" idx="6"/>
              <a:endCxn id="73" idx="1"/>
            </p:cNvCxnSpPr>
            <p:nvPr/>
          </p:nvCxnSpPr>
          <p:spPr>
            <a:xfrm flipV="1">
              <a:off x="6044787" y="2687221"/>
              <a:ext cx="161784" cy="9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B25194B-FDD4-DC4D-8558-A2FB2A27EFA0}"/>
                    </a:ext>
                  </a:extLst>
                </p:cNvPr>
                <p:cNvSpPr txBox="1"/>
                <p:nvPr/>
              </p:nvSpPr>
              <p:spPr>
                <a:xfrm>
                  <a:off x="9475843" y="2486954"/>
                  <a:ext cx="32441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B25194B-FDD4-DC4D-8558-A2FB2A27E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843" y="2486954"/>
                  <a:ext cx="3244138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5EA5A70-C8AE-9544-9085-8C66527B384B}"/>
                    </a:ext>
                  </a:extLst>
                </p:cNvPr>
                <p:cNvSpPr txBox="1"/>
                <p:nvPr/>
              </p:nvSpPr>
              <p:spPr>
                <a:xfrm>
                  <a:off x="9928549" y="3032101"/>
                  <a:ext cx="23523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5EA5A70-C8AE-9544-9085-8C66527B3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549" y="3032101"/>
                  <a:ext cx="2352316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696F6B-978B-C24C-A8F0-DE747F8B97DF}"/>
                </a:ext>
              </a:extLst>
            </p:cNvPr>
            <p:cNvCxnSpPr>
              <a:cxnSpLocks/>
              <a:stCxn id="68" idx="0"/>
              <a:endCxn id="46" idx="3"/>
            </p:cNvCxnSpPr>
            <p:nvPr/>
          </p:nvCxnSpPr>
          <p:spPr>
            <a:xfrm flipV="1">
              <a:off x="9709048" y="2819424"/>
              <a:ext cx="241888" cy="629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5E75B18-2A46-5942-9F29-8A22BFE0017C}"/>
                </a:ext>
              </a:extLst>
            </p:cNvPr>
            <p:cNvCxnSpPr>
              <a:cxnSpLocks/>
              <a:stCxn id="39" idx="6"/>
              <a:endCxn id="68" idx="1"/>
            </p:cNvCxnSpPr>
            <p:nvPr/>
          </p:nvCxnSpPr>
          <p:spPr>
            <a:xfrm flipV="1">
              <a:off x="9410283" y="2954345"/>
              <a:ext cx="226765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5CA5721-6342-C54A-AB0F-AF7A672A21AF}"/>
                </a:ext>
              </a:extLst>
            </p:cNvPr>
            <p:cNvCxnSpPr>
              <a:cxnSpLocks/>
              <a:stCxn id="73" idx="3"/>
              <a:endCxn id="39" idx="2"/>
            </p:cNvCxnSpPr>
            <p:nvPr/>
          </p:nvCxnSpPr>
          <p:spPr>
            <a:xfrm>
              <a:off x="6350571" y="2687221"/>
              <a:ext cx="75971" cy="269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715430-48BA-E648-8F37-8B3EF62A8BA9}"/>
                </a:ext>
              </a:extLst>
            </p:cNvPr>
            <p:cNvCxnSpPr>
              <a:cxnSpLocks/>
              <a:stCxn id="47" idx="1"/>
              <a:endCxn id="68" idx="2"/>
            </p:cNvCxnSpPr>
            <p:nvPr/>
          </p:nvCxnSpPr>
          <p:spPr>
            <a:xfrm flipH="1" flipV="1">
              <a:off x="9709048" y="3026345"/>
              <a:ext cx="563990" cy="6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9D53A84-7787-B247-A0C9-EF6B02F58877}"/>
                </a:ext>
              </a:extLst>
            </p:cNvPr>
            <p:cNvGrpSpPr/>
            <p:nvPr/>
          </p:nvGrpSpPr>
          <p:grpSpPr>
            <a:xfrm>
              <a:off x="6155813" y="2342376"/>
              <a:ext cx="245516" cy="416845"/>
              <a:chOff x="6272248" y="2547372"/>
              <a:chExt cx="245516" cy="416845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D25F2D-6C0F-A64D-891D-8F06151C25D7}"/>
                  </a:ext>
                </a:extLst>
              </p:cNvPr>
              <p:cNvSpPr/>
              <p:nvPr/>
            </p:nvSpPr>
            <p:spPr>
              <a:xfrm>
                <a:off x="6323006" y="2820217"/>
                <a:ext cx="144000" cy="14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631F4F84-CE9D-3247-BDFD-295D3F7D806A}"/>
                      </a:ext>
                    </a:extLst>
                  </p:cNvPr>
                  <p:cNvSpPr txBox="1"/>
                  <p:nvPr/>
                </p:nvSpPr>
                <p:spPr>
                  <a:xfrm>
                    <a:off x="6272248" y="2547372"/>
                    <a:ext cx="2455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631F4F84-CE9D-3247-BDFD-295D3F7D80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248" y="2547372"/>
                    <a:ext cx="24551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143D4C4-B486-0F47-98B2-2C3A6D20AE09}"/>
                </a:ext>
              </a:extLst>
            </p:cNvPr>
            <p:cNvGrpSpPr/>
            <p:nvPr/>
          </p:nvGrpSpPr>
          <p:grpSpPr>
            <a:xfrm>
              <a:off x="9637048" y="2780532"/>
              <a:ext cx="440481" cy="276999"/>
              <a:chOff x="9668578" y="2793594"/>
              <a:chExt cx="440481" cy="27699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2C79B2C-16F2-524C-A6C2-3853A4566AF1}"/>
                  </a:ext>
                </a:extLst>
              </p:cNvPr>
              <p:cNvSpPr/>
              <p:nvPr/>
            </p:nvSpPr>
            <p:spPr>
              <a:xfrm>
                <a:off x="9668578" y="2895407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2CB55F15-2396-5F46-A645-40983DD950D3}"/>
                      </a:ext>
                    </a:extLst>
                  </p:cNvPr>
                  <p:cNvSpPr txBox="1"/>
                  <p:nvPr/>
                </p:nvSpPr>
                <p:spPr>
                  <a:xfrm>
                    <a:off x="9858221" y="2793594"/>
                    <a:ext cx="2508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2CB55F15-2396-5F46-A645-40983DD950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8221" y="2793594"/>
                    <a:ext cx="25083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r="-4762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EF829E-853E-B84F-8338-02FFE1ED6E31}"/>
                    </a:ext>
                  </a:extLst>
                </p:cNvPr>
                <p:cNvSpPr txBox="1"/>
                <p:nvPr/>
              </p:nvSpPr>
              <p:spPr>
                <a:xfrm>
                  <a:off x="2496614" y="3025577"/>
                  <a:ext cx="35598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EF829E-853E-B84F-8338-02FFE1ED6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614" y="3025577"/>
                  <a:ext cx="3559896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D7447B-C10E-074A-92EB-57FAD028E2EA}"/>
                </a:ext>
              </a:extLst>
            </p:cNvPr>
            <p:cNvCxnSpPr>
              <a:cxnSpLocks/>
              <a:stCxn id="76" idx="6"/>
              <a:endCxn id="80" idx="1"/>
            </p:cNvCxnSpPr>
            <p:nvPr/>
          </p:nvCxnSpPr>
          <p:spPr>
            <a:xfrm flipV="1">
              <a:off x="6056510" y="3219669"/>
              <a:ext cx="150061" cy="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6D0660-084A-CA43-B9A5-DE026C7306F1}"/>
                </a:ext>
              </a:extLst>
            </p:cNvPr>
            <p:cNvCxnSpPr>
              <a:cxnSpLocks/>
              <a:stCxn id="80" idx="3"/>
              <a:endCxn id="39" idx="2"/>
            </p:cNvCxnSpPr>
            <p:nvPr/>
          </p:nvCxnSpPr>
          <p:spPr>
            <a:xfrm flipV="1">
              <a:off x="6350571" y="2956936"/>
              <a:ext cx="75971" cy="2627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7884A19-C25C-5C47-AED9-39F122862080}"/>
                </a:ext>
              </a:extLst>
            </p:cNvPr>
            <p:cNvGrpSpPr/>
            <p:nvPr/>
          </p:nvGrpSpPr>
          <p:grpSpPr>
            <a:xfrm>
              <a:off x="6155813" y="2874824"/>
              <a:ext cx="245516" cy="416845"/>
              <a:chOff x="6272248" y="2559342"/>
              <a:chExt cx="245516" cy="41684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975C6E3-2470-4C40-861B-489EF0EED945}"/>
                  </a:ext>
                </a:extLst>
              </p:cNvPr>
              <p:cNvSpPr/>
              <p:nvPr/>
            </p:nvSpPr>
            <p:spPr>
              <a:xfrm>
                <a:off x="6323006" y="2832187"/>
                <a:ext cx="144000" cy="14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07912C1-2464-8949-A7CE-435303B582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2248" y="2559342"/>
                    <a:ext cx="2455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07912C1-2464-8949-A7CE-435303B582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2248" y="2559342"/>
                    <a:ext cx="245516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8571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7529986-0FC3-B44D-971F-7971C24E5ED7}"/>
              </a:ext>
            </a:extLst>
          </p:cNvPr>
          <p:cNvGrpSpPr/>
          <p:nvPr/>
        </p:nvGrpSpPr>
        <p:grpSpPr>
          <a:xfrm>
            <a:off x="1323497" y="4843760"/>
            <a:ext cx="9859832" cy="1060166"/>
            <a:chOff x="2729471" y="2337253"/>
            <a:chExt cx="9859832" cy="1060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5B0B2CE-56C3-DF4D-918A-C3127316BA38}"/>
                    </a:ext>
                  </a:extLst>
                </p:cNvPr>
                <p:cNvSpPr txBox="1"/>
                <p:nvPr/>
              </p:nvSpPr>
              <p:spPr>
                <a:xfrm>
                  <a:off x="2729471" y="2486268"/>
                  <a:ext cx="318796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5B0B2CE-56C3-DF4D-918A-C3127316B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471" y="2486268"/>
                  <a:ext cx="3187966" cy="389513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514D3DF-532C-1649-992E-1A309A698D77}"/>
                    </a:ext>
                  </a:extLst>
                </p:cNvPr>
                <p:cNvSpPr txBox="1"/>
                <p:nvPr/>
              </p:nvSpPr>
              <p:spPr>
                <a:xfrm>
                  <a:off x="6487918" y="2740111"/>
                  <a:ext cx="261072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514D3DF-532C-1649-992E-1A309A698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918" y="2740111"/>
                  <a:ext cx="2610729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A756F44-E8E5-4849-8F0D-86D2E7138D38}"/>
                </a:ext>
              </a:extLst>
            </p:cNvPr>
            <p:cNvCxnSpPr>
              <a:cxnSpLocks/>
              <a:stCxn id="83" idx="6"/>
              <a:endCxn id="102" idx="1"/>
            </p:cNvCxnSpPr>
            <p:nvPr/>
          </p:nvCxnSpPr>
          <p:spPr>
            <a:xfrm>
              <a:off x="5917437" y="2681025"/>
              <a:ext cx="257278" cy="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1593C00-E548-004E-A548-8E0B6EA8BA5E}"/>
                    </a:ext>
                  </a:extLst>
                </p:cNvPr>
                <p:cNvSpPr txBox="1"/>
                <p:nvPr/>
              </p:nvSpPr>
              <p:spPr>
                <a:xfrm>
                  <a:off x="9717095" y="2483619"/>
                  <a:ext cx="28722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1593C00-E548-004E-A548-8E0B6EA8B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95" y="2483619"/>
                  <a:ext cx="2872208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CC16059-3500-0346-941B-9A65D16815E7}"/>
                    </a:ext>
                  </a:extLst>
                </p:cNvPr>
                <p:cNvSpPr txBox="1"/>
                <p:nvPr/>
              </p:nvSpPr>
              <p:spPr>
                <a:xfrm>
                  <a:off x="10167232" y="3007906"/>
                  <a:ext cx="198038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9CC16059-3500-0346-941B-9A65D1681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232" y="3007906"/>
                  <a:ext cx="1980385" cy="389513"/>
                </a:xfrm>
                <a:prstGeom prst="ellipse">
                  <a:avLst/>
                </a:prstGeom>
                <a:blipFill>
                  <a:blip r:embed="rId1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26C2E0B-39E1-EF40-A529-3B19365A16C6}"/>
                </a:ext>
              </a:extLst>
            </p:cNvPr>
            <p:cNvCxnSpPr>
              <a:cxnSpLocks/>
              <a:stCxn id="100" idx="0"/>
              <a:endCxn id="86" idx="3"/>
            </p:cNvCxnSpPr>
            <p:nvPr/>
          </p:nvCxnSpPr>
          <p:spPr>
            <a:xfrm flipV="1">
              <a:off x="9755411" y="2816089"/>
              <a:ext cx="382309" cy="46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F01D234-DD47-7B46-9F8A-11DADFEA513E}"/>
                </a:ext>
              </a:extLst>
            </p:cNvPr>
            <p:cNvCxnSpPr>
              <a:cxnSpLocks/>
              <a:stCxn id="84" idx="6"/>
              <a:endCxn id="100" idx="1"/>
            </p:cNvCxnSpPr>
            <p:nvPr/>
          </p:nvCxnSpPr>
          <p:spPr>
            <a:xfrm flipV="1">
              <a:off x="9098647" y="2934627"/>
              <a:ext cx="584764" cy="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9FBA5C-F391-9B42-812F-4493981D6010}"/>
                </a:ext>
              </a:extLst>
            </p:cNvPr>
            <p:cNvCxnSpPr>
              <a:cxnSpLocks/>
              <a:stCxn id="102" idx="3"/>
              <a:endCxn id="84" idx="2"/>
            </p:cNvCxnSpPr>
            <p:nvPr/>
          </p:nvCxnSpPr>
          <p:spPr>
            <a:xfrm>
              <a:off x="6318715" y="2682098"/>
              <a:ext cx="169203" cy="252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8D1982D-CDB5-2D44-973E-1CB1C060924F}"/>
                </a:ext>
              </a:extLst>
            </p:cNvPr>
            <p:cNvCxnSpPr>
              <a:cxnSpLocks/>
              <a:stCxn id="87" idx="1"/>
              <a:endCxn id="100" idx="2"/>
            </p:cNvCxnSpPr>
            <p:nvPr/>
          </p:nvCxnSpPr>
          <p:spPr>
            <a:xfrm flipH="1" flipV="1">
              <a:off x="9755411" y="3006627"/>
              <a:ext cx="701842" cy="5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C7D7F26-40F4-A54B-BF13-8233D89F4C53}"/>
                </a:ext>
              </a:extLst>
            </p:cNvPr>
            <p:cNvGrpSpPr/>
            <p:nvPr/>
          </p:nvGrpSpPr>
          <p:grpSpPr>
            <a:xfrm>
              <a:off x="6123957" y="2337253"/>
              <a:ext cx="245516" cy="416845"/>
              <a:chOff x="6240392" y="2542249"/>
              <a:chExt cx="245516" cy="41684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EC1A469-EC2F-E94F-B6B7-08FFEE62D37E}"/>
                  </a:ext>
                </a:extLst>
              </p:cNvPr>
              <p:cNvSpPr/>
              <p:nvPr/>
            </p:nvSpPr>
            <p:spPr>
              <a:xfrm>
                <a:off x="6291150" y="2815094"/>
                <a:ext cx="144000" cy="14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59B063F-DF8A-124C-BF37-2601AF7D87CA}"/>
                      </a:ext>
                    </a:extLst>
                  </p:cNvPr>
                  <p:cNvSpPr txBox="1"/>
                  <p:nvPr/>
                </p:nvSpPr>
                <p:spPr>
                  <a:xfrm>
                    <a:off x="6240392" y="2542249"/>
                    <a:ext cx="2455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59B063F-DF8A-124C-BF37-2601AF7D87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0392" y="2542249"/>
                    <a:ext cx="245516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r="-4762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3DDC0AD-EDFD-6F43-8D81-072C0C8B736F}"/>
                </a:ext>
              </a:extLst>
            </p:cNvPr>
            <p:cNvGrpSpPr/>
            <p:nvPr/>
          </p:nvGrpSpPr>
          <p:grpSpPr>
            <a:xfrm>
              <a:off x="9683411" y="2760814"/>
              <a:ext cx="440481" cy="276999"/>
              <a:chOff x="9714941" y="2773876"/>
              <a:chExt cx="440481" cy="27699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1BC5A88-124E-C34B-9109-3C9293DE6031}"/>
                  </a:ext>
                </a:extLst>
              </p:cNvPr>
              <p:cNvSpPr/>
              <p:nvPr/>
            </p:nvSpPr>
            <p:spPr>
              <a:xfrm>
                <a:off x="9714941" y="2875689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FA4B722-80C5-4F41-BF6F-F7156C02F416}"/>
                      </a:ext>
                    </a:extLst>
                  </p:cNvPr>
                  <p:cNvSpPr txBox="1"/>
                  <p:nvPr/>
                </p:nvSpPr>
                <p:spPr>
                  <a:xfrm>
                    <a:off x="9904584" y="2773876"/>
                    <a:ext cx="2508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DFA4B722-80C5-4F41-BF6F-F7156C02F4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4584" y="2773876"/>
                    <a:ext cx="250838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0000" r="-5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65B1AB0-94E8-D342-BFD8-9FC202897950}"/>
                    </a:ext>
                  </a:extLst>
                </p:cNvPr>
                <p:cNvSpPr txBox="1"/>
                <p:nvPr/>
              </p:nvSpPr>
              <p:spPr>
                <a:xfrm>
                  <a:off x="2729471" y="3002068"/>
                  <a:ext cx="31954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65B1AB0-94E8-D342-BFD8-9FC202897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471" y="3002068"/>
                  <a:ext cx="3195449" cy="389513"/>
                </a:xfrm>
                <a:prstGeom prst="ellipse">
                  <a:avLst/>
                </a:prstGeom>
                <a:blipFill>
                  <a:blip r:embed="rId18"/>
                  <a:stretch>
                    <a:fillRect b="-31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B795B28-D799-F44C-97FB-6EF28D9A236C}"/>
                </a:ext>
              </a:extLst>
            </p:cNvPr>
            <p:cNvCxnSpPr>
              <a:cxnSpLocks/>
              <a:stCxn id="94" idx="6"/>
              <a:endCxn id="98" idx="1"/>
            </p:cNvCxnSpPr>
            <p:nvPr/>
          </p:nvCxnSpPr>
          <p:spPr>
            <a:xfrm>
              <a:off x="5924920" y="3196825"/>
              <a:ext cx="249795" cy="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C6DDAD0-7E46-E748-9E25-B6ED330717A2}"/>
                </a:ext>
              </a:extLst>
            </p:cNvPr>
            <p:cNvCxnSpPr>
              <a:cxnSpLocks/>
              <a:stCxn id="98" idx="3"/>
              <a:endCxn id="84" idx="2"/>
            </p:cNvCxnSpPr>
            <p:nvPr/>
          </p:nvCxnSpPr>
          <p:spPr>
            <a:xfrm flipV="1">
              <a:off x="6318715" y="2934868"/>
              <a:ext cx="169203" cy="2630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51F0358-2D40-AD44-B70A-1265139879E0}"/>
                </a:ext>
              </a:extLst>
            </p:cNvPr>
            <p:cNvGrpSpPr/>
            <p:nvPr/>
          </p:nvGrpSpPr>
          <p:grpSpPr>
            <a:xfrm>
              <a:off x="6123957" y="2853053"/>
              <a:ext cx="245516" cy="416845"/>
              <a:chOff x="6240392" y="2537571"/>
              <a:chExt cx="245516" cy="41684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D65518A-BA17-034F-8457-F5A7C61463B4}"/>
                  </a:ext>
                </a:extLst>
              </p:cNvPr>
              <p:cNvSpPr/>
              <p:nvPr/>
            </p:nvSpPr>
            <p:spPr>
              <a:xfrm>
                <a:off x="6291150" y="2810416"/>
                <a:ext cx="144000" cy="14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9DD7AF2B-06CA-2D48-A6F5-D4A848B7E524}"/>
                      </a:ext>
                    </a:extLst>
                  </p:cNvPr>
                  <p:cNvSpPr txBox="1"/>
                  <p:nvPr/>
                </p:nvSpPr>
                <p:spPr>
                  <a:xfrm>
                    <a:off x="6240392" y="2537571"/>
                    <a:ext cx="2455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9DD7AF2B-06CA-2D48-A6F5-D4A848B7E5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0392" y="2537571"/>
                    <a:ext cx="245516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r="-4762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610D7-0169-9A13-B603-6C944AC942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24A1E-D54E-3B3E-5F15-554FFCCCE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04CE-F259-F04E-CC30-C6AF42AD4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10679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induces a probability distribution over possible interpretations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(world) of the grounded atoms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𝑎𝑙𝑠𝑒</m:t>
                            </m:r>
                          </m:e>
                        </m:d>
                      </m:e>
                      <m:sup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= the number of ground atoms in the grounded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Probability of one interpretation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= number of </a:t>
                </a:r>
                <a:r>
                  <a:rPr lang="en-GB" dirty="0"/>
                  <a:t>propositional sentences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evaluate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given the assignments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 b="-157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90A4-DF54-3AE4-58F8-A1B401B046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1928-8348-81DE-CA96-44FDEBEEC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14EA-20C1-D229-4E1E-8738BEB30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9867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 –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Let an MLN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and a domain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be given</a:t>
                </a:r>
              </a:p>
              <a:p>
                <a:r>
                  <a:rPr lang="en-GB" dirty="0"/>
                  <a:t>The grounded MLN is the following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The semantics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</m:d>
                  </m:oMath>
                </a14:m>
                <a:r>
                  <a:rPr lang="en-GB" dirty="0"/>
                  <a:t> induces a probability distribution over possible interpretations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assigns a truth value to each (ground) atom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I.e., a normalised product over all weights of formulas (potential functions of cliques)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true and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GB" dirty="0"/>
                  <a:t> otherwise, i.e.,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</m:d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Product called </a:t>
                </a:r>
                <a:r>
                  <a:rPr lang="en-GB" dirty="0">
                    <a:solidFill>
                      <a:schemeClr val="accent1"/>
                    </a:solidFill>
                  </a:rPr>
                  <a:t>weight of a world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13812" r="-1371" b="-229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7017E-0936-8451-6828-2AFF4D25527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2962-AAFF-1E6A-0374-817C6F4DC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DCEFA-52BB-8CF3-C9E2-9453491B1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581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Problem: Adding Objects and Relations in Propositional Formalisms Clunky…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8338A-9285-6856-CB69-DF9AB8B03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013E597-4BD9-D745-89BE-393F8A92419A}"/>
              </a:ext>
            </a:extLst>
          </p:cNvPr>
          <p:cNvGrpSpPr/>
          <p:nvPr/>
        </p:nvGrpSpPr>
        <p:grpSpPr>
          <a:xfrm>
            <a:off x="3847952" y="1640772"/>
            <a:ext cx="4350529" cy="3904757"/>
            <a:chOff x="3847952" y="1640772"/>
            <a:chExt cx="4350529" cy="39047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4BCC21-6E26-EA47-A5D9-895F0530B965}"/>
                    </a:ext>
                  </a:extLst>
                </p:cNvPr>
                <p:cNvSpPr txBox="1"/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1587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4BCC21-6E26-EA47-A5D9-895F0530B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1F6E279-80E3-584F-B451-24BFFE41D7DC}"/>
                    </a:ext>
                  </a:extLst>
                </p:cNvPr>
                <p:cNvSpPr txBox="1"/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1F6E279-80E3-584F-B451-24BFFE41D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8C1A666-8C98-0C46-824C-CCF314DFAD1E}"/>
                    </a:ext>
                  </a:extLst>
                </p:cNvPr>
                <p:cNvSpPr txBox="1"/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8C1A666-8C98-0C46-824C-CCF314DFA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12AF96-BC13-D147-B5F3-97A2AC0FF79B}"/>
                </a:ext>
              </a:extLst>
            </p:cNvPr>
            <p:cNvCxnSpPr>
              <a:cxnSpLocks/>
              <a:stCxn id="75" idx="1"/>
              <a:endCxn id="12" idx="6"/>
            </p:cNvCxnSpPr>
            <p:nvPr/>
          </p:nvCxnSpPr>
          <p:spPr>
            <a:xfrm flipH="1">
              <a:off x="5730689" y="2856673"/>
              <a:ext cx="1396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DC65A4-74FF-6B40-B3A1-376776ED12D8}"/>
                </a:ext>
              </a:extLst>
            </p:cNvPr>
            <p:cNvCxnSpPr>
              <a:cxnSpLocks/>
              <a:stCxn id="14" idx="0"/>
              <a:endCxn id="73" idx="2"/>
            </p:cNvCxnSpPr>
            <p:nvPr/>
          </p:nvCxnSpPr>
          <p:spPr>
            <a:xfrm flipV="1">
              <a:off x="4749788" y="4737872"/>
              <a:ext cx="4946" cy="41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730206-841E-D843-90CB-CA1C6307D61E}"/>
                </a:ext>
              </a:extLst>
            </p:cNvPr>
            <p:cNvCxnSpPr>
              <a:cxnSpLocks/>
              <a:stCxn id="53" idx="4"/>
              <a:endCxn id="71" idx="0"/>
            </p:cNvCxnSpPr>
            <p:nvPr/>
          </p:nvCxnSpPr>
          <p:spPr>
            <a:xfrm flipH="1">
              <a:off x="5205145" y="3862567"/>
              <a:ext cx="884440" cy="73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99B1FE-D475-B145-B41B-641EC8C1A418}"/>
                </a:ext>
              </a:extLst>
            </p:cNvPr>
            <p:cNvCxnSpPr>
              <a:cxnSpLocks/>
              <a:stCxn id="55" idx="2"/>
              <a:endCxn id="71" idx="3"/>
            </p:cNvCxnSpPr>
            <p:nvPr/>
          </p:nvCxnSpPr>
          <p:spPr>
            <a:xfrm flipH="1">
              <a:off x="5277145" y="4665872"/>
              <a:ext cx="350009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61A78B-293C-7F48-8102-026148F69E0B}"/>
                </a:ext>
              </a:extLst>
            </p:cNvPr>
            <p:cNvCxnSpPr>
              <a:cxnSpLocks/>
              <a:stCxn id="73" idx="0"/>
              <a:endCxn id="53" idx="4"/>
            </p:cNvCxnSpPr>
            <p:nvPr/>
          </p:nvCxnSpPr>
          <p:spPr>
            <a:xfrm flipV="1">
              <a:off x="4754734" y="3862567"/>
              <a:ext cx="1334851" cy="731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4249C0-B445-824A-AEE1-E9D06F15D6E3}"/>
                </a:ext>
              </a:extLst>
            </p:cNvPr>
            <p:cNvGrpSpPr/>
            <p:nvPr/>
          </p:nvGrpSpPr>
          <p:grpSpPr>
            <a:xfrm>
              <a:off x="5852909" y="2560892"/>
              <a:ext cx="190052" cy="367781"/>
              <a:chOff x="6667403" y="2704840"/>
              <a:chExt cx="190052" cy="367781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85A024E-E4B9-7241-9B49-436D8446B641}"/>
                  </a:ext>
                </a:extLst>
              </p:cNvPr>
              <p:cNvSpPr/>
              <p:nvPr/>
            </p:nvSpPr>
            <p:spPr>
              <a:xfrm>
                <a:off x="6684799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31ADEF9-61A4-A74F-8C2F-89810865FD0E}"/>
                      </a:ext>
                    </a:extLst>
                  </p:cNvPr>
                  <p:cNvSpPr txBox="1"/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31ADEF9-61A4-A74F-8C2F-89810865FD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E2FC485-861D-424B-8DD2-CFCD27708FCB}"/>
                </a:ext>
              </a:extLst>
            </p:cNvPr>
            <p:cNvGrpSpPr/>
            <p:nvPr/>
          </p:nvGrpSpPr>
          <p:grpSpPr>
            <a:xfrm>
              <a:off x="4652677" y="4361728"/>
              <a:ext cx="194219" cy="376144"/>
              <a:chOff x="5467171" y="4505676"/>
              <a:chExt cx="194219" cy="37614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2DDE445-8B00-6140-B299-AA4B64DE1512}"/>
                  </a:ext>
                </a:extLst>
              </p:cNvPr>
              <p:cNvSpPr/>
              <p:nvPr/>
            </p:nvSpPr>
            <p:spPr>
              <a:xfrm>
                <a:off x="5497228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E94406F-0346-7E44-AAD6-6115D2F26F4A}"/>
                      </a:ext>
                    </a:extLst>
                  </p:cNvPr>
                  <p:cNvSpPr txBox="1"/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E94406F-0346-7E44-AAD6-6115D2F26F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529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7FF33BE-FBCB-594A-94DA-FED9BF814B01}"/>
                </a:ext>
              </a:extLst>
            </p:cNvPr>
            <p:cNvGrpSpPr/>
            <p:nvPr/>
          </p:nvGrpSpPr>
          <p:grpSpPr>
            <a:xfrm>
              <a:off x="5113863" y="4362082"/>
              <a:ext cx="194219" cy="377457"/>
              <a:chOff x="5928357" y="4506030"/>
              <a:chExt cx="194219" cy="37745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21B4187-55F7-414F-A7BC-A7502B6F613B}"/>
                  </a:ext>
                </a:extLst>
              </p:cNvPr>
              <p:cNvSpPr/>
              <p:nvPr/>
            </p:nvSpPr>
            <p:spPr>
              <a:xfrm>
                <a:off x="5947639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A81C451-E79E-9D4F-9E14-CEFD99F027E9}"/>
                      </a:ext>
                    </a:extLst>
                  </p:cNvPr>
                  <p:cNvSpPr txBox="1"/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A81C451-E79E-9D4F-9E14-CEFD99F027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FB0280-1D8D-FF48-80F6-07BDE954FE07}"/>
                </a:ext>
              </a:extLst>
            </p:cNvPr>
            <p:cNvCxnSpPr>
              <a:cxnSpLocks/>
              <a:stCxn id="13" idx="2"/>
              <a:endCxn id="69" idx="3"/>
            </p:cNvCxnSpPr>
            <p:nvPr/>
          </p:nvCxnSpPr>
          <p:spPr>
            <a:xfrm flipH="1" flipV="1">
              <a:off x="6306202" y="2856673"/>
              <a:ext cx="2086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014AD3-B450-9646-8611-C7B075C854E9}"/>
                </a:ext>
              </a:extLst>
            </p:cNvPr>
            <p:cNvCxnSpPr>
              <a:cxnSpLocks/>
              <a:stCxn id="53" idx="0"/>
              <a:endCxn id="69" idx="2"/>
            </p:cNvCxnSpPr>
            <p:nvPr/>
          </p:nvCxnSpPr>
          <p:spPr>
            <a:xfrm flipV="1">
              <a:off x="6089585" y="2928673"/>
              <a:ext cx="144617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0D5F5B-9F83-ED42-86FE-72D5A69A15B4}"/>
                </a:ext>
              </a:extLst>
            </p:cNvPr>
            <p:cNvCxnSpPr>
              <a:cxnSpLocks/>
              <a:stCxn id="67" idx="3"/>
              <a:endCxn id="12" idx="2"/>
            </p:cNvCxnSpPr>
            <p:nvPr/>
          </p:nvCxnSpPr>
          <p:spPr>
            <a:xfrm>
              <a:off x="4011827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4D7FD2-4C2F-B549-AC4A-5A3FE97E6CF2}"/>
                </a:ext>
              </a:extLst>
            </p:cNvPr>
            <p:cNvCxnSpPr>
              <a:cxnSpLocks/>
              <a:stCxn id="13" idx="6"/>
              <a:endCxn id="65" idx="1"/>
            </p:cNvCxnSpPr>
            <p:nvPr/>
          </p:nvCxnSpPr>
          <p:spPr>
            <a:xfrm flipV="1">
              <a:off x="7804552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9F2C77-7DF1-0248-A908-502A5210F922}"/>
                </a:ext>
              </a:extLst>
            </p:cNvPr>
            <p:cNvCxnSpPr>
              <a:cxnSpLocks/>
              <a:stCxn id="61" idx="4"/>
              <a:endCxn id="75" idx="0"/>
            </p:cNvCxnSpPr>
            <p:nvPr/>
          </p:nvCxnSpPr>
          <p:spPr>
            <a:xfrm flipH="1">
              <a:off x="5942305" y="2488892"/>
              <a:ext cx="153253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22C540-6133-5E45-9E7C-946AA41A4198}"/>
                </a:ext>
              </a:extLst>
            </p:cNvPr>
            <p:cNvCxnSpPr>
              <a:cxnSpLocks/>
              <a:stCxn id="61" idx="4"/>
              <a:endCxn id="69" idx="0"/>
            </p:cNvCxnSpPr>
            <p:nvPr/>
          </p:nvCxnSpPr>
          <p:spPr>
            <a:xfrm>
              <a:off x="6095558" y="2488892"/>
              <a:ext cx="138644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E31E40-F83C-C24C-BA2A-26D144CEE6FC}"/>
                </a:ext>
              </a:extLst>
            </p:cNvPr>
            <p:cNvCxnSpPr>
              <a:cxnSpLocks/>
              <a:stCxn id="67" idx="3"/>
              <a:endCxn id="59" idx="3"/>
            </p:cNvCxnSpPr>
            <p:nvPr/>
          </p:nvCxnSpPr>
          <p:spPr>
            <a:xfrm flipV="1">
              <a:off x="4011827" y="1973242"/>
              <a:ext cx="1578483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B57575-603C-9240-83F2-4A95E7A1F4F5}"/>
                </a:ext>
              </a:extLst>
            </p:cNvPr>
            <p:cNvCxnSpPr>
              <a:cxnSpLocks/>
              <a:stCxn id="59" idx="5"/>
              <a:endCxn id="65" idx="1"/>
            </p:cNvCxnSpPr>
            <p:nvPr/>
          </p:nvCxnSpPr>
          <p:spPr>
            <a:xfrm>
              <a:off x="6588861" y="1973242"/>
              <a:ext cx="1400485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A80BE71-8CDE-344B-9B3D-F1CF5EA0F9AF}"/>
                </a:ext>
              </a:extLst>
            </p:cNvPr>
            <p:cNvCxnSpPr>
              <a:cxnSpLocks/>
              <a:stCxn id="67" idx="3"/>
              <a:endCxn id="53" idx="2"/>
            </p:cNvCxnSpPr>
            <p:nvPr/>
          </p:nvCxnSpPr>
          <p:spPr>
            <a:xfrm>
              <a:off x="4011827" y="2856673"/>
              <a:ext cx="1698433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A50ED0-A876-C14C-859B-9F279F11BEAD}"/>
                </a:ext>
              </a:extLst>
            </p:cNvPr>
            <p:cNvCxnSpPr>
              <a:cxnSpLocks/>
              <a:stCxn id="65" idx="1"/>
              <a:endCxn id="53" idx="6"/>
            </p:cNvCxnSpPr>
            <p:nvPr/>
          </p:nvCxnSpPr>
          <p:spPr>
            <a:xfrm flipH="1">
              <a:off x="6468909" y="2856673"/>
              <a:ext cx="1520437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D1BDFB-98ED-7348-84D5-3E0A9D9856AB}"/>
                </a:ext>
              </a:extLst>
            </p:cNvPr>
            <p:cNvCxnSpPr>
              <a:cxnSpLocks/>
              <a:stCxn id="71" idx="2"/>
              <a:endCxn id="51" idx="1"/>
            </p:cNvCxnSpPr>
            <p:nvPr/>
          </p:nvCxnSpPr>
          <p:spPr>
            <a:xfrm>
              <a:off x="5205145" y="4739539"/>
              <a:ext cx="582466" cy="262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3E5573C-8C10-7043-9433-208219FAFBBD}"/>
                </a:ext>
              </a:extLst>
            </p:cNvPr>
            <p:cNvCxnSpPr>
              <a:cxnSpLocks/>
              <a:stCxn id="53" idx="4"/>
              <a:endCxn id="63" idx="3"/>
            </p:cNvCxnSpPr>
            <p:nvPr/>
          </p:nvCxnSpPr>
          <p:spPr>
            <a:xfrm>
              <a:off x="6089585" y="3862567"/>
              <a:ext cx="1497515" cy="791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279EDF-10AB-1E48-A431-CB7F90A8DCAB}"/>
                </a:ext>
              </a:extLst>
            </p:cNvPr>
            <p:cNvCxnSpPr>
              <a:cxnSpLocks/>
              <a:stCxn id="51" idx="7"/>
              <a:endCxn id="63" idx="2"/>
            </p:cNvCxnSpPr>
            <p:nvPr/>
          </p:nvCxnSpPr>
          <p:spPr>
            <a:xfrm flipV="1">
              <a:off x="6272477" y="4725832"/>
              <a:ext cx="1242623" cy="27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68B668A-848B-3441-816E-04CBF2F8AE6A}"/>
                </a:ext>
              </a:extLst>
            </p:cNvPr>
            <p:cNvCxnSpPr>
              <a:cxnSpLocks/>
              <a:stCxn id="63" idx="2"/>
              <a:endCxn id="57" idx="0"/>
            </p:cNvCxnSpPr>
            <p:nvPr/>
          </p:nvCxnSpPr>
          <p:spPr>
            <a:xfrm flipH="1">
              <a:off x="7507637" y="4725832"/>
              <a:ext cx="7463" cy="430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C0A9125-2A0B-4541-A789-BCF6140C5126}"/>
                </a:ext>
              </a:extLst>
            </p:cNvPr>
            <p:cNvGrpSpPr/>
            <p:nvPr/>
          </p:nvGrpSpPr>
          <p:grpSpPr>
            <a:xfrm>
              <a:off x="6136182" y="2560892"/>
              <a:ext cx="190052" cy="367781"/>
              <a:chOff x="6950676" y="2704840"/>
              <a:chExt cx="190052" cy="367781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D90B50F-6616-B047-866A-99E36ACA2489}"/>
                  </a:ext>
                </a:extLst>
              </p:cNvPr>
              <p:cNvSpPr/>
              <p:nvPr/>
            </p:nvSpPr>
            <p:spPr>
              <a:xfrm>
                <a:off x="6976696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C867840-7AB0-AC44-BA4B-FE4229E0BFBD}"/>
                      </a:ext>
                    </a:extLst>
                  </p:cNvPr>
                  <p:cNvSpPr txBox="1"/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7C867840-7AB0-AC44-BA4B-FE4229E0BF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DEF4B18-338F-0A42-B2AE-E5F1B83FBB09}"/>
                </a:ext>
              </a:extLst>
            </p:cNvPr>
            <p:cNvGrpSpPr/>
            <p:nvPr/>
          </p:nvGrpSpPr>
          <p:grpSpPr>
            <a:xfrm>
              <a:off x="3847952" y="2560892"/>
              <a:ext cx="190052" cy="367781"/>
              <a:chOff x="4662446" y="2704840"/>
              <a:chExt cx="190052" cy="36778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5F60D63-0EF0-1D4D-A401-188B136D5C99}"/>
                  </a:ext>
                </a:extLst>
              </p:cNvPr>
              <p:cNvSpPr/>
              <p:nvPr/>
            </p:nvSpPr>
            <p:spPr>
              <a:xfrm>
                <a:off x="4682321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2C84EBCD-28B5-CF40-89B7-0841003239BE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2C84EBCD-28B5-CF40-89B7-0841003239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167BA87-D18A-4A4C-8E6F-0E8AAD06FF20}"/>
                </a:ext>
              </a:extLst>
            </p:cNvPr>
            <p:cNvGrpSpPr/>
            <p:nvPr/>
          </p:nvGrpSpPr>
          <p:grpSpPr>
            <a:xfrm>
              <a:off x="7966320" y="2560892"/>
              <a:ext cx="190052" cy="367781"/>
              <a:chOff x="8780814" y="2704840"/>
              <a:chExt cx="190052" cy="36778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727DCC-E8BB-9949-B776-652960AADA23}"/>
                  </a:ext>
                </a:extLst>
              </p:cNvPr>
              <p:cNvSpPr/>
              <p:nvPr/>
            </p:nvSpPr>
            <p:spPr>
              <a:xfrm>
                <a:off x="8803840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C711483-E76E-F04C-85DF-49A081FA0E16}"/>
                      </a:ext>
                    </a:extLst>
                  </p:cNvPr>
                  <p:cNvSpPr txBox="1"/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C711483-E76E-F04C-85DF-49A081FA0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A414697-8EEF-9646-BEB5-BAF184F73BA4}"/>
                </a:ext>
              </a:extLst>
            </p:cNvPr>
            <p:cNvGrpSpPr/>
            <p:nvPr/>
          </p:nvGrpSpPr>
          <p:grpSpPr>
            <a:xfrm>
              <a:off x="7417990" y="4362082"/>
              <a:ext cx="194219" cy="363750"/>
              <a:chOff x="8232484" y="4506030"/>
              <a:chExt cx="194219" cy="36375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5751910-8C9F-4D4E-ABB8-26146D182828}"/>
                  </a:ext>
                </a:extLst>
              </p:cNvPr>
              <p:cNvSpPr/>
              <p:nvPr/>
            </p:nvSpPr>
            <p:spPr>
              <a:xfrm>
                <a:off x="8257594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5BEA312-1820-4D44-90EE-368A35BF3543}"/>
                      </a:ext>
                    </a:extLst>
                  </p:cNvPr>
                  <p:cNvSpPr txBox="1"/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5BEA312-1820-4D44-90EE-368A35BF35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C0A573E-0C14-6D46-9DF4-E6B4CECF7A88}"/>
                    </a:ext>
                  </a:extLst>
                </p:cNvPr>
                <p:cNvSpPr txBox="1"/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𝑛𝑢𝑐𝑙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C0A573E-0C14-6D46-9DF4-E6B4CECF7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23F37A2-4CB3-BC4E-8DF8-57F1CA5DCBAC}"/>
                    </a:ext>
                  </a:extLst>
                </p:cNvPr>
                <p:cNvSpPr txBox="1"/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𝑐h𝑒𝑚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23F37A2-4CB3-BC4E-8DF8-57F1CA5DC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341D436-D173-4143-8556-1FAC48F81907}"/>
                    </a:ext>
                  </a:extLst>
                </p:cNvPr>
                <p:cNvSpPr txBox="1"/>
                <p:nvPr/>
              </p:nvSpPr>
              <p:spPr>
                <a:xfrm>
                  <a:off x="6816792" y="5156016"/>
                  <a:ext cx="138168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341D436-D173-4143-8556-1FAC48F81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792" y="5156016"/>
                  <a:ext cx="1381689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E81548-FCAC-E143-99EA-E8C0D0E885F8}"/>
                    </a:ext>
                  </a:extLst>
                </p:cNvPr>
                <p:cNvSpPr txBox="1"/>
                <p:nvPr/>
              </p:nvSpPr>
              <p:spPr>
                <a:xfrm>
                  <a:off x="5627154" y="4471115"/>
                  <a:ext cx="137420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E81548-FCAC-E143-99EA-E8C0D0E88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7154" y="4471115"/>
                  <a:ext cx="1374205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5B01B05-4390-3E44-A13A-7FED315C6F4F}"/>
                    </a:ext>
                  </a:extLst>
                </p:cNvPr>
                <p:cNvSpPr txBox="1"/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5B01B05-4390-3E44-A13A-7FED315C6F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blipFill>
                  <a:blip r:embed="rId1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1A505C1-0F22-F44C-BF69-55F9BE8D2CBF}"/>
                    </a:ext>
                  </a:extLst>
                </p:cNvPr>
                <p:cNvSpPr txBox="1"/>
                <p:nvPr/>
              </p:nvSpPr>
              <p:spPr>
                <a:xfrm>
                  <a:off x="5687192" y="4944528"/>
                  <a:ext cx="685704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𝑆𝑖𝑐𝑘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1A505C1-0F22-F44C-BF69-55F9BE8D2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192" y="4944528"/>
                  <a:ext cx="685704" cy="389513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3DA82E0-5344-804A-A9ED-19622CAACA3B}"/>
                </a:ext>
              </a:extLst>
            </p:cNvPr>
            <p:cNvCxnSpPr>
              <a:cxnSpLocks/>
              <a:stCxn id="73" idx="2"/>
              <a:endCxn id="51" idx="2"/>
            </p:cNvCxnSpPr>
            <p:nvPr/>
          </p:nvCxnSpPr>
          <p:spPr>
            <a:xfrm>
              <a:off x="4754734" y="4737872"/>
              <a:ext cx="932458" cy="401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9A4DC1-C3D4-EC4B-ACAC-EBF545703E94}"/>
                </a:ext>
              </a:extLst>
            </p:cNvPr>
            <p:cNvCxnSpPr>
              <a:cxnSpLocks/>
              <a:stCxn id="53" idx="0"/>
              <a:endCxn id="75" idx="2"/>
            </p:cNvCxnSpPr>
            <p:nvPr/>
          </p:nvCxnSpPr>
          <p:spPr>
            <a:xfrm flipH="1" flipV="1">
              <a:off x="5942305" y="2928673"/>
              <a:ext cx="147280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EE75149-0915-4C48-A5CC-7FCD34C636BF}"/>
                </a:ext>
              </a:extLst>
            </p:cNvPr>
            <p:cNvCxnSpPr>
              <a:cxnSpLocks/>
              <a:stCxn id="135" idx="1"/>
              <a:endCxn id="53" idx="6"/>
            </p:cNvCxnSpPr>
            <p:nvPr/>
          </p:nvCxnSpPr>
          <p:spPr>
            <a:xfrm flipH="1">
              <a:off x="6468909" y="3667811"/>
              <a:ext cx="5598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FA2DB8B-8C81-1E44-9488-C0FC9EBF9765}"/>
                </a:ext>
              </a:extLst>
            </p:cNvPr>
            <p:cNvGrpSpPr/>
            <p:nvPr/>
          </p:nvGrpSpPr>
          <p:grpSpPr>
            <a:xfrm>
              <a:off x="7005769" y="3379583"/>
              <a:ext cx="190052" cy="360228"/>
              <a:chOff x="7005769" y="3379583"/>
              <a:chExt cx="190052" cy="36022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AC3AF25-3CC1-CC4A-AA7E-552914E1D06D}"/>
                  </a:ext>
                </a:extLst>
              </p:cNvPr>
              <p:cNvSpPr/>
              <p:nvPr/>
            </p:nvSpPr>
            <p:spPr>
              <a:xfrm>
                <a:off x="7028795" y="35958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AAC67A8A-6DA5-174A-93DD-B47C420CCDE5}"/>
                      </a:ext>
                    </a:extLst>
                  </p:cNvPr>
                  <p:cNvSpPr txBox="1"/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AAC67A8A-6DA5-174A-93DD-B47C420CCD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5333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D5FB9-3466-7320-443F-D839FF1CDB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BF397-4818-0711-3577-259881586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A4D76-CFD0-8127-64B6-60C34B106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2627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 –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Consider the weight of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</m:d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To simplify, use the following:</a:t>
                </a:r>
              </a:p>
              <a:p>
                <a:pPr lvl="1"/>
                <a:r>
                  <a:rPr lang="en-GB" dirty="0"/>
                  <a:t>Sentences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</m:d>
                  </m:oMath>
                </a14:m>
                <a:r>
                  <a:rPr lang="en-GB" dirty="0"/>
                  <a:t> are groundings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formulas where each set of propositional sentences per formula carries the same weight</a:t>
                </a:r>
              </a:p>
              <a:p>
                <a:pPr lvl="1"/>
                <a:r>
                  <a:rPr lang="en-GB" dirty="0"/>
                  <a:t>If a propositional sentences evaluates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, its contribution to the product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711200" lvl="1" indent="-452438">
                  <a:buFont typeface="Zapf Dingbats"/>
                  <a:buChar char="➝"/>
                </a:pPr>
                <a:r>
                  <a:rPr lang="en-GB" dirty="0"/>
                  <a:t>Rewrite expression: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= number of propositional sentences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that evaluate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given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16575" b="-265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94614-1931-6BED-A9FF-7127711041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4793F-46C5-EA0C-CFBE-569E0E295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B1159-50FB-A1C5-C675-B006AED6F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54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 –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Therefore,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induces a probability distribution over possible worlds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lvl="2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b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𝑎𝑙𝑠𝑒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= the number of ground atoms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 b="-77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704AA-E4ED-F9A5-CA03-CA7984EE8A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4D625-A67A-BB9C-703B-DE0FAD408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D16AE-B1FD-E127-2A58-972E7260C7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2129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F213C1-1EE2-B848-819D-1D9193215B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/>
                  <a:t>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GB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F213C1-1EE2-B848-819D-1D9193215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094" b="-301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Weight of a world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Taking the logarithm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Sum allows for component-wise optimisation during weight learning</a:t>
                </a:r>
              </a:p>
              <a:p>
                <a:pPr lvl="1"/>
                <a:r>
                  <a:rPr lang="en-GB" dirty="0">
                    <a:ea typeface="Cambria Math" panose="02040503050406030204" pitchFamily="18" charset="0"/>
                    <a:cs typeface="Times New Roman" charset="0"/>
                  </a:rPr>
                  <a:t>Referred to as </a:t>
                </a:r>
                <a:r>
                  <a:rPr lang="en-GB" dirty="0">
                    <a:solidFill>
                      <a:schemeClr val="accent2"/>
                    </a:solidFill>
                    <a:ea typeface="Cambria Math" panose="02040503050406030204" pitchFamily="18" charset="0"/>
                    <a:cs typeface="Times New Roman" charset="0"/>
                  </a:rPr>
                  <a:t>log-linear models</a:t>
                </a:r>
              </a:p>
              <a:p>
                <a:r>
                  <a:rPr lang="en-GB" dirty="0">
                    <a:ea typeface="Cambria Math" panose="02040503050406030204" pitchFamily="18" charset="0"/>
                    <a:cs typeface="Times New Roman" charset="0"/>
                  </a:rPr>
                  <a:t>Semantics: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𝑎𝑙𝑠𝑒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𝑎𝑙𝑠𝑒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>
                  <a:solidFill>
                    <a:schemeClr val="accent1"/>
                  </a:solidFill>
                  <a:ea typeface="Times New Roman" charset="0"/>
                  <a:cs typeface="Times New Roman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486" t="-16022" b="-204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84C19-CE61-BF8A-2D4B-895064DBBE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3F29-D1DD-E4D3-8D0B-13842ED55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4586-0D4D-1951-C30F-3808771D9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65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MLNs into PMs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Follows the same idea of generating a graphical representation</a:t>
                </a:r>
              </a:p>
              <a:p>
                <a:pPr lvl="1"/>
                <a:r>
                  <a:rPr lang="en-GB" dirty="0"/>
                  <a:t>Logical atoms = PRVs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Potential function</a:t>
                </a:r>
              </a:p>
              <a:p>
                <a:pPr lvl="2"/>
                <a:r>
                  <a:rPr lang="en-US" dirty="0"/>
                  <a:t>Map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truth values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</m:oMath>
                </a14:m>
                <a:r>
                  <a:rPr lang="en-US" dirty="0"/>
                  <a:t> as assignments to atoms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true</a:t>
                </a:r>
              </a:p>
              <a:p>
                <a:pPr lvl="2"/>
                <a:r>
                  <a:rPr lang="en-US" dirty="0"/>
                  <a:t>Otherwise 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indeed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choose large number </a:t>
                </a:r>
              </a:p>
              <a:p>
                <a:pPr lvl="3"/>
                <a:r>
                  <a:rPr lang="en-US" dirty="0"/>
                  <a:t>In implementation: maximum number of chosen number encoding</a:t>
                </a:r>
              </a:p>
              <a:p>
                <a:pPr lvl="1"/>
                <a:r>
                  <a:rPr lang="en-GB" dirty="0"/>
                  <a:t>Constraints</a:t>
                </a:r>
                <a:endParaRPr lang="de-DE" dirty="0"/>
              </a:p>
              <a:p>
                <a:pPr lvl="2"/>
                <a:r>
                  <a:rPr lang="en-GB" dirty="0"/>
                  <a:t>If no domain constraints given: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GB" dirty="0"/>
                  <a:t>, i.e.,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𝑙𝑣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𝑑𝑜𝑚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Otherwise: build constraint according to domain constraints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1EC2CFE-EBE1-2645-82B6-7B00E21B685C}"/>
              </a:ext>
            </a:extLst>
          </p:cNvPr>
          <p:cNvGrpSpPr/>
          <p:nvPr/>
        </p:nvGrpSpPr>
        <p:grpSpPr>
          <a:xfrm>
            <a:off x="6354815" y="4926017"/>
            <a:ext cx="5573833" cy="1023263"/>
            <a:chOff x="6354815" y="3886413"/>
            <a:chExt cx="5573833" cy="10232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01B8512-E163-3F48-AD57-6A95DEF5906D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01B8512-E163-3F48-AD57-6A95DEF59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E5CE6D-0972-9D4B-93BC-3E42C690BC43}"/>
                    </a:ext>
                  </a:extLst>
                </p:cNvPr>
                <p:cNvSpPr txBox="1"/>
                <p:nvPr/>
              </p:nvSpPr>
              <p:spPr>
                <a:xfrm>
                  <a:off x="6354815" y="4540344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CE5CE6D-0972-9D4B-93BC-3E42C690B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815" y="4540344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7185E-E775-2108-02AB-365F30B0AC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74137-9794-C4ED-C303-99AE33CE3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795D6-A2A8-944D-FE59-E916AFA13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71000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MLNs into PMs: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𝑃𝑟𝑒𝑠𝑒𝑛𝑡𝑠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𝐴𝑡𝑡𝑒𝑛𝑑𝑠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29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51CB0D1-32D4-BA4F-8013-E2BBCD27B689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E47C4F2-5CE4-A342-AF8E-ECF992F5A5F4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E47C4F2-5CE4-A342-AF8E-ECF992F5A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5A6A9D6-309D-CF48-8A7B-6C31C703BF1D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5A6A9D6-309D-CF48-8A7B-6C31C703B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9812CEB1-68C2-CA48-A26B-200A4BE97F3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625" y="4051714"/>
              <a:ext cx="444411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0847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19822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𝑃𝑟𝑒𝑠𝑒𝑛𝑡𝑠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9812CEB1-68C2-CA48-A26B-200A4BE97F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469616"/>
                  </p:ext>
                </p:extLst>
              </p:nvPr>
            </p:nvGraphicFramePr>
            <p:xfrm>
              <a:off x="359625" y="4051714"/>
              <a:ext cx="444411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0847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19822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3442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3448" r="-12857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94" t="-3448" r="-54688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0145" t="-3448" r="-144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100000" r="-12857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94" t="-100000" r="-54688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0145" t="-100000" r="-144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206897" r="-12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94" t="-206897" r="-54688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0145" t="-206897" r="-144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296667" r="-12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94" t="-296667" r="-546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0145" t="-296667" r="-144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9" t="-410345" r="-12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94" t="-410345" r="-5468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0145" t="-410345" r="-144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3DA5B971-40CC-FF47-BF9C-6011104D1548}"/>
              </a:ext>
            </a:extLst>
          </p:cNvPr>
          <p:cNvGrpSpPr/>
          <p:nvPr/>
        </p:nvGrpSpPr>
        <p:grpSpPr>
          <a:xfrm>
            <a:off x="4987870" y="3422131"/>
            <a:ext cx="6843804" cy="1020259"/>
            <a:chOff x="4987870" y="2363199"/>
            <a:chExt cx="6843804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8803AAA-8297-B84B-9157-9505B7792138}"/>
                    </a:ext>
                  </a:extLst>
                </p:cNvPr>
                <p:cNvSpPr txBox="1"/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8803AAA-8297-B84B-9157-9505B7792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0DFAE3C-20AB-DF48-86F9-0527BD5D1176}"/>
                    </a:ext>
                  </a:extLst>
                </p:cNvPr>
                <p:cNvSpPr txBox="1"/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0DFAE3C-20AB-DF48-86F9-0527BD5D1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355B10-F098-3041-A65F-66D3ABCBBF38}"/>
                </a:ext>
              </a:extLst>
            </p:cNvPr>
            <p:cNvCxnSpPr>
              <a:cxnSpLocks/>
              <a:stCxn id="65" idx="6"/>
              <a:endCxn id="81" idx="1"/>
            </p:cNvCxnSpPr>
            <p:nvPr/>
          </p:nvCxnSpPr>
          <p:spPr>
            <a:xfrm>
              <a:off x="7334691" y="2874875"/>
              <a:ext cx="170631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0ED3A43-119F-CB46-ABF3-9D1F785F1A80}"/>
                    </a:ext>
                  </a:extLst>
                </p:cNvPr>
                <p:cNvSpPr txBox="1"/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0ED3A43-119F-CB46-ABF3-9D1F785F1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35D0EE1-6C82-0849-B33D-42246D6240F0}"/>
                    </a:ext>
                  </a:extLst>
                </p:cNvPr>
                <p:cNvSpPr txBox="1"/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35D0EE1-6C82-0849-B33D-42246D624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46A2A2-4FB3-214D-AF60-30295F46151C}"/>
                </a:ext>
              </a:extLst>
            </p:cNvPr>
            <p:cNvCxnSpPr>
              <a:cxnSpLocks/>
              <a:stCxn id="77" idx="0"/>
              <a:endCxn id="68" idx="3"/>
            </p:cNvCxnSpPr>
            <p:nvPr/>
          </p:nvCxnSpPr>
          <p:spPr>
            <a:xfrm flipV="1">
              <a:off x="9873170" y="2695669"/>
              <a:ext cx="81533" cy="104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B173400-F956-F747-83B5-0EA3F4A3D312}"/>
                </a:ext>
              </a:extLst>
            </p:cNvPr>
            <p:cNvCxnSpPr>
              <a:cxnSpLocks/>
              <a:stCxn id="66" idx="6"/>
              <a:endCxn id="77" idx="1"/>
            </p:cNvCxnSpPr>
            <p:nvPr/>
          </p:nvCxnSpPr>
          <p:spPr>
            <a:xfrm flipV="1">
              <a:off x="9653046" y="2872284"/>
              <a:ext cx="148124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378796B-4DD7-0646-823C-610E093A0BF1}"/>
                </a:ext>
              </a:extLst>
            </p:cNvPr>
            <p:cNvCxnSpPr>
              <a:cxnSpLocks/>
              <a:stCxn id="81" idx="3"/>
              <a:endCxn id="66" idx="2"/>
            </p:cNvCxnSpPr>
            <p:nvPr/>
          </p:nvCxnSpPr>
          <p:spPr>
            <a:xfrm flipV="1">
              <a:off x="7649322" y="2874875"/>
              <a:ext cx="155308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2FA5751-C589-9943-95BA-5CB4E844A417}"/>
                </a:ext>
              </a:extLst>
            </p:cNvPr>
            <p:cNvCxnSpPr>
              <a:cxnSpLocks/>
              <a:stCxn id="69" idx="1"/>
              <a:endCxn id="77" idx="2"/>
            </p:cNvCxnSpPr>
            <p:nvPr/>
          </p:nvCxnSpPr>
          <p:spPr>
            <a:xfrm flipH="1" flipV="1">
              <a:off x="9873170" y="2944284"/>
              <a:ext cx="203808" cy="106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109FB37-75C5-C54B-8677-A8EF915FD7C8}"/>
                </a:ext>
              </a:extLst>
            </p:cNvPr>
            <p:cNvGrpSpPr/>
            <p:nvPr/>
          </p:nvGrpSpPr>
          <p:grpSpPr>
            <a:xfrm>
              <a:off x="7468233" y="2764971"/>
              <a:ext cx="520306" cy="392206"/>
              <a:chOff x="7584668" y="2771502"/>
              <a:chExt cx="520306" cy="39220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A60FF63-2953-FC49-A869-53255F88ECC9}"/>
                  </a:ext>
                </a:extLst>
              </p:cNvPr>
              <p:cNvSpPr/>
              <p:nvPr/>
            </p:nvSpPr>
            <p:spPr>
              <a:xfrm>
                <a:off x="7584668" y="2771502"/>
                <a:ext cx="144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5F51CF7-542E-9D43-BC68-BAE7B4714DAB}"/>
                  </a:ext>
                </a:extLst>
              </p:cNvPr>
              <p:cNvSpPr/>
              <p:nvPr/>
            </p:nvSpPr>
            <p:spPr>
              <a:xfrm>
                <a:off x="7621757" y="2810416"/>
                <a:ext cx="144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218D99E-F86C-774F-9D21-8EAB6C8FA680}"/>
                      </a:ext>
                    </a:extLst>
                  </p:cNvPr>
                  <p:cNvSpPr txBox="1"/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9218D99E-F86C-774F-9D21-8EAB6C8FA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8A80979-AD5F-8247-B8AB-1A6DEE15546F}"/>
                  </a:ext>
                </a:extLst>
              </p:cNvPr>
              <p:cNvSpPr/>
              <p:nvPr/>
            </p:nvSpPr>
            <p:spPr>
              <a:xfrm>
                <a:off x="7663276" y="2853416"/>
                <a:ext cx="144000" cy="14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CAFD14C-A062-5644-96D7-0CB520399000}"/>
                </a:ext>
              </a:extLst>
            </p:cNvPr>
            <p:cNvGrpSpPr/>
            <p:nvPr/>
          </p:nvGrpSpPr>
          <p:grpSpPr>
            <a:xfrm>
              <a:off x="9764081" y="2698471"/>
              <a:ext cx="520146" cy="288813"/>
              <a:chOff x="9795611" y="2711533"/>
              <a:chExt cx="520146" cy="28881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E7B5C20-6B16-7E4F-9DFB-80A6BC8FF084}"/>
                  </a:ext>
                </a:extLst>
              </p:cNvPr>
              <p:cNvSpPr/>
              <p:nvPr/>
            </p:nvSpPr>
            <p:spPr>
              <a:xfrm>
                <a:off x="9795611" y="277443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929BB21-DF2C-C941-9D9B-72C6F926C497}"/>
                  </a:ext>
                </a:extLst>
              </p:cNvPr>
              <p:cNvSpPr/>
              <p:nvPr/>
            </p:nvSpPr>
            <p:spPr>
              <a:xfrm>
                <a:off x="9832700" y="2813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F6E7E7F-AE91-4A4C-B5AE-6221A8A6D5FD}"/>
                  </a:ext>
                </a:extLst>
              </p:cNvPr>
              <p:cNvSpPr/>
              <p:nvPr/>
            </p:nvSpPr>
            <p:spPr>
              <a:xfrm>
                <a:off x="9874219" y="285634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FA26639-C577-5246-8EC5-7C8BEFCC20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FA26639-C577-5246-8EC5-7C8BEFCC20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0833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CD92C-C4C4-6061-4287-D520C94919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9E2CE-874B-85E7-61DE-BA344AE06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E8B47-CC51-0A3C-D85C-64F301A92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95361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F8B8-CBB3-EB46-9A80-CE4FA1D3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MLNs into PMs: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𝑃𝑢𝑏𝑙𝑖𝑠h𝑒𝑠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𝐹𝑎𝑟𝐴𝑤𝑎𝑦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𝐴𝑡𝑡𝑒𝑛𝑑𝑠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𝑑𝑜𝑚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𝑑𝑜𝑚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9576FD4-5919-AB48-B14D-EEFD691A90EE}"/>
              </a:ext>
            </a:extLst>
          </p:cNvPr>
          <p:cNvGrpSpPr/>
          <p:nvPr/>
        </p:nvGrpSpPr>
        <p:grpSpPr>
          <a:xfrm>
            <a:off x="6257842" y="4926017"/>
            <a:ext cx="5573833" cy="979897"/>
            <a:chOff x="6257842" y="3886413"/>
            <a:chExt cx="5573833" cy="97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39AED68-002F-F94E-87F0-9F966AC78B4F}"/>
                    </a:ext>
                  </a:extLst>
                </p:cNvPr>
                <p:cNvSpPr txBox="1"/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39AED68-002F-F94E-87F0-9F966AC78B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029" y="3886413"/>
                  <a:ext cx="39286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77BC025-39A1-774D-875D-C3D4B7456CA1}"/>
                    </a:ext>
                  </a:extLst>
                </p:cNvPr>
                <p:cNvSpPr txBox="1"/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02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77BC025-39A1-774D-875D-C3D4B7456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842" y="4496978"/>
                  <a:ext cx="55738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84C29A-0F4F-5147-859A-F44150E5028D}"/>
              </a:ext>
            </a:extLst>
          </p:cNvPr>
          <p:cNvGrpSpPr/>
          <p:nvPr/>
        </p:nvGrpSpPr>
        <p:grpSpPr>
          <a:xfrm>
            <a:off x="4987870" y="3428167"/>
            <a:ext cx="6843804" cy="1020259"/>
            <a:chOff x="4987870" y="2363199"/>
            <a:chExt cx="6843804" cy="102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A5B1318-FDCC-9F4C-A487-2B9934433C3D}"/>
                    </a:ext>
                  </a:extLst>
                </p:cNvPr>
                <p:cNvSpPr txBox="1"/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A5B1318-FDCC-9F4C-A487-2B9934433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870" y="2680118"/>
                  <a:ext cx="2346821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C0051F1-0165-9A4D-B7EC-E4C8B301BC18}"/>
                    </a:ext>
                  </a:extLst>
                </p:cNvPr>
                <p:cNvSpPr txBox="1"/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C0051F1-0165-9A4D-B7EC-E4C8B301B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630" y="2680118"/>
                  <a:ext cx="1848416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71A73D-FD7F-1C4D-89DD-7EF851AE3140}"/>
                </a:ext>
              </a:extLst>
            </p:cNvPr>
            <p:cNvCxnSpPr>
              <a:cxnSpLocks/>
              <a:stCxn id="46" idx="6"/>
              <a:endCxn id="62" idx="1"/>
            </p:cNvCxnSpPr>
            <p:nvPr/>
          </p:nvCxnSpPr>
          <p:spPr>
            <a:xfrm>
              <a:off x="7334691" y="2874875"/>
              <a:ext cx="170631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50231-C1E0-1742-94AA-760FE9F91B32}"/>
                    </a:ext>
                  </a:extLst>
                </p:cNvPr>
                <p:cNvSpPr txBox="1"/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50231-C1E0-1742-94AA-760FE9F91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666" y="2363199"/>
                  <a:ext cx="219900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B6FDB3-BB12-2140-B08B-2D021CA25FD0}"/>
                    </a:ext>
                  </a:extLst>
                </p:cNvPr>
                <p:cNvSpPr txBox="1"/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B6FDB3-BB12-2140-B08B-2D021CA25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284" y="2993945"/>
                  <a:ext cx="1848416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D2D7C94-B70F-9045-9FEB-5833C8FC03C8}"/>
                </a:ext>
              </a:extLst>
            </p:cNvPr>
            <p:cNvCxnSpPr>
              <a:cxnSpLocks/>
              <a:stCxn id="58" idx="0"/>
              <a:endCxn id="49" idx="3"/>
            </p:cNvCxnSpPr>
            <p:nvPr/>
          </p:nvCxnSpPr>
          <p:spPr>
            <a:xfrm flipV="1">
              <a:off x="9873170" y="2695669"/>
              <a:ext cx="81533" cy="104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254C6B-D1A2-E34A-B873-472CB24874A8}"/>
                </a:ext>
              </a:extLst>
            </p:cNvPr>
            <p:cNvCxnSpPr>
              <a:cxnSpLocks/>
              <a:stCxn id="47" idx="6"/>
              <a:endCxn id="58" idx="1"/>
            </p:cNvCxnSpPr>
            <p:nvPr/>
          </p:nvCxnSpPr>
          <p:spPr>
            <a:xfrm flipV="1">
              <a:off x="9653046" y="2872284"/>
              <a:ext cx="148124" cy="2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DBE4DD-BC41-8547-A14E-6FD34107E0C2}"/>
                </a:ext>
              </a:extLst>
            </p:cNvPr>
            <p:cNvCxnSpPr>
              <a:cxnSpLocks/>
              <a:stCxn id="62" idx="3"/>
              <a:endCxn id="47" idx="2"/>
            </p:cNvCxnSpPr>
            <p:nvPr/>
          </p:nvCxnSpPr>
          <p:spPr>
            <a:xfrm flipV="1">
              <a:off x="7649322" y="2874875"/>
              <a:ext cx="155308" cy="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52903CB-E17D-D44B-97D1-188F1FAF71EF}"/>
                </a:ext>
              </a:extLst>
            </p:cNvPr>
            <p:cNvCxnSpPr>
              <a:cxnSpLocks/>
              <a:stCxn id="50" idx="1"/>
              <a:endCxn id="58" idx="2"/>
            </p:cNvCxnSpPr>
            <p:nvPr/>
          </p:nvCxnSpPr>
          <p:spPr>
            <a:xfrm flipH="1" flipV="1">
              <a:off x="9873170" y="2944284"/>
              <a:ext cx="203808" cy="106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905EEC3-5DAF-6A4A-A94E-C4A4EE2D93B2}"/>
                </a:ext>
              </a:extLst>
            </p:cNvPr>
            <p:cNvGrpSpPr/>
            <p:nvPr/>
          </p:nvGrpSpPr>
          <p:grpSpPr>
            <a:xfrm>
              <a:off x="7468233" y="2764971"/>
              <a:ext cx="520306" cy="392206"/>
              <a:chOff x="7584668" y="2771502"/>
              <a:chExt cx="520306" cy="39220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2BC1D34-3548-124E-8071-569C2FAAF6AC}"/>
                  </a:ext>
                </a:extLst>
              </p:cNvPr>
              <p:cNvSpPr/>
              <p:nvPr/>
            </p:nvSpPr>
            <p:spPr>
              <a:xfrm>
                <a:off x="7584668" y="2771502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893EA5-3050-1E4E-9E1F-EB616C28960C}"/>
                  </a:ext>
                </a:extLst>
              </p:cNvPr>
              <p:cNvSpPr/>
              <p:nvPr/>
            </p:nvSpPr>
            <p:spPr>
              <a:xfrm>
                <a:off x="7621757" y="2810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4CE39F7-E704-5944-ABA0-8AF665A5F8F1}"/>
                      </a:ext>
                    </a:extLst>
                  </p:cNvPr>
                  <p:cNvSpPr txBox="1"/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4CE39F7-E704-5944-ABA0-8AF665A5F8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6883" y="2886709"/>
                    <a:ext cx="28809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D0789D4-CDEC-BA4C-AFF2-9EDE030EBCFE}"/>
                  </a:ext>
                </a:extLst>
              </p:cNvPr>
              <p:cNvSpPr/>
              <p:nvPr/>
            </p:nvSpPr>
            <p:spPr>
              <a:xfrm>
                <a:off x="7663276" y="2853416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5EBE51B-3537-3F4B-8322-42B314C8967A}"/>
                </a:ext>
              </a:extLst>
            </p:cNvPr>
            <p:cNvGrpSpPr/>
            <p:nvPr/>
          </p:nvGrpSpPr>
          <p:grpSpPr>
            <a:xfrm>
              <a:off x="9764081" y="2698471"/>
              <a:ext cx="520146" cy="288813"/>
              <a:chOff x="9795611" y="2711533"/>
              <a:chExt cx="520146" cy="28881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DBEC1DC-2A33-6E47-8F6F-FDA6E6290F1B}"/>
                  </a:ext>
                </a:extLst>
              </p:cNvPr>
              <p:cNvSpPr/>
              <p:nvPr/>
            </p:nvSpPr>
            <p:spPr>
              <a:xfrm>
                <a:off x="9795611" y="2774432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2025487-19DA-B94D-9BB3-5984980F8DE9}"/>
                  </a:ext>
                </a:extLst>
              </p:cNvPr>
              <p:cNvSpPr/>
              <p:nvPr/>
            </p:nvSpPr>
            <p:spPr>
              <a:xfrm>
                <a:off x="9832700" y="2813346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599DED-C4E9-634B-8734-7C25AB01F0FC}"/>
                  </a:ext>
                </a:extLst>
              </p:cNvPr>
              <p:cNvSpPr/>
              <p:nvPr/>
            </p:nvSpPr>
            <p:spPr>
              <a:xfrm>
                <a:off x="9874219" y="2856346"/>
                <a:ext cx="144000" cy="144000"/>
              </a:xfrm>
              <a:prstGeom prst="rect">
                <a:avLst/>
              </a:prstGeom>
              <a:solidFill>
                <a:srgbClr val="F5F3EB"/>
              </a:soli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AF14A7C-F5AE-A245-A091-5CBB7E6ABB5C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AF14A7C-F5AE-A245-A091-5CBB7E6ABB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2343" y="2711533"/>
                    <a:ext cx="29341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0833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84A512BA-CA25-2847-90D2-F591B201AA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623" y="2568354"/>
              <a:ext cx="5997893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657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19238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𝑃𝑢𝑏𝑙𝑖𝑠h𝑒𝑠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𝐹𝑎𝑟𝐴𝑤𝑎𝑦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GB" b="0" i="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6EA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F5F3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84A512BA-CA25-2847-90D2-F591B201AA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448554"/>
                  </p:ext>
                </p:extLst>
              </p:nvPr>
            </p:nvGraphicFramePr>
            <p:xfrm>
              <a:off x="359623" y="2568354"/>
              <a:ext cx="5997893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657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19238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3448" r="-234507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3448" r="-177500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3448" r="-66406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3448" r="-2410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100000" r="-234507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100000" r="-177500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100000" r="-66406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100000" r="-2410" b="-6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206897" r="-234507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206897" r="-177500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206897" r="-66406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206897" r="-2410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306897" r="-23450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306897" r="-177500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306897" r="-66406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306897" r="-2410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393333" r="-234507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393333" r="-177500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393333" r="-66406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393333" r="-2410" b="-3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510345" r="-23450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510345" r="-1775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510345" r="-66406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510345" r="-2410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610345" r="-23450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610345" r="-1775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610345" r="-66406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610345" r="-2410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686667" r="-23450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686667" r="-17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686667" r="-664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686667" r="-241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4" t="-813793" r="-23450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9167" t="-813793" r="-1775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5469" t="-813793" r="-6640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71084" t="-813793" r="-241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B7D5A-DFB0-E453-0CC1-862DB3CFBA2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9FB8E-AB48-2EEA-7BA4-18E1EA95A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5A642-8C4C-D2F9-A720-F4D4DBEB5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3747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Transforming PMs into MLNs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BDE0179-2AA9-2744-82F1-3900DF3E038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Inverse of Transforming MLNs into PMs </a:t>
                </a:r>
              </a:p>
              <a:p>
                <a:r>
                  <a:rPr lang="en-GB" dirty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𝒜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Precondition: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/>
                  <a:t> need to have Boolean ranges</a:t>
                </a:r>
              </a:p>
              <a:p>
                <a:pPr lvl="1"/>
                <a:r>
                  <a:rPr lang="en-GB" dirty="0"/>
                  <a:t>PRVs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dirty="0"/>
                  <a:t> = logical atoms</a:t>
                </a:r>
              </a:p>
              <a:p>
                <a:pPr lvl="1"/>
                <a:r>
                  <a:rPr lang="en-GB" dirty="0"/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GB" dirty="0"/>
                  <a:t>: original MLN without further restrictions</a:t>
                </a:r>
              </a:p>
              <a:p>
                <a:pPr lvl="2"/>
                <a:r>
                  <a:rPr lang="en-GB" dirty="0"/>
                  <a:t>Otherwise: encode in constraint set per formula</a:t>
                </a:r>
              </a:p>
              <a:p>
                <a:pPr lvl="2"/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BDE0179-2AA9-2744-82F1-3900DF3E0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196" t="-3529" r="-41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2400" dirty="0"/>
                  <a:t>Potential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400" dirty="0"/>
              </a:p>
              <a:p>
                <a:pPr lvl="1"/>
                <a:r>
                  <a:rPr lang="en-GB" sz="2000" dirty="0"/>
                  <a:t>For each input-output mapping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000" dirty="0"/>
              </a:p>
              <a:p>
                <a:pPr lvl="2"/>
                <a:r>
                  <a:rPr lang="en-GB" sz="1800" dirty="0"/>
                  <a:t>Build formula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de-DE" sz="18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supHide m:val="on"/>
                        <m:ctrlPr>
                          <a:rPr lang="en-GB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de-DE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r>
                          <a:rPr lang="de-DE" sz="18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de-DE" sz="18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18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8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𝒶</m:t>
                            </m:r>
                          </m:e>
                        </m:d>
                      </m:e>
                    </m:nary>
                  </m:oMath>
                </a14:m>
                <a:r>
                  <a:rPr lang="en-GB" sz="1800" dirty="0"/>
                  <a:t> with weight </a:t>
                </a:r>
                <a14:m>
                  <m:oMath xmlns:m="http://schemas.openxmlformats.org/officeDocument/2006/math">
                    <m:r>
                      <a:rPr lang="de-DE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GB" sz="1800" dirty="0"/>
              </a:p>
              <a:p>
                <a:pPr lvl="3"/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Assignment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𝒶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𝑡𝑟𝑢𝑒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Assignment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𝒶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16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𝑓𝑎𝑙𝑠𝑒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GB" sz="1600" dirty="0"/>
              </a:p>
              <a:p>
                <a:pPr lvl="3"/>
                <a:r>
                  <a:rPr lang="en-GB" sz="1600" dirty="0"/>
                  <a:t>If the potentials are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600" dirty="0"/>
                  <a:t>, then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600" dirty="0"/>
                  <a:t> is negative</a:t>
                </a:r>
              </a:p>
              <a:p>
                <a:pPr lvl="4"/>
                <a:r>
                  <a:rPr lang="en-GB" sz="1600" dirty="0"/>
                  <a:t>If potential is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/>
                  <a:t>, choose large negative number </a:t>
                </a:r>
              </a:p>
              <a:p>
                <a:pPr lvl="5"/>
                <a:r>
                  <a:rPr lang="en-GB" sz="1600" dirty="0"/>
                  <a:t>Compare to the inverse with a weight of infinity</a:t>
                </a:r>
              </a:p>
              <a:p>
                <a:pPr lvl="3"/>
                <a:r>
                  <a:rPr lang="en-GB" sz="1600" dirty="0"/>
                  <a:t>Best: ensure that potentials are in either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721" t="-2353" b="-41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CDBEF-8DD4-334A-4FBF-4A0DE03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25B29-11E7-900D-C881-44E3F2C5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56</a:t>
            </a:fld>
            <a:endParaRPr lang="de-DE" altLang="de-D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AABEBB-773A-DB46-EC04-0F1AB9F3EFE0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648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371971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atoms: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𝐸𝑝𝑖𝑑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𝐴𝑐𝑐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𝑇𝑟𝑎𝑣𝑒𝑙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Domains as given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7371971" cy="4584266"/>
              </a:xfrm>
              <a:blipFill>
                <a:blip r:embed="rId2"/>
                <a:stretch>
                  <a:fillRect l="-2749" t="-19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6F6F7BD-16D8-4D4A-B203-94243AF7BA29}"/>
              </a:ext>
            </a:extLst>
          </p:cNvPr>
          <p:cNvGrpSpPr/>
          <p:nvPr/>
        </p:nvGrpSpPr>
        <p:grpSpPr>
          <a:xfrm>
            <a:off x="6907622" y="3834819"/>
            <a:ext cx="4924053" cy="2070888"/>
            <a:chOff x="6907622" y="3834819"/>
            <a:chExt cx="4924053" cy="207088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6979BB-7E29-134C-9992-ED633DADB86D}"/>
                </a:ext>
              </a:extLst>
            </p:cNvPr>
            <p:cNvGrpSpPr/>
            <p:nvPr/>
          </p:nvGrpSpPr>
          <p:grpSpPr>
            <a:xfrm>
              <a:off x="8241884" y="3918239"/>
              <a:ext cx="2198182" cy="490296"/>
              <a:chOff x="8655309" y="2902693"/>
              <a:chExt cx="2198182" cy="49029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39C1EE5-5AE4-8246-A2F6-EC281E9473DE}"/>
                  </a:ext>
                </a:extLst>
              </p:cNvPr>
              <p:cNvCxnSpPr>
                <a:cxnSpLocks/>
                <a:stCxn id="77" idx="6"/>
                <a:endCxn id="109" idx="1"/>
              </p:cNvCxnSpPr>
              <p:nvPr/>
            </p:nvCxnSpPr>
            <p:spPr>
              <a:xfrm flipV="1">
                <a:off x="8655309" y="3013607"/>
                <a:ext cx="922375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2F162E5-73C1-D647-BC21-5C81A1C97019}"/>
                  </a:ext>
                </a:extLst>
              </p:cNvPr>
              <p:cNvCxnSpPr>
                <a:cxnSpLocks/>
                <a:stCxn id="78" idx="2"/>
                <a:endCxn id="109" idx="3"/>
              </p:cNvCxnSpPr>
              <p:nvPr/>
            </p:nvCxnSpPr>
            <p:spPr>
              <a:xfrm flipH="1" flipV="1">
                <a:off x="9721684" y="3013607"/>
                <a:ext cx="1131807" cy="4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274AE3F-C551-7044-B8F1-A926C9D6D385}"/>
                  </a:ext>
                </a:extLst>
              </p:cNvPr>
              <p:cNvCxnSpPr>
                <a:cxnSpLocks/>
                <a:stCxn id="81" idx="0"/>
                <a:endCxn id="109" idx="2"/>
              </p:cNvCxnSpPr>
              <p:nvPr/>
            </p:nvCxnSpPr>
            <p:spPr>
              <a:xfrm flipH="1" flipV="1">
                <a:off x="9649684" y="3085607"/>
                <a:ext cx="3824" cy="307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8CED22E-09EC-4F4F-8678-852E17212E75}"/>
                  </a:ext>
                </a:extLst>
              </p:cNvPr>
              <p:cNvGrpSpPr/>
              <p:nvPr/>
            </p:nvGrpSpPr>
            <p:grpSpPr>
              <a:xfrm>
                <a:off x="9540595" y="2902693"/>
                <a:ext cx="520306" cy="392206"/>
                <a:chOff x="9540595" y="2902693"/>
                <a:chExt cx="520306" cy="392206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D0EB4F8-7DB1-7F4F-AC2C-0438A9E3A702}"/>
                    </a:ext>
                  </a:extLst>
                </p:cNvPr>
                <p:cNvSpPr/>
                <p:nvPr/>
              </p:nvSpPr>
              <p:spPr>
                <a:xfrm>
                  <a:off x="9540595" y="2902693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7401438-B646-4B44-8723-3E166E15E296}"/>
                    </a:ext>
                  </a:extLst>
                </p:cNvPr>
                <p:cNvSpPr/>
                <p:nvPr/>
              </p:nvSpPr>
              <p:spPr>
                <a:xfrm>
                  <a:off x="9577684" y="2941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2105AAE-7992-4F45-BAE3-7E0FFE1C25D3}"/>
                    </a:ext>
                  </a:extLst>
                </p:cNvPr>
                <p:cNvSpPr/>
                <p:nvPr/>
              </p:nvSpPr>
              <p:spPr>
                <a:xfrm>
                  <a:off x="9619203" y="2984607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E218FEA6-174F-F74B-B339-4D60F61AAE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97102F4F-F96B-A941-885B-1E10A54742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72810" y="3017900"/>
                      <a:ext cx="288091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66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29DFD3B-E434-0A41-B17F-7FD77F200BA6}"/>
                    </a:ext>
                  </a:extLst>
                </p:cNvPr>
                <p:cNvSpPr/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0027B3A-2688-1045-8B54-5F5C209A05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772" y="3834819"/>
                  <a:ext cx="1132112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D21CCDF-7656-BC4A-A5A2-87611F6F5662}"/>
                    </a:ext>
                  </a:extLst>
                </p:cNvPr>
                <p:cNvSpPr/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DD7CE19-7649-9041-ABD0-D4C648A47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066" y="3834819"/>
                  <a:ext cx="991005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F61FAB50-2B81-8343-86CB-528ACBBC06F5}"/>
                    </a:ext>
                  </a:extLst>
                </p:cNvPr>
                <p:cNvSpPr/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FD7DFFF-6912-8243-A41A-A874B52A7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260" y="5516194"/>
                  <a:ext cx="118999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EFBBA7F-D5A9-DF4E-BE94-32FB87193D50}"/>
                    </a:ext>
                  </a:extLst>
                </p:cNvPr>
                <p:cNvSpPr/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ABA5D5BE-DFB2-8845-9E90-2A78F17A72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622" y="4943648"/>
                  <a:ext cx="1536412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990E7E48-AB93-AC45-B289-82C1162B9BBE}"/>
                    </a:ext>
                  </a:extLst>
                </p:cNvPr>
                <p:cNvSpPr/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193914D-83A9-AB49-925E-CDDE63ECE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0758" y="4408535"/>
                  <a:ext cx="758649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4BE34C5-E5BB-DF4A-A2F5-51EF3A55EE29}"/>
                    </a:ext>
                  </a:extLst>
                </p:cNvPr>
                <p:cNvSpPr/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4C44D0D-0C3F-3947-B6AA-59EABC34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9464" y="4943648"/>
                  <a:ext cx="179221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049AEC0-9516-554E-956E-020EA8816D5A}"/>
                </a:ext>
              </a:extLst>
            </p:cNvPr>
            <p:cNvCxnSpPr>
              <a:cxnSpLocks/>
              <a:stCxn id="80" idx="6"/>
              <a:endCxn id="101" idx="1"/>
            </p:cNvCxnSpPr>
            <p:nvPr/>
          </p:nvCxnSpPr>
          <p:spPr>
            <a:xfrm>
              <a:off x="8444034" y="5138405"/>
              <a:ext cx="455197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078B99D-E528-1649-A16C-BCD2F2F35A8A}"/>
                </a:ext>
              </a:extLst>
            </p:cNvPr>
            <p:cNvCxnSpPr>
              <a:cxnSpLocks/>
              <a:stCxn id="81" idx="4"/>
              <a:endCxn id="101" idx="0"/>
            </p:cNvCxnSpPr>
            <p:nvPr/>
          </p:nvCxnSpPr>
          <p:spPr>
            <a:xfrm flipH="1">
              <a:off x="8971231" y="4798048"/>
              <a:ext cx="268852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F992C5-E9B2-084C-8011-13936E68811D}"/>
                </a:ext>
              </a:extLst>
            </p:cNvPr>
            <p:cNvCxnSpPr>
              <a:cxnSpLocks/>
              <a:stCxn id="79" idx="0"/>
              <a:endCxn id="101" idx="2"/>
            </p:cNvCxnSpPr>
            <p:nvPr/>
          </p:nvCxnSpPr>
          <p:spPr>
            <a:xfrm flipH="1" flipV="1">
              <a:off x="8971231" y="5215847"/>
              <a:ext cx="265028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84E9AD-53EC-324A-979E-127506D23D74}"/>
                </a:ext>
              </a:extLst>
            </p:cNvPr>
            <p:cNvGrpSpPr/>
            <p:nvPr/>
          </p:nvGrpSpPr>
          <p:grpSpPr>
            <a:xfrm>
              <a:off x="8610247" y="5032933"/>
              <a:ext cx="474503" cy="391710"/>
              <a:chOff x="9288700" y="2902693"/>
              <a:chExt cx="474503" cy="39171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134C964-9385-D64B-9A35-569223399AB2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2E284AA-FAC0-124D-9DA6-E0A107856FD4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D4D12D2-266A-6643-B779-3808FEB8E230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0D25F1DF-D0B8-A448-8D33-DED1FDD3C590}"/>
                      </a:ext>
                    </a:extLst>
                  </p:cNvPr>
                  <p:cNvSpPr txBox="1"/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5EFF56-D55D-6B4C-8F5C-44FBA4F3FA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88700" y="3017404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A155D0-5B0A-8C43-804F-A5FCEF71C592}"/>
                </a:ext>
              </a:extLst>
            </p:cNvPr>
            <p:cNvCxnSpPr>
              <a:cxnSpLocks/>
              <a:stCxn id="81" idx="4"/>
              <a:endCxn id="97" idx="0"/>
            </p:cNvCxnSpPr>
            <p:nvPr/>
          </p:nvCxnSpPr>
          <p:spPr>
            <a:xfrm>
              <a:off x="9240083" y="4798048"/>
              <a:ext cx="262021" cy="273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F63A250-ECD2-7346-AF55-B40F19543EC5}"/>
                </a:ext>
              </a:extLst>
            </p:cNvPr>
            <p:cNvCxnSpPr>
              <a:cxnSpLocks/>
              <a:stCxn id="82" idx="2"/>
              <a:endCxn id="97" idx="3"/>
            </p:cNvCxnSpPr>
            <p:nvPr/>
          </p:nvCxnSpPr>
          <p:spPr>
            <a:xfrm flipH="1">
              <a:off x="9574104" y="5138405"/>
              <a:ext cx="465360" cy="5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E9F82C5-5343-1E4E-97FA-3D459AD49937}"/>
                </a:ext>
              </a:extLst>
            </p:cNvPr>
            <p:cNvCxnSpPr>
              <a:cxnSpLocks/>
              <a:stCxn id="79" idx="0"/>
              <a:endCxn id="97" idx="2"/>
            </p:cNvCxnSpPr>
            <p:nvPr/>
          </p:nvCxnSpPr>
          <p:spPr>
            <a:xfrm flipV="1">
              <a:off x="9236259" y="5215847"/>
              <a:ext cx="265845" cy="30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6B208D6-D3F0-2B42-8FD1-2B2277BFDFC4}"/>
                </a:ext>
              </a:extLst>
            </p:cNvPr>
            <p:cNvGrpSpPr/>
            <p:nvPr/>
          </p:nvGrpSpPr>
          <p:grpSpPr>
            <a:xfrm>
              <a:off x="9393015" y="5032933"/>
              <a:ext cx="525629" cy="392206"/>
              <a:chOff x="9540595" y="2902693"/>
              <a:chExt cx="525629" cy="392206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C5F7278-79A3-0941-BE00-380CB7FCAA4D}"/>
                  </a:ext>
                </a:extLst>
              </p:cNvPr>
              <p:cNvSpPr/>
              <p:nvPr/>
            </p:nvSpPr>
            <p:spPr>
              <a:xfrm>
                <a:off x="9540595" y="2902693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067379-23D0-AC42-832E-E0CB34CEA164}"/>
                  </a:ext>
                </a:extLst>
              </p:cNvPr>
              <p:cNvSpPr/>
              <p:nvPr/>
            </p:nvSpPr>
            <p:spPr>
              <a:xfrm>
                <a:off x="9577684" y="2941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961C4DF-F474-D04B-8D97-623D43127923}"/>
                  </a:ext>
                </a:extLst>
              </p:cNvPr>
              <p:cNvSpPr/>
              <p:nvPr/>
            </p:nvSpPr>
            <p:spPr>
              <a:xfrm>
                <a:off x="9619203" y="298460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80F7744-2097-FC44-B8DC-0626CB0CC62B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6227D28-FBE9-7444-A8F6-EABB42538F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72810" y="3017900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3899AB2-CC95-4A4F-8802-031ADADE2C61}"/>
                </a:ext>
              </a:extLst>
            </p:cNvPr>
            <p:cNvGrpSpPr/>
            <p:nvPr/>
          </p:nvGrpSpPr>
          <p:grpSpPr>
            <a:xfrm>
              <a:off x="9619407" y="4531291"/>
              <a:ext cx="758122" cy="348999"/>
              <a:chOff x="8636773" y="2952819"/>
              <a:chExt cx="758122" cy="348999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843133F-4AE1-0643-9CD0-09D505F55FA0}"/>
                  </a:ext>
                </a:extLst>
              </p:cNvPr>
              <p:cNvCxnSpPr>
                <a:cxnSpLocks/>
                <a:stCxn id="81" idx="6"/>
                <a:endCxn id="94" idx="1"/>
              </p:cNvCxnSpPr>
              <p:nvPr/>
            </p:nvCxnSpPr>
            <p:spPr>
              <a:xfrm flipV="1">
                <a:off x="8636773" y="3024819"/>
                <a:ext cx="315818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9038CB4-75E4-574A-95C3-C8B437992B46}"/>
                  </a:ext>
                </a:extLst>
              </p:cNvPr>
              <p:cNvGrpSpPr/>
              <p:nvPr/>
            </p:nvGrpSpPr>
            <p:grpSpPr>
              <a:xfrm>
                <a:off x="8952591" y="2952819"/>
                <a:ext cx="442304" cy="348999"/>
                <a:chOff x="8952591" y="2952819"/>
                <a:chExt cx="442304" cy="348999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5EE4813-AF78-7541-BB32-F69AB85F12C4}"/>
                    </a:ext>
                  </a:extLst>
                </p:cNvPr>
                <p:cNvSpPr/>
                <p:nvPr/>
              </p:nvSpPr>
              <p:spPr>
                <a:xfrm>
                  <a:off x="8952591" y="2952819"/>
                  <a:ext cx="144000" cy="144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4F3C17C-F69C-D548-83E1-B494F827D5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C7ECEFF1-595E-3249-A1D7-6AB7E7AA5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1481" y="3024819"/>
                      <a:ext cx="293414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6667" r="-4167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670E2-F61F-10DA-C01C-26ACE9220F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7FAFB-90E6-A798-2E10-3F87043284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F631-F1BF-C631-9A7A-B9FD33849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05408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Weighted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Same has to be done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600" t="-2210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9065" y="1666302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8392138"/>
                  </p:ext>
                </p:extLst>
              </p:nvPr>
            </p:nvGraphicFramePr>
            <p:xfrm>
              <a:off x="8729065" y="1666302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3441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020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109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3441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020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109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34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020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109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3441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020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109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3441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020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109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34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02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109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34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02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109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3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02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10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3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1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01D23AD3-4EC0-5245-A031-8000D660E7CA}"/>
              </a:ext>
            </a:extLst>
          </p:cNvPr>
          <p:cNvSpPr/>
          <p:nvPr/>
        </p:nvSpPr>
        <p:spPr>
          <a:xfrm>
            <a:off x="5735960" y="4982584"/>
            <a:ext cx="609571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288" lvl="2"/>
            <a:r>
              <a:rPr lang="en-GB" dirty="0"/>
              <a:t>If some potentials appear multiple times, use an algorithm such as Quine-</a:t>
            </a:r>
            <a:r>
              <a:rPr lang="en-GB" dirty="0" err="1"/>
              <a:t>McCluskey</a:t>
            </a:r>
            <a:r>
              <a:rPr lang="en-GB" dirty="0"/>
              <a:t> to minimise formulas needed to encode the same information </a:t>
            </a:r>
            <a:r>
              <a:rPr lang="en-GB" dirty="0">
                <a:solidFill>
                  <a:schemeClr val="tx1">
                    <a:lumMod val="20000"/>
                    <a:lumOff val="80000"/>
                  </a:schemeClr>
                </a:solidFill>
              </a:rPr>
              <a:t>[</a:t>
            </a:r>
            <a:r>
              <a:rPr lang="en-GB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Marwitz</a:t>
            </a:r>
            <a:r>
              <a:rPr lang="en-GB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et al. (2021)]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3579FE-B932-0141-92C0-3E68663C18F7}"/>
              </a:ext>
            </a:extLst>
          </p:cNvPr>
          <p:cNvSpPr txBox="1"/>
          <p:nvPr/>
        </p:nvSpPr>
        <p:spPr>
          <a:xfrm>
            <a:off x="2456670" y="6214011"/>
            <a:ext cx="759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Florian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</a:rPr>
              <a:t>Marwitz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, Tanya B, and Ralf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</a:rPr>
              <a:t>Möller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: A First Step Towards Even More Sparse Encodings of Probability Distributions. In </a:t>
            </a:r>
            <a:r>
              <a:rPr lang="en-GB" sz="1200" i="1" dirty="0">
                <a:solidFill>
                  <a:schemeClr val="bg1">
                    <a:lumMod val="85000"/>
                  </a:schemeClr>
                </a:solidFill>
              </a:rPr>
              <a:t>ILP-21 Proceedings of the 30th International Conference on Inductive Logic Programming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, 2021.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8079-78C8-92D4-B50A-D290FA5787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CF86C-CF94-43AA-56C6-AF8B89F70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94DC-63DC-A63F-0FE6-67BEE62E5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397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05673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+mn-lt"/>
                    <a:ea typeface="Cambria Math" panose="02040503050406030204" pitchFamily="18" charset="0"/>
                  </a:rPr>
                  <a:t> </a:t>
                </a:r>
              </a:p>
              <a:p>
                <a:pPr indent="0">
                  <a:buNone/>
                </a:pPr>
                <a:r>
                  <a:rPr lang="en-GB" dirty="0"/>
                  <a:t>as given by the table on the right</a:t>
                </a:r>
              </a:p>
              <a:p>
                <a:r>
                  <a:rPr lang="en-GB" dirty="0"/>
                  <a:t>Only two weighted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necessary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potential of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would reduce to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Assignments that do not make the formula true automatically get weight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8105673" cy="4584266"/>
              </a:xfrm>
              <a:blipFill>
                <a:blip r:embed="rId2"/>
                <a:stretch>
                  <a:fillRect l="-2500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69760F3-65FF-214F-94FA-F09DF031A83A}"/>
              </a:ext>
            </a:extLst>
          </p:cNvPr>
          <p:cNvSpPr/>
          <p:nvPr/>
        </p:nvSpPr>
        <p:spPr>
          <a:xfrm>
            <a:off x="7824192" y="5223733"/>
            <a:ext cx="400748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Size of resulting MLN depends on the </a:t>
            </a:r>
            <a:r>
              <a:rPr lang="en-GB" i="1" dirty="0"/>
              <a:t>local symmetries</a:t>
            </a:r>
            <a:r>
              <a:rPr lang="en-GB" dirty="0"/>
              <a:t> in the potentials!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84BA78-A247-FB44-98E8-AAD679ADF5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9065" y="1665066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84BA78-A247-FB44-98E8-AAD679ADF5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8713017"/>
                  </p:ext>
                </p:extLst>
              </p:nvPr>
            </p:nvGraphicFramePr>
            <p:xfrm>
              <a:off x="8729065" y="1665066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3441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020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109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3441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020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109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3441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020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109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3441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020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109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3441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020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109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344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02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109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34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02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109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3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020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109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3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1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BDFED01-3042-9D41-B6D6-3BA7C47CCCF2}"/>
              </a:ext>
            </a:extLst>
          </p:cNvPr>
          <p:cNvSpPr txBox="1"/>
          <p:nvPr/>
        </p:nvSpPr>
        <p:spPr>
          <a:xfrm>
            <a:off x="2456670" y="6214011"/>
            <a:ext cx="767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Florian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</a:rPr>
              <a:t>Marwitz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, Tanya B, and Ralf </a:t>
            </a:r>
            <a:r>
              <a:rPr lang="en-GB" sz="1200" dirty="0" err="1">
                <a:solidFill>
                  <a:schemeClr val="bg1">
                    <a:lumMod val="85000"/>
                  </a:schemeClr>
                </a:solidFill>
              </a:rPr>
              <a:t>Möller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: A First Step Towards Even More Sparse Encodings of Probability Distributions. In </a:t>
            </a:r>
            <a:r>
              <a:rPr lang="en-GB" sz="1200" i="1" dirty="0">
                <a:solidFill>
                  <a:schemeClr val="bg1">
                    <a:lumMod val="85000"/>
                  </a:schemeClr>
                </a:solidFill>
              </a:rPr>
              <a:t>ILP-21 Proceedings of the 30th International Conference on Inductive Logic Programming</a:t>
            </a:r>
            <a:r>
              <a:rPr lang="en-GB" sz="1200" dirty="0">
                <a:solidFill>
                  <a:schemeClr val="bg1">
                    <a:lumMod val="85000"/>
                  </a:schemeClr>
                </a:solidFill>
              </a:rPr>
              <a:t>, 2021.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77A3-0A3B-C1B2-F649-6CC4B6D1F0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B69F1-3EC3-9682-3EB5-5BD7C84CE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669C9-271D-E47F-9B36-F2B7DEA6E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486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… and Models Explode with Them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AF8AA-53C5-F1DA-1D8B-8934E02E6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74697" y="5593359"/>
                <a:ext cx="752260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𝟏𝟑</m:t>
                        </m:r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sz="2400" b="1" i="1">
                        <a:solidFill>
                          <a:srgbClr val="FFC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>
                        <a:solidFill>
                          <a:srgbClr val="FFC000"/>
                        </a:solidFill>
                        <a:latin typeface="Cambria Math" charset="0"/>
                      </a:rPr>
                      <m:t>𝟏𝟎𝟒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entries in 14 factors, 17 variables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697" y="5593359"/>
                <a:ext cx="7522605" cy="470000"/>
              </a:xfrm>
              <a:prstGeom prst="rect">
                <a:avLst/>
              </a:prstGeom>
              <a:blipFill>
                <a:blip r:embed="rId3"/>
                <a:stretch>
                  <a:fillRect l="-168" t="-7895" b="-26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6E84EB-7995-7C4A-A569-45EE0FB543D9}"/>
              </a:ext>
            </a:extLst>
          </p:cNvPr>
          <p:cNvGrpSpPr/>
          <p:nvPr/>
        </p:nvGrpSpPr>
        <p:grpSpPr>
          <a:xfrm>
            <a:off x="214975" y="3467006"/>
            <a:ext cx="5606387" cy="2078523"/>
            <a:chOff x="214975" y="3467006"/>
            <a:chExt cx="5606387" cy="2078523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FE23255-B95A-864C-9C75-567894EA43AA}"/>
                </a:ext>
              </a:extLst>
            </p:cNvPr>
            <p:cNvCxnSpPr>
              <a:cxnSpLocks/>
              <a:stCxn id="85" idx="0"/>
              <a:endCxn id="89" idx="2"/>
            </p:cNvCxnSpPr>
            <p:nvPr/>
          </p:nvCxnSpPr>
          <p:spPr>
            <a:xfrm flipV="1">
              <a:off x="1119060" y="3861424"/>
              <a:ext cx="537714" cy="4561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0BB97-7720-5747-A886-3441ED547662}"/>
                </a:ext>
              </a:extLst>
            </p:cNvPr>
            <p:cNvCxnSpPr>
              <a:cxnSpLocks/>
              <a:stCxn id="105" idx="2"/>
              <a:endCxn id="92" idx="3"/>
            </p:cNvCxnSpPr>
            <p:nvPr/>
          </p:nvCxnSpPr>
          <p:spPr>
            <a:xfrm flipH="1" flipV="1">
              <a:off x="2265050" y="4124451"/>
              <a:ext cx="96393" cy="141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79482CF-7653-2C41-ACDF-BD051AA31896}"/>
                </a:ext>
              </a:extLst>
            </p:cNvPr>
            <p:cNvGrpSpPr/>
            <p:nvPr/>
          </p:nvGrpSpPr>
          <p:grpSpPr>
            <a:xfrm>
              <a:off x="1559665" y="3467006"/>
              <a:ext cx="194219" cy="394418"/>
              <a:chOff x="5586931" y="4487402"/>
              <a:chExt cx="194219" cy="39441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324260D-05BC-3849-890D-DCAA03B1B85D}"/>
                  </a:ext>
                </a:extLst>
              </p:cNvPr>
              <p:cNvSpPr/>
              <p:nvPr/>
            </p:nvSpPr>
            <p:spPr>
              <a:xfrm>
                <a:off x="5612040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4253AF1-98A5-C243-9C8A-2EEBE21FD748}"/>
                </a:ext>
              </a:extLst>
            </p:cNvPr>
            <p:cNvGrpSpPr/>
            <p:nvPr/>
          </p:nvGrpSpPr>
          <p:grpSpPr>
            <a:xfrm>
              <a:off x="2095941" y="3818510"/>
              <a:ext cx="194219" cy="377941"/>
              <a:chOff x="5974097" y="4505546"/>
              <a:chExt cx="194219" cy="377941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732EE0A-C0D4-9D42-B0FF-C5AC1959CD41}"/>
                  </a:ext>
                </a:extLst>
              </p:cNvPr>
              <p:cNvSpPr/>
              <p:nvPr/>
            </p:nvSpPr>
            <p:spPr>
              <a:xfrm>
                <a:off x="5999206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/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EED85F-93B4-6940-AEB9-DD9764CEE85A}"/>
                </a:ext>
              </a:extLst>
            </p:cNvPr>
            <p:cNvCxnSpPr>
              <a:cxnSpLocks/>
              <a:stCxn id="92" idx="2"/>
              <a:endCxn id="108" idx="0"/>
            </p:cNvCxnSpPr>
            <p:nvPr/>
          </p:nvCxnSpPr>
          <p:spPr>
            <a:xfrm flipH="1">
              <a:off x="2184974" y="4196451"/>
              <a:ext cx="8076" cy="468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9F6A8E-3738-CC46-BC61-EE007046E706}"/>
                </a:ext>
              </a:extLst>
            </p:cNvPr>
            <p:cNvCxnSpPr>
              <a:cxnSpLocks/>
              <a:stCxn id="108" idx="6"/>
              <a:endCxn id="98" idx="1"/>
            </p:cNvCxnSpPr>
            <p:nvPr/>
          </p:nvCxnSpPr>
          <p:spPr>
            <a:xfrm>
              <a:off x="2907602" y="4860084"/>
              <a:ext cx="245239" cy="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F3287E-7BDD-4B44-917F-A14BE91644B4}"/>
                </a:ext>
              </a:extLst>
            </p:cNvPr>
            <p:cNvCxnSpPr>
              <a:cxnSpLocks/>
              <a:stCxn id="98" idx="2"/>
              <a:endCxn id="102" idx="0"/>
            </p:cNvCxnSpPr>
            <p:nvPr/>
          </p:nvCxnSpPr>
          <p:spPr>
            <a:xfrm flipH="1">
              <a:off x="2684470" y="4932754"/>
              <a:ext cx="540371" cy="223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3EE71E-7F0B-C841-8A12-C92E201D17A6}"/>
                </a:ext>
              </a:extLst>
            </p:cNvPr>
            <p:cNvGrpSpPr/>
            <p:nvPr/>
          </p:nvGrpSpPr>
          <p:grpSpPr>
            <a:xfrm>
              <a:off x="3127732" y="4545259"/>
              <a:ext cx="194219" cy="387495"/>
              <a:chOff x="7895512" y="4482285"/>
              <a:chExt cx="194219" cy="38749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64DED08-46C8-4944-AB37-F1FF97AC4A52}"/>
                  </a:ext>
                </a:extLst>
              </p:cNvPr>
              <p:cNvSpPr/>
              <p:nvPr/>
            </p:nvSpPr>
            <p:spPr>
              <a:xfrm>
                <a:off x="7920621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/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5294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A35B6C7-2B27-2E44-821A-9B3F5745A595}"/>
                    </a:ext>
                  </a:extLst>
                </p:cNvPr>
                <p:cNvSpPr txBox="1"/>
                <p:nvPr/>
              </p:nvSpPr>
              <p:spPr>
                <a:xfrm>
                  <a:off x="214975" y="4317572"/>
                  <a:ext cx="180817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A35B6C7-2B27-2E44-821A-9B3F5745A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5" y="4317572"/>
                  <a:ext cx="1808170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B40D99-9F9F-1A48-A53D-1F7375655B47}"/>
                    </a:ext>
                  </a:extLst>
                </p:cNvPr>
                <p:cNvSpPr txBox="1"/>
                <p:nvPr/>
              </p:nvSpPr>
              <p:spPr>
                <a:xfrm>
                  <a:off x="1612678" y="5156016"/>
                  <a:ext cx="2143584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89B40D99-9F9F-1A48-A53D-1F7375655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678" y="5156016"/>
                  <a:ext cx="2143584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21C8275-D2D0-A344-8DE3-BB5EC831CD37}"/>
                    </a:ext>
                  </a:extLst>
                </p:cNvPr>
                <p:cNvSpPr txBox="1"/>
                <p:nvPr/>
              </p:nvSpPr>
              <p:spPr>
                <a:xfrm>
                  <a:off x="2361443" y="4070920"/>
                  <a:ext cx="213610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21C8275-D2D0-A344-8DE3-BB5EC831C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443" y="4070920"/>
                  <a:ext cx="2136101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C42A488-50EC-BE4C-B133-2DAC12BCFECC}"/>
                    </a:ext>
                  </a:extLst>
                </p:cNvPr>
                <p:cNvSpPr txBox="1"/>
                <p:nvPr/>
              </p:nvSpPr>
              <p:spPr>
                <a:xfrm>
                  <a:off x="1462346" y="4665327"/>
                  <a:ext cx="144525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C42A488-50EC-BE4C-B133-2DAC12BCF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346" y="4665327"/>
                  <a:ext cx="1445256" cy="3895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5A19F52-7E1A-B748-9983-4D927B962588}"/>
                </a:ext>
              </a:extLst>
            </p:cNvPr>
            <p:cNvCxnSpPr>
              <a:cxnSpLocks/>
              <a:stCxn id="89" idx="2"/>
              <a:endCxn id="108" idx="0"/>
            </p:cNvCxnSpPr>
            <p:nvPr/>
          </p:nvCxnSpPr>
          <p:spPr>
            <a:xfrm>
              <a:off x="1656774" y="3861424"/>
              <a:ext cx="528200" cy="803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A30E4AD-6543-2749-891F-594CBE9D3281}"/>
                </a:ext>
              </a:extLst>
            </p:cNvPr>
            <p:cNvCxnSpPr>
              <a:cxnSpLocks/>
              <a:stCxn id="89" idx="3"/>
              <a:endCxn id="172" idx="3"/>
            </p:cNvCxnSpPr>
            <p:nvPr/>
          </p:nvCxnSpPr>
          <p:spPr>
            <a:xfrm>
              <a:off x="1728774" y="3789424"/>
              <a:ext cx="4092588" cy="16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C1DCFFD-3C40-4643-85AE-4A22EA8F0156}"/>
                </a:ext>
              </a:extLst>
            </p:cNvPr>
            <p:cNvCxnSpPr>
              <a:cxnSpLocks/>
              <a:stCxn id="98" idx="3"/>
              <a:endCxn id="172" idx="3"/>
            </p:cNvCxnSpPr>
            <p:nvPr/>
          </p:nvCxnSpPr>
          <p:spPr>
            <a:xfrm flipV="1">
              <a:off x="3296841" y="3805524"/>
              <a:ext cx="2524521" cy="10552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6909053-982F-9D4F-8979-72777346C69D}"/>
                </a:ext>
              </a:extLst>
            </p:cNvPr>
            <p:cNvCxnSpPr>
              <a:cxnSpLocks/>
              <a:stCxn id="92" idx="3"/>
              <a:endCxn id="172" idx="3"/>
            </p:cNvCxnSpPr>
            <p:nvPr/>
          </p:nvCxnSpPr>
          <p:spPr>
            <a:xfrm flipV="1">
              <a:off x="2265050" y="3805524"/>
              <a:ext cx="3556312" cy="318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425B2A-0BD1-EC42-8C4E-C37EC1FF7405}"/>
              </a:ext>
            </a:extLst>
          </p:cNvPr>
          <p:cNvGrpSpPr/>
          <p:nvPr/>
        </p:nvGrpSpPr>
        <p:grpSpPr>
          <a:xfrm>
            <a:off x="6357807" y="3466474"/>
            <a:ext cx="5673226" cy="2073958"/>
            <a:chOff x="6357807" y="3466474"/>
            <a:chExt cx="5673226" cy="207395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6716D71-3302-EA45-8715-9EDA250A5752}"/>
                </a:ext>
              </a:extLst>
            </p:cNvPr>
            <p:cNvCxnSpPr>
              <a:cxnSpLocks/>
              <a:stCxn id="150" idx="0"/>
              <a:endCxn id="138" idx="2"/>
            </p:cNvCxnSpPr>
            <p:nvPr/>
          </p:nvCxnSpPr>
          <p:spPr>
            <a:xfrm flipH="1" flipV="1">
              <a:off x="10733506" y="3860892"/>
              <a:ext cx="445783" cy="441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067159F-2DAF-2F47-BCC0-42C5A5552BAC}"/>
                </a:ext>
              </a:extLst>
            </p:cNvPr>
            <p:cNvCxnSpPr>
              <a:cxnSpLocks/>
              <a:stCxn id="156" idx="6"/>
              <a:endCxn id="141" idx="1"/>
            </p:cNvCxnSpPr>
            <p:nvPr/>
          </p:nvCxnSpPr>
          <p:spPr>
            <a:xfrm flipV="1">
              <a:off x="9934876" y="4105357"/>
              <a:ext cx="93316" cy="160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9A3745B-7049-5D4A-9607-EA65B410EDBB}"/>
                </a:ext>
              </a:extLst>
            </p:cNvPr>
            <p:cNvGrpSpPr/>
            <p:nvPr/>
          </p:nvGrpSpPr>
          <p:grpSpPr>
            <a:xfrm>
              <a:off x="10636397" y="3466474"/>
              <a:ext cx="194219" cy="394418"/>
              <a:chOff x="5586931" y="4487402"/>
              <a:chExt cx="194219" cy="39441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7C258B2-4737-7B4E-B5CC-22521F149571}"/>
                  </a:ext>
                </a:extLst>
              </p:cNvPr>
              <p:cNvSpPr/>
              <p:nvPr/>
            </p:nvSpPr>
            <p:spPr>
              <a:xfrm>
                <a:off x="5612040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375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F657B13-3AAB-EB48-B9C8-D845E3A9DC2E}"/>
                </a:ext>
              </a:extLst>
            </p:cNvPr>
            <p:cNvGrpSpPr/>
            <p:nvPr/>
          </p:nvGrpSpPr>
          <p:grpSpPr>
            <a:xfrm>
              <a:off x="10003083" y="3799416"/>
              <a:ext cx="194219" cy="377941"/>
              <a:chOff x="5974097" y="4505546"/>
              <a:chExt cx="194219" cy="377941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982D070-922F-E746-9B70-7D02E9287449}"/>
                  </a:ext>
                </a:extLst>
              </p:cNvPr>
              <p:cNvSpPr/>
              <p:nvPr/>
            </p:nvSpPr>
            <p:spPr>
              <a:xfrm>
                <a:off x="5999206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/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375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0C321EE-3BAD-EB47-A814-35DCB30E665F}"/>
                </a:ext>
              </a:extLst>
            </p:cNvPr>
            <p:cNvCxnSpPr>
              <a:cxnSpLocks/>
              <a:stCxn id="141" idx="2"/>
              <a:endCxn id="159" idx="0"/>
            </p:cNvCxnSpPr>
            <p:nvPr/>
          </p:nvCxnSpPr>
          <p:spPr>
            <a:xfrm flipH="1">
              <a:off x="10095409" y="4177357"/>
              <a:ext cx="4783" cy="490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C6BAF04-99A4-784B-ADFB-30C5D2AAA818}"/>
                </a:ext>
              </a:extLst>
            </p:cNvPr>
            <p:cNvCxnSpPr>
              <a:cxnSpLocks/>
              <a:stCxn id="159" idx="2"/>
              <a:endCxn id="147" idx="1"/>
            </p:cNvCxnSpPr>
            <p:nvPr/>
          </p:nvCxnSpPr>
          <p:spPr>
            <a:xfrm flipH="1" flipV="1">
              <a:off x="9147151" y="4862952"/>
              <a:ext cx="310160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9998607-A86D-AA41-A437-F07C44176FD2}"/>
                </a:ext>
              </a:extLst>
            </p:cNvPr>
            <p:cNvCxnSpPr>
              <a:cxnSpLocks/>
              <a:stCxn id="147" idx="2"/>
              <a:endCxn id="153" idx="0"/>
            </p:cNvCxnSpPr>
            <p:nvPr/>
          </p:nvCxnSpPr>
          <p:spPr>
            <a:xfrm>
              <a:off x="9219151" y="4934952"/>
              <a:ext cx="459679" cy="215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38EDB44-0714-774A-A2F8-A7642FACC30B}"/>
                </a:ext>
              </a:extLst>
            </p:cNvPr>
            <p:cNvGrpSpPr/>
            <p:nvPr/>
          </p:nvGrpSpPr>
          <p:grpSpPr>
            <a:xfrm>
              <a:off x="9122042" y="4547457"/>
              <a:ext cx="194219" cy="387495"/>
              <a:chOff x="7895512" y="4482285"/>
              <a:chExt cx="194219" cy="387495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2B6C0AA-51D3-0A44-822E-E34F8383F79C}"/>
                  </a:ext>
                </a:extLst>
              </p:cNvPr>
              <p:cNvSpPr/>
              <p:nvPr/>
            </p:nvSpPr>
            <p:spPr>
              <a:xfrm>
                <a:off x="7920621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/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529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49D36800-94D4-DE4C-9656-B1B4754F2E28}"/>
                    </a:ext>
                  </a:extLst>
                </p:cNvPr>
                <p:cNvSpPr txBox="1"/>
                <p:nvPr/>
              </p:nvSpPr>
              <p:spPr>
                <a:xfrm>
                  <a:off x="10327544" y="4302449"/>
                  <a:ext cx="170348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49D36800-94D4-DE4C-9656-B1B4754F2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544" y="4302449"/>
                  <a:ext cx="1703489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5ADAD06-9A59-9640-AC08-EF42C6D93217}"/>
                    </a:ext>
                  </a:extLst>
                </p:cNvPr>
                <p:cNvSpPr txBox="1"/>
                <p:nvPr/>
              </p:nvSpPr>
              <p:spPr>
                <a:xfrm>
                  <a:off x="8691567" y="5150919"/>
                  <a:ext cx="19745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5ADAD06-9A59-9640-AC08-EF42C6D93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567" y="5150919"/>
                  <a:ext cx="1974525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07BAB3CF-8E82-D949-8D96-CC9325F01C3F}"/>
                    </a:ext>
                  </a:extLst>
                </p:cNvPr>
                <p:cNvSpPr txBox="1"/>
                <p:nvPr/>
              </p:nvSpPr>
              <p:spPr>
                <a:xfrm>
                  <a:off x="7967836" y="4070920"/>
                  <a:ext cx="196704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07BAB3CF-8E82-D949-8D96-CC9325F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836" y="4070920"/>
                  <a:ext cx="1967040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1116957-38E1-CA47-BFDA-75363FAD8864}"/>
                    </a:ext>
                  </a:extLst>
                </p:cNvPr>
                <p:cNvSpPr txBox="1"/>
                <p:nvPr/>
              </p:nvSpPr>
              <p:spPr>
                <a:xfrm>
                  <a:off x="9457311" y="4668235"/>
                  <a:ext cx="12761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1116957-38E1-CA47-BFDA-75363FAD8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7311" y="4668235"/>
                  <a:ext cx="1276196" cy="38951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2A2359-7BC6-AF4D-860E-70DEDB325F53}"/>
                </a:ext>
              </a:extLst>
            </p:cNvPr>
            <p:cNvCxnSpPr>
              <a:cxnSpLocks/>
              <a:stCxn id="138" idx="2"/>
              <a:endCxn id="159" idx="0"/>
            </p:cNvCxnSpPr>
            <p:nvPr/>
          </p:nvCxnSpPr>
          <p:spPr>
            <a:xfrm flipH="1">
              <a:off x="10095409" y="3860892"/>
              <a:ext cx="638097" cy="807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B232925-C133-5149-A223-01C9D8386E2E}"/>
                </a:ext>
              </a:extLst>
            </p:cNvPr>
            <p:cNvCxnSpPr>
              <a:cxnSpLocks/>
              <a:stCxn id="138" idx="1"/>
              <a:endCxn id="172" idx="5"/>
            </p:cNvCxnSpPr>
            <p:nvPr/>
          </p:nvCxnSpPr>
          <p:spPr>
            <a:xfrm flipH="1">
              <a:off x="6357807" y="3788892"/>
              <a:ext cx="4303699" cy="1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D07C477-848B-FA43-9BDE-7E0AFB171748}"/>
                </a:ext>
              </a:extLst>
            </p:cNvPr>
            <p:cNvCxnSpPr>
              <a:cxnSpLocks/>
              <a:stCxn id="147" idx="1"/>
              <a:endCxn id="172" idx="5"/>
            </p:cNvCxnSpPr>
            <p:nvPr/>
          </p:nvCxnSpPr>
          <p:spPr>
            <a:xfrm flipH="1" flipV="1">
              <a:off x="6357807" y="3805524"/>
              <a:ext cx="2789344" cy="10574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9177C54-84D9-644C-A1BB-5ABEE64BE812}"/>
                </a:ext>
              </a:extLst>
            </p:cNvPr>
            <p:cNvCxnSpPr>
              <a:cxnSpLocks/>
              <a:stCxn id="141" idx="1"/>
              <a:endCxn id="172" idx="5"/>
            </p:cNvCxnSpPr>
            <p:nvPr/>
          </p:nvCxnSpPr>
          <p:spPr>
            <a:xfrm flipH="1" flipV="1">
              <a:off x="6357807" y="3805524"/>
              <a:ext cx="3670385" cy="299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13EAA0E-7F0A-2B40-B1CD-BD7F5D61B341}"/>
              </a:ext>
            </a:extLst>
          </p:cNvPr>
          <p:cNvGrpSpPr/>
          <p:nvPr/>
        </p:nvGrpSpPr>
        <p:grpSpPr>
          <a:xfrm>
            <a:off x="3847952" y="1640772"/>
            <a:ext cx="4639759" cy="3904757"/>
            <a:chOff x="3847952" y="1640772"/>
            <a:chExt cx="4639759" cy="39047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94B789EA-1C24-EC4C-9795-2B34122F5801}"/>
                    </a:ext>
                  </a:extLst>
                </p:cNvPr>
                <p:cNvSpPr txBox="1"/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1587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24BCC21-6E26-EA47-A5D9-895F0530B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blipFill>
                  <a:blip r:embed="rId18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B1F7BEB-6A02-324D-B071-ED9A61E8872D}"/>
                    </a:ext>
                  </a:extLst>
                </p:cNvPr>
                <p:cNvSpPr txBox="1"/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1F6E279-80E3-584F-B451-24BFFE41D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blipFill>
                  <a:blip r:embed="rId19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778975E-729D-FB4D-BE2A-17550B40F6A0}"/>
                    </a:ext>
                  </a:extLst>
                </p:cNvPr>
                <p:cNvSpPr txBox="1"/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778975E-729D-FB4D-BE2A-17550B40F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565925-600D-1946-9BA5-2A6384FDEFFC}"/>
                </a:ext>
              </a:extLst>
            </p:cNvPr>
            <p:cNvCxnSpPr>
              <a:cxnSpLocks/>
              <a:stCxn id="192" idx="1"/>
              <a:endCxn id="112" idx="6"/>
            </p:cNvCxnSpPr>
            <p:nvPr/>
          </p:nvCxnSpPr>
          <p:spPr>
            <a:xfrm flipH="1">
              <a:off x="5730689" y="2856673"/>
              <a:ext cx="1396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EF3CFC7-BE71-2044-ABD1-9315B66B6569}"/>
                </a:ext>
              </a:extLst>
            </p:cNvPr>
            <p:cNvCxnSpPr>
              <a:cxnSpLocks/>
              <a:stCxn id="114" idx="0"/>
              <a:endCxn id="190" idx="2"/>
            </p:cNvCxnSpPr>
            <p:nvPr/>
          </p:nvCxnSpPr>
          <p:spPr>
            <a:xfrm flipV="1">
              <a:off x="4749788" y="4737872"/>
              <a:ext cx="4946" cy="41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6DCEC4E-EFD4-9845-A4DD-95F597474ADD}"/>
                </a:ext>
              </a:extLst>
            </p:cNvPr>
            <p:cNvCxnSpPr>
              <a:cxnSpLocks/>
              <a:stCxn id="172" idx="4"/>
              <a:endCxn id="188" idx="0"/>
            </p:cNvCxnSpPr>
            <p:nvPr/>
          </p:nvCxnSpPr>
          <p:spPr>
            <a:xfrm flipH="1">
              <a:off x="5205145" y="3862567"/>
              <a:ext cx="884440" cy="73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26075E-387F-6C42-9C51-A88782A0B091}"/>
                </a:ext>
              </a:extLst>
            </p:cNvPr>
            <p:cNvCxnSpPr>
              <a:cxnSpLocks/>
              <a:stCxn id="171" idx="2"/>
              <a:endCxn id="188" idx="3"/>
            </p:cNvCxnSpPr>
            <p:nvPr/>
          </p:nvCxnSpPr>
          <p:spPr>
            <a:xfrm flipH="1">
              <a:off x="5277145" y="4665872"/>
              <a:ext cx="141017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464B1FA-785B-B041-B5A9-B61A391A37AC}"/>
                </a:ext>
              </a:extLst>
            </p:cNvPr>
            <p:cNvCxnSpPr>
              <a:cxnSpLocks/>
              <a:stCxn id="190" idx="0"/>
              <a:endCxn id="172" idx="4"/>
            </p:cNvCxnSpPr>
            <p:nvPr/>
          </p:nvCxnSpPr>
          <p:spPr>
            <a:xfrm flipV="1">
              <a:off x="4754734" y="3862567"/>
              <a:ext cx="1334851" cy="731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6D9F300-4F3B-9A46-B072-0CDED1C52140}"/>
                </a:ext>
              </a:extLst>
            </p:cNvPr>
            <p:cNvGrpSpPr/>
            <p:nvPr/>
          </p:nvGrpSpPr>
          <p:grpSpPr>
            <a:xfrm>
              <a:off x="5852909" y="2560892"/>
              <a:ext cx="190052" cy="367781"/>
              <a:chOff x="6667403" y="2704840"/>
              <a:chExt cx="190052" cy="367781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2A4A83F-9594-FE4F-BDDC-7E78D83A18E4}"/>
                  </a:ext>
                </a:extLst>
              </p:cNvPr>
              <p:cNvSpPr/>
              <p:nvPr/>
            </p:nvSpPr>
            <p:spPr>
              <a:xfrm>
                <a:off x="6684799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6F0ACABE-84EF-5A4E-B40B-DEA96BC876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6F0ACABE-84EF-5A4E-B40B-DEA96BC876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DE92DE1-A46B-3748-A318-BE03B9C02102}"/>
                </a:ext>
              </a:extLst>
            </p:cNvPr>
            <p:cNvGrpSpPr/>
            <p:nvPr/>
          </p:nvGrpSpPr>
          <p:grpSpPr>
            <a:xfrm>
              <a:off x="4652677" y="4361728"/>
              <a:ext cx="194219" cy="376144"/>
              <a:chOff x="5467171" y="4505676"/>
              <a:chExt cx="194219" cy="376144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960B118-45CB-6C4F-8A17-BF4D4A1A8875}"/>
                  </a:ext>
                </a:extLst>
              </p:cNvPr>
              <p:cNvSpPr/>
              <p:nvPr/>
            </p:nvSpPr>
            <p:spPr>
              <a:xfrm>
                <a:off x="5497228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22582BEA-231E-A340-9425-6A94D7FDA77F}"/>
                      </a:ext>
                    </a:extLst>
                  </p:cNvPr>
                  <p:cNvSpPr txBox="1"/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E94406F-0346-7E44-AAD6-6115D2F26F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529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F32ABA0-7C0E-DF49-A12D-D9F3C21A009E}"/>
                </a:ext>
              </a:extLst>
            </p:cNvPr>
            <p:cNvGrpSpPr/>
            <p:nvPr/>
          </p:nvGrpSpPr>
          <p:grpSpPr>
            <a:xfrm>
              <a:off x="5113863" y="4362082"/>
              <a:ext cx="194219" cy="377457"/>
              <a:chOff x="5928357" y="4506030"/>
              <a:chExt cx="194219" cy="377457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2F25096-ED4C-E041-A56E-19DBE925536C}"/>
                  </a:ext>
                </a:extLst>
              </p:cNvPr>
              <p:cNvSpPr/>
              <p:nvPr/>
            </p:nvSpPr>
            <p:spPr>
              <a:xfrm>
                <a:off x="5947639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76FDF33F-7D2B-9247-A353-EC19E5232E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DA81C451-E79E-9D4F-9E14-CEFD99F027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A3974DA-978A-C243-A16E-4D0E4D1EDF73}"/>
                </a:ext>
              </a:extLst>
            </p:cNvPr>
            <p:cNvCxnSpPr>
              <a:cxnSpLocks/>
              <a:stCxn id="113" idx="2"/>
              <a:endCxn id="186" idx="3"/>
            </p:cNvCxnSpPr>
            <p:nvPr/>
          </p:nvCxnSpPr>
          <p:spPr>
            <a:xfrm flipH="1" flipV="1">
              <a:off x="6306202" y="2856673"/>
              <a:ext cx="2086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6AC2F02-D972-5E4A-B4C0-BC9E6D02F642}"/>
                </a:ext>
              </a:extLst>
            </p:cNvPr>
            <p:cNvCxnSpPr>
              <a:cxnSpLocks/>
              <a:stCxn id="172" idx="0"/>
              <a:endCxn id="186" idx="2"/>
            </p:cNvCxnSpPr>
            <p:nvPr/>
          </p:nvCxnSpPr>
          <p:spPr>
            <a:xfrm flipV="1">
              <a:off x="6089585" y="2928673"/>
              <a:ext cx="144617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BE91A3-D1C9-9443-BC14-6A1E59FEFC4E}"/>
                </a:ext>
              </a:extLst>
            </p:cNvPr>
            <p:cNvCxnSpPr>
              <a:cxnSpLocks/>
              <a:stCxn id="184" idx="3"/>
              <a:endCxn id="112" idx="2"/>
            </p:cNvCxnSpPr>
            <p:nvPr/>
          </p:nvCxnSpPr>
          <p:spPr>
            <a:xfrm>
              <a:off x="4011827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0E4B777-94D9-C243-A7D1-4AD783562C56}"/>
                </a:ext>
              </a:extLst>
            </p:cNvPr>
            <p:cNvCxnSpPr>
              <a:cxnSpLocks/>
              <a:stCxn id="113" idx="6"/>
              <a:endCxn id="182" idx="1"/>
            </p:cNvCxnSpPr>
            <p:nvPr/>
          </p:nvCxnSpPr>
          <p:spPr>
            <a:xfrm flipV="1">
              <a:off x="7804552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61D55A5-F2FE-EA46-8D80-8F8591EBB04C}"/>
                </a:ext>
              </a:extLst>
            </p:cNvPr>
            <p:cNvCxnSpPr>
              <a:cxnSpLocks/>
              <a:stCxn id="168" idx="4"/>
              <a:endCxn id="192" idx="0"/>
            </p:cNvCxnSpPr>
            <p:nvPr/>
          </p:nvCxnSpPr>
          <p:spPr>
            <a:xfrm flipH="1">
              <a:off x="5942305" y="2488892"/>
              <a:ext cx="153253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1AAB007-FD69-0B45-ADBD-5F85E989E78C}"/>
                </a:ext>
              </a:extLst>
            </p:cNvPr>
            <p:cNvCxnSpPr>
              <a:cxnSpLocks/>
              <a:stCxn id="168" idx="4"/>
              <a:endCxn id="186" idx="0"/>
            </p:cNvCxnSpPr>
            <p:nvPr/>
          </p:nvCxnSpPr>
          <p:spPr>
            <a:xfrm>
              <a:off x="6095558" y="2488892"/>
              <a:ext cx="138644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E156242-8A8B-7348-8365-329E77C4A02E}"/>
                </a:ext>
              </a:extLst>
            </p:cNvPr>
            <p:cNvCxnSpPr>
              <a:cxnSpLocks/>
              <a:stCxn id="184" idx="3"/>
              <a:endCxn id="169" idx="3"/>
            </p:cNvCxnSpPr>
            <p:nvPr/>
          </p:nvCxnSpPr>
          <p:spPr>
            <a:xfrm flipV="1">
              <a:off x="4011827" y="1973242"/>
              <a:ext cx="1578483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C66D83D-9FE1-BE41-98BC-787B991FE66E}"/>
                </a:ext>
              </a:extLst>
            </p:cNvPr>
            <p:cNvCxnSpPr>
              <a:cxnSpLocks/>
              <a:stCxn id="169" idx="5"/>
              <a:endCxn id="182" idx="1"/>
            </p:cNvCxnSpPr>
            <p:nvPr/>
          </p:nvCxnSpPr>
          <p:spPr>
            <a:xfrm>
              <a:off x="6588861" y="1973242"/>
              <a:ext cx="1400485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D64CE79-EE33-2142-B60C-F34B1B29A078}"/>
                </a:ext>
              </a:extLst>
            </p:cNvPr>
            <p:cNvCxnSpPr>
              <a:cxnSpLocks/>
              <a:stCxn id="184" idx="3"/>
              <a:endCxn id="172" idx="2"/>
            </p:cNvCxnSpPr>
            <p:nvPr/>
          </p:nvCxnSpPr>
          <p:spPr>
            <a:xfrm>
              <a:off x="4011827" y="2856673"/>
              <a:ext cx="1698433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FB6CAA-538C-0347-9648-534BF4DE47D5}"/>
                </a:ext>
              </a:extLst>
            </p:cNvPr>
            <p:cNvCxnSpPr>
              <a:cxnSpLocks/>
              <a:stCxn id="182" idx="1"/>
              <a:endCxn id="172" idx="6"/>
            </p:cNvCxnSpPr>
            <p:nvPr/>
          </p:nvCxnSpPr>
          <p:spPr>
            <a:xfrm flipH="1">
              <a:off x="6468909" y="2856673"/>
              <a:ext cx="1520437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55AC7B6-08DC-5140-8369-CFE6802FA566}"/>
                </a:ext>
              </a:extLst>
            </p:cNvPr>
            <p:cNvCxnSpPr>
              <a:cxnSpLocks/>
              <a:stCxn id="188" idx="2"/>
              <a:endCxn id="173" idx="1"/>
            </p:cNvCxnSpPr>
            <p:nvPr/>
          </p:nvCxnSpPr>
          <p:spPr>
            <a:xfrm>
              <a:off x="5205145" y="4739539"/>
              <a:ext cx="455658" cy="262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DAFD586-1F6B-6F45-9123-3BAC23C1F755}"/>
                </a:ext>
              </a:extLst>
            </p:cNvPr>
            <p:cNvCxnSpPr>
              <a:cxnSpLocks/>
              <a:stCxn id="172" idx="4"/>
              <a:endCxn id="180" idx="3"/>
            </p:cNvCxnSpPr>
            <p:nvPr/>
          </p:nvCxnSpPr>
          <p:spPr>
            <a:xfrm>
              <a:off x="6089585" y="3862567"/>
              <a:ext cx="1497515" cy="791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B96A3E8-F55E-014B-AB19-0AA6DCCF9D9A}"/>
                </a:ext>
              </a:extLst>
            </p:cNvPr>
            <p:cNvCxnSpPr>
              <a:cxnSpLocks/>
              <a:stCxn id="173" idx="7"/>
              <a:endCxn id="180" idx="2"/>
            </p:cNvCxnSpPr>
            <p:nvPr/>
          </p:nvCxnSpPr>
          <p:spPr>
            <a:xfrm flipV="1">
              <a:off x="6542490" y="4725832"/>
              <a:ext cx="972610" cy="27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ED376DA-7366-564A-A4AF-757B3D5CC2EF}"/>
                </a:ext>
              </a:extLst>
            </p:cNvPr>
            <p:cNvCxnSpPr>
              <a:cxnSpLocks/>
              <a:stCxn id="180" idx="2"/>
              <a:endCxn id="170" idx="0"/>
            </p:cNvCxnSpPr>
            <p:nvPr/>
          </p:nvCxnSpPr>
          <p:spPr>
            <a:xfrm>
              <a:off x="7515100" y="4725832"/>
              <a:ext cx="1" cy="430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B7AF5C0-950E-7048-A960-804B657782C2}"/>
                </a:ext>
              </a:extLst>
            </p:cNvPr>
            <p:cNvGrpSpPr/>
            <p:nvPr/>
          </p:nvGrpSpPr>
          <p:grpSpPr>
            <a:xfrm>
              <a:off x="6136182" y="2560892"/>
              <a:ext cx="190052" cy="367781"/>
              <a:chOff x="6950676" y="2704840"/>
              <a:chExt cx="190052" cy="367781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3E62ADE-B23B-1247-BE32-F0E65F4DB105}"/>
                  </a:ext>
                </a:extLst>
              </p:cNvPr>
              <p:cNvSpPr/>
              <p:nvPr/>
            </p:nvSpPr>
            <p:spPr>
              <a:xfrm>
                <a:off x="6976696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CAD7B5D5-BD07-1C43-8A51-00A15363250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CAD7B5D5-BD07-1C43-8A51-00A1536325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D4C6C76-0950-8642-889A-0EB32C3B902B}"/>
                </a:ext>
              </a:extLst>
            </p:cNvPr>
            <p:cNvGrpSpPr/>
            <p:nvPr/>
          </p:nvGrpSpPr>
          <p:grpSpPr>
            <a:xfrm>
              <a:off x="3847952" y="2560892"/>
              <a:ext cx="190052" cy="367781"/>
              <a:chOff x="4662446" y="2704840"/>
              <a:chExt cx="190052" cy="367781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61C3E71-EA0F-C749-B93B-E52DD5203E56}"/>
                  </a:ext>
                </a:extLst>
              </p:cNvPr>
              <p:cNvSpPr/>
              <p:nvPr/>
            </p:nvSpPr>
            <p:spPr>
              <a:xfrm>
                <a:off x="4682321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3C93D633-877F-D748-960E-708A3F6015D0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2C84EBCD-28B5-CF40-89B7-0841003239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43FD1F2-082C-0C47-92A0-52D5FAEA5E9A}"/>
                </a:ext>
              </a:extLst>
            </p:cNvPr>
            <p:cNvGrpSpPr/>
            <p:nvPr/>
          </p:nvGrpSpPr>
          <p:grpSpPr>
            <a:xfrm>
              <a:off x="7966320" y="2560892"/>
              <a:ext cx="190052" cy="367781"/>
              <a:chOff x="8780814" y="2704840"/>
              <a:chExt cx="190052" cy="367781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2DA077A-00C0-504B-B824-41BCBFDBD8B9}"/>
                  </a:ext>
                </a:extLst>
              </p:cNvPr>
              <p:cNvSpPr/>
              <p:nvPr/>
            </p:nvSpPr>
            <p:spPr>
              <a:xfrm>
                <a:off x="8803840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AD4EEF00-65CE-E74F-A28D-2DB402FD6DD3}"/>
                      </a:ext>
                    </a:extLst>
                  </p:cNvPr>
                  <p:cNvSpPr txBox="1"/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C711483-E76E-F04C-85DF-49A081FA0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89D3660-A3F0-9D4D-B350-92CA44093D48}"/>
                </a:ext>
              </a:extLst>
            </p:cNvPr>
            <p:cNvGrpSpPr/>
            <p:nvPr/>
          </p:nvGrpSpPr>
          <p:grpSpPr>
            <a:xfrm>
              <a:off x="7417990" y="4362082"/>
              <a:ext cx="194219" cy="363750"/>
              <a:chOff x="8232484" y="4506030"/>
              <a:chExt cx="194219" cy="363750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5B3DD393-7A8D-794B-94DC-A8FFAB812B36}"/>
                  </a:ext>
                </a:extLst>
              </p:cNvPr>
              <p:cNvSpPr/>
              <p:nvPr/>
            </p:nvSpPr>
            <p:spPr>
              <a:xfrm>
                <a:off x="8257594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64A7E0CF-EF21-8A42-A381-11CF6F8E5593}"/>
                      </a:ext>
                    </a:extLst>
                  </p:cNvPr>
                  <p:cNvSpPr txBox="1"/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5BEA312-1820-4D44-90EE-368A35BF35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EAE7C7D4-373A-334A-A336-5212E728664F}"/>
                    </a:ext>
                  </a:extLst>
                </p:cNvPr>
                <p:cNvSpPr txBox="1"/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𝑛𝑢𝑐𝑙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EAE7C7D4-373A-334A-A336-5212E7286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1663E4-F4F6-404B-918D-82FBCEBFA6ED}"/>
                    </a:ext>
                  </a:extLst>
                </p:cNvPr>
                <p:cNvSpPr txBox="1"/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𝑐h𝑒𝑚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1663E4-F4F6-404B-918D-82FBCEBFA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D39E5183-6C91-924F-BCA6-7B87E42976E3}"/>
                    </a:ext>
                  </a:extLst>
                </p:cNvPr>
                <p:cNvSpPr txBox="1"/>
                <p:nvPr/>
              </p:nvSpPr>
              <p:spPr>
                <a:xfrm>
                  <a:off x="6542490" y="5156016"/>
                  <a:ext cx="19452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D39E5183-6C91-924F-BCA6-7B87E4297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490" y="5156016"/>
                  <a:ext cx="1945221" cy="389513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3DC6D6D5-49D1-4842-9CE8-8B9404F3EE1B}"/>
                    </a:ext>
                  </a:extLst>
                </p:cNvPr>
                <p:cNvSpPr txBox="1"/>
                <p:nvPr/>
              </p:nvSpPr>
              <p:spPr>
                <a:xfrm>
                  <a:off x="5418162" y="4471115"/>
                  <a:ext cx="19377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3DC6D6D5-49D1-4842-9CE8-8B9404F3E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162" y="4471115"/>
                  <a:ext cx="1937738" cy="389513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7E59FA4A-62CD-C647-B57B-AD5C0D0BCBD1}"/>
                    </a:ext>
                  </a:extLst>
                </p:cNvPr>
                <p:cNvSpPr txBox="1"/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7E59FA4A-62CD-C647-B57B-AD5C0D0BC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CB592ED5-93E8-EA42-9CF3-A128CA355190}"/>
                    </a:ext>
                  </a:extLst>
                </p:cNvPr>
                <p:cNvSpPr txBox="1"/>
                <p:nvPr/>
              </p:nvSpPr>
              <p:spPr>
                <a:xfrm>
                  <a:off x="5478200" y="4944528"/>
                  <a:ext cx="1246893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en-GB"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CB592ED5-93E8-EA42-9CF3-A128CA355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200" y="4944528"/>
                  <a:ext cx="1246893" cy="389513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7BFFDB4-8267-BD47-A088-9797C271D9DC}"/>
                </a:ext>
              </a:extLst>
            </p:cNvPr>
            <p:cNvCxnSpPr>
              <a:cxnSpLocks/>
              <a:stCxn id="190" idx="2"/>
              <a:endCxn id="173" idx="2"/>
            </p:cNvCxnSpPr>
            <p:nvPr/>
          </p:nvCxnSpPr>
          <p:spPr>
            <a:xfrm>
              <a:off x="4754734" y="4737872"/>
              <a:ext cx="723466" cy="401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AEAEB85-98E6-BB48-90E6-A2A4B8F946A0}"/>
                </a:ext>
              </a:extLst>
            </p:cNvPr>
            <p:cNvCxnSpPr>
              <a:cxnSpLocks/>
              <a:stCxn id="172" idx="0"/>
              <a:endCxn id="192" idx="2"/>
            </p:cNvCxnSpPr>
            <p:nvPr/>
          </p:nvCxnSpPr>
          <p:spPr>
            <a:xfrm flipH="1" flipV="1">
              <a:off x="5942305" y="2928673"/>
              <a:ext cx="147280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7ED4BDA-3D96-1B4E-948D-E53097997BF0}"/>
                </a:ext>
              </a:extLst>
            </p:cNvPr>
            <p:cNvCxnSpPr>
              <a:cxnSpLocks/>
              <a:stCxn id="178" idx="1"/>
              <a:endCxn id="172" idx="6"/>
            </p:cNvCxnSpPr>
            <p:nvPr/>
          </p:nvCxnSpPr>
          <p:spPr>
            <a:xfrm flipH="1">
              <a:off x="6468909" y="3667811"/>
              <a:ext cx="5598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8C3087A9-234E-124F-B08D-8166C0ADBFAE}"/>
                </a:ext>
              </a:extLst>
            </p:cNvPr>
            <p:cNvGrpSpPr/>
            <p:nvPr/>
          </p:nvGrpSpPr>
          <p:grpSpPr>
            <a:xfrm>
              <a:off x="7005769" y="3379583"/>
              <a:ext cx="190052" cy="360228"/>
              <a:chOff x="7005769" y="3379583"/>
              <a:chExt cx="190052" cy="360228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48DE9F5-09B6-4A44-B4CD-47DEE496FDD8}"/>
                  </a:ext>
                </a:extLst>
              </p:cNvPr>
              <p:cNvSpPr/>
              <p:nvPr/>
            </p:nvSpPr>
            <p:spPr>
              <a:xfrm>
                <a:off x="7028795" y="35958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0BFFA5F9-8435-A042-B22C-519B84C0191F}"/>
                      </a:ext>
                    </a:extLst>
                  </p:cNvPr>
                  <p:cNvSpPr txBox="1"/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0BFFA5F9-8435-A042-B22C-519B84C019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333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ED33C3-9D2C-494B-B773-373A1B5D858C}"/>
              </a:ext>
            </a:extLst>
          </p:cNvPr>
          <p:cNvSpPr txBox="1"/>
          <p:nvPr/>
        </p:nvSpPr>
        <p:spPr>
          <a:xfrm>
            <a:off x="9046030" y="1641582"/>
            <a:ext cx="2985003" cy="120032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And an epidemic depends on more than three people. One would want to have populations of millions…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7C27-C3A7-11BC-0D49-01304DB39E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612B5-0B34-0F81-7F5F-12C48DC18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8234-CEDE-28C8-A0F7-67EF255E2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23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012D-091F-AC43-B8D2-FBB1B0DB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 vs. PMs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90B7C-264D-904E-B203-F68396D61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MLNs: soft constraints in FOL-DC</a:t>
            </a:r>
          </a:p>
          <a:p>
            <a:pPr lvl="1"/>
            <a:r>
              <a:rPr lang="en-GB" dirty="0"/>
              <a:t>Requires knowing interactions to build formulas with logical connectives</a:t>
            </a:r>
          </a:p>
          <a:p>
            <a:pPr lvl="1"/>
            <a:r>
              <a:rPr lang="en-GB" dirty="0"/>
              <a:t>Allows humans to interpret a knowledge base more easily</a:t>
            </a:r>
          </a:p>
          <a:p>
            <a:pPr lvl="1"/>
            <a:r>
              <a:rPr lang="en-GB" dirty="0"/>
              <a:t>Space-efficient encoding </a:t>
            </a:r>
            <a:r>
              <a:rPr lang="en-GB" i="1" dirty="0">
                <a:solidFill>
                  <a:srgbClr val="FFC000"/>
                </a:solidFill>
              </a:rPr>
              <a:t>if</a:t>
            </a:r>
            <a:r>
              <a:rPr lang="en-GB" dirty="0"/>
              <a:t> different truth value assignments have the same weight </a:t>
            </a:r>
            <a:r>
              <a:rPr lang="en-GB" i="1" dirty="0">
                <a:solidFill>
                  <a:srgbClr val="FFC000"/>
                </a:solidFill>
              </a:rPr>
              <a:t>and</a:t>
            </a:r>
            <a:r>
              <a:rPr lang="en-GB" dirty="0"/>
              <a:t> fewer rules can encode them</a:t>
            </a:r>
          </a:p>
          <a:p>
            <a:r>
              <a:rPr lang="en-GB" dirty="0"/>
              <a:t>PMs are more blurred</a:t>
            </a:r>
          </a:p>
          <a:p>
            <a:pPr lvl="1"/>
            <a:r>
              <a:rPr lang="en-GB" dirty="0"/>
              <a:t>Interaction described via distributions</a:t>
            </a:r>
          </a:p>
          <a:p>
            <a:pPr lvl="2"/>
            <a:r>
              <a:rPr lang="en-GB" dirty="0"/>
              <a:t>Does not enforce connectives between variables</a:t>
            </a:r>
          </a:p>
          <a:p>
            <a:pPr lvl="2"/>
            <a:r>
              <a:rPr lang="en-GB" dirty="0"/>
              <a:t>But: Interpretation not that easy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20683-6CD6-8947-BB00-D93A42B86E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 propositional case</a:t>
            </a:r>
          </a:p>
          <a:p>
            <a:pPr lvl="1"/>
            <a:r>
              <a:rPr lang="en-GB" dirty="0"/>
              <a:t>MNs and FGs are different graphical representations of the same factor-based model</a:t>
            </a:r>
          </a:p>
          <a:p>
            <a:r>
              <a:rPr lang="en-GB" dirty="0"/>
              <a:t>In relational case</a:t>
            </a:r>
          </a:p>
          <a:p>
            <a:pPr lvl="1"/>
            <a:r>
              <a:rPr lang="en-GB" dirty="0"/>
              <a:t>MLNs and PMs are more different</a:t>
            </a:r>
          </a:p>
          <a:p>
            <a:pPr lvl="2"/>
            <a:r>
              <a:rPr lang="en-GB" dirty="0"/>
              <a:t>Semantics still the same: full joint</a:t>
            </a:r>
          </a:p>
          <a:p>
            <a:pPr lvl="2"/>
            <a:r>
              <a:rPr lang="en-GB" dirty="0"/>
              <a:t>Can transform one into the other </a:t>
            </a:r>
            <a:br>
              <a:rPr lang="en-GB" dirty="0"/>
            </a:br>
            <a:r>
              <a:rPr lang="en-GB" dirty="0"/>
              <a:t>➝ same expressivity</a:t>
            </a:r>
          </a:p>
          <a:p>
            <a:pPr lvl="2"/>
            <a:r>
              <a:rPr lang="en-GB" dirty="0"/>
              <a:t>But the syntax is considered differently</a:t>
            </a:r>
          </a:p>
          <a:p>
            <a:r>
              <a:rPr lang="en-GB" dirty="0"/>
              <a:t>Possible to start with PMs</a:t>
            </a:r>
          </a:p>
          <a:p>
            <a:pPr lvl="1"/>
            <a:r>
              <a:rPr lang="en-GB" dirty="0"/>
              <a:t>Extract rules if necessary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B52C-2D66-1ADD-9E8D-D355A1FB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3429-2D48-B6D3-9EA3-71D0B3BD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60</a:t>
            </a:fld>
            <a:endParaRPr lang="de-DE" altLang="de-D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F24FD5-F417-E660-5C0C-A941CB8DEB95}"/>
              </a:ext>
            </a:extLst>
          </p:cNvPr>
          <p:cNvSpPr txBox="1">
            <a:spLocks/>
          </p:cNvSpPr>
          <p:nvPr/>
        </p:nvSpPr>
        <p:spPr bwMode="auto"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bg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PRMs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727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7808-039A-D44E-917B-8B81BC35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ACB4-4BFA-644B-9301-CA77BECD0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MLNs</a:t>
            </a:r>
          </a:p>
          <a:p>
            <a:pPr lvl="1"/>
            <a:r>
              <a:rPr lang="en-GB" dirty="0"/>
              <a:t>Weighted formulas</a:t>
            </a:r>
          </a:p>
          <a:p>
            <a:pPr lvl="1"/>
            <a:r>
              <a:rPr lang="en-GB" dirty="0"/>
              <a:t>Semantics again over groundings and full joint distribution</a:t>
            </a:r>
          </a:p>
          <a:p>
            <a:pPr lvl="1"/>
            <a:r>
              <a:rPr lang="en-GB" dirty="0"/>
              <a:t>Log-linear version allows for local optimisation during learning</a:t>
            </a:r>
          </a:p>
          <a:p>
            <a:r>
              <a:rPr lang="en-GB" dirty="0"/>
              <a:t>Transformations between MLNs and PMs</a:t>
            </a:r>
          </a:p>
          <a:p>
            <a:pPr lvl="1"/>
            <a:r>
              <a:rPr lang="en-GB" dirty="0"/>
              <a:t>One weighted rule ➝ one potential function</a:t>
            </a:r>
          </a:p>
          <a:p>
            <a:pPr lvl="1"/>
            <a:r>
              <a:rPr lang="en-GB" dirty="0"/>
              <a:t>One potential function ➝ possibly # of input-output mappings different rules</a:t>
            </a:r>
          </a:p>
          <a:p>
            <a:pPr lvl="1"/>
            <a:r>
              <a:rPr lang="en-GB" dirty="0"/>
              <a:t>If local symmetries exist (in potentials or weights), then MLNs offer compact encoding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C403F-6941-A726-8375-63445874AB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62CC-99A8-B536-0C46-BE14C8376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840D-D647-F7A6-9C4D-95682EB52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0875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F973-EA20-5A44-9D44-A4B1CD31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Formalisms*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9F88A-0A04-424C-B8DB-FADF8161080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Relational BNs</a:t>
                </a:r>
              </a:p>
              <a:p>
                <a:pPr lvl="1"/>
                <a:r>
                  <a:rPr lang="en-GB" dirty="0"/>
                  <a:t>Nodes in BNs are n-</a:t>
                </a:r>
                <a:r>
                  <a:rPr lang="en-GB" dirty="0" err="1"/>
                  <a:t>ary</a:t>
                </a:r>
                <a:r>
                  <a:rPr lang="en-GB" dirty="0"/>
                  <a:t> relations, labelled with so-called probability formulas, which define the semantics as a probability measure over interpretations of the relations</a:t>
                </a:r>
              </a:p>
              <a:p>
                <a:pPr lvl="1"/>
                <a:r>
                  <a:rPr lang="en-GB" dirty="0"/>
                  <a:t>Implementation: </a:t>
                </a:r>
                <a:r>
                  <a:rPr lang="en-GB" dirty="0">
                    <a:hlinkClick r:id="rId2"/>
                  </a:rPr>
                  <a:t>http://people.cs.aau.dk/~jaeger/Primula/</a:t>
                </a:r>
                <a:r>
                  <a:rPr lang="en-GB" dirty="0"/>
                  <a:t> 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Hinge-loss MNs</a:t>
                </a:r>
              </a:p>
              <a:p>
                <a:pPr lvl="1"/>
                <a:r>
                  <a:rPr lang="en-GB" dirty="0"/>
                  <a:t>Continuous variables in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 unit interval combined in constraints of first-order logic syntax</a:t>
                </a:r>
              </a:p>
              <a:p>
                <a:pPr lvl="2"/>
                <a:r>
                  <a:rPr lang="en-GB" dirty="0"/>
                  <a:t>Distance of each constraint to satisfaction = hinge loss</a:t>
                </a:r>
              </a:p>
              <a:p>
                <a:pPr lvl="1"/>
                <a:r>
                  <a:rPr lang="en-GB" dirty="0"/>
                  <a:t>Implemented with Probabilistic Soft Logic </a:t>
                </a:r>
                <a:r>
                  <a:rPr lang="en-GB" dirty="0">
                    <a:hlinkClick r:id="rId3"/>
                  </a:rPr>
                  <a:t>https://psl.linqs.org</a:t>
                </a:r>
                <a:r>
                  <a:rPr lang="en-GB" dirty="0"/>
                  <a:t> </a:t>
                </a:r>
              </a:p>
              <a:p>
                <a:r>
                  <a:rPr lang="en-GB" dirty="0" err="1">
                    <a:solidFill>
                      <a:schemeClr val="accent1"/>
                    </a:solidFill>
                  </a:rPr>
                  <a:t>ProbLog</a:t>
                </a:r>
                <a:r>
                  <a:rPr lang="en-GB" dirty="0"/>
                  <a:t>: Probabilistic </a:t>
                </a:r>
                <a:r>
                  <a:rPr lang="en-GB" dirty="0" err="1"/>
                  <a:t>Prolog</a:t>
                </a:r>
                <a:r>
                  <a:rPr lang="en-GB" dirty="0"/>
                  <a:t> (probabilistic logic programming)</a:t>
                </a:r>
              </a:p>
              <a:p>
                <a:pPr lvl="1"/>
                <a:r>
                  <a:rPr lang="en-GB" dirty="0"/>
                  <a:t>Defines a probability distribution over logic programs</a:t>
                </a:r>
              </a:p>
              <a:p>
                <a:pPr lvl="1"/>
                <a:r>
                  <a:rPr lang="en-GB" dirty="0"/>
                  <a:t>Typically Horn clauses annotated with probabilities</a:t>
                </a:r>
              </a:p>
              <a:p>
                <a:pPr lvl="1"/>
                <a:r>
                  <a:rPr lang="en-GB" dirty="0"/>
                  <a:t>Implementation: </a:t>
                </a:r>
                <a:r>
                  <a:rPr lang="en-GB" dirty="0">
                    <a:hlinkClick r:id="rId4"/>
                  </a:rPr>
                  <a:t>https://dtai.cs.kuleuven.be/problog/</a:t>
                </a:r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9F88A-0A04-424C-B8DB-FADF816108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5"/>
                <a:stretch>
                  <a:fillRect l="-1600" t="-3315" r="-1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894ECE-216F-8348-83F2-98721BF42C9F}"/>
              </a:ext>
            </a:extLst>
          </p:cNvPr>
          <p:cNvSpPr txBox="1"/>
          <p:nvPr/>
        </p:nvSpPr>
        <p:spPr>
          <a:xfrm>
            <a:off x="2023248" y="6090782"/>
            <a:ext cx="101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Manfred Jaeger: Relational Bayesian Networks. In: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UAI-97 Proceedings of the 13</a:t>
            </a:r>
            <a:r>
              <a:rPr lang="en-GB" sz="1000" i="1" baseline="30000" dirty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 Conference on Uncertainty in Artificial Intelligence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1997.</a:t>
            </a:r>
          </a:p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Stephen H. Bach, Matthias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Broecheler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Bert Huang, and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Lise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Getoor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Journal of Machine Learning Research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2017</a:t>
            </a:r>
          </a:p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Luc De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Raedt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Angelika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Kimmig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and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Hannu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Toivonen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ProbLog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A Probabilistic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Prolog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and its Application in Link Discovery. In: IJCAI-07 Proceedings of the 20</a:t>
            </a:r>
            <a:r>
              <a:rPr lang="en-GB" sz="1000" baseline="30000" dirty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International Joint Conference on Artificial Intelligence, 2007.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8AACF-B655-9443-B31D-E60FDAFEC44A}"/>
              </a:ext>
            </a:extLst>
          </p:cNvPr>
          <p:cNvSpPr txBox="1"/>
          <p:nvPr/>
        </p:nvSpPr>
        <p:spPr>
          <a:xfrm>
            <a:off x="8904312" y="4901232"/>
            <a:ext cx="2927363" cy="92333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* Relations not necessarily used for efficient inference</a:t>
            </a:r>
          </a:p>
          <a:p>
            <a:r>
              <a:rPr lang="en-GB" dirty="0"/>
              <a:t>(point of the next lectures)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C450-E2DD-7AC4-525A-2E1AEED74E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1314-1C38-0D4C-3C79-281EF8702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16782-5F04-34B5-F3AC-63A89D24E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664961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Outline: 2. Probabilistic Relational Models (PRMs)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Parfactor models (PMs)</a:t>
            </a:r>
          </a:p>
          <a:p>
            <a:pPr lvl="1"/>
            <a:r>
              <a:rPr lang="en-GB" dirty="0"/>
              <a:t>Motivation: Symmetries and relations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Inference tasks</a:t>
            </a:r>
          </a:p>
          <a:p>
            <a:pPr marL="457200" indent="-457200">
              <a:buFont typeface="+mj-lt"/>
              <a:buAutoNum type="alphaUcPeriod"/>
            </a:pPr>
            <a:r>
              <a:rPr lang="en-GB" i="1" dirty="0"/>
              <a:t>Markov logic networks (MLNs)</a:t>
            </a:r>
          </a:p>
          <a:p>
            <a:pPr lvl="1"/>
            <a:r>
              <a:rPr lang="en-GB" dirty="0"/>
              <a:t>Syntax, semantics of MLNs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Turning MLNs into PMs and </a:t>
            </a:r>
            <a:r>
              <a:rPr lang="en-GB"/>
              <a:t>vice versa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➝ Lifted 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34C15-80C8-18BD-D603-408D05A8FF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2B4F6-B8D4-67EF-D031-8675020F0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9C9D-4FC9-1A33-7D55-ED75C9EE7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530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Propositional ➝ First-order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F7992-D716-B1E3-CA4A-AE07BEF3C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Box 7"/>
          <p:cNvSpPr txBox="1"/>
          <p:nvPr/>
        </p:nvSpPr>
        <p:spPr>
          <a:xfrm>
            <a:off x="2954655" y="5555086"/>
            <a:ext cx="698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Symmetries in graph / relations in scenario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DC89A92-C1FE-B449-AFA6-94BB20EFBA73}"/>
              </a:ext>
            </a:extLst>
          </p:cNvPr>
          <p:cNvGrpSpPr/>
          <p:nvPr/>
        </p:nvGrpSpPr>
        <p:grpSpPr>
          <a:xfrm>
            <a:off x="214975" y="3467006"/>
            <a:ext cx="5606387" cy="2078523"/>
            <a:chOff x="214975" y="3467006"/>
            <a:chExt cx="5606387" cy="2078523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51BC956-9C40-2943-BA73-810588A1E907}"/>
                </a:ext>
              </a:extLst>
            </p:cNvPr>
            <p:cNvCxnSpPr>
              <a:cxnSpLocks/>
              <a:stCxn id="174" idx="0"/>
              <a:endCxn id="187" idx="2"/>
            </p:cNvCxnSpPr>
            <p:nvPr/>
          </p:nvCxnSpPr>
          <p:spPr>
            <a:xfrm flipV="1">
              <a:off x="1119060" y="3861424"/>
              <a:ext cx="537714" cy="4561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8230E4B-A36D-D44D-8F6F-F621E67FE823}"/>
                </a:ext>
              </a:extLst>
            </p:cNvPr>
            <p:cNvCxnSpPr>
              <a:cxnSpLocks/>
              <a:stCxn id="176" idx="2"/>
              <a:endCxn id="185" idx="3"/>
            </p:cNvCxnSpPr>
            <p:nvPr/>
          </p:nvCxnSpPr>
          <p:spPr>
            <a:xfrm flipH="1" flipV="1">
              <a:off x="2265050" y="4124451"/>
              <a:ext cx="96393" cy="14122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1491296-AEAE-4F40-85B3-A0C0A92A20FB}"/>
                </a:ext>
              </a:extLst>
            </p:cNvPr>
            <p:cNvGrpSpPr/>
            <p:nvPr/>
          </p:nvGrpSpPr>
          <p:grpSpPr>
            <a:xfrm>
              <a:off x="1559665" y="3467006"/>
              <a:ext cx="194219" cy="394418"/>
              <a:chOff x="5586931" y="4487402"/>
              <a:chExt cx="194219" cy="394418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BA69364F-361A-274B-BBDD-6C96CFC30F0B}"/>
                  </a:ext>
                </a:extLst>
              </p:cNvPr>
              <p:cNvSpPr/>
              <p:nvPr/>
            </p:nvSpPr>
            <p:spPr>
              <a:xfrm>
                <a:off x="5612040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F110B8AD-52E8-3348-813E-060CCC36CEDC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F110B8AD-52E8-3348-813E-060CCC36CE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7500" b="-2777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44E0ABA-FC4F-384B-AAB2-A081B8590E06}"/>
                </a:ext>
              </a:extLst>
            </p:cNvPr>
            <p:cNvGrpSpPr/>
            <p:nvPr/>
          </p:nvGrpSpPr>
          <p:grpSpPr>
            <a:xfrm>
              <a:off x="2095941" y="3818510"/>
              <a:ext cx="194219" cy="377941"/>
              <a:chOff x="5974097" y="4505546"/>
              <a:chExt cx="194219" cy="37794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9C99C84-B5FD-684C-A8D1-C85E42FB3173}"/>
                  </a:ext>
                </a:extLst>
              </p:cNvPr>
              <p:cNvSpPr/>
              <p:nvPr/>
            </p:nvSpPr>
            <p:spPr>
              <a:xfrm>
                <a:off x="5999206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8F0C3613-07E3-FD40-B577-18867B5010D7}"/>
                      </a:ext>
                    </a:extLst>
                  </p:cNvPr>
                  <p:cNvSpPr txBox="1"/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8F0C3613-07E3-FD40-B577-18867B5010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7500" b="-2777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EB79430-9551-284E-B190-18FE081B0E29}"/>
                </a:ext>
              </a:extLst>
            </p:cNvPr>
            <p:cNvCxnSpPr>
              <a:cxnSpLocks/>
              <a:stCxn id="185" idx="2"/>
              <a:endCxn id="177" idx="0"/>
            </p:cNvCxnSpPr>
            <p:nvPr/>
          </p:nvCxnSpPr>
          <p:spPr>
            <a:xfrm flipH="1">
              <a:off x="2184974" y="4196451"/>
              <a:ext cx="8076" cy="46887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C7599EC-CE2A-5D46-8BE9-2CC60663083E}"/>
                </a:ext>
              </a:extLst>
            </p:cNvPr>
            <p:cNvCxnSpPr>
              <a:cxnSpLocks/>
              <a:stCxn id="177" idx="6"/>
              <a:endCxn id="182" idx="1"/>
            </p:cNvCxnSpPr>
            <p:nvPr/>
          </p:nvCxnSpPr>
          <p:spPr>
            <a:xfrm>
              <a:off x="2907602" y="4860084"/>
              <a:ext cx="245239" cy="6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35F0CB9-C4B3-2B4C-BCD5-4659B1245367}"/>
                </a:ext>
              </a:extLst>
            </p:cNvPr>
            <p:cNvCxnSpPr>
              <a:cxnSpLocks/>
              <a:stCxn id="182" idx="2"/>
              <a:endCxn id="175" idx="0"/>
            </p:cNvCxnSpPr>
            <p:nvPr/>
          </p:nvCxnSpPr>
          <p:spPr>
            <a:xfrm flipH="1">
              <a:off x="2684470" y="4932754"/>
              <a:ext cx="540371" cy="22326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0AD3AAC-25FA-184E-B0A4-F7BB7AAED091}"/>
                </a:ext>
              </a:extLst>
            </p:cNvPr>
            <p:cNvGrpSpPr/>
            <p:nvPr/>
          </p:nvGrpSpPr>
          <p:grpSpPr>
            <a:xfrm>
              <a:off x="3127732" y="4545259"/>
              <a:ext cx="194219" cy="387495"/>
              <a:chOff x="7895512" y="4482285"/>
              <a:chExt cx="194219" cy="387495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CB787F0-7D01-324C-AF3C-7B5E0820DC2D}"/>
                  </a:ext>
                </a:extLst>
              </p:cNvPr>
              <p:cNvSpPr/>
              <p:nvPr/>
            </p:nvSpPr>
            <p:spPr>
              <a:xfrm>
                <a:off x="7920621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7E2D642A-53AD-F746-BF96-117B947302A9}"/>
                      </a:ext>
                    </a:extLst>
                  </p:cNvPr>
                  <p:cNvSpPr txBox="1"/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7E2D642A-53AD-F746-BF96-117B947302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5294" b="-2777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93D70B36-2EDF-FD45-ADB8-665732A70F19}"/>
                    </a:ext>
                  </a:extLst>
                </p:cNvPr>
                <p:cNvSpPr txBox="1"/>
                <p:nvPr/>
              </p:nvSpPr>
              <p:spPr>
                <a:xfrm>
                  <a:off x="214975" y="4317572"/>
                  <a:ext cx="1808170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93D70B36-2EDF-FD45-ADB8-665732A7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5" y="4317572"/>
                  <a:ext cx="1808170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4330ACDF-A559-504C-8B17-3C71E08274B8}"/>
                    </a:ext>
                  </a:extLst>
                </p:cNvPr>
                <p:cNvSpPr txBox="1"/>
                <p:nvPr/>
              </p:nvSpPr>
              <p:spPr>
                <a:xfrm>
                  <a:off x="1612678" y="5156016"/>
                  <a:ext cx="2143584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4330ACDF-A559-504C-8B17-3C71E0827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678" y="5156016"/>
                  <a:ext cx="2143584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EA818B6-B71F-B44A-887D-753AD032278F}"/>
                    </a:ext>
                  </a:extLst>
                </p:cNvPr>
                <p:cNvSpPr txBox="1"/>
                <p:nvPr/>
              </p:nvSpPr>
              <p:spPr>
                <a:xfrm>
                  <a:off x="2361443" y="4070920"/>
                  <a:ext cx="2136101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EA818B6-B71F-B44A-887D-753AD03227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443" y="4070920"/>
                  <a:ext cx="213610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E8ED1AE2-4500-B448-A7DB-E25AE8A0807E}"/>
                    </a:ext>
                  </a:extLst>
                </p:cNvPr>
                <p:cNvSpPr txBox="1"/>
                <p:nvPr/>
              </p:nvSpPr>
              <p:spPr>
                <a:xfrm>
                  <a:off x="1462346" y="4665327"/>
                  <a:ext cx="1445256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𝑎𝑙𝑖𝑐𝑒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E8ED1AE2-4500-B448-A7DB-E25AE8A08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346" y="4665327"/>
                  <a:ext cx="1445256" cy="38951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0F4E672-CC4C-6347-A9E9-0AA20CDC1FD8}"/>
                </a:ext>
              </a:extLst>
            </p:cNvPr>
            <p:cNvCxnSpPr>
              <a:cxnSpLocks/>
              <a:stCxn id="187" idx="2"/>
              <a:endCxn id="177" idx="0"/>
            </p:cNvCxnSpPr>
            <p:nvPr/>
          </p:nvCxnSpPr>
          <p:spPr>
            <a:xfrm>
              <a:off x="1656774" y="3861424"/>
              <a:ext cx="528200" cy="8039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05A870E-4A3F-7C48-969C-B84EDC155668}"/>
                </a:ext>
              </a:extLst>
            </p:cNvPr>
            <p:cNvCxnSpPr>
              <a:cxnSpLocks/>
              <a:stCxn id="187" idx="3"/>
              <a:endCxn id="246" idx="3"/>
            </p:cNvCxnSpPr>
            <p:nvPr/>
          </p:nvCxnSpPr>
          <p:spPr>
            <a:xfrm>
              <a:off x="1728774" y="3789424"/>
              <a:ext cx="4092588" cy="161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BDA33DC-3050-C040-A549-A2838099AFEF}"/>
                </a:ext>
              </a:extLst>
            </p:cNvPr>
            <p:cNvCxnSpPr>
              <a:cxnSpLocks/>
              <a:stCxn id="182" idx="3"/>
              <a:endCxn id="246" idx="3"/>
            </p:cNvCxnSpPr>
            <p:nvPr/>
          </p:nvCxnSpPr>
          <p:spPr>
            <a:xfrm flipV="1">
              <a:off x="3296841" y="3805524"/>
              <a:ext cx="2524521" cy="10552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E7E0C7F3-3BC0-4041-9E2C-D0CDAA2C5EE4}"/>
                </a:ext>
              </a:extLst>
            </p:cNvPr>
            <p:cNvCxnSpPr>
              <a:cxnSpLocks/>
              <a:stCxn id="185" idx="3"/>
              <a:endCxn id="246" idx="3"/>
            </p:cNvCxnSpPr>
            <p:nvPr/>
          </p:nvCxnSpPr>
          <p:spPr>
            <a:xfrm flipV="1">
              <a:off x="2265050" y="3805524"/>
              <a:ext cx="3556312" cy="3189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8A17DB6-448F-1246-A717-004868023BEB}"/>
              </a:ext>
            </a:extLst>
          </p:cNvPr>
          <p:cNvGrpSpPr/>
          <p:nvPr/>
        </p:nvGrpSpPr>
        <p:grpSpPr>
          <a:xfrm>
            <a:off x="6357807" y="3466474"/>
            <a:ext cx="5673226" cy="2073958"/>
            <a:chOff x="6357807" y="3466474"/>
            <a:chExt cx="5673226" cy="2073958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AA928F4-C7A8-5243-BF79-46F16098952E}"/>
                </a:ext>
              </a:extLst>
            </p:cNvPr>
            <p:cNvCxnSpPr>
              <a:cxnSpLocks/>
              <a:stCxn id="198" idx="0"/>
              <a:endCxn id="210" idx="2"/>
            </p:cNvCxnSpPr>
            <p:nvPr/>
          </p:nvCxnSpPr>
          <p:spPr>
            <a:xfrm flipH="1" flipV="1">
              <a:off x="10733506" y="3860892"/>
              <a:ext cx="445783" cy="4415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2547888-05FE-CE42-96BA-91377F42F7C1}"/>
                </a:ext>
              </a:extLst>
            </p:cNvPr>
            <p:cNvCxnSpPr>
              <a:cxnSpLocks/>
              <a:stCxn id="200" idx="6"/>
              <a:endCxn id="208" idx="1"/>
            </p:cNvCxnSpPr>
            <p:nvPr/>
          </p:nvCxnSpPr>
          <p:spPr>
            <a:xfrm flipV="1">
              <a:off x="9934876" y="4105357"/>
              <a:ext cx="93316" cy="16032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F8C0822-E840-C04D-950C-3BF5AD75C19B}"/>
                </a:ext>
              </a:extLst>
            </p:cNvPr>
            <p:cNvGrpSpPr/>
            <p:nvPr/>
          </p:nvGrpSpPr>
          <p:grpSpPr>
            <a:xfrm>
              <a:off x="10636397" y="3466474"/>
              <a:ext cx="194219" cy="394418"/>
              <a:chOff x="5586931" y="4487402"/>
              <a:chExt cx="194219" cy="394418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78D946C-4957-5A43-9537-6307CE229899}"/>
                  </a:ext>
                </a:extLst>
              </p:cNvPr>
              <p:cNvSpPr/>
              <p:nvPr/>
            </p:nvSpPr>
            <p:spPr>
              <a:xfrm>
                <a:off x="5612040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83F15E89-B20F-2841-A751-B6F10909EAF7}"/>
                      </a:ext>
                    </a:extLst>
                  </p:cNvPr>
                  <p:cNvSpPr txBox="1"/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1" name="TextBox 210">
                    <a:extLst>
                      <a:ext uri="{FF2B5EF4-FFF2-40B4-BE49-F238E27FC236}">
                        <a16:creationId xmlns:a16="http://schemas.microsoft.com/office/drawing/2014/main" id="{83F15E89-B20F-2841-A751-B6F10909EA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31" y="4487402"/>
                    <a:ext cx="194219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3750" b="-2777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0F0D210-EE50-B648-BDA2-902E1E2CF68D}"/>
                </a:ext>
              </a:extLst>
            </p:cNvPr>
            <p:cNvGrpSpPr/>
            <p:nvPr/>
          </p:nvGrpSpPr>
          <p:grpSpPr>
            <a:xfrm>
              <a:off x="10003083" y="3799416"/>
              <a:ext cx="194219" cy="377941"/>
              <a:chOff x="5974097" y="4505546"/>
              <a:chExt cx="194219" cy="377941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71E5BB8-632D-F64A-87C7-7705C01FCEE9}"/>
                  </a:ext>
                </a:extLst>
              </p:cNvPr>
              <p:cNvSpPr/>
              <p:nvPr/>
            </p:nvSpPr>
            <p:spPr>
              <a:xfrm>
                <a:off x="5999206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392211C2-3AEC-B342-A7E5-944617C70D04}"/>
                      </a:ext>
                    </a:extLst>
                  </p:cNvPr>
                  <p:cNvSpPr txBox="1"/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392211C2-3AEC-B342-A7E5-944617C70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097" y="4505546"/>
                    <a:ext cx="194219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3750" b="-3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6EBB14C-8BEA-5E4A-B079-6691780C2B38}"/>
                </a:ext>
              </a:extLst>
            </p:cNvPr>
            <p:cNvCxnSpPr>
              <a:cxnSpLocks/>
              <a:stCxn id="208" idx="2"/>
              <a:endCxn id="201" idx="0"/>
            </p:cNvCxnSpPr>
            <p:nvPr/>
          </p:nvCxnSpPr>
          <p:spPr>
            <a:xfrm flipH="1">
              <a:off x="10095409" y="4177357"/>
              <a:ext cx="4783" cy="4908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A81C7A0-91CE-C04C-BC1E-38635E0C56F4}"/>
                </a:ext>
              </a:extLst>
            </p:cNvPr>
            <p:cNvCxnSpPr>
              <a:cxnSpLocks/>
              <a:stCxn id="201" idx="2"/>
              <a:endCxn id="206" idx="1"/>
            </p:cNvCxnSpPr>
            <p:nvPr/>
          </p:nvCxnSpPr>
          <p:spPr>
            <a:xfrm flipH="1" flipV="1">
              <a:off x="9147151" y="4862952"/>
              <a:ext cx="310160" cy="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5ADA4E-4D35-CD42-9FB4-11FF700DB857}"/>
                </a:ext>
              </a:extLst>
            </p:cNvPr>
            <p:cNvCxnSpPr>
              <a:cxnSpLocks/>
              <a:stCxn id="206" idx="2"/>
              <a:endCxn id="199" idx="0"/>
            </p:cNvCxnSpPr>
            <p:nvPr/>
          </p:nvCxnSpPr>
          <p:spPr>
            <a:xfrm>
              <a:off x="9219151" y="4934952"/>
              <a:ext cx="459679" cy="2159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55066927-4E86-B944-A22F-AEBDE450F2C6}"/>
                </a:ext>
              </a:extLst>
            </p:cNvPr>
            <p:cNvGrpSpPr/>
            <p:nvPr/>
          </p:nvGrpSpPr>
          <p:grpSpPr>
            <a:xfrm>
              <a:off x="9122042" y="4547457"/>
              <a:ext cx="194219" cy="387495"/>
              <a:chOff x="7895512" y="4482285"/>
              <a:chExt cx="194219" cy="387495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82464FA-66BA-CA44-A476-B199B4F33B59}"/>
                  </a:ext>
                </a:extLst>
              </p:cNvPr>
              <p:cNvSpPr/>
              <p:nvPr/>
            </p:nvSpPr>
            <p:spPr>
              <a:xfrm>
                <a:off x="7920621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GB" sz="14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28B4FC78-70EB-E845-B4AF-FFF8328A0A3F}"/>
                      </a:ext>
                    </a:extLst>
                  </p:cNvPr>
                  <p:cNvSpPr txBox="1"/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28B4FC78-70EB-E845-B4AF-FFF8328A0A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512" y="4482285"/>
                    <a:ext cx="194219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5294" b="-3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DEC10FBE-A764-CE4D-8DE6-5E36666A0401}"/>
                    </a:ext>
                  </a:extLst>
                </p:cNvPr>
                <p:cNvSpPr txBox="1"/>
                <p:nvPr/>
              </p:nvSpPr>
              <p:spPr>
                <a:xfrm>
                  <a:off x="10327544" y="4302449"/>
                  <a:ext cx="1703489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𝑇𝑟𝑎𝑣𝑒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DEC10FBE-A764-CE4D-8DE6-5E36666A0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544" y="4302449"/>
                  <a:ext cx="1703489" cy="389513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331F00B0-7335-A844-AAAF-46B1191666A7}"/>
                    </a:ext>
                  </a:extLst>
                </p:cNvPr>
                <p:cNvSpPr txBox="1"/>
                <p:nvPr/>
              </p:nvSpPr>
              <p:spPr>
                <a:xfrm>
                  <a:off x="8691567" y="5150919"/>
                  <a:ext cx="1974525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331F00B0-7335-A844-AAAF-46B119166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567" y="5150919"/>
                  <a:ext cx="1974525" cy="38951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04C78CD-95F1-334F-8D6E-5A08ADD27292}"/>
                    </a:ext>
                  </a:extLst>
                </p:cNvPr>
                <p:cNvSpPr txBox="1"/>
                <p:nvPr/>
              </p:nvSpPr>
              <p:spPr>
                <a:xfrm>
                  <a:off x="7967836" y="4070920"/>
                  <a:ext cx="1967040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04C78CD-95F1-334F-8D6E-5A08ADD27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7836" y="4070920"/>
                  <a:ext cx="1967040" cy="38951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FA44ABB1-E3FE-1F49-A66A-EEEE1FE632C3}"/>
                    </a:ext>
                  </a:extLst>
                </p:cNvPr>
                <p:cNvSpPr txBox="1"/>
                <p:nvPr/>
              </p:nvSpPr>
              <p:spPr>
                <a:xfrm>
                  <a:off x="9457311" y="4668235"/>
                  <a:ext cx="1276196" cy="389513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𝑏𝑜𝑏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FA44ABB1-E3FE-1F49-A66A-EEEE1FE63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7311" y="4668235"/>
                  <a:ext cx="1276196" cy="389513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F8A070C-6B6C-4447-9FE1-E8F45A4507E4}"/>
                </a:ext>
              </a:extLst>
            </p:cNvPr>
            <p:cNvCxnSpPr>
              <a:cxnSpLocks/>
              <a:stCxn id="210" idx="2"/>
              <a:endCxn id="201" idx="0"/>
            </p:cNvCxnSpPr>
            <p:nvPr/>
          </p:nvCxnSpPr>
          <p:spPr>
            <a:xfrm flipH="1">
              <a:off x="10095409" y="3860892"/>
              <a:ext cx="638097" cy="80734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5566959-A788-2B42-98D2-E1515DBDCB0F}"/>
                </a:ext>
              </a:extLst>
            </p:cNvPr>
            <p:cNvCxnSpPr>
              <a:cxnSpLocks/>
              <a:stCxn id="210" idx="1"/>
              <a:endCxn id="246" idx="5"/>
            </p:cNvCxnSpPr>
            <p:nvPr/>
          </p:nvCxnSpPr>
          <p:spPr>
            <a:xfrm flipH="1">
              <a:off x="6357807" y="3788892"/>
              <a:ext cx="4303699" cy="166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D1D5E44-E09A-8C4C-A8AD-F0B4915BBC2B}"/>
                </a:ext>
              </a:extLst>
            </p:cNvPr>
            <p:cNvCxnSpPr>
              <a:cxnSpLocks/>
              <a:stCxn id="206" idx="1"/>
              <a:endCxn id="246" idx="5"/>
            </p:cNvCxnSpPr>
            <p:nvPr/>
          </p:nvCxnSpPr>
          <p:spPr>
            <a:xfrm flipH="1" flipV="1">
              <a:off x="6357807" y="3805524"/>
              <a:ext cx="2789344" cy="10574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955C2BD-524D-E444-9FCF-71BFA630674C}"/>
                </a:ext>
              </a:extLst>
            </p:cNvPr>
            <p:cNvCxnSpPr>
              <a:cxnSpLocks/>
              <a:stCxn id="208" idx="1"/>
              <a:endCxn id="246" idx="5"/>
            </p:cNvCxnSpPr>
            <p:nvPr/>
          </p:nvCxnSpPr>
          <p:spPr>
            <a:xfrm flipH="1" flipV="1">
              <a:off x="6357807" y="3805524"/>
              <a:ext cx="3670385" cy="2998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E03891D-95A9-4F4D-92F0-07DB4247C148}"/>
              </a:ext>
            </a:extLst>
          </p:cNvPr>
          <p:cNvGrpSpPr/>
          <p:nvPr/>
        </p:nvGrpSpPr>
        <p:grpSpPr>
          <a:xfrm>
            <a:off x="3847952" y="1640772"/>
            <a:ext cx="4639759" cy="3904757"/>
            <a:chOff x="3847952" y="1640772"/>
            <a:chExt cx="4639759" cy="39047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746B74DE-9AF5-334A-BCAA-D66F699E6DC4}"/>
                    </a:ext>
                  </a:extLst>
                </p:cNvPr>
                <p:cNvSpPr txBox="1"/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1587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𝑓𝑙𝑜𝑜𝑑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746B74DE-9AF5-334A-BCAA-D66F699E6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621" y="2661917"/>
                  <a:ext cx="1534068" cy="389513"/>
                </a:xfrm>
                <a:prstGeom prst="ellipse">
                  <a:avLst/>
                </a:prstGeom>
                <a:blipFill>
                  <a:blip r:embed="rId17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3168C36D-4701-C74A-9D6A-4F64FB49B55B}"/>
                    </a:ext>
                  </a:extLst>
                </p:cNvPr>
                <p:cNvSpPr txBox="1"/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𝑓𝑖𝑟𝑒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3168C36D-4701-C74A-9D6A-4F64FB49B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831" y="2661917"/>
                  <a:ext cx="1289721" cy="389513"/>
                </a:xfrm>
                <a:prstGeom prst="ellipse">
                  <a:avLst/>
                </a:prstGeom>
                <a:blipFill>
                  <a:blip r:embed="rId18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6F9F8A54-3B17-0D4B-83A1-EECDB1D3A225}"/>
                    </a:ext>
                  </a:extLst>
                </p:cNvPr>
                <p:cNvSpPr txBox="1"/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𝑇𝑟𝑎𝑣𝑒𝑙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6F9F8A54-3B17-0D4B-83A1-EECDB1D3A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84" y="5150919"/>
                  <a:ext cx="1609807" cy="389513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49DECC4-7423-AF45-B276-5B7AC503B21B}"/>
                </a:ext>
              </a:extLst>
            </p:cNvPr>
            <p:cNvCxnSpPr>
              <a:cxnSpLocks/>
              <a:stCxn id="266" idx="1"/>
              <a:endCxn id="213" idx="6"/>
            </p:cNvCxnSpPr>
            <p:nvPr/>
          </p:nvCxnSpPr>
          <p:spPr>
            <a:xfrm flipH="1">
              <a:off x="5730689" y="2856673"/>
              <a:ext cx="1396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E8BAC9E-506E-E540-979F-2DD76E6218D8}"/>
                </a:ext>
              </a:extLst>
            </p:cNvPr>
            <p:cNvCxnSpPr>
              <a:cxnSpLocks/>
              <a:stCxn id="215" idx="0"/>
              <a:endCxn id="264" idx="2"/>
            </p:cNvCxnSpPr>
            <p:nvPr/>
          </p:nvCxnSpPr>
          <p:spPr>
            <a:xfrm flipV="1">
              <a:off x="4749788" y="4737872"/>
              <a:ext cx="4946" cy="41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2EF513A-0EB7-E044-9CB7-F2E9859AE2D9}"/>
                </a:ext>
              </a:extLst>
            </p:cNvPr>
            <p:cNvCxnSpPr>
              <a:cxnSpLocks/>
              <a:stCxn id="246" idx="4"/>
              <a:endCxn id="262" idx="0"/>
            </p:cNvCxnSpPr>
            <p:nvPr/>
          </p:nvCxnSpPr>
          <p:spPr>
            <a:xfrm flipH="1">
              <a:off x="5205145" y="3862567"/>
              <a:ext cx="884440" cy="73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8A1279B6-E2B3-F04C-B3A7-E878E760CDB8}"/>
                </a:ext>
              </a:extLst>
            </p:cNvPr>
            <p:cNvCxnSpPr>
              <a:cxnSpLocks/>
              <a:stCxn id="245" idx="2"/>
              <a:endCxn id="262" idx="3"/>
            </p:cNvCxnSpPr>
            <p:nvPr/>
          </p:nvCxnSpPr>
          <p:spPr>
            <a:xfrm flipH="1">
              <a:off x="5277145" y="4665872"/>
              <a:ext cx="141017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0A9350D-68A2-5F42-876F-C549CA36C5B2}"/>
                </a:ext>
              </a:extLst>
            </p:cNvPr>
            <p:cNvCxnSpPr>
              <a:cxnSpLocks/>
              <a:stCxn id="264" idx="0"/>
              <a:endCxn id="246" idx="4"/>
            </p:cNvCxnSpPr>
            <p:nvPr/>
          </p:nvCxnSpPr>
          <p:spPr>
            <a:xfrm flipV="1">
              <a:off x="4754734" y="3862567"/>
              <a:ext cx="1334851" cy="731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551B403-7639-DC44-A7C9-0E35FACEE208}"/>
                </a:ext>
              </a:extLst>
            </p:cNvPr>
            <p:cNvGrpSpPr/>
            <p:nvPr/>
          </p:nvGrpSpPr>
          <p:grpSpPr>
            <a:xfrm>
              <a:off x="5852909" y="2560892"/>
              <a:ext cx="190052" cy="367781"/>
              <a:chOff x="6667403" y="2704840"/>
              <a:chExt cx="190052" cy="367781"/>
            </a:xfrm>
          </p:grpSpPr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11E49E06-AF1B-A945-8D4D-D151808A0569}"/>
                  </a:ext>
                </a:extLst>
              </p:cNvPr>
              <p:cNvSpPr/>
              <p:nvPr/>
            </p:nvSpPr>
            <p:spPr>
              <a:xfrm>
                <a:off x="6684799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7" name="TextBox 266">
                    <a:extLst>
                      <a:ext uri="{FF2B5EF4-FFF2-40B4-BE49-F238E27FC236}">
                        <a16:creationId xmlns:a16="http://schemas.microsoft.com/office/drawing/2014/main" id="{66E917A8-C2D0-E742-BB96-04CF96E9D427}"/>
                      </a:ext>
                    </a:extLst>
                  </p:cNvPr>
                  <p:cNvSpPr txBox="1"/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7" name="TextBox 266">
                    <a:extLst>
                      <a:ext uri="{FF2B5EF4-FFF2-40B4-BE49-F238E27FC236}">
                        <a16:creationId xmlns:a16="http://schemas.microsoft.com/office/drawing/2014/main" id="{66E917A8-C2D0-E742-BB96-04CF96E9D4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403" y="2704840"/>
                    <a:ext cx="190052" cy="21544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97C199F-95E0-0047-8353-B501E61DD8FB}"/>
                </a:ext>
              </a:extLst>
            </p:cNvPr>
            <p:cNvGrpSpPr/>
            <p:nvPr/>
          </p:nvGrpSpPr>
          <p:grpSpPr>
            <a:xfrm>
              <a:off x="4652677" y="4361728"/>
              <a:ext cx="194219" cy="376144"/>
              <a:chOff x="5467171" y="4505676"/>
              <a:chExt cx="194219" cy="376144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2D872F40-9A5E-3547-A560-7A7648E45C99}"/>
                  </a:ext>
                </a:extLst>
              </p:cNvPr>
              <p:cNvSpPr/>
              <p:nvPr/>
            </p:nvSpPr>
            <p:spPr>
              <a:xfrm>
                <a:off x="5497228" y="473782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75B89298-4604-EF45-B2B4-60914194ACC9}"/>
                      </a:ext>
                    </a:extLst>
                  </p:cNvPr>
                  <p:cNvSpPr txBox="1"/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E94406F-0346-7E44-AAD6-6115D2F26F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7171" y="4505676"/>
                    <a:ext cx="194219" cy="21544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529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56409991-05AA-854C-843B-94104765E23B}"/>
                </a:ext>
              </a:extLst>
            </p:cNvPr>
            <p:cNvGrpSpPr/>
            <p:nvPr/>
          </p:nvGrpSpPr>
          <p:grpSpPr>
            <a:xfrm>
              <a:off x="5113863" y="4362082"/>
              <a:ext cx="194219" cy="377457"/>
              <a:chOff x="5928357" y="4506030"/>
              <a:chExt cx="194219" cy="377457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80036CCA-8EC5-6B41-AAD6-58D9C55BC7A7}"/>
                  </a:ext>
                </a:extLst>
              </p:cNvPr>
              <p:cNvSpPr/>
              <p:nvPr/>
            </p:nvSpPr>
            <p:spPr>
              <a:xfrm>
                <a:off x="5947639" y="4739487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3" name="TextBox 262">
                    <a:extLst>
                      <a:ext uri="{FF2B5EF4-FFF2-40B4-BE49-F238E27FC236}">
                        <a16:creationId xmlns:a16="http://schemas.microsoft.com/office/drawing/2014/main" id="{63E665DF-D1AB-E04D-BF11-AB460EB0358A}"/>
                      </a:ext>
                    </a:extLst>
                  </p:cNvPr>
                  <p:cNvSpPr txBox="1"/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3" name="TextBox 262">
                    <a:extLst>
                      <a:ext uri="{FF2B5EF4-FFF2-40B4-BE49-F238E27FC236}">
                        <a16:creationId xmlns:a16="http://schemas.microsoft.com/office/drawing/2014/main" id="{63E665DF-D1AB-E04D-BF11-AB460EB035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8357" y="4506030"/>
                    <a:ext cx="194219" cy="21544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FC0F694-3E17-E844-86A6-5BDA27F563DF}"/>
                </a:ext>
              </a:extLst>
            </p:cNvPr>
            <p:cNvCxnSpPr>
              <a:cxnSpLocks/>
              <a:stCxn id="214" idx="2"/>
              <a:endCxn id="260" idx="3"/>
            </p:cNvCxnSpPr>
            <p:nvPr/>
          </p:nvCxnSpPr>
          <p:spPr>
            <a:xfrm flipH="1" flipV="1">
              <a:off x="6306202" y="2856673"/>
              <a:ext cx="2086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29130A9-9D9C-EB49-B5ED-BCF34FB4EA72}"/>
                </a:ext>
              </a:extLst>
            </p:cNvPr>
            <p:cNvCxnSpPr>
              <a:cxnSpLocks/>
              <a:stCxn id="246" idx="0"/>
              <a:endCxn id="260" idx="2"/>
            </p:cNvCxnSpPr>
            <p:nvPr/>
          </p:nvCxnSpPr>
          <p:spPr>
            <a:xfrm flipV="1">
              <a:off x="6089585" y="2928673"/>
              <a:ext cx="144617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7E05627-51C8-0945-9F55-2FD69B7F914B}"/>
                </a:ext>
              </a:extLst>
            </p:cNvPr>
            <p:cNvCxnSpPr>
              <a:cxnSpLocks/>
              <a:stCxn id="258" idx="3"/>
              <a:endCxn id="213" idx="2"/>
            </p:cNvCxnSpPr>
            <p:nvPr/>
          </p:nvCxnSpPr>
          <p:spPr>
            <a:xfrm>
              <a:off x="4011827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ADD934D-104B-6A46-AB5F-FE98298D9933}"/>
                </a:ext>
              </a:extLst>
            </p:cNvPr>
            <p:cNvCxnSpPr>
              <a:cxnSpLocks/>
              <a:stCxn id="214" idx="6"/>
              <a:endCxn id="256" idx="1"/>
            </p:cNvCxnSpPr>
            <p:nvPr/>
          </p:nvCxnSpPr>
          <p:spPr>
            <a:xfrm flipV="1">
              <a:off x="7804552" y="2856673"/>
              <a:ext cx="1847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4969037-FA50-BB40-8DCF-ADEF07F5B32C}"/>
                </a:ext>
              </a:extLst>
            </p:cNvPr>
            <p:cNvCxnSpPr>
              <a:cxnSpLocks/>
              <a:stCxn id="242" idx="4"/>
              <a:endCxn id="266" idx="0"/>
            </p:cNvCxnSpPr>
            <p:nvPr/>
          </p:nvCxnSpPr>
          <p:spPr>
            <a:xfrm flipH="1">
              <a:off x="5942305" y="2488892"/>
              <a:ext cx="153253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CA820B2B-747A-1845-ADFA-3AF9C9333ACD}"/>
                </a:ext>
              </a:extLst>
            </p:cNvPr>
            <p:cNvCxnSpPr>
              <a:cxnSpLocks/>
              <a:stCxn id="242" idx="4"/>
              <a:endCxn id="260" idx="0"/>
            </p:cNvCxnSpPr>
            <p:nvPr/>
          </p:nvCxnSpPr>
          <p:spPr>
            <a:xfrm>
              <a:off x="6095558" y="2488892"/>
              <a:ext cx="138644" cy="295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968AC59-587C-524F-8711-A45BEC04E640}"/>
                </a:ext>
              </a:extLst>
            </p:cNvPr>
            <p:cNvCxnSpPr>
              <a:cxnSpLocks/>
              <a:stCxn id="258" idx="3"/>
              <a:endCxn id="243" idx="3"/>
            </p:cNvCxnSpPr>
            <p:nvPr/>
          </p:nvCxnSpPr>
          <p:spPr>
            <a:xfrm flipV="1">
              <a:off x="4011827" y="1973242"/>
              <a:ext cx="1578483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82548C3-5A62-9A49-8719-4D92B7C0E1D4}"/>
                </a:ext>
              </a:extLst>
            </p:cNvPr>
            <p:cNvCxnSpPr>
              <a:cxnSpLocks/>
              <a:stCxn id="243" idx="5"/>
              <a:endCxn id="256" idx="1"/>
            </p:cNvCxnSpPr>
            <p:nvPr/>
          </p:nvCxnSpPr>
          <p:spPr>
            <a:xfrm>
              <a:off x="6588861" y="1973242"/>
              <a:ext cx="1400485" cy="883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3CE09A7-F599-7341-AE8E-CD6BEDAB26BC}"/>
                </a:ext>
              </a:extLst>
            </p:cNvPr>
            <p:cNvCxnSpPr>
              <a:cxnSpLocks/>
              <a:stCxn id="258" idx="3"/>
              <a:endCxn id="246" idx="2"/>
            </p:cNvCxnSpPr>
            <p:nvPr/>
          </p:nvCxnSpPr>
          <p:spPr>
            <a:xfrm>
              <a:off x="4011827" y="2856673"/>
              <a:ext cx="1698433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5F3298DA-58AD-F244-BAE5-522517060F7B}"/>
                </a:ext>
              </a:extLst>
            </p:cNvPr>
            <p:cNvCxnSpPr>
              <a:cxnSpLocks/>
              <a:stCxn id="256" idx="1"/>
              <a:endCxn id="246" idx="6"/>
            </p:cNvCxnSpPr>
            <p:nvPr/>
          </p:nvCxnSpPr>
          <p:spPr>
            <a:xfrm flipH="1">
              <a:off x="6468909" y="2856673"/>
              <a:ext cx="1520437" cy="8111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FF84233-FD87-5E4B-A69D-8BE8DAF5AEAA}"/>
                </a:ext>
              </a:extLst>
            </p:cNvPr>
            <p:cNvCxnSpPr>
              <a:cxnSpLocks/>
              <a:stCxn id="262" idx="2"/>
              <a:endCxn id="247" idx="1"/>
            </p:cNvCxnSpPr>
            <p:nvPr/>
          </p:nvCxnSpPr>
          <p:spPr>
            <a:xfrm>
              <a:off x="5205145" y="4739539"/>
              <a:ext cx="455658" cy="262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7C3C9EF-F5A1-C144-A64B-C8FBBB4EC791}"/>
                </a:ext>
              </a:extLst>
            </p:cNvPr>
            <p:cNvCxnSpPr>
              <a:cxnSpLocks/>
              <a:stCxn id="246" idx="4"/>
              <a:endCxn id="254" idx="3"/>
            </p:cNvCxnSpPr>
            <p:nvPr/>
          </p:nvCxnSpPr>
          <p:spPr>
            <a:xfrm>
              <a:off x="6089585" y="3862567"/>
              <a:ext cx="1497515" cy="791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165D2F9D-103A-9344-88A5-C7FA5655BFEC}"/>
                </a:ext>
              </a:extLst>
            </p:cNvPr>
            <p:cNvCxnSpPr>
              <a:cxnSpLocks/>
              <a:stCxn id="247" idx="7"/>
              <a:endCxn id="254" idx="2"/>
            </p:cNvCxnSpPr>
            <p:nvPr/>
          </p:nvCxnSpPr>
          <p:spPr>
            <a:xfrm flipV="1">
              <a:off x="6542490" y="4725832"/>
              <a:ext cx="972610" cy="27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A4C9EE-7B35-8D48-BECC-FD6216F87E0D}"/>
                </a:ext>
              </a:extLst>
            </p:cNvPr>
            <p:cNvCxnSpPr>
              <a:cxnSpLocks/>
              <a:stCxn id="254" idx="2"/>
              <a:endCxn id="244" idx="0"/>
            </p:cNvCxnSpPr>
            <p:nvPr/>
          </p:nvCxnSpPr>
          <p:spPr>
            <a:xfrm>
              <a:off x="7515100" y="4725832"/>
              <a:ext cx="1" cy="430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878E65C-3F69-994A-AFA2-95C7A31EED2B}"/>
                </a:ext>
              </a:extLst>
            </p:cNvPr>
            <p:cNvGrpSpPr/>
            <p:nvPr/>
          </p:nvGrpSpPr>
          <p:grpSpPr>
            <a:xfrm>
              <a:off x="6136182" y="2560892"/>
              <a:ext cx="190052" cy="367781"/>
              <a:chOff x="6950676" y="2704840"/>
              <a:chExt cx="190052" cy="367781"/>
            </a:xfrm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9079AD42-DEB8-1E41-A36F-037DA7B7C183}"/>
                  </a:ext>
                </a:extLst>
              </p:cNvPr>
              <p:cNvSpPr/>
              <p:nvPr/>
            </p:nvSpPr>
            <p:spPr>
              <a:xfrm>
                <a:off x="6976696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7106CFAF-29B5-7B4D-B781-5A607887623D}"/>
                      </a:ext>
                    </a:extLst>
                  </p:cNvPr>
                  <p:cNvSpPr txBox="1"/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7106CFAF-29B5-7B4D-B781-5A60788762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0676" y="2704840"/>
                    <a:ext cx="190052" cy="21544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E45AE4A8-7106-264C-80CD-5F1B4846C23B}"/>
                </a:ext>
              </a:extLst>
            </p:cNvPr>
            <p:cNvGrpSpPr/>
            <p:nvPr/>
          </p:nvGrpSpPr>
          <p:grpSpPr>
            <a:xfrm>
              <a:off x="3847952" y="2560892"/>
              <a:ext cx="190052" cy="367781"/>
              <a:chOff x="4662446" y="2704840"/>
              <a:chExt cx="190052" cy="367781"/>
            </a:xfrm>
          </p:grpSpPr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1BFEC8B7-8040-E14A-804E-B544DF57226B}"/>
                  </a:ext>
                </a:extLst>
              </p:cNvPr>
              <p:cNvSpPr/>
              <p:nvPr/>
            </p:nvSpPr>
            <p:spPr>
              <a:xfrm>
                <a:off x="4682321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F90ECFBA-A111-484F-98BC-0B61B89102B2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F90ECFBA-A111-484F-98BC-0B61B89102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2446" y="2704840"/>
                    <a:ext cx="190052" cy="21544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FE02072C-7DE5-2B4A-92AD-198A6CB2B2AC}"/>
                </a:ext>
              </a:extLst>
            </p:cNvPr>
            <p:cNvGrpSpPr/>
            <p:nvPr/>
          </p:nvGrpSpPr>
          <p:grpSpPr>
            <a:xfrm>
              <a:off x="7966320" y="2560892"/>
              <a:ext cx="190052" cy="367781"/>
              <a:chOff x="8780814" y="2704840"/>
              <a:chExt cx="190052" cy="367781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E00E0DC7-A873-BA40-A49F-8898EA6D6459}"/>
                  </a:ext>
                </a:extLst>
              </p:cNvPr>
              <p:cNvSpPr/>
              <p:nvPr/>
            </p:nvSpPr>
            <p:spPr>
              <a:xfrm>
                <a:off x="8803840" y="292862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6DAD29F4-3D40-254E-B359-0690E70A87DE}"/>
                      </a:ext>
                    </a:extLst>
                  </p:cNvPr>
                  <p:cNvSpPr txBox="1"/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6DAD29F4-3D40-254E-B359-0690E70A87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0814" y="2704840"/>
                    <a:ext cx="190052" cy="21544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37500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C24728C2-7231-D641-9FEC-C4C29604A745}"/>
                </a:ext>
              </a:extLst>
            </p:cNvPr>
            <p:cNvGrpSpPr/>
            <p:nvPr/>
          </p:nvGrpSpPr>
          <p:grpSpPr>
            <a:xfrm>
              <a:off x="7417990" y="4362082"/>
              <a:ext cx="194219" cy="363750"/>
              <a:chOff x="8232484" y="4506030"/>
              <a:chExt cx="194219" cy="363750"/>
            </a:xfrm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E555C5F-73C7-1A46-9E6D-8E669C6A0491}"/>
                  </a:ext>
                </a:extLst>
              </p:cNvPr>
              <p:cNvSpPr/>
              <p:nvPr/>
            </p:nvSpPr>
            <p:spPr>
              <a:xfrm>
                <a:off x="8257594" y="4725780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TextBox 254">
                    <a:extLst>
                      <a:ext uri="{FF2B5EF4-FFF2-40B4-BE49-F238E27FC236}">
                        <a16:creationId xmlns:a16="http://schemas.microsoft.com/office/drawing/2014/main" id="{AA1C6707-A737-264E-B89F-1D3182F5465E}"/>
                      </a:ext>
                    </a:extLst>
                  </p:cNvPr>
                  <p:cNvSpPr txBox="1"/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5" name="TextBox 254">
                    <a:extLst>
                      <a:ext uri="{FF2B5EF4-FFF2-40B4-BE49-F238E27FC236}">
                        <a16:creationId xmlns:a16="http://schemas.microsoft.com/office/drawing/2014/main" id="{AA1C6707-A737-264E-B89F-1D3182F546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2484" y="4506030"/>
                    <a:ext cx="194219" cy="21544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3750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F212901E-F2DC-6D42-8143-E64EAC884774}"/>
                    </a:ext>
                  </a:extLst>
                </p:cNvPr>
                <p:cNvSpPr txBox="1"/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𝑛𝑢𝑐𝑙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F212901E-F2DC-6D42-8143-E64EAC884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882" y="2099379"/>
                  <a:ext cx="1279352" cy="389513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AA45890B-649D-1142-BF06-436C09D152A2}"/>
                    </a:ext>
                  </a:extLst>
                </p:cNvPr>
                <p:cNvSpPr txBox="1"/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𝐴𝑐𝑐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𝑐h𝑒𝑚</m:t>
                        </m:r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AA45890B-649D-1142-BF06-436C09D152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503" y="1640772"/>
                  <a:ext cx="1412165" cy="389513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BFC8A345-EFD1-0A41-B820-22ABF056F3E2}"/>
                    </a:ext>
                  </a:extLst>
                </p:cNvPr>
                <p:cNvSpPr txBox="1"/>
                <p:nvPr/>
              </p:nvSpPr>
              <p:spPr>
                <a:xfrm>
                  <a:off x="6542490" y="5156016"/>
                  <a:ext cx="19452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BFC8A345-EFD1-0A41-B820-22ABF056F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490" y="5156016"/>
                  <a:ext cx="1945221" cy="389513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DDA696C3-F4D5-BB4A-84C2-85BE8DB8F56F}"/>
                    </a:ext>
                  </a:extLst>
                </p:cNvPr>
                <p:cNvSpPr txBox="1"/>
                <p:nvPr/>
              </p:nvSpPr>
              <p:spPr>
                <a:xfrm>
                  <a:off x="5418162" y="4471115"/>
                  <a:ext cx="193773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𝑇𝑟𝑒𝑎𝑡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𝑒𝑣𝑒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DDA696C3-F4D5-BB4A-84C2-85BE8DB8F5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162" y="4471115"/>
                  <a:ext cx="1937738" cy="389513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B0FD324-DBC1-5741-8DC5-088EB524CEDB}"/>
                    </a:ext>
                  </a:extLst>
                </p:cNvPr>
                <p:cNvSpPr txBox="1"/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B0FD324-DBC1-5741-8DC5-088EB524C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260" y="3473054"/>
                  <a:ext cx="758649" cy="389513"/>
                </a:xfrm>
                <a:prstGeom prst="ellipse">
                  <a:avLst/>
                </a:prstGeom>
                <a:blipFill>
                  <a:blip r:embed="rId31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70459784-C4F5-2E49-AF50-5A9F0FBF334E}"/>
                    </a:ext>
                  </a:extLst>
                </p:cNvPr>
                <p:cNvSpPr txBox="1"/>
                <p:nvPr/>
              </p:nvSpPr>
              <p:spPr>
                <a:xfrm>
                  <a:off x="5478200" y="4944528"/>
                  <a:ext cx="1246893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𝑆𝑖𝑐𝑘</m:t>
                        </m:r>
                        <m:r>
                          <m:rPr>
                            <m:nor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𝑒𝑣𝑒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>
                  <a:extLst>
                    <a:ext uri="{FF2B5EF4-FFF2-40B4-BE49-F238E27FC236}">
                      <a16:creationId xmlns:a16="http://schemas.microsoft.com/office/drawing/2014/main" id="{70459784-C4F5-2E49-AF50-5A9F0FBF3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200" y="4944528"/>
                  <a:ext cx="1246893" cy="389513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187FE5-05EC-694C-8251-12D7328181F6}"/>
                </a:ext>
              </a:extLst>
            </p:cNvPr>
            <p:cNvCxnSpPr>
              <a:cxnSpLocks/>
              <a:stCxn id="264" idx="2"/>
              <a:endCxn id="247" idx="2"/>
            </p:cNvCxnSpPr>
            <p:nvPr/>
          </p:nvCxnSpPr>
          <p:spPr>
            <a:xfrm>
              <a:off x="4754734" y="4737872"/>
              <a:ext cx="723466" cy="401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6844ECE-2C1A-1040-B0DC-35660A0FD4DB}"/>
                </a:ext>
              </a:extLst>
            </p:cNvPr>
            <p:cNvCxnSpPr>
              <a:cxnSpLocks/>
              <a:stCxn id="246" idx="0"/>
              <a:endCxn id="266" idx="2"/>
            </p:cNvCxnSpPr>
            <p:nvPr/>
          </p:nvCxnSpPr>
          <p:spPr>
            <a:xfrm flipH="1" flipV="1">
              <a:off x="5942305" y="2928673"/>
              <a:ext cx="147280" cy="544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3180AB6-09B4-3843-AA6F-E2E112C301C7}"/>
                </a:ext>
              </a:extLst>
            </p:cNvPr>
            <p:cNvCxnSpPr>
              <a:cxnSpLocks/>
              <a:stCxn id="252" idx="1"/>
              <a:endCxn id="246" idx="6"/>
            </p:cNvCxnSpPr>
            <p:nvPr/>
          </p:nvCxnSpPr>
          <p:spPr>
            <a:xfrm flipH="1">
              <a:off x="6468909" y="3667811"/>
              <a:ext cx="5598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5F3D023C-F7B7-6947-A007-15E3EF2D7CC9}"/>
                </a:ext>
              </a:extLst>
            </p:cNvPr>
            <p:cNvGrpSpPr/>
            <p:nvPr/>
          </p:nvGrpSpPr>
          <p:grpSpPr>
            <a:xfrm>
              <a:off x="7005769" y="3379583"/>
              <a:ext cx="190052" cy="360228"/>
              <a:chOff x="7005769" y="3379583"/>
              <a:chExt cx="190052" cy="360228"/>
            </a:xfrm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2426C423-91E1-8348-B2F6-E05ECE692184}"/>
                  </a:ext>
                </a:extLst>
              </p:cNvPr>
              <p:cNvSpPr/>
              <p:nvPr/>
            </p:nvSpPr>
            <p:spPr>
              <a:xfrm>
                <a:off x="7028795" y="3595811"/>
                <a:ext cx="144000" cy="144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TextBox 252">
                    <a:extLst>
                      <a:ext uri="{FF2B5EF4-FFF2-40B4-BE49-F238E27FC236}">
                        <a16:creationId xmlns:a16="http://schemas.microsoft.com/office/drawing/2014/main" id="{CEE9EFF0-7063-CD4B-A6A3-F5966D305A5E}"/>
                      </a:ext>
                    </a:extLst>
                  </p:cNvPr>
                  <p:cNvSpPr txBox="1"/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53" name="TextBox 252">
                    <a:extLst>
                      <a:ext uri="{FF2B5EF4-FFF2-40B4-BE49-F238E27FC236}">
                        <a16:creationId xmlns:a16="http://schemas.microsoft.com/office/drawing/2014/main" id="{CEE9EFF0-7063-CD4B-A6A3-F5966D305A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5769" y="3379583"/>
                    <a:ext cx="190052" cy="215444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5333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5C431-89BA-63F4-BF7E-5E52661488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2422-3CD1-C7A8-9A45-FB5C866E5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F65D-9A2E-2165-EB05-4CE65F882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00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Propositional ➝ First-order 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E0990B-BBFB-6349-AC34-5E13306B0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From probabilistic perspective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0B007-B339-9C4B-A651-D9A042E264F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3392" y="2616200"/>
            <a:ext cx="5572125" cy="3289300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GB" dirty="0"/>
              <a:t>Instead of </a:t>
            </a:r>
            <a:r>
              <a:rPr lang="en-GB" i="1" dirty="0">
                <a:solidFill>
                  <a:srgbClr val="FFC000"/>
                </a:solidFill>
              </a:rPr>
              <a:t>propositional</a:t>
            </a:r>
            <a:r>
              <a:rPr lang="en-GB" dirty="0"/>
              <a:t> constraints, </a:t>
            </a:r>
            <a:r>
              <a:rPr lang="en-GB" dirty="0">
                <a:ea typeface="Cambria Math" panose="02040503050406030204" pitchFamily="18" charset="0"/>
              </a:rPr>
              <a:t>we have </a:t>
            </a:r>
            <a:r>
              <a:rPr lang="en-GB" i="1" dirty="0">
                <a:solidFill>
                  <a:schemeClr val="accent1"/>
                </a:solidFill>
                <a:ea typeface="Cambria Math" panose="02040503050406030204" pitchFamily="18" charset="0"/>
              </a:rPr>
              <a:t>first-order</a:t>
            </a:r>
            <a:r>
              <a:rPr lang="en-GB" dirty="0">
                <a:ea typeface="Cambria Math" panose="02040503050406030204" pitchFamily="18" charset="0"/>
              </a:rPr>
              <a:t> constraints:</a:t>
            </a:r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But probabilistic perspective allows soft constraints with a probability assigned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7A4C07-0DC1-5241-9D69-2A0ABB9A3A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2155924"/>
            <a:ext cx="5573712" cy="3289300"/>
          </a:xfrm>
        </p:spPr>
        <p:txBody>
          <a:bodyPr/>
          <a:lstStyle/>
          <a:p>
            <a:r>
              <a:rPr lang="en-GB" dirty="0"/>
              <a:t>Add </a:t>
            </a:r>
            <a:r>
              <a:rPr lang="en-GB" i="1" dirty="0">
                <a:solidFill>
                  <a:schemeClr val="accent1"/>
                </a:solidFill>
              </a:rPr>
              <a:t>logical variables</a:t>
            </a:r>
            <a:r>
              <a:rPr lang="en-GB" dirty="0"/>
              <a:t> to random variables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9E079E-EA83-C24B-AFA0-14DD452F130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3392" y="1666875"/>
            <a:ext cx="5573713" cy="823913"/>
          </a:xfrm>
        </p:spPr>
        <p:txBody>
          <a:bodyPr/>
          <a:lstStyle/>
          <a:p>
            <a:r>
              <a:rPr lang="en-GB" dirty="0"/>
              <a:t>From logic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Table 111">
                <a:extLst>
                  <a:ext uri="{FF2B5EF4-FFF2-40B4-BE49-F238E27FC236}">
                    <a16:creationId xmlns:a16="http://schemas.microsoft.com/office/drawing/2014/main" id="{A30E9C03-2041-7B4B-8594-EAB7721EC7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085101"/>
                  </p:ext>
                </p:extLst>
              </p:nvPr>
            </p:nvGraphicFramePr>
            <p:xfrm>
              <a:off x="6885455" y="2979414"/>
              <a:ext cx="198767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3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Table 111">
                <a:extLst>
                  <a:ext uri="{FF2B5EF4-FFF2-40B4-BE49-F238E27FC236}">
                    <a16:creationId xmlns:a16="http://schemas.microsoft.com/office/drawing/2014/main" id="{A30E9C03-2041-7B4B-8594-EAB7721EC7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085101"/>
                  </p:ext>
                </p:extLst>
              </p:nvPr>
            </p:nvGraphicFramePr>
            <p:xfrm>
              <a:off x="6885455" y="2979414"/>
              <a:ext cx="1987677" cy="18288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3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3448" r="-222449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93" t="-3448" r="-49315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429" t="-3448" r="-285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103448" r="-222449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93" t="-103448" r="-49315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429" t="-103448" r="-285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203448" r="-22244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93" t="-203448" r="-4931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429" t="-203448" r="-285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303448" r="-222449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93" t="-303448" r="-4931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429" t="-303448" r="-285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403448" r="-22244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493" t="-403448" r="-4931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1429" t="-403448" r="-2857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 112">
                <a:extLst>
                  <a:ext uri="{FF2B5EF4-FFF2-40B4-BE49-F238E27FC236}">
                    <a16:creationId xmlns:a16="http://schemas.microsoft.com/office/drawing/2014/main" id="{58CB5727-2A84-8B4D-A720-2DB59C39A7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43681" y="3542786"/>
              <a:ext cx="1928368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 112">
                <a:extLst>
                  <a:ext uri="{FF2B5EF4-FFF2-40B4-BE49-F238E27FC236}">
                    <a16:creationId xmlns:a16="http://schemas.microsoft.com/office/drawing/2014/main" id="{58CB5727-2A84-8B4D-A720-2DB59C39A7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911834"/>
                  </p:ext>
                </p:extLst>
              </p:nvPr>
            </p:nvGraphicFramePr>
            <p:xfrm>
              <a:off x="9543681" y="3542786"/>
              <a:ext cx="1928368" cy="18288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r="-206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70833" r="-43056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6774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100000" r="-20600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70833" t="-100000" r="-4305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6774" t="-10000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200000" r="-206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70833" t="-200000" r="-4305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6774" t="-2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300000" r="-206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70833" t="-300000" r="-4305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6774" t="-3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00" t="-400000" r="-206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70833" t="-400000" r="-430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96774" t="-4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C259D5-5E1F-7B4E-8943-1566437F0D45}"/>
                  </a:ext>
                </a:extLst>
              </p:cNvPr>
              <p:cNvSpPr/>
              <p:nvPr/>
            </p:nvSpPr>
            <p:spPr>
              <a:xfrm>
                <a:off x="1051953" y="3198993"/>
                <a:ext cx="418987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𝑒𝑝𝑖𝑑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</m:oMath>
                  </m:oMathPara>
                </a14:m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𝑒𝑝𝑖𝑑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  <m:r>
                        <a:rPr lang="de-DE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de-DE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</m:oMath>
                  </m:oMathPara>
                </a14:m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𝑚𝑒𝑡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𝑎𝑙𝑖𝑐𝑒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𝑎𝑙𝑖𝑐𝑒</m:t>
                      </m:r>
                    </m:oMath>
                  </m:oMathPara>
                </a14:m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𝑚𝑒𝑡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𝑎𝑙𝑖𝑐𝑒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𝑎𝑙𝑖𝑐𝑒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</m:t>
                      </m:r>
                    </m:oMath>
                  </m:oMathPara>
                </a14:m>
                <a:br>
                  <a:rPr lang="en-GB" i="1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C259D5-5E1F-7B4E-8943-1566437F0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53" y="3198993"/>
                <a:ext cx="4189873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23B63A-2B73-2D4D-BE89-D4B842472038}"/>
                  </a:ext>
                </a:extLst>
              </p:cNvPr>
              <p:cNvSpPr/>
              <p:nvPr/>
            </p:nvSpPr>
            <p:spPr>
              <a:xfrm>
                <a:off x="98890" y="4599735"/>
                <a:ext cx="6096000" cy="6819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𝑒𝑝𝑖𝑑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𝑠𝑖𝑐𝑘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𝑚𝑒𝑡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𝑠𝑖𝑐𝑘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𝑠𝑖𝑐𝑘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23B63A-2B73-2D4D-BE89-D4B842472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0" y="4599735"/>
                <a:ext cx="6096000" cy="681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4EBF2F-5833-EA4B-BA67-6E8BEB88CCD7}"/>
              </a:ext>
            </a:extLst>
          </p:cNvPr>
          <p:cNvCxnSpPr/>
          <p:nvPr/>
        </p:nvCxnSpPr>
        <p:spPr>
          <a:xfrm>
            <a:off x="1815737" y="3542786"/>
            <a:ext cx="276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 121">
                <a:extLst>
                  <a:ext uri="{FF2B5EF4-FFF2-40B4-BE49-F238E27FC236}">
                    <a16:creationId xmlns:a16="http://schemas.microsoft.com/office/drawing/2014/main" id="{2386AF72-3C61-D74D-B2EA-01635841E7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05889" y="4887325"/>
              <a:ext cx="214680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3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 121">
                <a:extLst>
                  <a:ext uri="{FF2B5EF4-FFF2-40B4-BE49-F238E27FC236}">
                    <a16:creationId xmlns:a16="http://schemas.microsoft.com/office/drawing/2014/main" id="{2386AF72-3C61-D74D-B2EA-01635841E7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971515"/>
                  </p:ext>
                </p:extLst>
              </p:nvPr>
            </p:nvGraphicFramePr>
            <p:xfrm>
              <a:off x="6805889" y="4887325"/>
              <a:ext cx="214680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6885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43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38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210909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750" r="-4500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5714" r="-285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96667" r="-210909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750" t="-96667" r="-4500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3448" r="-2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750" t="-203448" r="-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>
                        <a:lnR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2E57F3C-4EB6-B24F-BE4A-3657592289B4}"/>
              </a:ext>
            </a:extLst>
          </p:cNvPr>
          <p:cNvCxnSpPr>
            <a:cxnSpLocks/>
          </p:cNvCxnSpPr>
          <p:nvPr/>
        </p:nvCxnSpPr>
        <p:spPr>
          <a:xfrm>
            <a:off x="6399047" y="4847769"/>
            <a:ext cx="29604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7EE3E-DA57-14D3-AAD9-1A8280C043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B8D81-119A-999A-E872-E73A27E5F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D4B75-AF74-9657-5207-FA5DF70D6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0379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39DF-2525-D54F-B619-15E7FBF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Encoding Relations and Symmetries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506E-4993-1B4D-AAEA-F1416BBC4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Logical variables</a:t>
            </a:r>
            <a:r>
              <a:rPr lang="en-GB" dirty="0"/>
              <a:t> to encode </a:t>
            </a:r>
          </a:p>
          <a:p>
            <a:pPr lvl="1"/>
            <a:r>
              <a:rPr lang="en-GB" dirty="0"/>
              <a:t>Recurring structures in graphs</a:t>
            </a:r>
          </a:p>
          <a:p>
            <a:pPr lvl="1"/>
            <a:r>
              <a:rPr lang="en-GB" dirty="0"/>
              <a:t>Relational structures in data</a:t>
            </a:r>
          </a:p>
          <a:p>
            <a:r>
              <a:rPr lang="en-GB" dirty="0"/>
              <a:t>By parameterising random variables with logical variables</a:t>
            </a:r>
          </a:p>
          <a:p>
            <a:r>
              <a:rPr lang="en-GB" dirty="0"/>
              <a:t>And using those parameterised random variables (</a:t>
            </a:r>
            <a:r>
              <a:rPr lang="en-GB" dirty="0">
                <a:solidFill>
                  <a:schemeClr val="accent1"/>
                </a:solidFill>
              </a:rPr>
              <a:t>PRVs</a:t>
            </a:r>
            <a:r>
              <a:rPr lang="en-GB" dirty="0"/>
              <a:t>) as inputs to factors</a:t>
            </a:r>
          </a:p>
          <a:p>
            <a:pPr lvl="1"/>
            <a:r>
              <a:rPr lang="en-GB" dirty="0"/>
              <a:t>Forming parametric factors (</a:t>
            </a:r>
            <a:r>
              <a:rPr lang="en-GB" dirty="0">
                <a:solidFill>
                  <a:schemeClr val="accent1"/>
                </a:solidFill>
              </a:rPr>
              <a:t>parfactors</a:t>
            </a:r>
            <a:r>
              <a:rPr lang="en-GB" dirty="0"/>
              <a:t>)</a:t>
            </a:r>
          </a:p>
          <a:p>
            <a:r>
              <a:rPr lang="en-GB" dirty="0"/>
              <a:t>Allowing to encode </a:t>
            </a:r>
          </a:p>
          <a:p>
            <a:pPr lvl="1"/>
            <a:r>
              <a:rPr lang="en-GB" dirty="0"/>
              <a:t>Duplicate factors only once</a:t>
            </a:r>
          </a:p>
          <a:p>
            <a:pPr lvl="1"/>
            <a:r>
              <a:rPr lang="en-GB" dirty="0"/>
              <a:t>That factors apply to multiple individuals (constants)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7E336-FA7B-594E-AC53-E9ACF02DA088}"/>
              </a:ext>
            </a:extLst>
          </p:cNvPr>
          <p:cNvSpPr/>
          <p:nvPr/>
        </p:nvSpPr>
        <p:spPr>
          <a:xfrm>
            <a:off x="2434662" y="6039549"/>
            <a:ext cx="82145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David Poole: First-order Probabilistic Inference. In </a:t>
            </a:r>
            <a:r>
              <a:rPr lang="en-GB" sz="1000" i="1" dirty="0">
                <a:solidFill>
                  <a:schemeClr val="bg1">
                    <a:lumMod val="85000"/>
                  </a:schemeClr>
                </a:solidFill>
              </a:rPr>
              <a:t>IJCAI-03 Proceedings of the 18th International Joint Conference on Artificial Intelligence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2003.</a:t>
            </a:r>
          </a:p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Brian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Milch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Luke S.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Zettelmoyer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Kristian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Kersting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Michael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Haimes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and Leslie Pack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Kaelbling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. Lifted Probabilistic Inference with Counting Formulas AAAI-08 Proceedings of the 23rd Conference on Artificial Intelligence, 2008.</a:t>
            </a:r>
          </a:p>
          <a:p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Nima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Taghipour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: Lifted Probabilistic Inference by Variable Elimination. KU Leuven, 2013.</a:t>
            </a:r>
          </a:p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Tanya B: Rescued from a Sea of Queries: Exact Inference in Probabilistic Relational Models. </a:t>
            </a:r>
            <a:r>
              <a:rPr lang="en-GB" sz="1000" dirty="0" err="1">
                <a:solidFill>
                  <a:schemeClr val="bg1">
                    <a:lumMod val="85000"/>
                  </a:schemeClr>
                </a:solidFill>
              </a:rPr>
              <a:t>UzL</a:t>
            </a:r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, 2020.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BE249-B41F-B78A-F2FC-C493AEF183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PRMs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AA528-B500-BDF7-0841-95407D994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52928-F213-6BAB-A7F6-982D3B3C0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37622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6718</Words>
  <Application>Microsoft Macintosh PowerPoint</Application>
  <PresentationFormat>Widescreen</PresentationFormat>
  <Paragraphs>2060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Cambria Math</vt:lpstr>
      <vt:lpstr>CMU Bright SemiBold</vt:lpstr>
      <vt:lpstr>Lucida Calligraphy</vt:lpstr>
      <vt:lpstr>Myriad Pro</vt:lpstr>
      <vt:lpstr>Zapf Dingbats</vt:lpstr>
      <vt:lpstr>Standarddesign</vt:lpstr>
      <vt:lpstr>3_Standarddesign</vt:lpstr>
      <vt:lpstr>Dynamic Probabilistic Relational Models</vt:lpstr>
      <vt:lpstr>Contents</vt:lpstr>
      <vt:lpstr>Outline: 2. Probabilistic Relational Models (PRMs)</vt:lpstr>
      <vt:lpstr>Exponential Blowup! ➝ Sparse Encoding</vt:lpstr>
      <vt:lpstr>Problem: Adding Objects and Relations in Propositional Formalisms Clunky…</vt:lpstr>
      <vt:lpstr>Problem: … and Models Explode with Them</vt:lpstr>
      <vt:lpstr>Propositional ➝ First-order View</vt:lpstr>
      <vt:lpstr>Propositional ➝ First-order View</vt:lpstr>
      <vt:lpstr>Encoding Relations and Symmetries</vt:lpstr>
      <vt:lpstr>Notations</vt:lpstr>
      <vt:lpstr>Logical Variables, Domains, Universe</vt:lpstr>
      <vt:lpstr>Constraints</vt:lpstr>
      <vt:lpstr>PRVs</vt:lpstr>
      <vt:lpstr>Restricting PRVs</vt:lpstr>
      <vt:lpstr>Parfactors</vt:lpstr>
      <vt:lpstr>Grounding of Parfactors</vt:lpstr>
      <vt:lpstr>Grounding: Example</vt:lpstr>
      <vt:lpstr>Symmetries Within</vt:lpstr>
      <vt:lpstr>Counting Random Variable</vt:lpstr>
      <vt:lpstr>CRV: Example</vt:lpstr>
      <vt:lpstr>CRV: Example</vt:lpstr>
      <vt:lpstr>CRVs Continued</vt:lpstr>
      <vt:lpstr>CRVs Continued</vt:lpstr>
      <vt:lpstr>Parfactors Revisited</vt:lpstr>
      <vt:lpstr>Parfactor Model</vt:lpstr>
      <vt:lpstr>Parfactor Graphs</vt:lpstr>
      <vt:lpstr>Grounding of Models</vt:lpstr>
      <vt:lpstr>Grounding of Models</vt:lpstr>
      <vt:lpstr>Semantics</vt:lpstr>
      <vt:lpstr>Inference Tasks</vt:lpstr>
      <vt:lpstr>Evidence in Parameterised Models</vt:lpstr>
      <vt:lpstr>Evidence Parfactors: Example</vt:lpstr>
      <vt:lpstr>Evidence Parfactors</vt:lpstr>
      <vt:lpstr>Interim Summary</vt:lpstr>
      <vt:lpstr>Outline: 2. Probabilistic Relational Models (PRMs)</vt:lpstr>
      <vt:lpstr>Markov Logic Networks (MLNs)</vt:lpstr>
      <vt:lpstr>Markov Logic Networks (MLNs)</vt:lpstr>
      <vt:lpstr>Intuition behind Weights</vt:lpstr>
      <vt:lpstr>Grounding</vt:lpstr>
      <vt:lpstr>MLN: Graphical Representation?</vt:lpstr>
      <vt:lpstr>Weights to Potential Functions (Factors)</vt:lpstr>
      <vt:lpstr>Weights to Potential Functions (Factors) – Examples </vt:lpstr>
      <vt:lpstr>Weights to Potential Functions (Factors) – Examples </vt:lpstr>
      <vt:lpstr>Graphical Representation for Groundings</vt:lpstr>
      <vt:lpstr>Instances: Example – MN</vt:lpstr>
      <vt:lpstr>Example – Potential Functions</vt:lpstr>
      <vt:lpstr>Example – Factor Graph</vt:lpstr>
      <vt:lpstr>MLNs: Semantics</vt:lpstr>
      <vt:lpstr>MLNs: Semantics – Derivation</vt:lpstr>
      <vt:lpstr>MLNs: Semantics – Derivation</vt:lpstr>
      <vt:lpstr>MLNs: Semantics – Derivation</vt:lpstr>
      <vt:lpstr>Why exp?</vt:lpstr>
      <vt:lpstr>Transforming MLNs into PMs</vt:lpstr>
      <vt:lpstr>Transforming MLNs into PMs: Example</vt:lpstr>
      <vt:lpstr>Transforming MLNs into PMs: Example</vt:lpstr>
      <vt:lpstr>Transforming PMs into MLNs</vt:lpstr>
      <vt:lpstr>Inverse Example</vt:lpstr>
      <vt:lpstr>Inverse Example</vt:lpstr>
      <vt:lpstr>Inverse Example</vt:lpstr>
      <vt:lpstr>MLNs vs. PMs</vt:lpstr>
      <vt:lpstr>Interim Summary</vt:lpstr>
      <vt:lpstr>Other Formalisms*</vt:lpstr>
      <vt:lpstr>Outline: 2. Probabilistic Relational Models (PRMs)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85</cp:revision>
  <dcterms:created xsi:type="dcterms:W3CDTF">2010-04-27T12:26:40Z</dcterms:created>
  <dcterms:modified xsi:type="dcterms:W3CDTF">2023-05-04T13:06:11Z</dcterms:modified>
</cp:coreProperties>
</file>