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87"/>
  </p:notesMasterIdLst>
  <p:sldIdLst>
    <p:sldId id="1317" r:id="rId3"/>
    <p:sldId id="1314" r:id="rId4"/>
    <p:sldId id="1581" r:id="rId5"/>
    <p:sldId id="262" r:id="rId6"/>
    <p:sldId id="1259" r:id="rId7"/>
    <p:sldId id="1426" r:id="rId8"/>
    <p:sldId id="1446" r:id="rId9"/>
    <p:sldId id="1429" r:id="rId10"/>
    <p:sldId id="1447" r:id="rId11"/>
    <p:sldId id="1427" r:id="rId12"/>
    <p:sldId id="1448" r:id="rId13"/>
    <p:sldId id="1449" r:id="rId14"/>
    <p:sldId id="1431" r:id="rId15"/>
    <p:sldId id="1450" r:id="rId16"/>
    <p:sldId id="1593" r:id="rId17"/>
    <p:sldId id="1459" r:id="rId18"/>
    <p:sldId id="1436" r:id="rId19"/>
    <p:sldId id="1452" r:id="rId20"/>
    <p:sldId id="1455" r:id="rId21"/>
    <p:sldId id="1456" r:id="rId22"/>
    <p:sldId id="1458" r:id="rId23"/>
    <p:sldId id="1435" r:id="rId24"/>
    <p:sldId id="1461" r:id="rId25"/>
    <p:sldId id="1460" r:id="rId26"/>
    <p:sldId id="1437" r:id="rId27"/>
    <p:sldId id="1464" r:id="rId28"/>
    <p:sldId id="1479" r:id="rId29"/>
    <p:sldId id="1463" r:id="rId30"/>
    <p:sldId id="1462" r:id="rId31"/>
    <p:sldId id="1466" r:id="rId32"/>
    <p:sldId id="1467" r:id="rId33"/>
    <p:sldId id="1468" r:id="rId34"/>
    <p:sldId id="1469" r:id="rId35"/>
    <p:sldId id="1470" r:id="rId36"/>
    <p:sldId id="1472" r:id="rId37"/>
    <p:sldId id="1474" r:id="rId38"/>
    <p:sldId id="1475" r:id="rId39"/>
    <p:sldId id="1582" r:id="rId40"/>
    <p:sldId id="1477" r:id="rId41"/>
    <p:sldId id="1478" r:id="rId42"/>
    <p:sldId id="1583" r:id="rId43"/>
    <p:sldId id="1481" r:id="rId44"/>
    <p:sldId id="1482" r:id="rId45"/>
    <p:sldId id="1483" r:id="rId46"/>
    <p:sldId id="1484" r:id="rId47"/>
    <p:sldId id="1485" r:id="rId48"/>
    <p:sldId id="1486" r:id="rId49"/>
    <p:sldId id="1488" r:id="rId50"/>
    <p:sldId id="1366" r:id="rId51"/>
    <p:sldId id="1489" r:id="rId52"/>
    <p:sldId id="1490" r:id="rId53"/>
    <p:sldId id="1491" r:id="rId54"/>
    <p:sldId id="1492" r:id="rId55"/>
    <p:sldId id="1501" r:id="rId56"/>
    <p:sldId id="1584" r:id="rId57"/>
    <p:sldId id="1585" r:id="rId58"/>
    <p:sldId id="1588" r:id="rId59"/>
    <p:sldId id="1493" r:id="rId60"/>
    <p:sldId id="1487" r:id="rId61"/>
    <p:sldId id="1496" r:id="rId62"/>
    <p:sldId id="1498" r:id="rId63"/>
    <p:sldId id="1495" r:id="rId64"/>
    <p:sldId id="1500" r:id="rId65"/>
    <p:sldId id="1451" r:id="rId66"/>
    <p:sldId id="1433" r:id="rId67"/>
    <p:sldId id="1519" r:id="rId68"/>
    <p:sldId id="350" r:id="rId69"/>
    <p:sldId id="297" r:id="rId70"/>
    <p:sldId id="1465" r:id="rId71"/>
    <p:sldId id="1506" r:id="rId72"/>
    <p:sldId id="1508" r:id="rId73"/>
    <p:sldId id="1524" r:id="rId74"/>
    <p:sldId id="1507" r:id="rId75"/>
    <p:sldId id="1440" r:id="rId76"/>
    <p:sldId id="1525" r:id="rId77"/>
    <p:sldId id="1526" r:id="rId78"/>
    <p:sldId id="1527" r:id="rId79"/>
    <p:sldId id="1445" r:id="rId80"/>
    <p:sldId id="1386" r:id="rId81"/>
    <p:sldId id="1504" r:id="rId82"/>
    <p:sldId id="1590" r:id="rId83"/>
    <p:sldId id="1591" r:id="rId84"/>
    <p:sldId id="1513" r:id="rId85"/>
    <p:sldId id="1589" r:id="rId86"/>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Myriad Pro" pitchFamily="34" charset="0"/>
        <a:ea typeface="+mn-ea"/>
        <a:cs typeface="+mn-cs"/>
      </a:defRPr>
    </a:lvl1pPr>
    <a:lvl2pPr marL="457200" algn="l" rtl="0" eaLnBrk="0" fontAlgn="base" hangingPunct="0">
      <a:spcBef>
        <a:spcPct val="0"/>
      </a:spcBef>
      <a:spcAft>
        <a:spcPct val="0"/>
      </a:spcAft>
      <a:defRPr kern="1200">
        <a:solidFill>
          <a:schemeClr val="tx1"/>
        </a:solidFill>
        <a:latin typeface="Myriad Pro" pitchFamily="34" charset="0"/>
        <a:ea typeface="+mn-ea"/>
        <a:cs typeface="+mn-cs"/>
      </a:defRPr>
    </a:lvl2pPr>
    <a:lvl3pPr marL="914400" algn="l" rtl="0" eaLnBrk="0" fontAlgn="base" hangingPunct="0">
      <a:spcBef>
        <a:spcPct val="0"/>
      </a:spcBef>
      <a:spcAft>
        <a:spcPct val="0"/>
      </a:spcAft>
      <a:defRPr kern="1200">
        <a:solidFill>
          <a:schemeClr val="tx1"/>
        </a:solidFill>
        <a:latin typeface="Myriad Pro"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Pro"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Pro" pitchFamily="34" charset="0"/>
        <a:ea typeface="+mn-ea"/>
        <a:cs typeface="+mn-cs"/>
      </a:defRPr>
    </a:lvl5pPr>
    <a:lvl6pPr marL="2286000" algn="l" defTabSz="914400" rtl="0" eaLnBrk="1" latinLnBrk="0" hangingPunct="1">
      <a:defRPr kern="1200">
        <a:solidFill>
          <a:schemeClr val="tx1"/>
        </a:solidFill>
        <a:latin typeface="Myriad Pro" pitchFamily="34" charset="0"/>
        <a:ea typeface="+mn-ea"/>
        <a:cs typeface="+mn-cs"/>
      </a:defRPr>
    </a:lvl6pPr>
    <a:lvl7pPr marL="2743200" algn="l" defTabSz="914400" rtl="0" eaLnBrk="1" latinLnBrk="0" hangingPunct="1">
      <a:defRPr kern="1200">
        <a:solidFill>
          <a:schemeClr val="tx1"/>
        </a:solidFill>
        <a:latin typeface="Myriad Pro" pitchFamily="34" charset="0"/>
        <a:ea typeface="+mn-ea"/>
        <a:cs typeface="+mn-cs"/>
      </a:defRPr>
    </a:lvl7pPr>
    <a:lvl8pPr marL="3200400" algn="l" defTabSz="914400" rtl="0" eaLnBrk="1" latinLnBrk="0" hangingPunct="1">
      <a:defRPr kern="1200">
        <a:solidFill>
          <a:schemeClr val="tx1"/>
        </a:solidFill>
        <a:latin typeface="Myriad Pro" pitchFamily="34" charset="0"/>
        <a:ea typeface="+mn-ea"/>
        <a:cs typeface="+mn-cs"/>
      </a:defRPr>
    </a:lvl8pPr>
    <a:lvl9pPr marL="3657600" algn="l" defTabSz="914400" rtl="0" eaLnBrk="1" latinLnBrk="0" hangingPunct="1">
      <a:defRPr kern="1200">
        <a:solidFill>
          <a:schemeClr val="tx1"/>
        </a:solidFill>
        <a:latin typeface="Myriad Pro"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572">
          <p15:clr>
            <a:srgbClr val="A4A3A4"/>
          </p15:clr>
        </p15:guide>
        <p15:guide id="3" orient="horz" pos="4247">
          <p15:clr>
            <a:srgbClr val="A4A3A4"/>
          </p15:clr>
        </p15:guide>
        <p15:guide id="4" orient="horz" pos="4125">
          <p15:clr>
            <a:srgbClr val="A4A3A4"/>
          </p15:clr>
        </p15:guide>
        <p15:guide id="5" pos="3840">
          <p15:clr>
            <a:srgbClr val="A4A3A4"/>
          </p15:clr>
        </p15:guide>
        <p15:guide id="6" pos="91">
          <p15:clr>
            <a:srgbClr val="A4A3A4"/>
          </p15:clr>
        </p15:guide>
        <p15:guide id="7" pos="7600">
          <p15:clr>
            <a:srgbClr val="A4A3A4"/>
          </p15:clr>
        </p15:guide>
        <p15:guide id="8" pos="393">
          <p15:clr>
            <a:srgbClr val="A4A3A4"/>
          </p15:clr>
        </p15:guide>
        <p15:guide id="9" pos="7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49"/>
    <a:srgbClr val="BCB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9" autoAdjust="0"/>
    <p:restoredTop sz="96190" autoAdjust="0"/>
  </p:normalViewPr>
  <p:slideViewPr>
    <p:cSldViewPr>
      <p:cViewPr varScale="1">
        <p:scale>
          <a:sx n="123" d="100"/>
          <a:sy n="123" d="100"/>
        </p:scale>
        <p:origin x="1144" y="184"/>
      </p:cViewPr>
      <p:guideLst>
        <p:guide orient="horz" pos="2160"/>
        <p:guide orient="horz" pos="572"/>
        <p:guide orient="horz" pos="4247"/>
        <p:guide orient="horz" pos="4125"/>
        <p:guide pos="3840"/>
        <p:guide pos="91"/>
        <p:guide pos="7600"/>
        <p:guide pos="393"/>
        <p:guide pos="73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1427F5B-BDD9-40F4-B7D0-B08D3FDA269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ltLang="de-DE"/>
          </a:p>
        </p:txBody>
      </p:sp>
      <p:sp>
        <p:nvSpPr>
          <p:cNvPr id="152579" name="Rectangle 3">
            <a:extLst>
              <a:ext uri="{FF2B5EF4-FFF2-40B4-BE49-F238E27FC236}">
                <a16:creationId xmlns:a16="http://schemas.microsoft.com/office/drawing/2014/main" id="{363E4263-94E1-4D4D-9E7C-8D06454B212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ltLang="de-DE"/>
          </a:p>
        </p:txBody>
      </p:sp>
      <p:sp>
        <p:nvSpPr>
          <p:cNvPr id="5124" name="Rectangle 4">
            <a:extLst>
              <a:ext uri="{FF2B5EF4-FFF2-40B4-BE49-F238E27FC236}">
                <a16:creationId xmlns:a16="http://schemas.microsoft.com/office/drawing/2014/main" id="{E1F43AB6-52C2-C776-224C-E661552E20C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81" name="Rectangle 5">
            <a:extLst>
              <a:ext uri="{FF2B5EF4-FFF2-40B4-BE49-F238E27FC236}">
                <a16:creationId xmlns:a16="http://schemas.microsoft.com/office/drawing/2014/main" id="{1822054B-1735-4153-A310-9E537C5CF47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152582" name="Rectangle 6">
            <a:extLst>
              <a:ext uri="{FF2B5EF4-FFF2-40B4-BE49-F238E27FC236}">
                <a16:creationId xmlns:a16="http://schemas.microsoft.com/office/drawing/2014/main" id="{4C3494C4-CCAD-479E-8D8D-F857F33D712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ltLang="de-DE"/>
          </a:p>
        </p:txBody>
      </p:sp>
      <p:sp>
        <p:nvSpPr>
          <p:cNvPr id="152583" name="Rectangle 7">
            <a:extLst>
              <a:ext uri="{FF2B5EF4-FFF2-40B4-BE49-F238E27FC236}">
                <a16:creationId xmlns:a16="http://schemas.microsoft.com/office/drawing/2014/main" id="{F1FEF8A7-EFEC-4499-B029-DF39B82BEE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8209D7F4-7232-0A4B-9ECD-211BED8CA6B6}"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6B551E-9F22-4B6E-924D-4DC3CE72867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39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Examples</a:t>
            </a:r>
            <a:r>
              <a:rPr lang="de-DE" dirty="0"/>
              <a:t> on </a:t>
            </a:r>
            <a:r>
              <a:rPr lang="de-DE" dirty="0" err="1"/>
              <a:t>board</a:t>
            </a:r>
            <a:endParaRPr lang="de-DE" dirty="0"/>
          </a:p>
        </p:txBody>
      </p:sp>
      <p:sp>
        <p:nvSpPr>
          <p:cNvPr id="4" name="Slide Number Placeholder 3"/>
          <p:cNvSpPr>
            <a:spLocks noGrp="1"/>
          </p:cNvSpPr>
          <p:nvPr>
            <p:ph type="sldNum" sz="quarter" idx="5"/>
          </p:nvPr>
        </p:nvSpPr>
        <p:spPr/>
        <p:txBody>
          <a:bodyPr/>
          <a:lstStyle/>
          <a:p>
            <a:fld id="{AD6B551E-9F22-4B6E-924D-4DC3CE728678}" type="slidenum">
              <a:rPr lang="de-DE" smtClean="0"/>
              <a:t>82</a:t>
            </a:fld>
            <a:endParaRPr lang="de-DE"/>
          </a:p>
        </p:txBody>
      </p:sp>
    </p:spTree>
    <p:extLst>
      <p:ext uri="{BB962C8B-B14F-4D97-AF65-F5344CB8AC3E}">
        <p14:creationId xmlns:p14="http://schemas.microsoft.com/office/powerpoint/2010/main" val="235585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14</a:t>
            </a:fld>
            <a:endParaRPr lang="en-GB"/>
          </a:p>
        </p:txBody>
      </p:sp>
    </p:spTree>
    <p:extLst>
      <p:ext uri="{BB962C8B-B14F-4D97-AF65-F5344CB8AC3E}">
        <p14:creationId xmlns:p14="http://schemas.microsoft.com/office/powerpoint/2010/main" val="180611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16</a:t>
            </a:fld>
            <a:endParaRPr lang="en-GB"/>
          </a:p>
        </p:txBody>
      </p:sp>
    </p:spTree>
    <p:extLst>
      <p:ext uri="{BB962C8B-B14F-4D97-AF65-F5344CB8AC3E}">
        <p14:creationId xmlns:p14="http://schemas.microsoft.com/office/powerpoint/2010/main" val="328677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Exchange C2 and C3 or put g0 in one of the other local models</a:t>
            </a:r>
          </a:p>
        </p:txBody>
      </p:sp>
      <p:sp>
        <p:nvSpPr>
          <p:cNvPr id="4" name="Slide Number Placeholder 3"/>
          <p:cNvSpPr>
            <a:spLocks noGrp="1"/>
          </p:cNvSpPr>
          <p:nvPr>
            <p:ph type="sldNum" sz="quarter" idx="5"/>
          </p:nvPr>
        </p:nvSpPr>
        <p:spPr/>
        <p:txBody>
          <a:bodyPr/>
          <a:lstStyle/>
          <a:p>
            <a:fld id="{8F5BF81A-3E81-274B-90A2-0A51F25FFEBC}" type="slidenum">
              <a:rPr lang="en-GB" smtClean="0"/>
              <a:t>19</a:t>
            </a:fld>
            <a:endParaRPr lang="en-GB"/>
          </a:p>
        </p:txBody>
      </p:sp>
    </p:spTree>
    <p:extLst>
      <p:ext uri="{BB962C8B-B14F-4D97-AF65-F5344CB8AC3E}">
        <p14:creationId xmlns:p14="http://schemas.microsoft.com/office/powerpoint/2010/main" val="24544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25</a:t>
            </a:fld>
            <a:endParaRPr lang="en-GB"/>
          </a:p>
        </p:txBody>
      </p:sp>
    </p:spTree>
    <p:extLst>
      <p:ext uri="{BB962C8B-B14F-4D97-AF65-F5344CB8AC3E}">
        <p14:creationId xmlns:p14="http://schemas.microsoft.com/office/powerpoint/2010/main" val="92820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28</a:t>
            </a:fld>
            <a:endParaRPr lang="en-GB"/>
          </a:p>
        </p:txBody>
      </p:sp>
    </p:spTree>
    <p:extLst>
      <p:ext uri="{BB962C8B-B14F-4D97-AF65-F5344CB8AC3E}">
        <p14:creationId xmlns:p14="http://schemas.microsoft.com/office/powerpoint/2010/main" val="166800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56</a:t>
            </a:fld>
            <a:endParaRPr lang="en-GB"/>
          </a:p>
        </p:txBody>
      </p:sp>
    </p:spTree>
    <p:extLst>
      <p:ext uri="{BB962C8B-B14F-4D97-AF65-F5344CB8AC3E}">
        <p14:creationId xmlns:p14="http://schemas.microsoft.com/office/powerpoint/2010/main" val="85501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E.g., answer P(</a:t>
            </a:r>
            <a:r>
              <a:rPr lang="en-GB" noProof="0" dirty="0"/>
              <a:t>Travel</a:t>
            </a:r>
            <a:r>
              <a:rPr lang="en-GB" dirty="0" err="1"/>
              <a:t>.eve</a:t>
            </a:r>
            <a:r>
              <a:rPr lang="en-GB" dirty="0"/>
              <a:t>)</a:t>
            </a:r>
          </a:p>
        </p:txBody>
      </p:sp>
      <p:sp>
        <p:nvSpPr>
          <p:cNvPr id="4" name="Slide Number Placeholder 3"/>
          <p:cNvSpPr>
            <a:spLocks noGrp="1"/>
          </p:cNvSpPr>
          <p:nvPr>
            <p:ph type="sldNum" sz="quarter" idx="5"/>
          </p:nvPr>
        </p:nvSpPr>
        <p:spPr/>
        <p:txBody>
          <a:bodyPr/>
          <a:lstStyle/>
          <a:p>
            <a:fld id="{03DE8E53-9180-E843-8C12-9A661956B4E6}" type="slidenum">
              <a:rPr lang="en-US" smtClean="0"/>
              <a:t>67</a:t>
            </a:fld>
            <a:endParaRPr lang="en-US"/>
          </a:p>
        </p:txBody>
      </p:sp>
    </p:spTree>
    <p:extLst>
      <p:ext uri="{BB962C8B-B14F-4D97-AF65-F5344CB8AC3E}">
        <p14:creationId xmlns:p14="http://schemas.microsoft.com/office/powerpoint/2010/main" val="52163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8209D7F4-7232-0A4B-9ECD-211BED8CA6B6}" type="slidenum">
              <a:rPr lang="de-DE" altLang="de-DE" smtClean="0"/>
              <a:pPr/>
              <a:t>69</a:t>
            </a:fld>
            <a:endParaRPr lang="de-DE" altLang="de-DE"/>
          </a:p>
        </p:txBody>
      </p:sp>
    </p:spTree>
    <p:extLst>
      <p:ext uri="{BB962C8B-B14F-4D97-AF65-F5344CB8AC3E}">
        <p14:creationId xmlns:p14="http://schemas.microsoft.com/office/powerpoint/2010/main" val="389016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0"/>
            <a:ext cx="10363200" cy="1470025"/>
          </a:xfrm>
        </p:spPr>
        <p:txBody>
          <a:bodyPr/>
          <a:lstStyle>
            <a:lvl1pPr algn="ctr">
              <a:defRPr/>
            </a:lvl1p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5" name="Rectangle 5">
            <a:extLst>
              <a:ext uri="{FF2B5EF4-FFF2-40B4-BE49-F238E27FC236}">
                <a16:creationId xmlns:a16="http://schemas.microsoft.com/office/drawing/2014/main" id="{AB62B406-432E-9776-0BCC-A3FC243D1CE2}"/>
              </a:ext>
            </a:extLst>
          </p:cNvPr>
          <p:cNvSpPr>
            <a:spLocks noGrp="1" noChangeArrowheads="1"/>
          </p:cNvSpPr>
          <p:nvPr>
            <p:ph type="ftr" sz="quarter" idx="11"/>
          </p:nvPr>
        </p:nvSpPr>
        <p:spPr>
          <a:xfrm>
            <a:off x="4178300" y="6400800"/>
            <a:ext cx="3860800" cy="196850"/>
          </a:xfrm>
          <a:prstGeom prst="rect">
            <a:avLst/>
          </a:prstGeom>
          <a:ln/>
        </p:spPr>
        <p:txBody>
          <a:bodyPr/>
          <a:lstStyle>
            <a:lvl1pPr>
              <a:defRPr>
                <a:solidFill>
                  <a:srgbClr val="003949"/>
                </a:solidFill>
              </a:defRPr>
            </a:lvl1pPr>
          </a:lstStyle>
          <a:p>
            <a:pPr>
              <a:defRPr/>
            </a:pPr>
            <a:r>
              <a:rPr lang="de-DE" altLang="de-DE" dirty="0"/>
              <a:t>Marcel Gehrke</a:t>
            </a:r>
          </a:p>
        </p:txBody>
      </p:sp>
    </p:spTree>
    <p:extLst>
      <p:ext uri="{BB962C8B-B14F-4D97-AF65-F5344CB8AC3E}">
        <p14:creationId xmlns:p14="http://schemas.microsoft.com/office/powerpoint/2010/main" val="12749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AD036-FF24-F732-2C36-9B4D1655DA2B}"/>
              </a:ext>
            </a:extLst>
          </p:cNvPr>
          <p:cNvSpPr>
            <a:spLocks noGrp="1"/>
          </p:cNvSpPr>
          <p:nvPr>
            <p:ph type="title"/>
          </p:nvPr>
        </p:nvSpPr>
        <p:spPr/>
        <p:txBody>
          <a:bodyPr/>
          <a:lstStyle>
            <a:lvl1pPr>
              <a:defRPr>
                <a:solidFill>
                  <a:srgbClr val="003949"/>
                </a:solidFill>
              </a:defRPr>
            </a:lvl1pPr>
          </a:lstStyle>
          <a:p>
            <a:r>
              <a:rPr lang="de-DE" dirty="0"/>
              <a:t>Mastertitelformat bearbeiten</a:t>
            </a:r>
            <a:endParaRPr lang="en-US" dirty="0"/>
          </a:p>
        </p:txBody>
      </p:sp>
      <p:sp>
        <p:nvSpPr>
          <p:cNvPr id="4" name="Fußzeilenplatzhalter 3">
            <a:extLst>
              <a:ext uri="{FF2B5EF4-FFF2-40B4-BE49-F238E27FC236}">
                <a16:creationId xmlns:a16="http://schemas.microsoft.com/office/drawing/2014/main" id="{E046F0BF-75C9-61C0-FA4E-C954496B3552}"/>
              </a:ext>
            </a:extLst>
          </p:cNvPr>
          <p:cNvSpPr>
            <a:spLocks noGrp="1"/>
          </p:cNvSpPr>
          <p:nvPr>
            <p:ph type="ftr" sz="quarter" idx="11"/>
          </p:nvPr>
        </p:nvSpPr>
        <p:spPr/>
        <p:txBody>
          <a:bodyPr/>
          <a:lstStyle/>
          <a:p>
            <a:pPr>
              <a:defRPr/>
            </a:pPr>
            <a:r>
              <a:rPr lang="de-DE" altLang="de-DE"/>
              <a:t>Marcel Gehrke</a:t>
            </a:r>
          </a:p>
        </p:txBody>
      </p:sp>
      <p:sp>
        <p:nvSpPr>
          <p:cNvPr id="5" name="Foliennummernplatzhalter 4">
            <a:extLst>
              <a:ext uri="{FF2B5EF4-FFF2-40B4-BE49-F238E27FC236}">
                <a16:creationId xmlns:a16="http://schemas.microsoft.com/office/drawing/2014/main" id="{9B61DCFD-F06B-934D-3EB3-063764631736}"/>
              </a:ext>
            </a:extLst>
          </p:cNvPr>
          <p:cNvSpPr>
            <a:spLocks noGrp="1"/>
          </p:cNvSpPr>
          <p:nvPr>
            <p:ph type="sldNum" sz="quarter" idx="12"/>
          </p:nvPr>
        </p:nvSpPr>
        <p:spPr/>
        <p:txBody>
          <a:bodyPr/>
          <a:lstStyle/>
          <a:p>
            <a:fld id="{EB1502E6-D9AE-3544-B6D5-378AAA0B915F}" type="slidenum">
              <a:rPr lang="de-DE" altLang="de-DE" smtClean="0"/>
              <a:pPr/>
              <a:t>‹#›</a:t>
            </a:fld>
            <a:endParaRPr lang="de-DE" altLang="de-DE"/>
          </a:p>
        </p:txBody>
      </p:sp>
      <p:sp>
        <p:nvSpPr>
          <p:cNvPr id="6" name="Datumsplatzhalter 38">
            <a:extLst>
              <a:ext uri="{FF2B5EF4-FFF2-40B4-BE49-F238E27FC236}">
                <a16:creationId xmlns:a16="http://schemas.microsoft.com/office/drawing/2014/main" id="{3364ECD9-E352-C3F9-59D6-288EE6EC4CC1}"/>
              </a:ext>
            </a:extLst>
          </p:cNvPr>
          <p:cNvSpPr>
            <a:spLocks noGrp="1"/>
          </p:cNvSpPr>
          <p:nvPr>
            <p:ph type="dt" sz="half" idx="2"/>
          </p:nvPr>
        </p:nvSpPr>
        <p:spPr>
          <a:xfrm>
            <a:off x="10985648" y="6543971"/>
            <a:ext cx="2743200" cy="1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lang="de-DE" sz="1100" baseline="0" smtClean="0">
                <a:solidFill>
                  <a:schemeClr val="bg1"/>
                </a:solidFill>
              </a:defRPr>
            </a:lvl1pPr>
          </a:lstStyle>
          <a:p>
            <a:pPr eaLnBrk="1" hangingPunct="1"/>
            <a:r>
              <a:rPr lang="de-DE"/>
              <a:t>LJT</a:t>
            </a:r>
            <a:endParaRPr lang="de-DE" dirty="0"/>
          </a:p>
        </p:txBody>
      </p:sp>
    </p:spTree>
    <p:extLst>
      <p:ext uri="{BB962C8B-B14F-4D97-AF65-F5344CB8AC3E}">
        <p14:creationId xmlns:p14="http://schemas.microsoft.com/office/powerpoint/2010/main" val="226197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2624936"/>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11247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Rectangle 6">
            <a:extLst>
              <a:ext uri="{FF2B5EF4-FFF2-40B4-BE49-F238E27FC236}">
                <a16:creationId xmlns:a16="http://schemas.microsoft.com/office/drawing/2014/main" id="{89B4B142-CF9A-18A8-C62D-0C244DC41C4B}"/>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6" name="Rectangle 7">
            <a:extLst>
              <a:ext uri="{FF2B5EF4-FFF2-40B4-BE49-F238E27FC236}">
                <a16:creationId xmlns:a16="http://schemas.microsoft.com/office/drawing/2014/main" id="{CC514B0B-83D5-2387-0F3A-26A2170C8392}"/>
              </a:ext>
            </a:extLst>
          </p:cNvPr>
          <p:cNvSpPr>
            <a:spLocks noGrp="1" noChangeArrowheads="1"/>
          </p:cNvSpPr>
          <p:nvPr>
            <p:ph type="sldNum" sz="quarter" idx="12"/>
          </p:nvPr>
        </p:nvSpPr>
        <p:spPr>
          <a:ln/>
        </p:spPr>
        <p:txBody>
          <a:bodyPr/>
          <a:lstStyle>
            <a:lvl1pPr>
              <a:defRPr/>
            </a:lvl1pPr>
          </a:lstStyle>
          <a:p>
            <a:fld id="{69DB3D1D-DD84-4B4A-9CE0-A7926FBB0509}" type="slidenum">
              <a:rPr lang="de-DE" altLang="de-DE"/>
              <a:pPr/>
              <a:t>‹#›</a:t>
            </a:fld>
            <a:endParaRPr lang="de-DE" altLang="de-DE"/>
          </a:p>
        </p:txBody>
      </p:sp>
      <p:sp>
        <p:nvSpPr>
          <p:cNvPr id="7" name="Datumsplatzhalter 38">
            <a:extLst>
              <a:ext uri="{FF2B5EF4-FFF2-40B4-BE49-F238E27FC236}">
                <a16:creationId xmlns:a16="http://schemas.microsoft.com/office/drawing/2014/main" id="{45C5C040-C5D7-EA3B-1411-28DB1E53F673}"/>
              </a:ext>
            </a:extLst>
          </p:cNvPr>
          <p:cNvSpPr>
            <a:spLocks noGrp="1"/>
          </p:cNvSpPr>
          <p:nvPr>
            <p:ph type="dt" sz="half" idx="2"/>
          </p:nvPr>
        </p:nvSpPr>
        <p:spPr>
          <a:xfrm>
            <a:off x="10985648" y="6543971"/>
            <a:ext cx="2743200" cy="1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lang="de-DE" sz="1100" baseline="0" smtClean="0">
                <a:solidFill>
                  <a:schemeClr val="bg1"/>
                </a:solidFill>
              </a:defRPr>
            </a:lvl1pPr>
          </a:lstStyle>
          <a:p>
            <a:pPr eaLnBrk="1" hangingPunct="1"/>
            <a:r>
              <a:rPr lang="de-DE"/>
              <a:t>LJT</a:t>
            </a:r>
            <a:endParaRPr lang="de-DE" dirty="0"/>
          </a:p>
        </p:txBody>
      </p:sp>
    </p:spTree>
    <p:extLst>
      <p:ext uri="{BB962C8B-B14F-4D97-AF65-F5344CB8AC3E}">
        <p14:creationId xmlns:p14="http://schemas.microsoft.com/office/powerpoint/2010/main" val="146731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3" y="1486892"/>
            <a:ext cx="5441951" cy="43903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54752" y="1486892"/>
            <a:ext cx="5441949" cy="43903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6">
            <a:extLst>
              <a:ext uri="{FF2B5EF4-FFF2-40B4-BE49-F238E27FC236}">
                <a16:creationId xmlns:a16="http://schemas.microsoft.com/office/drawing/2014/main" id="{38079E2A-CFC4-EDEE-201B-473CE7710D2A}"/>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7" name="Rectangle 7">
            <a:extLst>
              <a:ext uri="{FF2B5EF4-FFF2-40B4-BE49-F238E27FC236}">
                <a16:creationId xmlns:a16="http://schemas.microsoft.com/office/drawing/2014/main" id="{B1229DF8-A0C0-40FE-2F5F-7FB1FDEF69AF}"/>
              </a:ext>
            </a:extLst>
          </p:cNvPr>
          <p:cNvSpPr>
            <a:spLocks noGrp="1" noChangeArrowheads="1"/>
          </p:cNvSpPr>
          <p:nvPr>
            <p:ph type="sldNum" sz="quarter" idx="12"/>
          </p:nvPr>
        </p:nvSpPr>
        <p:spPr>
          <a:ln/>
        </p:spPr>
        <p:txBody>
          <a:bodyPr/>
          <a:lstStyle>
            <a:lvl1pPr>
              <a:defRPr/>
            </a:lvl1pPr>
          </a:lstStyle>
          <a:p>
            <a:fld id="{64B4E222-6F86-BD49-9814-DB2FFE58B7CC}" type="slidenum">
              <a:rPr lang="de-DE" altLang="de-DE"/>
              <a:pPr/>
              <a:t>‹#›</a:t>
            </a:fld>
            <a:endParaRPr lang="de-DE" altLang="de-DE"/>
          </a:p>
        </p:txBody>
      </p:sp>
      <p:sp>
        <p:nvSpPr>
          <p:cNvPr id="8" name="Datumsplatzhalter 38">
            <a:extLst>
              <a:ext uri="{FF2B5EF4-FFF2-40B4-BE49-F238E27FC236}">
                <a16:creationId xmlns:a16="http://schemas.microsoft.com/office/drawing/2014/main" id="{0FCFF0BF-822B-5496-0F4C-1688232EB47E}"/>
              </a:ext>
            </a:extLst>
          </p:cNvPr>
          <p:cNvSpPr>
            <a:spLocks noGrp="1"/>
          </p:cNvSpPr>
          <p:nvPr>
            <p:ph type="dt" sz="half" idx="13"/>
          </p:nvPr>
        </p:nvSpPr>
        <p:spPr>
          <a:xfrm>
            <a:off x="10985648" y="6543971"/>
            <a:ext cx="2743200" cy="1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lang="de-DE" sz="1100" baseline="0" smtClean="0">
                <a:solidFill>
                  <a:schemeClr val="bg1"/>
                </a:solidFill>
              </a:defRPr>
            </a:lvl1pPr>
          </a:lstStyle>
          <a:p>
            <a:pPr eaLnBrk="1" hangingPunct="1"/>
            <a:r>
              <a:rPr lang="de-DE"/>
              <a:t>LJT</a:t>
            </a:r>
            <a:endParaRPr lang="de-DE" dirty="0"/>
          </a:p>
        </p:txBody>
      </p:sp>
    </p:spTree>
    <p:extLst>
      <p:ext uri="{BB962C8B-B14F-4D97-AF65-F5344CB8AC3E}">
        <p14:creationId xmlns:p14="http://schemas.microsoft.com/office/powerpoint/2010/main" val="46473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A0563766-472E-1D19-189F-61D68A52DD3E}"/>
              </a:ext>
            </a:extLst>
          </p:cNvPr>
          <p:cNvSpPr>
            <a:spLocks noGrp="1" noChangeArrowheads="1"/>
          </p:cNvSpPr>
          <p:nvPr>
            <p:ph type="dt" sz="half" idx="10"/>
          </p:nvPr>
        </p:nvSpPr>
        <p:spPr>
          <a:xfrm>
            <a:off x="10956056" y="6544518"/>
            <a:ext cx="2844800" cy="196850"/>
          </a:xfrm>
          <a:prstGeom prst="rect">
            <a:avLst/>
          </a:prstGeom>
          <a:ln/>
        </p:spPr>
        <p:txBody>
          <a:bodyPr/>
          <a:lstStyle>
            <a:lvl1pPr>
              <a:defRPr/>
            </a:lvl1pPr>
          </a:lstStyle>
          <a:p>
            <a:pPr>
              <a:defRPr/>
            </a:pPr>
            <a:r>
              <a:rPr lang="de-DE"/>
              <a:t>LJT</a:t>
            </a:r>
            <a:endParaRPr lang="de-DE" dirty="0"/>
          </a:p>
        </p:txBody>
      </p:sp>
      <p:sp>
        <p:nvSpPr>
          <p:cNvPr id="8" name="Rectangle 6">
            <a:extLst>
              <a:ext uri="{FF2B5EF4-FFF2-40B4-BE49-F238E27FC236}">
                <a16:creationId xmlns:a16="http://schemas.microsoft.com/office/drawing/2014/main" id="{E13E4BA2-892D-7606-7870-3D51664D6CC5}"/>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9" name="Rectangle 7">
            <a:extLst>
              <a:ext uri="{FF2B5EF4-FFF2-40B4-BE49-F238E27FC236}">
                <a16:creationId xmlns:a16="http://schemas.microsoft.com/office/drawing/2014/main" id="{7DA18773-DA26-0DA5-B393-9C585065A522}"/>
              </a:ext>
            </a:extLst>
          </p:cNvPr>
          <p:cNvSpPr>
            <a:spLocks noGrp="1" noChangeArrowheads="1"/>
          </p:cNvSpPr>
          <p:nvPr>
            <p:ph type="sldNum" sz="quarter" idx="12"/>
          </p:nvPr>
        </p:nvSpPr>
        <p:spPr>
          <a:ln/>
        </p:spPr>
        <p:txBody>
          <a:bodyPr/>
          <a:lstStyle>
            <a:lvl1pPr>
              <a:defRPr/>
            </a:lvl1pPr>
          </a:lstStyle>
          <a:p>
            <a:fld id="{369F4492-6024-C045-87CB-BD2613364E7E}" type="slidenum">
              <a:rPr lang="de-DE" altLang="de-DE"/>
              <a:pPr/>
              <a:t>‹#›</a:t>
            </a:fld>
            <a:endParaRPr lang="de-DE" altLang="de-DE"/>
          </a:p>
        </p:txBody>
      </p:sp>
    </p:spTree>
    <p:extLst>
      <p:ext uri="{BB962C8B-B14F-4D97-AF65-F5344CB8AC3E}">
        <p14:creationId xmlns:p14="http://schemas.microsoft.com/office/powerpoint/2010/main" val="71005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0262A037-0E48-86DC-7558-82FD8ED52B74}"/>
              </a:ext>
            </a:extLst>
          </p:cNvPr>
          <p:cNvSpPr>
            <a:spLocks noGrp="1" noChangeArrowheads="1"/>
          </p:cNvSpPr>
          <p:nvPr>
            <p:ph type="dt" sz="half" idx="10"/>
          </p:nvPr>
        </p:nvSpPr>
        <p:spPr>
          <a:xfrm>
            <a:off x="10956056" y="6544518"/>
            <a:ext cx="2844800" cy="196850"/>
          </a:xfrm>
          <a:prstGeom prst="rect">
            <a:avLst/>
          </a:prstGeom>
          <a:ln/>
        </p:spPr>
        <p:txBody>
          <a:bodyPr/>
          <a:lstStyle>
            <a:lvl1pPr>
              <a:defRPr/>
            </a:lvl1pPr>
          </a:lstStyle>
          <a:p>
            <a:pPr>
              <a:defRPr/>
            </a:pPr>
            <a:r>
              <a:rPr lang="de-DE"/>
              <a:t>LJT</a:t>
            </a:r>
            <a:endParaRPr lang="de-DE" dirty="0"/>
          </a:p>
        </p:txBody>
      </p:sp>
      <p:sp>
        <p:nvSpPr>
          <p:cNvPr id="4" name="Rectangle 6">
            <a:extLst>
              <a:ext uri="{FF2B5EF4-FFF2-40B4-BE49-F238E27FC236}">
                <a16:creationId xmlns:a16="http://schemas.microsoft.com/office/drawing/2014/main" id="{D3F3DF89-1139-E426-FE45-113805E1911D}"/>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5" name="Rectangle 7">
            <a:extLst>
              <a:ext uri="{FF2B5EF4-FFF2-40B4-BE49-F238E27FC236}">
                <a16:creationId xmlns:a16="http://schemas.microsoft.com/office/drawing/2014/main" id="{D6B7E253-A105-56FF-7550-A8B383DE79DA}"/>
              </a:ext>
            </a:extLst>
          </p:cNvPr>
          <p:cNvSpPr>
            <a:spLocks noGrp="1" noChangeArrowheads="1"/>
          </p:cNvSpPr>
          <p:nvPr>
            <p:ph type="sldNum" sz="quarter" idx="12"/>
          </p:nvPr>
        </p:nvSpPr>
        <p:spPr>
          <a:ln/>
        </p:spPr>
        <p:txBody>
          <a:bodyPr/>
          <a:lstStyle>
            <a:lvl1pPr>
              <a:defRPr/>
            </a:lvl1pPr>
          </a:lstStyle>
          <a:p>
            <a:fld id="{E2B27E33-7340-E745-A0D4-4FED3BE74C0B}" type="slidenum">
              <a:rPr lang="de-DE" altLang="de-DE"/>
              <a:pPr/>
              <a:t>‹#›</a:t>
            </a:fld>
            <a:endParaRPr lang="de-DE" altLang="de-DE"/>
          </a:p>
        </p:txBody>
      </p:sp>
    </p:spTree>
    <p:extLst>
      <p:ext uri="{BB962C8B-B14F-4D97-AF65-F5344CB8AC3E}">
        <p14:creationId xmlns:p14="http://schemas.microsoft.com/office/powerpoint/2010/main" val="201514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7860E7E-6026-12FE-1725-8DBB998BB8D9}"/>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5" name="Rectangle 5">
            <a:extLst>
              <a:ext uri="{FF2B5EF4-FFF2-40B4-BE49-F238E27FC236}">
                <a16:creationId xmlns:a16="http://schemas.microsoft.com/office/drawing/2014/main" id="{8EE2DD6A-2CA7-DBF7-56E9-F622869DF067}"/>
              </a:ext>
            </a:extLst>
          </p:cNvPr>
          <p:cNvSpPr>
            <a:spLocks noGrp="1" noChangeArrowheads="1"/>
          </p:cNvSpPr>
          <p:nvPr>
            <p:ph type="dt" sz="half" idx="10"/>
          </p:nvPr>
        </p:nvSpPr>
        <p:spPr>
          <a:xfrm>
            <a:off x="10956056" y="6544518"/>
            <a:ext cx="2844800" cy="196850"/>
          </a:xfrm>
          <a:prstGeom prst="rect">
            <a:avLst/>
          </a:prstGeom>
          <a:ln/>
        </p:spPr>
        <p:txBody>
          <a:bodyPr/>
          <a:lstStyle>
            <a:lvl1pPr>
              <a:defRPr/>
            </a:lvl1pPr>
          </a:lstStyle>
          <a:p>
            <a:pPr>
              <a:defRPr/>
            </a:pPr>
            <a:r>
              <a:rPr lang="de-DE"/>
              <a:t>LJT</a:t>
            </a:r>
            <a:endParaRPr lang="de-DE" dirty="0"/>
          </a:p>
        </p:txBody>
      </p:sp>
      <p:sp>
        <p:nvSpPr>
          <p:cNvPr id="6" name="Rectangle 7">
            <a:extLst>
              <a:ext uri="{FF2B5EF4-FFF2-40B4-BE49-F238E27FC236}">
                <a16:creationId xmlns:a16="http://schemas.microsoft.com/office/drawing/2014/main" id="{41AE56D1-A5F7-A1C5-ADC4-F8B8122FADB5}"/>
              </a:ext>
            </a:extLst>
          </p:cNvPr>
          <p:cNvSpPr>
            <a:spLocks noGrp="1" noChangeArrowheads="1"/>
          </p:cNvSpPr>
          <p:nvPr>
            <p:ph type="sldNum" sz="quarter" idx="12"/>
          </p:nvPr>
        </p:nvSpPr>
        <p:spPr>
          <a:xfrm>
            <a:off x="9293148" y="6544220"/>
            <a:ext cx="2844800" cy="196850"/>
          </a:xfrm>
          <a:ln/>
        </p:spPr>
        <p:txBody>
          <a:bodyPr/>
          <a:lstStyle>
            <a:lvl1pPr>
              <a:defRPr/>
            </a:lvl1pPr>
          </a:lstStyle>
          <a:p>
            <a:fld id="{E2B27E33-7340-E745-A0D4-4FED3BE74C0B}" type="slidenum">
              <a:rPr lang="de-DE" altLang="de-DE"/>
              <a:pPr/>
              <a:t>‹#›</a:t>
            </a:fld>
            <a:endParaRPr lang="de-DE" altLang="de-DE"/>
          </a:p>
        </p:txBody>
      </p:sp>
      <p:sp>
        <p:nvSpPr>
          <p:cNvPr id="7" name="Title 6">
            <a:extLst>
              <a:ext uri="{FF2B5EF4-FFF2-40B4-BE49-F238E27FC236}">
                <a16:creationId xmlns:a16="http://schemas.microsoft.com/office/drawing/2014/main" id="{145B48EA-881D-CA6C-6B09-0186312B3BE0}"/>
              </a:ext>
            </a:extLst>
          </p:cNvPr>
          <p:cNvSpPr>
            <a:spLocks noGrp="1"/>
          </p:cNvSpPr>
          <p:nvPr>
            <p:ph type="title"/>
          </p:nvPr>
        </p:nvSpPr>
        <p:spPr/>
        <p:txBody>
          <a:bodyPr/>
          <a:lstStyle/>
          <a:p>
            <a:r>
              <a:rPr lang="en-GB"/>
              <a:t>Click to edit Master title style</a:t>
            </a:r>
            <a:endParaRPr lang="en-DE"/>
          </a:p>
        </p:txBody>
      </p:sp>
    </p:spTree>
    <p:extLst>
      <p:ext uri="{BB962C8B-B14F-4D97-AF65-F5344CB8AC3E}">
        <p14:creationId xmlns:p14="http://schemas.microsoft.com/office/powerpoint/2010/main" val="7446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Rectangle 6">
            <a:extLst>
              <a:ext uri="{FF2B5EF4-FFF2-40B4-BE49-F238E27FC236}">
                <a16:creationId xmlns:a16="http://schemas.microsoft.com/office/drawing/2014/main" id="{BD6DCE1C-4DFB-8170-996E-58AC732761EF}"/>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8" name="Rectangle 5">
            <a:extLst>
              <a:ext uri="{FF2B5EF4-FFF2-40B4-BE49-F238E27FC236}">
                <a16:creationId xmlns:a16="http://schemas.microsoft.com/office/drawing/2014/main" id="{0CD6BBBA-141B-0C1B-979B-9785816B0DFC}"/>
              </a:ext>
            </a:extLst>
          </p:cNvPr>
          <p:cNvSpPr>
            <a:spLocks noGrp="1" noChangeArrowheads="1"/>
          </p:cNvSpPr>
          <p:nvPr>
            <p:ph type="dt" sz="half" idx="10"/>
          </p:nvPr>
        </p:nvSpPr>
        <p:spPr>
          <a:xfrm>
            <a:off x="10956056" y="6544518"/>
            <a:ext cx="2844800" cy="196850"/>
          </a:xfrm>
          <a:prstGeom prst="rect">
            <a:avLst/>
          </a:prstGeom>
          <a:ln/>
        </p:spPr>
        <p:txBody>
          <a:bodyPr/>
          <a:lstStyle>
            <a:lvl1pPr>
              <a:defRPr/>
            </a:lvl1pPr>
          </a:lstStyle>
          <a:p>
            <a:pPr>
              <a:defRPr/>
            </a:pPr>
            <a:r>
              <a:rPr lang="de-DE"/>
              <a:t>LJT</a:t>
            </a:r>
            <a:endParaRPr lang="de-DE" dirty="0"/>
          </a:p>
        </p:txBody>
      </p:sp>
      <p:sp>
        <p:nvSpPr>
          <p:cNvPr id="9" name="Rectangle 7">
            <a:extLst>
              <a:ext uri="{FF2B5EF4-FFF2-40B4-BE49-F238E27FC236}">
                <a16:creationId xmlns:a16="http://schemas.microsoft.com/office/drawing/2014/main" id="{89F6F018-882F-C635-4BC2-9FFC3C9D263D}"/>
              </a:ext>
            </a:extLst>
          </p:cNvPr>
          <p:cNvSpPr>
            <a:spLocks noGrp="1" noChangeArrowheads="1"/>
          </p:cNvSpPr>
          <p:nvPr>
            <p:ph type="sldNum" sz="quarter" idx="12"/>
          </p:nvPr>
        </p:nvSpPr>
        <p:spPr>
          <a:xfrm>
            <a:off x="9293148" y="6544220"/>
            <a:ext cx="2844800" cy="196850"/>
          </a:xfrm>
          <a:ln/>
        </p:spPr>
        <p:txBody>
          <a:bodyPr/>
          <a:lstStyle>
            <a:lvl1pPr>
              <a:defRPr/>
            </a:lvl1pPr>
          </a:lstStyle>
          <a:p>
            <a:fld id="{E2B27E33-7340-E745-A0D4-4FED3BE74C0B}" type="slidenum">
              <a:rPr lang="de-DE" altLang="de-DE"/>
              <a:pPr/>
              <a:t>‹#›</a:t>
            </a:fld>
            <a:endParaRPr lang="de-DE" altLang="de-DE"/>
          </a:p>
        </p:txBody>
      </p:sp>
    </p:spTree>
    <p:extLst>
      <p:ext uri="{BB962C8B-B14F-4D97-AF65-F5344CB8AC3E}">
        <p14:creationId xmlns:p14="http://schemas.microsoft.com/office/powerpoint/2010/main" val="301185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Rectangle 6">
            <a:extLst>
              <a:ext uri="{FF2B5EF4-FFF2-40B4-BE49-F238E27FC236}">
                <a16:creationId xmlns:a16="http://schemas.microsoft.com/office/drawing/2014/main" id="{331C4983-3E1A-6E96-284E-75DB135C16E5}"/>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8" name="Rectangle 5">
            <a:extLst>
              <a:ext uri="{FF2B5EF4-FFF2-40B4-BE49-F238E27FC236}">
                <a16:creationId xmlns:a16="http://schemas.microsoft.com/office/drawing/2014/main" id="{19F7D2F3-98F1-E133-9DAA-95248D6C8512}"/>
              </a:ext>
            </a:extLst>
          </p:cNvPr>
          <p:cNvSpPr>
            <a:spLocks noGrp="1" noChangeArrowheads="1"/>
          </p:cNvSpPr>
          <p:nvPr>
            <p:ph type="dt" sz="half" idx="10"/>
          </p:nvPr>
        </p:nvSpPr>
        <p:spPr>
          <a:xfrm>
            <a:off x="10956056" y="6544518"/>
            <a:ext cx="2844800" cy="196850"/>
          </a:xfrm>
          <a:prstGeom prst="rect">
            <a:avLst/>
          </a:prstGeom>
          <a:ln/>
        </p:spPr>
        <p:txBody>
          <a:bodyPr/>
          <a:lstStyle>
            <a:lvl1pPr>
              <a:defRPr/>
            </a:lvl1pPr>
          </a:lstStyle>
          <a:p>
            <a:pPr>
              <a:defRPr/>
            </a:pPr>
            <a:r>
              <a:rPr lang="de-DE"/>
              <a:t>LJT</a:t>
            </a:r>
            <a:endParaRPr lang="de-DE" dirty="0"/>
          </a:p>
        </p:txBody>
      </p:sp>
      <p:sp>
        <p:nvSpPr>
          <p:cNvPr id="9" name="Rectangle 7">
            <a:extLst>
              <a:ext uri="{FF2B5EF4-FFF2-40B4-BE49-F238E27FC236}">
                <a16:creationId xmlns:a16="http://schemas.microsoft.com/office/drawing/2014/main" id="{F8092F52-14C0-2EBB-9A5D-05666F602A39}"/>
              </a:ext>
            </a:extLst>
          </p:cNvPr>
          <p:cNvSpPr>
            <a:spLocks noGrp="1" noChangeArrowheads="1"/>
          </p:cNvSpPr>
          <p:nvPr>
            <p:ph type="sldNum" sz="quarter" idx="12"/>
          </p:nvPr>
        </p:nvSpPr>
        <p:spPr>
          <a:xfrm>
            <a:off x="9293148" y="6544220"/>
            <a:ext cx="2844800" cy="196850"/>
          </a:xfrm>
          <a:ln/>
        </p:spPr>
        <p:txBody>
          <a:bodyPr/>
          <a:lstStyle>
            <a:lvl1pPr>
              <a:defRPr/>
            </a:lvl1pPr>
          </a:lstStyle>
          <a:p>
            <a:fld id="{E2B27E33-7340-E745-A0D4-4FED3BE74C0B}" type="slidenum">
              <a:rPr lang="de-DE" altLang="de-DE"/>
              <a:pPr/>
              <a:t>‹#›</a:t>
            </a:fld>
            <a:endParaRPr lang="de-DE" altLang="de-DE"/>
          </a:p>
        </p:txBody>
      </p:sp>
    </p:spTree>
    <p:extLst>
      <p:ext uri="{BB962C8B-B14F-4D97-AF65-F5344CB8AC3E}">
        <p14:creationId xmlns:p14="http://schemas.microsoft.com/office/powerpoint/2010/main" val="3835741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LJT</a:t>
            </a:r>
            <a:endParaRPr lang="en-US" dirty="0"/>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Marcel Gehrke</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2034219216"/>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LJT</a:t>
            </a:r>
            <a:endParaRPr lang="en-US" dirty="0"/>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Marcel Gehrke</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409781187"/>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D514FF3D-6843-1838-3419-AE6694AE658D}"/>
              </a:ext>
            </a:extLst>
          </p:cNvPr>
          <p:cNvSpPr>
            <a:spLocks noGrp="1" noChangeArrowheads="1"/>
          </p:cNvSpPr>
          <p:nvPr>
            <p:ph type="ftr" sz="quarter" idx="11"/>
          </p:nvPr>
        </p:nvSpPr>
        <p:spPr>
          <a:xfrm>
            <a:off x="4178300" y="6400800"/>
            <a:ext cx="3860800" cy="196850"/>
          </a:xfrm>
          <a:prstGeom prst="rect">
            <a:avLst/>
          </a:prstGeom>
          <a:ln/>
        </p:spPr>
        <p:txBody>
          <a:bodyPr/>
          <a:lstStyle>
            <a:lvl1pPr>
              <a:defRPr/>
            </a:lvl1pPr>
          </a:lstStyle>
          <a:p>
            <a:pPr>
              <a:defRPr/>
            </a:pPr>
            <a:r>
              <a:rPr lang="de-DE" altLang="de-DE"/>
              <a:t>Marcel Gehrke</a:t>
            </a:r>
            <a:endParaRPr lang="de-DE" altLang="de-DE" dirty="0"/>
          </a:p>
        </p:txBody>
      </p:sp>
    </p:spTree>
    <p:extLst>
      <p:ext uri="{BB962C8B-B14F-4D97-AF65-F5344CB8AC3E}">
        <p14:creationId xmlns:p14="http://schemas.microsoft.com/office/powerpoint/2010/main" val="275155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LJT</a:t>
            </a:r>
            <a:endParaRPr lang="en-US" dirty="0"/>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Marcel Gehrke</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4068965272"/>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e-DE"/>
              <a:t>LJT</a:t>
            </a:r>
            <a:endParaRPr lang="en-US"/>
          </a:p>
        </p:txBody>
      </p:sp>
      <p:sp>
        <p:nvSpPr>
          <p:cNvPr id="5" name="Footer Placeholder 4"/>
          <p:cNvSpPr>
            <a:spLocks noGrp="1"/>
          </p:cNvSpPr>
          <p:nvPr>
            <p:ph type="ftr" sz="quarter" idx="11"/>
          </p:nvPr>
        </p:nvSpPr>
        <p:spPr/>
        <p:txBody>
          <a:bodyPr/>
          <a:lstStyle/>
          <a:p>
            <a:r>
              <a:rPr lang="en-US"/>
              <a:t>Marcel Gehrke</a:t>
            </a:r>
          </a:p>
        </p:txBody>
      </p:sp>
      <p:sp>
        <p:nvSpPr>
          <p:cNvPr id="6" name="Slide Number Placeholder 5"/>
          <p:cNvSpPr>
            <a:spLocks noGrp="1"/>
          </p:cNvSpPr>
          <p:nvPr>
            <p:ph type="sldNum" sz="quarter" idx="12"/>
          </p:nvPr>
        </p:nvSpPr>
        <p:spPr/>
        <p:txBody>
          <a:bodyPr/>
          <a:lstStyle/>
          <a:p>
            <a:fld id="{DB7C4649-800D-CB47-881A-AA04BFFFB18C}" type="slidenum">
              <a:rPr lang="en-US" smtClean="0"/>
              <a:t>‹#›</a:t>
            </a:fld>
            <a:endParaRPr lang="en-US"/>
          </a:p>
        </p:txBody>
      </p:sp>
    </p:spTree>
    <p:extLst>
      <p:ext uri="{BB962C8B-B14F-4D97-AF65-F5344CB8AC3E}">
        <p14:creationId xmlns:p14="http://schemas.microsoft.com/office/powerpoint/2010/main" val="390534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Rectangle 5">
            <a:extLst>
              <a:ext uri="{FF2B5EF4-FFF2-40B4-BE49-F238E27FC236}">
                <a16:creationId xmlns:a16="http://schemas.microsoft.com/office/drawing/2014/main" id="{3253A054-81FB-2BD3-B4D3-BBBCA5DC56FF}"/>
              </a:ext>
            </a:extLst>
          </p:cNvPr>
          <p:cNvSpPr>
            <a:spLocks noGrp="1" noChangeArrowheads="1"/>
          </p:cNvSpPr>
          <p:nvPr>
            <p:ph type="ftr" sz="quarter" idx="11"/>
          </p:nvPr>
        </p:nvSpPr>
        <p:spPr>
          <a:xfrm>
            <a:off x="4178300" y="6400800"/>
            <a:ext cx="3860800" cy="196850"/>
          </a:xfrm>
          <a:prstGeom prst="rect">
            <a:avLst/>
          </a:prstGeom>
          <a:ln/>
        </p:spPr>
        <p:txBody>
          <a:bodyPr/>
          <a:lstStyle>
            <a:lvl1pPr>
              <a:defRPr/>
            </a:lvl1pPr>
          </a:lstStyle>
          <a:p>
            <a:pPr>
              <a:defRPr/>
            </a:pPr>
            <a:r>
              <a:rPr lang="de-DE" altLang="de-DE"/>
              <a:t>Marcel Gehrke</a:t>
            </a:r>
          </a:p>
        </p:txBody>
      </p:sp>
    </p:spTree>
    <p:extLst>
      <p:ext uri="{BB962C8B-B14F-4D97-AF65-F5344CB8AC3E}">
        <p14:creationId xmlns:p14="http://schemas.microsoft.com/office/powerpoint/2010/main" val="78267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3" y="2854330"/>
            <a:ext cx="5441951"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54752" y="2854330"/>
            <a:ext cx="5441949"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a:extLst>
              <a:ext uri="{FF2B5EF4-FFF2-40B4-BE49-F238E27FC236}">
                <a16:creationId xmlns:a16="http://schemas.microsoft.com/office/drawing/2014/main" id="{417621B6-27FD-439B-6B76-BF5A865E5CF9}"/>
              </a:ext>
            </a:extLst>
          </p:cNvPr>
          <p:cNvSpPr>
            <a:spLocks noGrp="1" noChangeArrowheads="1"/>
          </p:cNvSpPr>
          <p:nvPr>
            <p:ph type="ftr" sz="quarter" idx="11"/>
          </p:nvPr>
        </p:nvSpPr>
        <p:spPr>
          <a:xfrm>
            <a:off x="4178300" y="6400800"/>
            <a:ext cx="3860800" cy="196850"/>
          </a:xfrm>
          <a:prstGeom prst="rect">
            <a:avLst/>
          </a:prstGeom>
          <a:ln/>
        </p:spPr>
        <p:txBody>
          <a:bodyPr/>
          <a:lstStyle>
            <a:lvl1pPr>
              <a:defRPr/>
            </a:lvl1pPr>
          </a:lstStyle>
          <a:p>
            <a:pPr>
              <a:defRPr/>
            </a:pPr>
            <a:r>
              <a:rPr lang="de-DE" altLang="de-DE"/>
              <a:t>Marcel Gehrke</a:t>
            </a:r>
          </a:p>
        </p:txBody>
      </p:sp>
    </p:spTree>
    <p:extLst>
      <p:ext uri="{BB962C8B-B14F-4D97-AF65-F5344CB8AC3E}">
        <p14:creationId xmlns:p14="http://schemas.microsoft.com/office/powerpoint/2010/main" val="190345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31AE-87ED-23EA-A0DF-576F5C3352D8}"/>
              </a:ext>
            </a:extLst>
          </p:cNvPr>
          <p:cNvSpPr>
            <a:spLocks noGrp="1"/>
          </p:cNvSpPr>
          <p:nvPr>
            <p:ph type="title"/>
          </p:nvPr>
        </p:nvSpPr>
        <p:spPr/>
        <p:txBody>
          <a:bodyPr/>
          <a:lstStyle/>
          <a:p>
            <a:r>
              <a:rPr lang="en-GB"/>
              <a:t>Click to edit Master title style</a:t>
            </a:r>
            <a:endParaRPr lang="en-DE"/>
          </a:p>
        </p:txBody>
      </p:sp>
      <p:sp>
        <p:nvSpPr>
          <p:cNvPr id="3" name="Footer Placeholder 2">
            <a:extLst>
              <a:ext uri="{FF2B5EF4-FFF2-40B4-BE49-F238E27FC236}">
                <a16:creationId xmlns:a16="http://schemas.microsoft.com/office/drawing/2014/main" id="{A8B20C3E-3727-A652-8ACE-1037A0B84627}"/>
              </a:ext>
            </a:extLst>
          </p:cNvPr>
          <p:cNvSpPr>
            <a:spLocks noGrp="1"/>
          </p:cNvSpPr>
          <p:nvPr>
            <p:ph type="ftr" sz="quarter" idx="10"/>
          </p:nvPr>
        </p:nvSpPr>
        <p:spPr>
          <a:xfrm>
            <a:off x="4178300" y="6400800"/>
            <a:ext cx="3860800" cy="196850"/>
          </a:xfrm>
          <a:prstGeom prst="rect">
            <a:avLst/>
          </a:prstGeom>
        </p:spPr>
        <p:txBody>
          <a:bodyPr/>
          <a:lstStyle/>
          <a:p>
            <a:pPr>
              <a:defRPr/>
            </a:pPr>
            <a:r>
              <a:rPr lang="de-DE" altLang="de-DE" dirty="0"/>
              <a:t>Marcel Gehrke</a:t>
            </a:r>
          </a:p>
        </p:txBody>
      </p:sp>
      <p:sp>
        <p:nvSpPr>
          <p:cNvPr id="4" name="Slide Number Placeholder 3">
            <a:extLst>
              <a:ext uri="{FF2B5EF4-FFF2-40B4-BE49-F238E27FC236}">
                <a16:creationId xmlns:a16="http://schemas.microsoft.com/office/drawing/2014/main" id="{3CBB7139-16BD-CB74-0BFC-EFCA5D2F924B}"/>
              </a:ext>
            </a:extLst>
          </p:cNvPr>
          <p:cNvSpPr>
            <a:spLocks noGrp="1"/>
          </p:cNvSpPr>
          <p:nvPr>
            <p:ph type="sldNum" sz="quarter" idx="11"/>
          </p:nvPr>
        </p:nvSpPr>
        <p:spPr/>
        <p:txBody>
          <a:bodyPr/>
          <a:lstStyle/>
          <a:p>
            <a:fld id="{EB1502E6-D9AE-3544-B6D5-378AAA0B915F}" type="slidenum">
              <a:rPr lang="de-DE" altLang="de-DE" smtClean="0"/>
              <a:pPr/>
              <a:t>‹#›</a:t>
            </a:fld>
            <a:endParaRPr lang="de-DE" altLang="de-DE" dirty="0"/>
          </a:p>
        </p:txBody>
      </p:sp>
      <p:sp>
        <p:nvSpPr>
          <p:cNvPr id="8" name="Text Placeholder 7">
            <a:extLst>
              <a:ext uri="{FF2B5EF4-FFF2-40B4-BE49-F238E27FC236}">
                <a16:creationId xmlns:a16="http://schemas.microsoft.com/office/drawing/2014/main" id="{98076BE6-2DCC-DD13-A85C-7AE755217229}"/>
              </a:ext>
            </a:extLst>
          </p:cNvPr>
          <p:cNvSpPr>
            <a:spLocks noGrp="1"/>
          </p:cNvSpPr>
          <p:nvPr>
            <p:ph type="body" sz="quarter" idx="13"/>
          </p:nvPr>
        </p:nvSpPr>
        <p:spPr>
          <a:xfrm>
            <a:off x="623392" y="1332843"/>
            <a:ext cx="11087099" cy="4584266"/>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E" dirty="0"/>
          </a:p>
        </p:txBody>
      </p:sp>
    </p:spTree>
    <p:extLst>
      <p:ext uri="{BB962C8B-B14F-4D97-AF65-F5344CB8AC3E}">
        <p14:creationId xmlns:p14="http://schemas.microsoft.com/office/powerpoint/2010/main" val="414852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LJT</a:t>
            </a:r>
            <a:endParaRPr lang="en-US" dirty="0"/>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Marcel Gehrke</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471427785"/>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LJT</a:t>
            </a:r>
            <a:endParaRPr lang="en-US" dirty="0"/>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Marcel Gehrke</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2916743572"/>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072758"/>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2828528"/>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
        <p:nvSpPr>
          <p:cNvPr id="5" name="Rectangle 6">
            <a:extLst>
              <a:ext uri="{FF2B5EF4-FFF2-40B4-BE49-F238E27FC236}">
                <a16:creationId xmlns:a16="http://schemas.microsoft.com/office/drawing/2014/main" id="{C7021022-1907-6B2F-D618-3B3E14E173AE}"/>
              </a:ext>
            </a:extLst>
          </p:cNvPr>
          <p:cNvSpPr>
            <a:spLocks noGrp="1" noChangeArrowheads="1"/>
          </p:cNvSpPr>
          <p:nvPr>
            <p:ph type="ftr" sz="quarter" idx="11"/>
          </p:nvPr>
        </p:nvSpPr>
        <p:spPr>
          <a:ln/>
        </p:spPr>
        <p:txBody>
          <a:bodyPr/>
          <a:lstStyle>
            <a:lvl1pPr>
              <a:defRPr/>
            </a:lvl1pPr>
          </a:lstStyle>
          <a:p>
            <a:pPr>
              <a:defRPr/>
            </a:pPr>
            <a:r>
              <a:rPr lang="de-DE" altLang="de-DE"/>
              <a:t>Marcel Gehrke</a:t>
            </a:r>
          </a:p>
        </p:txBody>
      </p:sp>
      <p:sp>
        <p:nvSpPr>
          <p:cNvPr id="6" name="Rectangle 7">
            <a:extLst>
              <a:ext uri="{FF2B5EF4-FFF2-40B4-BE49-F238E27FC236}">
                <a16:creationId xmlns:a16="http://schemas.microsoft.com/office/drawing/2014/main" id="{4F4CCA7C-1A5A-C8B3-704D-8A9FEB92F0A4}"/>
              </a:ext>
            </a:extLst>
          </p:cNvPr>
          <p:cNvSpPr>
            <a:spLocks noGrp="1" noChangeArrowheads="1"/>
          </p:cNvSpPr>
          <p:nvPr>
            <p:ph type="sldNum" sz="quarter" idx="12"/>
          </p:nvPr>
        </p:nvSpPr>
        <p:spPr>
          <a:ln/>
        </p:spPr>
        <p:txBody>
          <a:bodyPr/>
          <a:lstStyle>
            <a:lvl1pPr>
              <a:defRPr/>
            </a:lvl1pPr>
          </a:lstStyle>
          <a:p>
            <a:fld id="{977AAD8F-87AA-5842-B8CB-939F8CE30101}" type="slidenum">
              <a:rPr lang="de-DE" altLang="de-DE"/>
              <a:pPr/>
              <a:t>‹#›</a:t>
            </a:fld>
            <a:endParaRPr lang="de-DE" altLang="de-DE"/>
          </a:p>
        </p:txBody>
      </p:sp>
      <p:sp>
        <p:nvSpPr>
          <p:cNvPr id="7" name="Datumsplatzhalter 38">
            <a:extLst>
              <a:ext uri="{FF2B5EF4-FFF2-40B4-BE49-F238E27FC236}">
                <a16:creationId xmlns:a16="http://schemas.microsoft.com/office/drawing/2014/main" id="{098C033F-F36C-5C3D-B945-D50AC4FCEB5B}"/>
              </a:ext>
            </a:extLst>
          </p:cNvPr>
          <p:cNvSpPr>
            <a:spLocks noGrp="1"/>
          </p:cNvSpPr>
          <p:nvPr>
            <p:ph type="dt" sz="half" idx="2"/>
          </p:nvPr>
        </p:nvSpPr>
        <p:spPr>
          <a:xfrm>
            <a:off x="10985648" y="6543971"/>
            <a:ext cx="2743200" cy="1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lang="de-DE" sz="1100" baseline="0" smtClean="0">
                <a:solidFill>
                  <a:schemeClr val="bg1"/>
                </a:solidFill>
              </a:defRPr>
            </a:lvl1pPr>
          </a:lstStyle>
          <a:p>
            <a:pPr eaLnBrk="1" hangingPunct="1"/>
            <a:r>
              <a:rPr lang="de-DE"/>
              <a:t>LJT</a:t>
            </a:r>
            <a:endParaRPr lang="de-DE" dirty="0"/>
          </a:p>
        </p:txBody>
      </p:sp>
    </p:spTree>
    <p:extLst>
      <p:ext uri="{BB962C8B-B14F-4D97-AF65-F5344CB8AC3E}">
        <p14:creationId xmlns:p14="http://schemas.microsoft.com/office/powerpoint/2010/main" val="40159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31AE-87ED-23EA-A0DF-576F5C3352D8}"/>
              </a:ext>
            </a:extLst>
          </p:cNvPr>
          <p:cNvSpPr>
            <a:spLocks noGrp="1"/>
          </p:cNvSpPr>
          <p:nvPr>
            <p:ph type="title"/>
          </p:nvPr>
        </p:nvSpPr>
        <p:spPr/>
        <p:txBody>
          <a:bodyPr/>
          <a:lstStyle>
            <a:lvl1pPr>
              <a:defRPr>
                <a:solidFill>
                  <a:srgbClr val="003949"/>
                </a:solidFill>
              </a:defRPr>
            </a:lvl1pPr>
          </a:lstStyle>
          <a:p>
            <a:r>
              <a:rPr lang="en-GB" dirty="0"/>
              <a:t>Click to edit Master title style</a:t>
            </a:r>
            <a:endParaRPr lang="en-DE" dirty="0"/>
          </a:p>
        </p:txBody>
      </p:sp>
      <p:sp>
        <p:nvSpPr>
          <p:cNvPr id="3" name="Footer Placeholder 2">
            <a:extLst>
              <a:ext uri="{FF2B5EF4-FFF2-40B4-BE49-F238E27FC236}">
                <a16:creationId xmlns:a16="http://schemas.microsoft.com/office/drawing/2014/main" id="{A8B20C3E-3727-A652-8ACE-1037A0B8462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4" name="Slide Number Placeholder 3">
            <a:extLst>
              <a:ext uri="{FF2B5EF4-FFF2-40B4-BE49-F238E27FC236}">
                <a16:creationId xmlns:a16="http://schemas.microsoft.com/office/drawing/2014/main" id="{3CBB7139-16BD-CB74-0BFC-EFCA5D2F924B}"/>
              </a:ext>
            </a:extLst>
          </p:cNvPr>
          <p:cNvSpPr>
            <a:spLocks noGrp="1"/>
          </p:cNvSpPr>
          <p:nvPr>
            <p:ph type="sldNum" sz="quarter" idx="11"/>
          </p:nvPr>
        </p:nvSpPr>
        <p:spPr/>
        <p:txBody>
          <a:bodyPr/>
          <a:lstStyle/>
          <a:p>
            <a:fld id="{EB1502E6-D9AE-3544-B6D5-378AAA0B915F}" type="slidenum">
              <a:rPr lang="de-DE" altLang="de-DE" smtClean="0"/>
              <a:pPr/>
              <a:t>‹#›</a:t>
            </a:fld>
            <a:endParaRPr lang="de-DE" altLang="de-DE" dirty="0"/>
          </a:p>
        </p:txBody>
      </p:sp>
      <p:sp>
        <p:nvSpPr>
          <p:cNvPr id="8" name="Text Placeholder 7">
            <a:extLst>
              <a:ext uri="{FF2B5EF4-FFF2-40B4-BE49-F238E27FC236}">
                <a16:creationId xmlns:a16="http://schemas.microsoft.com/office/drawing/2014/main" id="{98076BE6-2DCC-DD13-A85C-7AE755217229}"/>
              </a:ext>
            </a:extLst>
          </p:cNvPr>
          <p:cNvSpPr>
            <a:spLocks noGrp="1"/>
          </p:cNvSpPr>
          <p:nvPr>
            <p:ph type="body" sz="quarter" idx="13"/>
          </p:nvPr>
        </p:nvSpPr>
        <p:spPr>
          <a:xfrm>
            <a:off x="623392" y="1332843"/>
            <a:ext cx="11087099" cy="4584266"/>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E" dirty="0"/>
          </a:p>
        </p:txBody>
      </p:sp>
      <p:sp>
        <p:nvSpPr>
          <p:cNvPr id="6" name="Datumsplatzhalter 38">
            <a:extLst>
              <a:ext uri="{FF2B5EF4-FFF2-40B4-BE49-F238E27FC236}">
                <a16:creationId xmlns:a16="http://schemas.microsoft.com/office/drawing/2014/main" id="{B7F85EC4-16B0-259C-EAAD-232C094ED361}"/>
              </a:ext>
            </a:extLst>
          </p:cNvPr>
          <p:cNvSpPr>
            <a:spLocks noGrp="1"/>
          </p:cNvSpPr>
          <p:nvPr>
            <p:ph type="dt" sz="half" idx="2"/>
          </p:nvPr>
        </p:nvSpPr>
        <p:spPr>
          <a:xfrm>
            <a:off x="10985648" y="6543971"/>
            <a:ext cx="2743200" cy="1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lang="de-DE" sz="1100" baseline="0" smtClean="0">
                <a:solidFill>
                  <a:schemeClr val="bg1"/>
                </a:solidFill>
              </a:defRPr>
            </a:lvl1pPr>
          </a:lstStyle>
          <a:p>
            <a:pPr eaLnBrk="1" hangingPunct="1"/>
            <a:r>
              <a:rPr lang="de-DE"/>
              <a:t>LJT</a:t>
            </a:r>
            <a:endParaRPr lang="de-DE" dirty="0"/>
          </a:p>
        </p:txBody>
      </p:sp>
    </p:spTree>
    <p:extLst>
      <p:ext uri="{BB962C8B-B14F-4D97-AF65-F5344CB8AC3E}">
        <p14:creationId xmlns:p14="http://schemas.microsoft.com/office/powerpoint/2010/main" val="338440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57">
            <a:extLst>
              <a:ext uri="{FF2B5EF4-FFF2-40B4-BE49-F238E27FC236}">
                <a16:creationId xmlns:a16="http://schemas.microsoft.com/office/drawing/2014/main" id="{9B9C0753-60E2-9AF0-15A2-BB53BB8F67CA}"/>
              </a:ext>
            </a:extLst>
          </p:cNvPr>
          <p:cNvSpPr>
            <a:spLocks noGrp="1" noChangeArrowheads="1"/>
          </p:cNvSpPr>
          <p:nvPr>
            <p:ph type="title"/>
          </p:nvPr>
        </p:nvSpPr>
        <p:spPr bwMode="auto">
          <a:xfrm>
            <a:off x="609600" y="1557338"/>
            <a:ext cx="110871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de-DE" altLang="de-DE" dirty="0"/>
              <a:t>Titelmasterformat durch Klicken bearbeiten</a:t>
            </a:r>
          </a:p>
        </p:txBody>
      </p:sp>
      <p:sp>
        <p:nvSpPr>
          <p:cNvPr id="1033" name="Rectangle 58">
            <a:extLst>
              <a:ext uri="{FF2B5EF4-FFF2-40B4-BE49-F238E27FC236}">
                <a16:creationId xmlns:a16="http://schemas.microsoft.com/office/drawing/2014/main" id="{FA3B3582-6972-7A0B-285F-2894D35D18D3}"/>
              </a:ext>
            </a:extLst>
          </p:cNvPr>
          <p:cNvSpPr>
            <a:spLocks noGrp="1" noChangeArrowheads="1"/>
          </p:cNvSpPr>
          <p:nvPr>
            <p:ph type="body" idx="1"/>
          </p:nvPr>
        </p:nvSpPr>
        <p:spPr bwMode="auto">
          <a:xfrm>
            <a:off x="609600" y="2854325"/>
            <a:ext cx="11087100" cy="3527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3" name="Group 2">
            <a:extLst>
              <a:ext uri="{FF2B5EF4-FFF2-40B4-BE49-F238E27FC236}">
                <a16:creationId xmlns:a16="http://schemas.microsoft.com/office/drawing/2014/main" id="{46592794-580B-22F8-5546-C6D10531F959}"/>
              </a:ext>
            </a:extLst>
          </p:cNvPr>
          <p:cNvGrpSpPr>
            <a:grpSpLocks noChangeAspect="1"/>
          </p:cNvGrpSpPr>
          <p:nvPr userDrawn="1"/>
        </p:nvGrpSpPr>
        <p:grpSpPr>
          <a:xfrm>
            <a:off x="623888" y="142875"/>
            <a:ext cx="3674859" cy="1260476"/>
            <a:chOff x="623888" y="142875"/>
            <a:chExt cx="1786520" cy="612776"/>
          </a:xfrm>
        </p:grpSpPr>
        <p:sp>
          <p:nvSpPr>
            <p:cNvPr id="1035" name="Freeform 14">
              <a:extLst>
                <a:ext uri="{FF2B5EF4-FFF2-40B4-BE49-F238E27FC236}">
                  <a16:creationId xmlns:a16="http://schemas.microsoft.com/office/drawing/2014/main" id="{E75AB532-A7B9-FFDD-DF8E-80AABAEA8F75}"/>
                </a:ext>
              </a:extLst>
            </p:cNvPr>
            <p:cNvSpPr>
              <a:spLocks noEditPoints="1"/>
            </p:cNvSpPr>
            <p:nvPr userDrawn="1"/>
          </p:nvSpPr>
          <p:spPr bwMode="auto">
            <a:xfrm>
              <a:off x="703263" y="204788"/>
              <a:ext cx="381000" cy="479425"/>
            </a:xfrm>
            <a:custGeom>
              <a:avLst/>
              <a:gdLst>
                <a:gd name="T0" fmla="*/ 0 w 3371"/>
                <a:gd name="T1" fmla="*/ 0 h 4236"/>
                <a:gd name="T2" fmla="*/ 0 w 3371"/>
                <a:gd name="T3" fmla="*/ 0 h 4236"/>
                <a:gd name="T4" fmla="*/ 0 w 3371"/>
                <a:gd name="T5" fmla="*/ 0 h 4236"/>
                <a:gd name="T6" fmla="*/ 0 w 3371"/>
                <a:gd name="T7" fmla="*/ 0 h 4236"/>
                <a:gd name="T8" fmla="*/ 0 w 3371"/>
                <a:gd name="T9" fmla="*/ 0 h 4236"/>
                <a:gd name="T10" fmla="*/ 0 w 3371"/>
                <a:gd name="T11" fmla="*/ 0 h 4236"/>
                <a:gd name="T12" fmla="*/ 0 w 3371"/>
                <a:gd name="T13" fmla="*/ 0 h 4236"/>
                <a:gd name="T14" fmla="*/ 0 w 3371"/>
                <a:gd name="T15" fmla="*/ 0 h 4236"/>
                <a:gd name="T16" fmla="*/ 0 w 3371"/>
                <a:gd name="T17" fmla="*/ 0 h 4236"/>
                <a:gd name="T18" fmla="*/ 0 w 3371"/>
                <a:gd name="T19" fmla="*/ 0 h 4236"/>
                <a:gd name="T20" fmla="*/ 0 w 3371"/>
                <a:gd name="T21" fmla="*/ 0 h 4236"/>
                <a:gd name="T22" fmla="*/ 0 w 3371"/>
                <a:gd name="T23" fmla="*/ 0 h 4236"/>
                <a:gd name="T24" fmla="*/ 0 w 3371"/>
                <a:gd name="T25" fmla="*/ 0 h 4236"/>
                <a:gd name="T26" fmla="*/ 0 w 3371"/>
                <a:gd name="T27" fmla="*/ 0 h 4236"/>
                <a:gd name="T28" fmla="*/ 0 w 3371"/>
                <a:gd name="T29" fmla="*/ 0 h 4236"/>
                <a:gd name="T30" fmla="*/ 0 w 3371"/>
                <a:gd name="T31" fmla="*/ 0 h 4236"/>
                <a:gd name="T32" fmla="*/ 0 w 3371"/>
                <a:gd name="T33" fmla="*/ 0 h 4236"/>
                <a:gd name="T34" fmla="*/ 0 w 3371"/>
                <a:gd name="T35" fmla="*/ 0 h 4236"/>
                <a:gd name="T36" fmla="*/ 0 w 3371"/>
                <a:gd name="T37" fmla="*/ 0 h 4236"/>
                <a:gd name="T38" fmla="*/ 0 w 3371"/>
                <a:gd name="T39" fmla="*/ 0 h 4236"/>
                <a:gd name="T40" fmla="*/ 0 w 3371"/>
                <a:gd name="T41" fmla="*/ 0 h 4236"/>
                <a:gd name="T42" fmla="*/ 0 w 3371"/>
                <a:gd name="T43" fmla="*/ 0 h 4236"/>
                <a:gd name="T44" fmla="*/ 0 w 3371"/>
                <a:gd name="T45" fmla="*/ 0 h 4236"/>
                <a:gd name="T46" fmla="*/ 0 w 3371"/>
                <a:gd name="T47" fmla="*/ 0 h 4236"/>
                <a:gd name="T48" fmla="*/ 0 w 3371"/>
                <a:gd name="T49" fmla="*/ 0 h 4236"/>
                <a:gd name="T50" fmla="*/ 0 w 3371"/>
                <a:gd name="T51" fmla="*/ 0 h 4236"/>
                <a:gd name="T52" fmla="*/ 0 w 3371"/>
                <a:gd name="T53" fmla="*/ 0 h 4236"/>
                <a:gd name="T54" fmla="*/ 0 w 3371"/>
                <a:gd name="T55" fmla="*/ 0 h 4236"/>
                <a:gd name="T56" fmla="*/ 0 w 3371"/>
                <a:gd name="T57" fmla="*/ 0 h 4236"/>
                <a:gd name="T58" fmla="*/ 0 w 3371"/>
                <a:gd name="T59" fmla="*/ 0 h 4236"/>
                <a:gd name="T60" fmla="*/ 0 w 3371"/>
                <a:gd name="T61" fmla="*/ 0 h 4236"/>
                <a:gd name="T62" fmla="*/ 0 w 3371"/>
                <a:gd name="T63" fmla="*/ 0 h 4236"/>
                <a:gd name="T64" fmla="*/ 0 w 3371"/>
                <a:gd name="T65" fmla="*/ 0 h 4236"/>
                <a:gd name="T66" fmla="*/ 0 w 3371"/>
                <a:gd name="T67" fmla="*/ 0 h 4236"/>
                <a:gd name="T68" fmla="*/ 0 w 3371"/>
                <a:gd name="T69" fmla="*/ 0 h 4236"/>
                <a:gd name="T70" fmla="*/ 0 w 3371"/>
                <a:gd name="T71" fmla="*/ 0 h 4236"/>
                <a:gd name="T72" fmla="*/ 0 w 3371"/>
                <a:gd name="T73" fmla="*/ 0 h 4236"/>
                <a:gd name="T74" fmla="*/ 0 w 3371"/>
                <a:gd name="T75" fmla="*/ 0 h 4236"/>
                <a:gd name="T76" fmla="*/ 0 w 3371"/>
                <a:gd name="T77" fmla="*/ 0 h 4236"/>
                <a:gd name="T78" fmla="*/ 0 w 3371"/>
                <a:gd name="T79" fmla="*/ 0 h 4236"/>
                <a:gd name="T80" fmla="*/ 0 w 3371"/>
                <a:gd name="T81" fmla="*/ 0 h 4236"/>
                <a:gd name="T82" fmla="*/ 0 w 3371"/>
                <a:gd name="T83" fmla="*/ 0 h 4236"/>
                <a:gd name="T84" fmla="*/ 0 w 3371"/>
                <a:gd name="T85" fmla="*/ 0 h 4236"/>
                <a:gd name="T86" fmla="*/ 0 w 3371"/>
                <a:gd name="T87" fmla="*/ 0 h 4236"/>
                <a:gd name="T88" fmla="*/ 0 w 3371"/>
                <a:gd name="T89" fmla="*/ 0 h 4236"/>
                <a:gd name="T90" fmla="*/ 0 w 3371"/>
                <a:gd name="T91" fmla="*/ 0 h 4236"/>
                <a:gd name="T92" fmla="*/ 0 w 3371"/>
                <a:gd name="T93" fmla="*/ 0 h 4236"/>
                <a:gd name="T94" fmla="*/ 0 w 3371"/>
                <a:gd name="T95" fmla="*/ 0 h 4236"/>
                <a:gd name="T96" fmla="*/ 0 w 3371"/>
                <a:gd name="T97" fmla="*/ 0 h 4236"/>
                <a:gd name="T98" fmla="*/ 0 w 3371"/>
                <a:gd name="T99" fmla="*/ 0 h 4236"/>
                <a:gd name="T100" fmla="*/ 0 w 3371"/>
                <a:gd name="T101" fmla="*/ 0 h 4236"/>
                <a:gd name="T102" fmla="*/ 0 w 3371"/>
                <a:gd name="T103" fmla="*/ 0 h 4236"/>
                <a:gd name="T104" fmla="*/ 0 w 3371"/>
                <a:gd name="T105" fmla="*/ 0 h 4236"/>
                <a:gd name="T106" fmla="*/ 0 w 3371"/>
                <a:gd name="T107" fmla="*/ 0 h 4236"/>
                <a:gd name="T108" fmla="*/ 0 w 3371"/>
                <a:gd name="T109" fmla="*/ 0 h 4236"/>
                <a:gd name="T110" fmla="*/ 0 w 3371"/>
                <a:gd name="T111" fmla="*/ 0 h 4236"/>
                <a:gd name="T112" fmla="*/ 0 w 3371"/>
                <a:gd name="T113" fmla="*/ 0 h 4236"/>
                <a:gd name="T114" fmla="*/ 0 w 3371"/>
                <a:gd name="T115" fmla="*/ 0 h 4236"/>
                <a:gd name="T116" fmla="*/ 0 w 3371"/>
                <a:gd name="T117" fmla="*/ 0 h 4236"/>
                <a:gd name="T118" fmla="*/ 0 w 3371"/>
                <a:gd name="T119" fmla="*/ 0 h 4236"/>
                <a:gd name="T120" fmla="*/ 0 w 3371"/>
                <a:gd name="T121" fmla="*/ 0 h 4236"/>
                <a:gd name="T122" fmla="*/ 0 w 3371"/>
                <a:gd name="T123" fmla="*/ 0 h 4236"/>
                <a:gd name="T124" fmla="*/ 0 w 3371"/>
                <a:gd name="T125" fmla="*/ 0 h 4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71" h="4236">
                  <a:moveTo>
                    <a:pt x="1441" y="4180"/>
                  </a:moveTo>
                  <a:lnTo>
                    <a:pt x="1439" y="4188"/>
                  </a:lnTo>
                  <a:lnTo>
                    <a:pt x="1435" y="4196"/>
                  </a:lnTo>
                  <a:lnTo>
                    <a:pt x="1431" y="4205"/>
                  </a:lnTo>
                  <a:lnTo>
                    <a:pt x="1427" y="4212"/>
                  </a:lnTo>
                  <a:lnTo>
                    <a:pt x="1430" y="4216"/>
                  </a:lnTo>
                  <a:lnTo>
                    <a:pt x="1433" y="4221"/>
                  </a:lnTo>
                  <a:lnTo>
                    <a:pt x="1438" y="4224"/>
                  </a:lnTo>
                  <a:lnTo>
                    <a:pt x="1441" y="4227"/>
                  </a:lnTo>
                  <a:lnTo>
                    <a:pt x="1446" y="4229"/>
                  </a:lnTo>
                  <a:lnTo>
                    <a:pt x="1450" y="4230"/>
                  </a:lnTo>
                  <a:lnTo>
                    <a:pt x="1456" y="4231"/>
                  </a:lnTo>
                  <a:lnTo>
                    <a:pt x="1460" y="4232"/>
                  </a:lnTo>
                  <a:lnTo>
                    <a:pt x="1471" y="4232"/>
                  </a:lnTo>
                  <a:lnTo>
                    <a:pt x="1482" y="4231"/>
                  </a:lnTo>
                  <a:lnTo>
                    <a:pt x="1494" y="4229"/>
                  </a:lnTo>
                  <a:lnTo>
                    <a:pt x="1505" y="4225"/>
                  </a:lnTo>
                  <a:lnTo>
                    <a:pt x="1529" y="4215"/>
                  </a:lnTo>
                  <a:lnTo>
                    <a:pt x="1552" y="4205"/>
                  </a:lnTo>
                  <a:lnTo>
                    <a:pt x="1571" y="4194"/>
                  </a:lnTo>
                  <a:lnTo>
                    <a:pt x="1585" y="4186"/>
                  </a:lnTo>
                  <a:lnTo>
                    <a:pt x="1596" y="4186"/>
                  </a:lnTo>
                  <a:lnTo>
                    <a:pt x="1605" y="4187"/>
                  </a:lnTo>
                  <a:lnTo>
                    <a:pt x="1615" y="4188"/>
                  </a:lnTo>
                  <a:lnTo>
                    <a:pt x="1625" y="4190"/>
                  </a:lnTo>
                  <a:lnTo>
                    <a:pt x="1645" y="4196"/>
                  </a:lnTo>
                  <a:lnTo>
                    <a:pt x="1666" y="4203"/>
                  </a:lnTo>
                  <a:lnTo>
                    <a:pt x="1686" y="4211"/>
                  </a:lnTo>
                  <a:lnTo>
                    <a:pt x="1707" y="4220"/>
                  </a:lnTo>
                  <a:lnTo>
                    <a:pt x="1728" y="4228"/>
                  </a:lnTo>
                  <a:lnTo>
                    <a:pt x="1750" y="4236"/>
                  </a:lnTo>
                  <a:lnTo>
                    <a:pt x="1754" y="4233"/>
                  </a:lnTo>
                  <a:lnTo>
                    <a:pt x="1758" y="4226"/>
                  </a:lnTo>
                  <a:lnTo>
                    <a:pt x="1763" y="4219"/>
                  </a:lnTo>
                  <a:lnTo>
                    <a:pt x="1766" y="4211"/>
                  </a:lnTo>
                  <a:lnTo>
                    <a:pt x="1743" y="4194"/>
                  </a:lnTo>
                  <a:lnTo>
                    <a:pt x="1721" y="4179"/>
                  </a:lnTo>
                  <a:lnTo>
                    <a:pt x="1701" y="4169"/>
                  </a:lnTo>
                  <a:lnTo>
                    <a:pt x="1681" y="4159"/>
                  </a:lnTo>
                  <a:lnTo>
                    <a:pt x="1663" y="4153"/>
                  </a:lnTo>
                  <a:lnTo>
                    <a:pt x="1645" y="4150"/>
                  </a:lnTo>
                  <a:lnTo>
                    <a:pt x="1628" y="4148"/>
                  </a:lnTo>
                  <a:lnTo>
                    <a:pt x="1610" y="4147"/>
                  </a:lnTo>
                  <a:lnTo>
                    <a:pt x="1593" y="4148"/>
                  </a:lnTo>
                  <a:lnTo>
                    <a:pt x="1574" y="4151"/>
                  </a:lnTo>
                  <a:lnTo>
                    <a:pt x="1555" y="4154"/>
                  </a:lnTo>
                  <a:lnTo>
                    <a:pt x="1535" y="4158"/>
                  </a:lnTo>
                  <a:lnTo>
                    <a:pt x="1491" y="4169"/>
                  </a:lnTo>
                  <a:lnTo>
                    <a:pt x="1441" y="4180"/>
                  </a:lnTo>
                  <a:close/>
                  <a:moveTo>
                    <a:pt x="897" y="4046"/>
                  </a:moveTo>
                  <a:lnTo>
                    <a:pt x="905" y="4061"/>
                  </a:lnTo>
                  <a:lnTo>
                    <a:pt x="913" y="4076"/>
                  </a:lnTo>
                  <a:lnTo>
                    <a:pt x="929" y="4076"/>
                  </a:lnTo>
                  <a:lnTo>
                    <a:pt x="943" y="4075"/>
                  </a:lnTo>
                  <a:lnTo>
                    <a:pt x="956" y="4074"/>
                  </a:lnTo>
                  <a:lnTo>
                    <a:pt x="970" y="4073"/>
                  </a:lnTo>
                  <a:lnTo>
                    <a:pt x="984" y="4070"/>
                  </a:lnTo>
                  <a:lnTo>
                    <a:pt x="998" y="4066"/>
                  </a:lnTo>
                  <a:lnTo>
                    <a:pt x="1013" y="4062"/>
                  </a:lnTo>
                  <a:lnTo>
                    <a:pt x="1030" y="4057"/>
                  </a:lnTo>
                  <a:lnTo>
                    <a:pt x="1032" y="4059"/>
                  </a:lnTo>
                  <a:lnTo>
                    <a:pt x="1036" y="4063"/>
                  </a:lnTo>
                  <a:lnTo>
                    <a:pt x="1057" y="4063"/>
                  </a:lnTo>
                  <a:lnTo>
                    <a:pt x="1077" y="4064"/>
                  </a:lnTo>
                  <a:lnTo>
                    <a:pt x="1095" y="4065"/>
                  </a:lnTo>
                  <a:lnTo>
                    <a:pt x="1110" y="4068"/>
                  </a:lnTo>
                  <a:lnTo>
                    <a:pt x="1126" y="4071"/>
                  </a:lnTo>
                  <a:lnTo>
                    <a:pt x="1140" y="4074"/>
                  </a:lnTo>
                  <a:lnTo>
                    <a:pt x="1154" y="4078"/>
                  </a:lnTo>
                  <a:lnTo>
                    <a:pt x="1166" y="4082"/>
                  </a:lnTo>
                  <a:lnTo>
                    <a:pt x="1193" y="4092"/>
                  </a:lnTo>
                  <a:lnTo>
                    <a:pt x="1221" y="4103"/>
                  </a:lnTo>
                  <a:lnTo>
                    <a:pt x="1255" y="4115"/>
                  </a:lnTo>
                  <a:lnTo>
                    <a:pt x="1295" y="4128"/>
                  </a:lnTo>
                  <a:lnTo>
                    <a:pt x="1313" y="4131"/>
                  </a:lnTo>
                  <a:lnTo>
                    <a:pt x="1332" y="4132"/>
                  </a:lnTo>
                  <a:lnTo>
                    <a:pt x="1350" y="4132"/>
                  </a:lnTo>
                  <a:lnTo>
                    <a:pt x="1369" y="4130"/>
                  </a:lnTo>
                  <a:lnTo>
                    <a:pt x="1388" y="4128"/>
                  </a:lnTo>
                  <a:lnTo>
                    <a:pt x="1408" y="4123"/>
                  </a:lnTo>
                  <a:lnTo>
                    <a:pt x="1427" y="4119"/>
                  </a:lnTo>
                  <a:lnTo>
                    <a:pt x="1446" y="4114"/>
                  </a:lnTo>
                  <a:lnTo>
                    <a:pt x="1485" y="4103"/>
                  </a:lnTo>
                  <a:lnTo>
                    <a:pt x="1524" y="4093"/>
                  </a:lnTo>
                  <a:lnTo>
                    <a:pt x="1543" y="4089"/>
                  </a:lnTo>
                  <a:lnTo>
                    <a:pt x="1562" y="4084"/>
                  </a:lnTo>
                  <a:lnTo>
                    <a:pt x="1581" y="4081"/>
                  </a:lnTo>
                  <a:lnTo>
                    <a:pt x="1600" y="4078"/>
                  </a:lnTo>
                  <a:lnTo>
                    <a:pt x="1641" y="4094"/>
                  </a:lnTo>
                  <a:lnTo>
                    <a:pt x="1676" y="4109"/>
                  </a:lnTo>
                  <a:lnTo>
                    <a:pt x="1708" y="4121"/>
                  </a:lnTo>
                  <a:lnTo>
                    <a:pt x="1738" y="4133"/>
                  </a:lnTo>
                  <a:lnTo>
                    <a:pt x="1754" y="4137"/>
                  </a:lnTo>
                  <a:lnTo>
                    <a:pt x="1770" y="4142"/>
                  </a:lnTo>
                  <a:lnTo>
                    <a:pt x="1787" y="4147"/>
                  </a:lnTo>
                  <a:lnTo>
                    <a:pt x="1806" y="4151"/>
                  </a:lnTo>
                  <a:lnTo>
                    <a:pt x="1825" y="4155"/>
                  </a:lnTo>
                  <a:lnTo>
                    <a:pt x="1847" y="4158"/>
                  </a:lnTo>
                  <a:lnTo>
                    <a:pt x="1870" y="4163"/>
                  </a:lnTo>
                  <a:lnTo>
                    <a:pt x="1897" y="4166"/>
                  </a:lnTo>
                  <a:lnTo>
                    <a:pt x="1929" y="4164"/>
                  </a:lnTo>
                  <a:lnTo>
                    <a:pt x="1960" y="4161"/>
                  </a:lnTo>
                  <a:lnTo>
                    <a:pt x="1988" y="4157"/>
                  </a:lnTo>
                  <a:lnTo>
                    <a:pt x="2016" y="4152"/>
                  </a:lnTo>
                  <a:lnTo>
                    <a:pt x="2030" y="4149"/>
                  </a:lnTo>
                  <a:lnTo>
                    <a:pt x="2043" y="4145"/>
                  </a:lnTo>
                  <a:lnTo>
                    <a:pt x="2058" y="4139"/>
                  </a:lnTo>
                  <a:lnTo>
                    <a:pt x="2072" y="4134"/>
                  </a:lnTo>
                  <a:lnTo>
                    <a:pt x="2101" y="4121"/>
                  </a:lnTo>
                  <a:lnTo>
                    <a:pt x="2132" y="4104"/>
                  </a:lnTo>
                  <a:lnTo>
                    <a:pt x="2150" y="4097"/>
                  </a:lnTo>
                  <a:lnTo>
                    <a:pt x="2167" y="4093"/>
                  </a:lnTo>
                  <a:lnTo>
                    <a:pt x="2182" y="4090"/>
                  </a:lnTo>
                  <a:lnTo>
                    <a:pt x="2195" y="4090"/>
                  </a:lnTo>
                  <a:lnTo>
                    <a:pt x="2209" y="4090"/>
                  </a:lnTo>
                  <a:lnTo>
                    <a:pt x="2223" y="4092"/>
                  </a:lnTo>
                  <a:lnTo>
                    <a:pt x="2235" y="4095"/>
                  </a:lnTo>
                  <a:lnTo>
                    <a:pt x="2249" y="4098"/>
                  </a:lnTo>
                  <a:lnTo>
                    <a:pt x="2277" y="4105"/>
                  </a:lnTo>
                  <a:lnTo>
                    <a:pt x="2307" y="4112"/>
                  </a:lnTo>
                  <a:lnTo>
                    <a:pt x="2325" y="4114"/>
                  </a:lnTo>
                  <a:lnTo>
                    <a:pt x="2344" y="4114"/>
                  </a:lnTo>
                  <a:lnTo>
                    <a:pt x="2364" y="4113"/>
                  </a:lnTo>
                  <a:lnTo>
                    <a:pt x="2387" y="4110"/>
                  </a:lnTo>
                  <a:lnTo>
                    <a:pt x="2393" y="4097"/>
                  </a:lnTo>
                  <a:lnTo>
                    <a:pt x="2400" y="4085"/>
                  </a:lnTo>
                  <a:lnTo>
                    <a:pt x="2364" y="4072"/>
                  </a:lnTo>
                  <a:lnTo>
                    <a:pt x="2323" y="4057"/>
                  </a:lnTo>
                  <a:lnTo>
                    <a:pt x="2301" y="4048"/>
                  </a:lnTo>
                  <a:lnTo>
                    <a:pt x="2279" y="4042"/>
                  </a:lnTo>
                  <a:lnTo>
                    <a:pt x="2255" y="4035"/>
                  </a:lnTo>
                  <a:lnTo>
                    <a:pt x="2232" y="4030"/>
                  </a:lnTo>
                  <a:lnTo>
                    <a:pt x="2210" y="4026"/>
                  </a:lnTo>
                  <a:lnTo>
                    <a:pt x="2189" y="4024"/>
                  </a:lnTo>
                  <a:lnTo>
                    <a:pt x="2178" y="4024"/>
                  </a:lnTo>
                  <a:lnTo>
                    <a:pt x="2168" y="4025"/>
                  </a:lnTo>
                  <a:lnTo>
                    <a:pt x="2157" y="4026"/>
                  </a:lnTo>
                  <a:lnTo>
                    <a:pt x="2148" y="4028"/>
                  </a:lnTo>
                  <a:lnTo>
                    <a:pt x="2138" y="4030"/>
                  </a:lnTo>
                  <a:lnTo>
                    <a:pt x="2130" y="4034"/>
                  </a:lnTo>
                  <a:lnTo>
                    <a:pt x="2121" y="4038"/>
                  </a:lnTo>
                  <a:lnTo>
                    <a:pt x="2114" y="4043"/>
                  </a:lnTo>
                  <a:lnTo>
                    <a:pt x="2107" y="4049"/>
                  </a:lnTo>
                  <a:lnTo>
                    <a:pt x="2099" y="4056"/>
                  </a:lnTo>
                  <a:lnTo>
                    <a:pt x="2094" y="4064"/>
                  </a:lnTo>
                  <a:lnTo>
                    <a:pt x="2088" y="4073"/>
                  </a:lnTo>
                  <a:lnTo>
                    <a:pt x="2069" y="4082"/>
                  </a:lnTo>
                  <a:lnTo>
                    <a:pt x="2049" y="4090"/>
                  </a:lnTo>
                  <a:lnTo>
                    <a:pt x="2029" y="4097"/>
                  </a:lnTo>
                  <a:lnTo>
                    <a:pt x="2008" y="4102"/>
                  </a:lnTo>
                  <a:lnTo>
                    <a:pt x="1988" y="4108"/>
                  </a:lnTo>
                  <a:lnTo>
                    <a:pt x="1967" y="4111"/>
                  </a:lnTo>
                  <a:lnTo>
                    <a:pt x="1946" y="4114"/>
                  </a:lnTo>
                  <a:lnTo>
                    <a:pt x="1926" y="4116"/>
                  </a:lnTo>
                  <a:lnTo>
                    <a:pt x="1905" y="4117"/>
                  </a:lnTo>
                  <a:lnTo>
                    <a:pt x="1884" y="4117"/>
                  </a:lnTo>
                  <a:lnTo>
                    <a:pt x="1863" y="4117"/>
                  </a:lnTo>
                  <a:lnTo>
                    <a:pt x="1843" y="4116"/>
                  </a:lnTo>
                  <a:lnTo>
                    <a:pt x="1822" y="4114"/>
                  </a:lnTo>
                  <a:lnTo>
                    <a:pt x="1802" y="4112"/>
                  </a:lnTo>
                  <a:lnTo>
                    <a:pt x="1782" y="4109"/>
                  </a:lnTo>
                  <a:lnTo>
                    <a:pt x="1762" y="4104"/>
                  </a:lnTo>
                  <a:lnTo>
                    <a:pt x="1739" y="4093"/>
                  </a:lnTo>
                  <a:lnTo>
                    <a:pt x="1718" y="4080"/>
                  </a:lnTo>
                  <a:lnTo>
                    <a:pt x="1699" y="4066"/>
                  </a:lnTo>
                  <a:lnTo>
                    <a:pt x="1680" y="4054"/>
                  </a:lnTo>
                  <a:lnTo>
                    <a:pt x="1671" y="4047"/>
                  </a:lnTo>
                  <a:lnTo>
                    <a:pt x="1661" y="4042"/>
                  </a:lnTo>
                  <a:lnTo>
                    <a:pt x="1652" y="4037"/>
                  </a:lnTo>
                  <a:lnTo>
                    <a:pt x="1641" y="4033"/>
                  </a:lnTo>
                  <a:lnTo>
                    <a:pt x="1632" y="4029"/>
                  </a:lnTo>
                  <a:lnTo>
                    <a:pt x="1621" y="4026"/>
                  </a:lnTo>
                  <a:lnTo>
                    <a:pt x="1611" y="4025"/>
                  </a:lnTo>
                  <a:lnTo>
                    <a:pt x="1599" y="4024"/>
                  </a:lnTo>
                  <a:lnTo>
                    <a:pt x="1561" y="4036"/>
                  </a:lnTo>
                  <a:lnTo>
                    <a:pt x="1519" y="4049"/>
                  </a:lnTo>
                  <a:lnTo>
                    <a:pt x="1496" y="4057"/>
                  </a:lnTo>
                  <a:lnTo>
                    <a:pt x="1472" y="4064"/>
                  </a:lnTo>
                  <a:lnTo>
                    <a:pt x="1449" y="4071"/>
                  </a:lnTo>
                  <a:lnTo>
                    <a:pt x="1425" y="4076"/>
                  </a:lnTo>
                  <a:lnTo>
                    <a:pt x="1402" y="4080"/>
                  </a:lnTo>
                  <a:lnTo>
                    <a:pt x="1379" y="4083"/>
                  </a:lnTo>
                  <a:lnTo>
                    <a:pt x="1355" y="4084"/>
                  </a:lnTo>
                  <a:lnTo>
                    <a:pt x="1334" y="4084"/>
                  </a:lnTo>
                  <a:lnTo>
                    <a:pt x="1324" y="4083"/>
                  </a:lnTo>
                  <a:lnTo>
                    <a:pt x="1313" y="4081"/>
                  </a:lnTo>
                  <a:lnTo>
                    <a:pt x="1304" y="4078"/>
                  </a:lnTo>
                  <a:lnTo>
                    <a:pt x="1293" y="4075"/>
                  </a:lnTo>
                  <a:lnTo>
                    <a:pt x="1285" y="4072"/>
                  </a:lnTo>
                  <a:lnTo>
                    <a:pt x="1275" y="4066"/>
                  </a:lnTo>
                  <a:lnTo>
                    <a:pt x="1267" y="4061"/>
                  </a:lnTo>
                  <a:lnTo>
                    <a:pt x="1259" y="4055"/>
                  </a:lnTo>
                  <a:lnTo>
                    <a:pt x="1225" y="4039"/>
                  </a:lnTo>
                  <a:lnTo>
                    <a:pt x="1197" y="4025"/>
                  </a:lnTo>
                  <a:lnTo>
                    <a:pt x="1172" y="4014"/>
                  </a:lnTo>
                  <a:lnTo>
                    <a:pt x="1151" y="4004"/>
                  </a:lnTo>
                  <a:lnTo>
                    <a:pt x="1131" y="3998"/>
                  </a:lnTo>
                  <a:lnTo>
                    <a:pt x="1114" y="3993"/>
                  </a:lnTo>
                  <a:lnTo>
                    <a:pt x="1098" y="3990"/>
                  </a:lnTo>
                  <a:lnTo>
                    <a:pt x="1082" y="3990"/>
                  </a:lnTo>
                  <a:lnTo>
                    <a:pt x="1066" y="3991"/>
                  </a:lnTo>
                  <a:lnTo>
                    <a:pt x="1049" y="3995"/>
                  </a:lnTo>
                  <a:lnTo>
                    <a:pt x="1031" y="3999"/>
                  </a:lnTo>
                  <a:lnTo>
                    <a:pt x="1011" y="4005"/>
                  </a:lnTo>
                  <a:lnTo>
                    <a:pt x="963" y="4023"/>
                  </a:lnTo>
                  <a:lnTo>
                    <a:pt x="897" y="4046"/>
                  </a:lnTo>
                  <a:close/>
                  <a:moveTo>
                    <a:pt x="440" y="3888"/>
                  </a:moveTo>
                  <a:lnTo>
                    <a:pt x="478" y="3881"/>
                  </a:lnTo>
                  <a:lnTo>
                    <a:pt x="510" y="3875"/>
                  </a:lnTo>
                  <a:lnTo>
                    <a:pt x="536" y="3869"/>
                  </a:lnTo>
                  <a:lnTo>
                    <a:pt x="559" y="3862"/>
                  </a:lnTo>
                  <a:lnTo>
                    <a:pt x="577" y="3858"/>
                  </a:lnTo>
                  <a:lnTo>
                    <a:pt x="591" y="3854"/>
                  </a:lnTo>
                  <a:lnTo>
                    <a:pt x="604" y="3853"/>
                  </a:lnTo>
                  <a:lnTo>
                    <a:pt x="617" y="3853"/>
                  </a:lnTo>
                  <a:lnTo>
                    <a:pt x="622" y="3853"/>
                  </a:lnTo>
                  <a:lnTo>
                    <a:pt x="628" y="3854"/>
                  </a:lnTo>
                  <a:lnTo>
                    <a:pt x="634" y="3856"/>
                  </a:lnTo>
                  <a:lnTo>
                    <a:pt x="640" y="3859"/>
                  </a:lnTo>
                  <a:lnTo>
                    <a:pt x="654" y="3866"/>
                  </a:lnTo>
                  <a:lnTo>
                    <a:pt x="669" y="3876"/>
                  </a:lnTo>
                  <a:lnTo>
                    <a:pt x="713" y="3907"/>
                  </a:lnTo>
                  <a:lnTo>
                    <a:pt x="774" y="3954"/>
                  </a:lnTo>
                  <a:lnTo>
                    <a:pt x="787" y="3960"/>
                  </a:lnTo>
                  <a:lnTo>
                    <a:pt x="798" y="3965"/>
                  </a:lnTo>
                  <a:lnTo>
                    <a:pt x="810" y="3969"/>
                  </a:lnTo>
                  <a:lnTo>
                    <a:pt x="820" y="3972"/>
                  </a:lnTo>
                  <a:lnTo>
                    <a:pt x="831" y="3975"/>
                  </a:lnTo>
                  <a:lnTo>
                    <a:pt x="841" y="3978"/>
                  </a:lnTo>
                  <a:lnTo>
                    <a:pt x="852" y="3979"/>
                  </a:lnTo>
                  <a:lnTo>
                    <a:pt x="861" y="3980"/>
                  </a:lnTo>
                  <a:lnTo>
                    <a:pt x="880" y="3981"/>
                  </a:lnTo>
                  <a:lnTo>
                    <a:pt x="898" y="3979"/>
                  </a:lnTo>
                  <a:lnTo>
                    <a:pt x="916" y="3975"/>
                  </a:lnTo>
                  <a:lnTo>
                    <a:pt x="934" y="3971"/>
                  </a:lnTo>
                  <a:lnTo>
                    <a:pt x="970" y="3959"/>
                  </a:lnTo>
                  <a:lnTo>
                    <a:pt x="1009" y="3945"/>
                  </a:lnTo>
                  <a:lnTo>
                    <a:pt x="1030" y="3937"/>
                  </a:lnTo>
                  <a:lnTo>
                    <a:pt x="1052" y="3931"/>
                  </a:lnTo>
                  <a:lnTo>
                    <a:pt x="1076" y="3925"/>
                  </a:lnTo>
                  <a:lnTo>
                    <a:pt x="1101" y="3919"/>
                  </a:lnTo>
                  <a:lnTo>
                    <a:pt x="1121" y="3935"/>
                  </a:lnTo>
                  <a:lnTo>
                    <a:pt x="1141" y="3949"/>
                  </a:lnTo>
                  <a:lnTo>
                    <a:pt x="1161" y="3962"/>
                  </a:lnTo>
                  <a:lnTo>
                    <a:pt x="1182" y="3973"/>
                  </a:lnTo>
                  <a:lnTo>
                    <a:pt x="1203" y="3984"/>
                  </a:lnTo>
                  <a:lnTo>
                    <a:pt x="1225" y="3993"/>
                  </a:lnTo>
                  <a:lnTo>
                    <a:pt x="1248" y="4001"/>
                  </a:lnTo>
                  <a:lnTo>
                    <a:pt x="1270" y="4007"/>
                  </a:lnTo>
                  <a:lnTo>
                    <a:pt x="1293" y="4014"/>
                  </a:lnTo>
                  <a:lnTo>
                    <a:pt x="1316" y="4018"/>
                  </a:lnTo>
                  <a:lnTo>
                    <a:pt x="1341" y="4021"/>
                  </a:lnTo>
                  <a:lnTo>
                    <a:pt x="1365" y="4024"/>
                  </a:lnTo>
                  <a:lnTo>
                    <a:pt x="1389" y="4025"/>
                  </a:lnTo>
                  <a:lnTo>
                    <a:pt x="1413" y="4026"/>
                  </a:lnTo>
                  <a:lnTo>
                    <a:pt x="1439" y="4025"/>
                  </a:lnTo>
                  <a:lnTo>
                    <a:pt x="1465" y="4024"/>
                  </a:lnTo>
                  <a:lnTo>
                    <a:pt x="1526" y="3986"/>
                  </a:lnTo>
                  <a:lnTo>
                    <a:pt x="1568" y="3961"/>
                  </a:lnTo>
                  <a:lnTo>
                    <a:pt x="1585" y="3952"/>
                  </a:lnTo>
                  <a:lnTo>
                    <a:pt x="1599" y="3947"/>
                  </a:lnTo>
                  <a:lnTo>
                    <a:pt x="1605" y="3945"/>
                  </a:lnTo>
                  <a:lnTo>
                    <a:pt x="1611" y="3944"/>
                  </a:lnTo>
                  <a:lnTo>
                    <a:pt x="1617" y="3944"/>
                  </a:lnTo>
                  <a:lnTo>
                    <a:pt x="1622" y="3945"/>
                  </a:lnTo>
                  <a:lnTo>
                    <a:pt x="1628" y="3946"/>
                  </a:lnTo>
                  <a:lnTo>
                    <a:pt x="1634" y="3948"/>
                  </a:lnTo>
                  <a:lnTo>
                    <a:pt x="1639" y="3951"/>
                  </a:lnTo>
                  <a:lnTo>
                    <a:pt x="1645" y="3954"/>
                  </a:lnTo>
                  <a:lnTo>
                    <a:pt x="1658" y="3964"/>
                  </a:lnTo>
                  <a:lnTo>
                    <a:pt x="1672" y="3975"/>
                  </a:lnTo>
                  <a:lnTo>
                    <a:pt x="1711" y="4008"/>
                  </a:lnTo>
                  <a:lnTo>
                    <a:pt x="1765" y="4053"/>
                  </a:lnTo>
                  <a:lnTo>
                    <a:pt x="1780" y="4058"/>
                  </a:lnTo>
                  <a:lnTo>
                    <a:pt x="1795" y="4061"/>
                  </a:lnTo>
                  <a:lnTo>
                    <a:pt x="1804" y="4064"/>
                  </a:lnTo>
                  <a:lnTo>
                    <a:pt x="1812" y="4066"/>
                  </a:lnTo>
                  <a:lnTo>
                    <a:pt x="1822" y="4071"/>
                  </a:lnTo>
                  <a:lnTo>
                    <a:pt x="1830" y="4076"/>
                  </a:lnTo>
                  <a:lnTo>
                    <a:pt x="1876" y="4075"/>
                  </a:lnTo>
                  <a:lnTo>
                    <a:pt x="1916" y="4073"/>
                  </a:lnTo>
                  <a:lnTo>
                    <a:pt x="1934" y="4071"/>
                  </a:lnTo>
                  <a:lnTo>
                    <a:pt x="1952" y="4068"/>
                  </a:lnTo>
                  <a:lnTo>
                    <a:pt x="1968" y="4065"/>
                  </a:lnTo>
                  <a:lnTo>
                    <a:pt x="1985" y="4061"/>
                  </a:lnTo>
                  <a:lnTo>
                    <a:pt x="2002" y="4056"/>
                  </a:lnTo>
                  <a:lnTo>
                    <a:pt x="2019" y="4049"/>
                  </a:lnTo>
                  <a:lnTo>
                    <a:pt x="2036" y="4043"/>
                  </a:lnTo>
                  <a:lnTo>
                    <a:pt x="2053" y="4035"/>
                  </a:lnTo>
                  <a:lnTo>
                    <a:pt x="2071" y="4024"/>
                  </a:lnTo>
                  <a:lnTo>
                    <a:pt x="2089" y="4014"/>
                  </a:lnTo>
                  <a:lnTo>
                    <a:pt x="2108" y="4001"/>
                  </a:lnTo>
                  <a:lnTo>
                    <a:pt x="2129" y="3987"/>
                  </a:lnTo>
                  <a:lnTo>
                    <a:pt x="2139" y="3982"/>
                  </a:lnTo>
                  <a:lnTo>
                    <a:pt x="2151" y="3979"/>
                  </a:lnTo>
                  <a:lnTo>
                    <a:pt x="2162" y="3975"/>
                  </a:lnTo>
                  <a:lnTo>
                    <a:pt x="2173" y="3973"/>
                  </a:lnTo>
                  <a:lnTo>
                    <a:pt x="2185" y="3972"/>
                  </a:lnTo>
                  <a:lnTo>
                    <a:pt x="2196" y="3972"/>
                  </a:lnTo>
                  <a:lnTo>
                    <a:pt x="2208" y="3972"/>
                  </a:lnTo>
                  <a:lnTo>
                    <a:pt x="2220" y="3973"/>
                  </a:lnTo>
                  <a:lnTo>
                    <a:pt x="2243" y="3977"/>
                  </a:lnTo>
                  <a:lnTo>
                    <a:pt x="2267" y="3981"/>
                  </a:lnTo>
                  <a:lnTo>
                    <a:pt x="2291" y="3987"/>
                  </a:lnTo>
                  <a:lnTo>
                    <a:pt x="2317" y="3993"/>
                  </a:lnTo>
                  <a:lnTo>
                    <a:pt x="2342" y="4000"/>
                  </a:lnTo>
                  <a:lnTo>
                    <a:pt x="2368" y="4005"/>
                  </a:lnTo>
                  <a:lnTo>
                    <a:pt x="2396" y="4008"/>
                  </a:lnTo>
                  <a:lnTo>
                    <a:pt x="2424" y="4011"/>
                  </a:lnTo>
                  <a:lnTo>
                    <a:pt x="2438" y="4011"/>
                  </a:lnTo>
                  <a:lnTo>
                    <a:pt x="2453" y="4010"/>
                  </a:lnTo>
                  <a:lnTo>
                    <a:pt x="2468" y="4009"/>
                  </a:lnTo>
                  <a:lnTo>
                    <a:pt x="2482" y="4007"/>
                  </a:lnTo>
                  <a:lnTo>
                    <a:pt x="2497" y="4004"/>
                  </a:lnTo>
                  <a:lnTo>
                    <a:pt x="2513" y="4001"/>
                  </a:lnTo>
                  <a:lnTo>
                    <a:pt x="2529" y="3996"/>
                  </a:lnTo>
                  <a:lnTo>
                    <a:pt x="2545" y="3989"/>
                  </a:lnTo>
                  <a:lnTo>
                    <a:pt x="2570" y="3979"/>
                  </a:lnTo>
                  <a:lnTo>
                    <a:pt x="2593" y="3969"/>
                  </a:lnTo>
                  <a:lnTo>
                    <a:pt x="2615" y="3962"/>
                  </a:lnTo>
                  <a:lnTo>
                    <a:pt x="2636" y="3955"/>
                  </a:lnTo>
                  <a:lnTo>
                    <a:pt x="2657" y="3950"/>
                  </a:lnTo>
                  <a:lnTo>
                    <a:pt x="2676" y="3946"/>
                  </a:lnTo>
                  <a:lnTo>
                    <a:pt x="2697" y="3943"/>
                  </a:lnTo>
                  <a:lnTo>
                    <a:pt x="2716" y="3941"/>
                  </a:lnTo>
                  <a:lnTo>
                    <a:pt x="2756" y="3938"/>
                  </a:lnTo>
                  <a:lnTo>
                    <a:pt x="2798" y="3938"/>
                  </a:lnTo>
                  <a:lnTo>
                    <a:pt x="2844" y="3938"/>
                  </a:lnTo>
                  <a:lnTo>
                    <a:pt x="2898" y="3938"/>
                  </a:lnTo>
                  <a:lnTo>
                    <a:pt x="2897" y="3929"/>
                  </a:lnTo>
                  <a:lnTo>
                    <a:pt x="2897" y="3921"/>
                  </a:lnTo>
                  <a:lnTo>
                    <a:pt x="2897" y="3911"/>
                  </a:lnTo>
                  <a:lnTo>
                    <a:pt x="2896" y="3903"/>
                  </a:lnTo>
                  <a:lnTo>
                    <a:pt x="2819" y="3888"/>
                  </a:lnTo>
                  <a:lnTo>
                    <a:pt x="2761" y="3874"/>
                  </a:lnTo>
                  <a:lnTo>
                    <a:pt x="2738" y="3869"/>
                  </a:lnTo>
                  <a:lnTo>
                    <a:pt x="2717" y="3865"/>
                  </a:lnTo>
                  <a:lnTo>
                    <a:pt x="2698" y="3862"/>
                  </a:lnTo>
                  <a:lnTo>
                    <a:pt x="2680" y="3861"/>
                  </a:lnTo>
                  <a:lnTo>
                    <a:pt x="2671" y="3862"/>
                  </a:lnTo>
                  <a:lnTo>
                    <a:pt x="2663" y="3862"/>
                  </a:lnTo>
                  <a:lnTo>
                    <a:pt x="2654" y="3865"/>
                  </a:lnTo>
                  <a:lnTo>
                    <a:pt x="2646" y="3867"/>
                  </a:lnTo>
                  <a:lnTo>
                    <a:pt x="2628" y="3872"/>
                  </a:lnTo>
                  <a:lnTo>
                    <a:pt x="2609" y="3880"/>
                  </a:lnTo>
                  <a:lnTo>
                    <a:pt x="2588" y="3893"/>
                  </a:lnTo>
                  <a:lnTo>
                    <a:pt x="2564" y="3908"/>
                  </a:lnTo>
                  <a:lnTo>
                    <a:pt x="2536" y="3926"/>
                  </a:lnTo>
                  <a:lnTo>
                    <a:pt x="2504" y="3948"/>
                  </a:lnTo>
                  <a:lnTo>
                    <a:pt x="2489" y="3954"/>
                  </a:lnTo>
                  <a:lnTo>
                    <a:pt x="2474" y="3959"/>
                  </a:lnTo>
                  <a:lnTo>
                    <a:pt x="2460" y="3963"/>
                  </a:lnTo>
                  <a:lnTo>
                    <a:pt x="2445" y="3965"/>
                  </a:lnTo>
                  <a:lnTo>
                    <a:pt x="2432" y="3966"/>
                  </a:lnTo>
                  <a:lnTo>
                    <a:pt x="2418" y="3967"/>
                  </a:lnTo>
                  <a:lnTo>
                    <a:pt x="2405" y="3967"/>
                  </a:lnTo>
                  <a:lnTo>
                    <a:pt x="2393" y="3966"/>
                  </a:lnTo>
                  <a:lnTo>
                    <a:pt x="2379" y="3965"/>
                  </a:lnTo>
                  <a:lnTo>
                    <a:pt x="2366" y="3963"/>
                  </a:lnTo>
                  <a:lnTo>
                    <a:pt x="2355" y="3960"/>
                  </a:lnTo>
                  <a:lnTo>
                    <a:pt x="2342" y="3956"/>
                  </a:lnTo>
                  <a:lnTo>
                    <a:pt x="2318" y="3949"/>
                  </a:lnTo>
                  <a:lnTo>
                    <a:pt x="2294" y="3942"/>
                  </a:lnTo>
                  <a:lnTo>
                    <a:pt x="2271" y="3933"/>
                  </a:lnTo>
                  <a:lnTo>
                    <a:pt x="2248" y="3926"/>
                  </a:lnTo>
                  <a:lnTo>
                    <a:pt x="2225" y="3919"/>
                  </a:lnTo>
                  <a:lnTo>
                    <a:pt x="2202" y="3915"/>
                  </a:lnTo>
                  <a:lnTo>
                    <a:pt x="2190" y="3913"/>
                  </a:lnTo>
                  <a:lnTo>
                    <a:pt x="2178" y="3913"/>
                  </a:lnTo>
                  <a:lnTo>
                    <a:pt x="2166" y="3913"/>
                  </a:lnTo>
                  <a:lnTo>
                    <a:pt x="2154" y="3914"/>
                  </a:lnTo>
                  <a:lnTo>
                    <a:pt x="2143" y="3915"/>
                  </a:lnTo>
                  <a:lnTo>
                    <a:pt x="2130" y="3918"/>
                  </a:lnTo>
                  <a:lnTo>
                    <a:pt x="2117" y="3923"/>
                  </a:lnTo>
                  <a:lnTo>
                    <a:pt x="2105" y="3928"/>
                  </a:lnTo>
                  <a:lnTo>
                    <a:pt x="2080" y="3945"/>
                  </a:lnTo>
                  <a:lnTo>
                    <a:pt x="2058" y="3960"/>
                  </a:lnTo>
                  <a:lnTo>
                    <a:pt x="2037" y="3973"/>
                  </a:lnTo>
                  <a:lnTo>
                    <a:pt x="2017" y="3984"/>
                  </a:lnTo>
                  <a:lnTo>
                    <a:pt x="1998" y="3993"/>
                  </a:lnTo>
                  <a:lnTo>
                    <a:pt x="1980" y="4001"/>
                  </a:lnTo>
                  <a:lnTo>
                    <a:pt x="1963" y="4006"/>
                  </a:lnTo>
                  <a:lnTo>
                    <a:pt x="1947" y="4010"/>
                  </a:lnTo>
                  <a:lnTo>
                    <a:pt x="1933" y="4014"/>
                  </a:lnTo>
                  <a:lnTo>
                    <a:pt x="1918" y="4015"/>
                  </a:lnTo>
                  <a:lnTo>
                    <a:pt x="1904" y="4015"/>
                  </a:lnTo>
                  <a:lnTo>
                    <a:pt x="1890" y="4014"/>
                  </a:lnTo>
                  <a:lnTo>
                    <a:pt x="1878" y="4010"/>
                  </a:lnTo>
                  <a:lnTo>
                    <a:pt x="1866" y="4007"/>
                  </a:lnTo>
                  <a:lnTo>
                    <a:pt x="1853" y="4003"/>
                  </a:lnTo>
                  <a:lnTo>
                    <a:pt x="1842" y="3998"/>
                  </a:lnTo>
                  <a:lnTo>
                    <a:pt x="1817" y="3986"/>
                  </a:lnTo>
                  <a:lnTo>
                    <a:pt x="1793" y="3971"/>
                  </a:lnTo>
                  <a:lnTo>
                    <a:pt x="1768" y="3956"/>
                  </a:lnTo>
                  <a:lnTo>
                    <a:pt x="1740" y="3940"/>
                  </a:lnTo>
                  <a:lnTo>
                    <a:pt x="1726" y="3932"/>
                  </a:lnTo>
                  <a:lnTo>
                    <a:pt x="1711" y="3924"/>
                  </a:lnTo>
                  <a:lnTo>
                    <a:pt x="1694" y="3916"/>
                  </a:lnTo>
                  <a:lnTo>
                    <a:pt x="1677" y="3909"/>
                  </a:lnTo>
                  <a:lnTo>
                    <a:pt x="1658" y="3903"/>
                  </a:lnTo>
                  <a:lnTo>
                    <a:pt x="1639" y="3896"/>
                  </a:lnTo>
                  <a:lnTo>
                    <a:pt x="1618" y="3890"/>
                  </a:lnTo>
                  <a:lnTo>
                    <a:pt x="1596" y="3886"/>
                  </a:lnTo>
                  <a:lnTo>
                    <a:pt x="1540" y="3913"/>
                  </a:lnTo>
                  <a:lnTo>
                    <a:pt x="1492" y="3935"/>
                  </a:lnTo>
                  <a:lnTo>
                    <a:pt x="1470" y="3945"/>
                  </a:lnTo>
                  <a:lnTo>
                    <a:pt x="1450" y="3952"/>
                  </a:lnTo>
                  <a:lnTo>
                    <a:pt x="1430" y="3959"/>
                  </a:lnTo>
                  <a:lnTo>
                    <a:pt x="1410" y="3963"/>
                  </a:lnTo>
                  <a:lnTo>
                    <a:pt x="1391" y="3965"/>
                  </a:lnTo>
                  <a:lnTo>
                    <a:pt x="1370" y="3966"/>
                  </a:lnTo>
                  <a:lnTo>
                    <a:pt x="1349" y="3964"/>
                  </a:lnTo>
                  <a:lnTo>
                    <a:pt x="1327" y="3961"/>
                  </a:lnTo>
                  <a:lnTo>
                    <a:pt x="1303" y="3954"/>
                  </a:lnTo>
                  <a:lnTo>
                    <a:pt x="1277" y="3947"/>
                  </a:lnTo>
                  <a:lnTo>
                    <a:pt x="1248" y="3936"/>
                  </a:lnTo>
                  <a:lnTo>
                    <a:pt x="1217" y="3924"/>
                  </a:lnTo>
                  <a:lnTo>
                    <a:pt x="1188" y="3902"/>
                  </a:lnTo>
                  <a:lnTo>
                    <a:pt x="1155" y="3876"/>
                  </a:lnTo>
                  <a:lnTo>
                    <a:pt x="1138" y="3865"/>
                  </a:lnTo>
                  <a:lnTo>
                    <a:pt x="1123" y="3855"/>
                  </a:lnTo>
                  <a:lnTo>
                    <a:pt x="1116" y="3851"/>
                  </a:lnTo>
                  <a:lnTo>
                    <a:pt x="1108" y="3848"/>
                  </a:lnTo>
                  <a:lnTo>
                    <a:pt x="1103" y="3844"/>
                  </a:lnTo>
                  <a:lnTo>
                    <a:pt x="1097" y="3843"/>
                  </a:lnTo>
                  <a:lnTo>
                    <a:pt x="1030" y="3872"/>
                  </a:lnTo>
                  <a:lnTo>
                    <a:pt x="975" y="3897"/>
                  </a:lnTo>
                  <a:lnTo>
                    <a:pt x="952" y="3908"/>
                  </a:lnTo>
                  <a:lnTo>
                    <a:pt x="929" y="3916"/>
                  </a:lnTo>
                  <a:lnTo>
                    <a:pt x="908" y="3923"/>
                  </a:lnTo>
                  <a:lnTo>
                    <a:pt x="887" y="3928"/>
                  </a:lnTo>
                  <a:lnTo>
                    <a:pt x="877" y="3929"/>
                  </a:lnTo>
                  <a:lnTo>
                    <a:pt x="867" y="3929"/>
                  </a:lnTo>
                  <a:lnTo>
                    <a:pt x="857" y="3929"/>
                  </a:lnTo>
                  <a:lnTo>
                    <a:pt x="847" y="3929"/>
                  </a:lnTo>
                  <a:lnTo>
                    <a:pt x="836" y="3927"/>
                  </a:lnTo>
                  <a:lnTo>
                    <a:pt x="826" y="3925"/>
                  </a:lnTo>
                  <a:lnTo>
                    <a:pt x="815" y="3922"/>
                  </a:lnTo>
                  <a:lnTo>
                    <a:pt x="803" y="3917"/>
                  </a:lnTo>
                  <a:lnTo>
                    <a:pt x="792" y="3913"/>
                  </a:lnTo>
                  <a:lnTo>
                    <a:pt x="780" y="3907"/>
                  </a:lnTo>
                  <a:lnTo>
                    <a:pt x="768" y="3900"/>
                  </a:lnTo>
                  <a:lnTo>
                    <a:pt x="754" y="3892"/>
                  </a:lnTo>
                  <a:lnTo>
                    <a:pt x="726" y="3873"/>
                  </a:lnTo>
                  <a:lnTo>
                    <a:pt x="696" y="3850"/>
                  </a:lnTo>
                  <a:lnTo>
                    <a:pt x="681" y="3840"/>
                  </a:lnTo>
                  <a:lnTo>
                    <a:pt x="664" y="3832"/>
                  </a:lnTo>
                  <a:lnTo>
                    <a:pt x="646" y="3823"/>
                  </a:lnTo>
                  <a:lnTo>
                    <a:pt x="627" y="3817"/>
                  </a:lnTo>
                  <a:lnTo>
                    <a:pt x="607" y="3811"/>
                  </a:lnTo>
                  <a:lnTo>
                    <a:pt x="587" y="3806"/>
                  </a:lnTo>
                  <a:lnTo>
                    <a:pt x="567" y="3804"/>
                  </a:lnTo>
                  <a:lnTo>
                    <a:pt x="547" y="3803"/>
                  </a:lnTo>
                  <a:lnTo>
                    <a:pt x="536" y="3804"/>
                  </a:lnTo>
                  <a:lnTo>
                    <a:pt x="527" y="3804"/>
                  </a:lnTo>
                  <a:lnTo>
                    <a:pt x="518" y="3806"/>
                  </a:lnTo>
                  <a:lnTo>
                    <a:pt x="509" y="3809"/>
                  </a:lnTo>
                  <a:lnTo>
                    <a:pt x="501" y="3811"/>
                  </a:lnTo>
                  <a:lnTo>
                    <a:pt x="492" y="3815"/>
                  </a:lnTo>
                  <a:lnTo>
                    <a:pt x="485" y="3818"/>
                  </a:lnTo>
                  <a:lnTo>
                    <a:pt x="477" y="3823"/>
                  </a:lnTo>
                  <a:lnTo>
                    <a:pt x="470" y="3829"/>
                  </a:lnTo>
                  <a:lnTo>
                    <a:pt x="464" y="3835"/>
                  </a:lnTo>
                  <a:lnTo>
                    <a:pt x="458" y="3841"/>
                  </a:lnTo>
                  <a:lnTo>
                    <a:pt x="453" y="3849"/>
                  </a:lnTo>
                  <a:lnTo>
                    <a:pt x="449" y="3857"/>
                  </a:lnTo>
                  <a:lnTo>
                    <a:pt x="446" y="3867"/>
                  </a:lnTo>
                  <a:lnTo>
                    <a:pt x="443" y="3877"/>
                  </a:lnTo>
                  <a:lnTo>
                    <a:pt x="440" y="3888"/>
                  </a:lnTo>
                  <a:close/>
                  <a:moveTo>
                    <a:pt x="650" y="3648"/>
                  </a:moveTo>
                  <a:lnTo>
                    <a:pt x="605" y="3654"/>
                  </a:lnTo>
                  <a:lnTo>
                    <a:pt x="560" y="3663"/>
                  </a:lnTo>
                  <a:lnTo>
                    <a:pt x="515" y="3673"/>
                  </a:lnTo>
                  <a:lnTo>
                    <a:pt x="471" y="3685"/>
                  </a:lnTo>
                  <a:lnTo>
                    <a:pt x="450" y="3692"/>
                  </a:lnTo>
                  <a:lnTo>
                    <a:pt x="428" y="3700"/>
                  </a:lnTo>
                  <a:lnTo>
                    <a:pt x="407" y="3707"/>
                  </a:lnTo>
                  <a:lnTo>
                    <a:pt x="386" y="3716"/>
                  </a:lnTo>
                  <a:lnTo>
                    <a:pt x="364" y="3724"/>
                  </a:lnTo>
                  <a:lnTo>
                    <a:pt x="344" y="3733"/>
                  </a:lnTo>
                  <a:lnTo>
                    <a:pt x="324" y="3744"/>
                  </a:lnTo>
                  <a:lnTo>
                    <a:pt x="304" y="3755"/>
                  </a:lnTo>
                  <a:lnTo>
                    <a:pt x="306" y="3760"/>
                  </a:lnTo>
                  <a:lnTo>
                    <a:pt x="310" y="3766"/>
                  </a:lnTo>
                  <a:lnTo>
                    <a:pt x="315" y="3774"/>
                  </a:lnTo>
                  <a:lnTo>
                    <a:pt x="320" y="3781"/>
                  </a:lnTo>
                  <a:lnTo>
                    <a:pt x="351" y="3774"/>
                  </a:lnTo>
                  <a:lnTo>
                    <a:pt x="388" y="3762"/>
                  </a:lnTo>
                  <a:lnTo>
                    <a:pt x="430" y="3749"/>
                  </a:lnTo>
                  <a:lnTo>
                    <a:pt x="474" y="3736"/>
                  </a:lnTo>
                  <a:lnTo>
                    <a:pt x="518" y="3724"/>
                  </a:lnTo>
                  <a:lnTo>
                    <a:pt x="561" y="3714"/>
                  </a:lnTo>
                  <a:lnTo>
                    <a:pt x="579" y="3711"/>
                  </a:lnTo>
                  <a:lnTo>
                    <a:pt x="597" y="3710"/>
                  </a:lnTo>
                  <a:lnTo>
                    <a:pt x="611" y="3709"/>
                  </a:lnTo>
                  <a:lnTo>
                    <a:pt x="625" y="3711"/>
                  </a:lnTo>
                  <a:lnTo>
                    <a:pt x="646" y="3735"/>
                  </a:lnTo>
                  <a:lnTo>
                    <a:pt x="666" y="3757"/>
                  </a:lnTo>
                  <a:lnTo>
                    <a:pt x="686" y="3777"/>
                  </a:lnTo>
                  <a:lnTo>
                    <a:pt x="707" y="3796"/>
                  </a:lnTo>
                  <a:lnTo>
                    <a:pt x="728" y="3814"/>
                  </a:lnTo>
                  <a:lnTo>
                    <a:pt x="751" y="3833"/>
                  </a:lnTo>
                  <a:lnTo>
                    <a:pt x="776" y="3851"/>
                  </a:lnTo>
                  <a:lnTo>
                    <a:pt x="802" y="3871"/>
                  </a:lnTo>
                  <a:lnTo>
                    <a:pt x="817" y="3876"/>
                  </a:lnTo>
                  <a:lnTo>
                    <a:pt x="831" y="3879"/>
                  </a:lnTo>
                  <a:lnTo>
                    <a:pt x="843" y="3881"/>
                  </a:lnTo>
                  <a:lnTo>
                    <a:pt x="856" y="3882"/>
                  </a:lnTo>
                  <a:lnTo>
                    <a:pt x="869" y="3882"/>
                  </a:lnTo>
                  <a:lnTo>
                    <a:pt x="880" y="3881"/>
                  </a:lnTo>
                  <a:lnTo>
                    <a:pt x="892" y="3880"/>
                  </a:lnTo>
                  <a:lnTo>
                    <a:pt x="903" y="3877"/>
                  </a:lnTo>
                  <a:lnTo>
                    <a:pt x="913" y="3874"/>
                  </a:lnTo>
                  <a:lnTo>
                    <a:pt x="924" y="3871"/>
                  </a:lnTo>
                  <a:lnTo>
                    <a:pt x="934" y="3866"/>
                  </a:lnTo>
                  <a:lnTo>
                    <a:pt x="944" y="3861"/>
                  </a:lnTo>
                  <a:lnTo>
                    <a:pt x="963" y="3850"/>
                  </a:lnTo>
                  <a:lnTo>
                    <a:pt x="982" y="3838"/>
                  </a:lnTo>
                  <a:lnTo>
                    <a:pt x="1017" y="3812"/>
                  </a:lnTo>
                  <a:lnTo>
                    <a:pt x="1051" y="3787"/>
                  </a:lnTo>
                  <a:lnTo>
                    <a:pt x="1060" y="3783"/>
                  </a:lnTo>
                  <a:lnTo>
                    <a:pt x="1068" y="3778"/>
                  </a:lnTo>
                  <a:lnTo>
                    <a:pt x="1078" y="3774"/>
                  </a:lnTo>
                  <a:lnTo>
                    <a:pt x="1087" y="3770"/>
                  </a:lnTo>
                  <a:lnTo>
                    <a:pt x="1096" y="3767"/>
                  </a:lnTo>
                  <a:lnTo>
                    <a:pt x="1106" y="3765"/>
                  </a:lnTo>
                  <a:lnTo>
                    <a:pt x="1116" y="3764"/>
                  </a:lnTo>
                  <a:lnTo>
                    <a:pt x="1125" y="3763"/>
                  </a:lnTo>
                  <a:lnTo>
                    <a:pt x="1166" y="3806"/>
                  </a:lnTo>
                  <a:lnTo>
                    <a:pt x="1202" y="3841"/>
                  </a:lnTo>
                  <a:lnTo>
                    <a:pt x="1219" y="3856"/>
                  </a:lnTo>
                  <a:lnTo>
                    <a:pt x="1234" y="3869"/>
                  </a:lnTo>
                  <a:lnTo>
                    <a:pt x="1249" y="3880"/>
                  </a:lnTo>
                  <a:lnTo>
                    <a:pt x="1262" y="3889"/>
                  </a:lnTo>
                  <a:lnTo>
                    <a:pt x="1275" y="3897"/>
                  </a:lnTo>
                  <a:lnTo>
                    <a:pt x="1288" y="3904"/>
                  </a:lnTo>
                  <a:lnTo>
                    <a:pt x="1299" y="3908"/>
                  </a:lnTo>
                  <a:lnTo>
                    <a:pt x="1312" y="3912"/>
                  </a:lnTo>
                  <a:lnTo>
                    <a:pt x="1323" y="3914"/>
                  </a:lnTo>
                  <a:lnTo>
                    <a:pt x="1334" y="3914"/>
                  </a:lnTo>
                  <a:lnTo>
                    <a:pt x="1346" y="3914"/>
                  </a:lnTo>
                  <a:lnTo>
                    <a:pt x="1356" y="3912"/>
                  </a:lnTo>
                  <a:lnTo>
                    <a:pt x="1368" y="3910"/>
                  </a:lnTo>
                  <a:lnTo>
                    <a:pt x="1380" y="3907"/>
                  </a:lnTo>
                  <a:lnTo>
                    <a:pt x="1391" y="3902"/>
                  </a:lnTo>
                  <a:lnTo>
                    <a:pt x="1404" y="3896"/>
                  </a:lnTo>
                  <a:lnTo>
                    <a:pt x="1430" y="3882"/>
                  </a:lnTo>
                  <a:lnTo>
                    <a:pt x="1460" y="3867"/>
                  </a:lnTo>
                  <a:lnTo>
                    <a:pt x="1492" y="3849"/>
                  </a:lnTo>
                  <a:lnTo>
                    <a:pt x="1530" y="3829"/>
                  </a:lnTo>
                  <a:lnTo>
                    <a:pt x="1573" y="3807"/>
                  </a:lnTo>
                  <a:lnTo>
                    <a:pt x="1622" y="3785"/>
                  </a:lnTo>
                  <a:lnTo>
                    <a:pt x="1632" y="3792"/>
                  </a:lnTo>
                  <a:lnTo>
                    <a:pt x="1657" y="3807"/>
                  </a:lnTo>
                  <a:lnTo>
                    <a:pt x="1693" y="3832"/>
                  </a:lnTo>
                  <a:lnTo>
                    <a:pt x="1737" y="3859"/>
                  </a:lnTo>
                  <a:lnTo>
                    <a:pt x="1761" y="3874"/>
                  </a:lnTo>
                  <a:lnTo>
                    <a:pt x="1786" y="3888"/>
                  </a:lnTo>
                  <a:lnTo>
                    <a:pt x="1810" y="3900"/>
                  </a:lnTo>
                  <a:lnTo>
                    <a:pt x="1834" y="3913"/>
                  </a:lnTo>
                  <a:lnTo>
                    <a:pt x="1859" y="3923"/>
                  </a:lnTo>
                  <a:lnTo>
                    <a:pt x="1882" y="3931"/>
                  </a:lnTo>
                  <a:lnTo>
                    <a:pt x="1892" y="3935"/>
                  </a:lnTo>
                  <a:lnTo>
                    <a:pt x="1903" y="3937"/>
                  </a:lnTo>
                  <a:lnTo>
                    <a:pt x="1914" y="3940"/>
                  </a:lnTo>
                  <a:lnTo>
                    <a:pt x="1923" y="3941"/>
                  </a:lnTo>
                  <a:lnTo>
                    <a:pt x="1942" y="3938"/>
                  </a:lnTo>
                  <a:lnTo>
                    <a:pt x="1962" y="3934"/>
                  </a:lnTo>
                  <a:lnTo>
                    <a:pt x="1980" y="3928"/>
                  </a:lnTo>
                  <a:lnTo>
                    <a:pt x="1998" y="3921"/>
                  </a:lnTo>
                  <a:lnTo>
                    <a:pt x="2015" y="3913"/>
                  </a:lnTo>
                  <a:lnTo>
                    <a:pt x="2032" y="3904"/>
                  </a:lnTo>
                  <a:lnTo>
                    <a:pt x="2049" y="3894"/>
                  </a:lnTo>
                  <a:lnTo>
                    <a:pt x="2064" y="3885"/>
                  </a:lnTo>
                  <a:lnTo>
                    <a:pt x="2081" y="3875"/>
                  </a:lnTo>
                  <a:lnTo>
                    <a:pt x="2097" y="3867"/>
                  </a:lnTo>
                  <a:lnTo>
                    <a:pt x="2114" y="3858"/>
                  </a:lnTo>
                  <a:lnTo>
                    <a:pt x="2131" y="3850"/>
                  </a:lnTo>
                  <a:lnTo>
                    <a:pt x="2149" y="3843"/>
                  </a:lnTo>
                  <a:lnTo>
                    <a:pt x="2167" y="3839"/>
                  </a:lnTo>
                  <a:lnTo>
                    <a:pt x="2186" y="3836"/>
                  </a:lnTo>
                  <a:lnTo>
                    <a:pt x="2205" y="3835"/>
                  </a:lnTo>
                  <a:lnTo>
                    <a:pt x="2244" y="3851"/>
                  </a:lnTo>
                  <a:lnTo>
                    <a:pt x="2279" y="3865"/>
                  </a:lnTo>
                  <a:lnTo>
                    <a:pt x="2310" y="3875"/>
                  </a:lnTo>
                  <a:lnTo>
                    <a:pt x="2339" y="3884"/>
                  </a:lnTo>
                  <a:lnTo>
                    <a:pt x="2353" y="3888"/>
                  </a:lnTo>
                  <a:lnTo>
                    <a:pt x="2365" y="3890"/>
                  </a:lnTo>
                  <a:lnTo>
                    <a:pt x="2378" y="3892"/>
                  </a:lnTo>
                  <a:lnTo>
                    <a:pt x="2390" y="3893"/>
                  </a:lnTo>
                  <a:lnTo>
                    <a:pt x="2402" y="3894"/>
                  </a:lnTo>
                  <a:lnTo>
                    <a:pt x="2414" y="3894"/>
                  </a:lnTo>
                  <a:lnTo>
                    <a:pt x="2425" y="3894"/>
                  </a:lnTo>
                  <a:lnTo>
                    <a:pt x="2436" y="3893"/>
                  </a:lnTo>
                  <a:lnTo>
                    <a:pt x="2447" y="3891"/>
                  </a:lnTo>
                  <a:lnTo>
                    <a:pt x="2459" y="3889"/>
                  </a:lnTo>
                  <a:lnTo>
                    <a:pt x="2470" y="3886"/>
                  </a:lnTo>
                  <a:lnTo>
                    <a:pt x="2481" y="3881"/>
                  </a:lnTo>
                  <a:lnTo>
                    <a:pt x="2506" y="3872"/>
                  </a:lnTo>
                  <a:lnTo>
                    <a:pt x="2531" y="3860"/>
                  </a:lnTo>
                  <a:lnTo>
                    <a:pt x="2557" y="3846"/>
                  </a:lnTo>
                  <a:lnTo>
                    <a:pt x="2587" y="3828"/>
                  </a:lnTo>
                  <a:lnTo>
                    <a:pt x="2618" y="3807"/>
                  </a:lnTo>
                  <a:lnTo>
                    <a:pt x="2654" y="3785"/>
                  </a:lnTo>
                  <a:lnTo>
                    <a:pt x="2665" y="3782"/>
                  </a:lnTo>
                  <a:lnTo>
                    <a:pt x="2676" y="3780"/>
                  </a:lnTo>
                  <a:lnTo>
                    <a:pt x="2687" y="3779"/>
                  </a:lnTo>
                  <a:lnTo>
                    <a:pt x="2699" y="3778"/>
                  </a:lnTo>
                  <a:lnTo>
                    <a:pt x="2722" y="3778"/>
                  </a:lnTo>
                  <a:lnTo>
                    <a:pt x="2745" y="3780"/>
                  </a:lnTo>
                  <a:lnTo>
                    <a:pt x="2769" y="3783"/>
                  </a:lnTo>
                  <a:lnTo>
                    <a:pt x="2794" y="3787"/>
                  </a:lnTo>
                  <a:lnTo>
                    <a:pt x="2818" y="3793"/>
                  </a:lnTo>
                  <a:lnTo>
                    <a:pt x="2843" y="3798"/>
                  </a:lnTo>
                  <a:lnTo>
                    <a:pt x="2869" y="3803"/>
                  </a:lnTo>
                  <a:lnTo>
                    <a:pt x="2895" y="3807"/>
                  </a:lnTo>
                  <a:lnTo>
                    <a:pt x="2921" y="3811"/>
                  </a:lnTo>
                  <a:lnTo>
                    <a:pt x="2948" y="3813"/>
                  </a:lnTo>
                  <a:lnTo>
                    <a:pt x="2961" y="3813"/>
                  </a:lnTo>
                  <a:lnTo>
                    <a:pt x="2975" y="3813"/>
                  </a:lnTo>
                  <a:lnTo>
                    <a:pt x="2988" y="3812"/>
                  </a:lnTo>
                  <a:lnTo>
                    <a:pt x="3003" y="3811"/>
                  </a:lnTo>
                  <a:lnTo>
                    <a:pt x="3016" y="3809"/>
                  </a:lnTo>
                  <a:lnTo>
                    <a:pt x="3030" y="3805"/>
                  </a:lnTo>
                  <a:lnTo>
                    <a:pt x="3044" y="3802"/>
                  </a:lnTo>
                  <a:lnTo>
                    <a:pt x="3057" y="3797"/>
                  </a:lnTo>
                  <a:lnTo>
                    <a:pt x="3055" y="3792"/>
                  </a:lnTo>
                  <a:lnTo>
                    <a:pt x="3053" y="3786"/>
                  </a:lnTo>
                  <a:lnTo>
                    <a:pt x="3027" y="3782"/>
                  </a:lnTo>
                  <a:lnTo>
                    <a:pt x="2999" y="3778"/>
                  </a:lnTo>
                  <a:lnTo>
                    <a:pt x="2973" y="3774"/>
                  </a:lnTo>
                  <a:lnTo>
                    <a:pt x="2946" y="3768"/>
                  </a:lnTo>
                  <a:lnTo>
                    <a:pt x="2893" y="3757"/>
                  </a:lnTo>
                  <a:lnTo>
                    <a:pt x="2839" y="3745"/>
                  </a:lnTo>
                  <a:lnTo>
                    <a:pt x="2786" y="3735"/>
                  </a:lnTo>
                  <a:lnTo>
                    <a:pt x="2733" y="3726"/>
                  </a:lnTo>
                  <a:lnTo>
                    <a:pt x="2707" y="3723"/>
                  </a:lnTo>
                  <a:lnTo>
                    <a:pt x="2681" y="3721"/>
                  </a:lnTo>
                  <a:lnTo>
                    <a:pt x="2655" y="3720"/>
                  </a:lnTo>
                  <a:lnTo>
                    <a:pt x="2630" y="3720"/>
                  </a:lnTo>
                  <a:lnTo>
                    <a:pt x="2605" y="3742"/>
                  </a:lnTo>
                  <a:lnTo>
                    <a:pt x="2579" y="3762"/>
                  </a:lnTo>
                  <a:lnTo>
                    <a:pt x="2556" y="3781"/>
                  </a:lnTo>
                  <a:lnTo>
                    <a:pt x="2533" y="3798"/>
                  </a:lnTo>
                  <a:lnTo>
                    <a:pt x="2511" y="3813"/>
                  </a:lnTo>
                  <a:lnTo>
                    <a:pt x="2488" y="3826"/>
                  </a:lnTo>
                  <a:lnTo>
                    <a:pt x="2477" y="3832"/>
                  </a:lnTo>
                  <a:lnTo>
                    <a:pt x="2465" y="3837"/>
                  </a:lnTo>
                  <a:lnTo>
                    <a:pt x="2455" y="3841"/>
                  </a:lnTo>
                  <a:lnTo>
                    <a:pt x="2443" y="3844"/>
                  </a:lnTo>
                  <a:lnTo>
                    <a:pt x="2433" y="3848"/>
                  </a:lnTo>
                  <a:lnTo>
                    <a:pt x="2421" y="3851"/>
                  </a:lnTo>
                  <a:lnTo>
                    <a:pt x="2409" y="3852"/>
                  </a:lnTo>
                  <a:lnTo>
                    <a:pt x="2398" y="3853"/>
                  </a:lnTo>
                  <a:lnTo>
                    <a:pt x="2386" y="3853"/>
                  </a:lnTo>
                  <a:lnTo>
                    <a:pt x="2375" y="3852"/>
                  </a:lnTo>
                  <a:lnTo>
                    <a:pt x="2362" y="3851"/>
                  </a:lnTo>
                  <a:lnTo>
                    <a:pt x="2350" y="3849"/>
                  </a:lnTo>
                  <a:lnTo>
                    <a:pt x="2338" y="3846"/>
                  </a:lnTo>
                  <a:lnTo>
                    <a:pt x="2325" y="3841"/>
                  </a:lnTo>
                  <a:lnTo>
                    <a:pt x="2311" y="3836"/>
                  </a:lnTo>
                  <a:lnTo>
                    <a:pt x="2299" y="3830"/>
                  </a:lnTo>
                  <a:lnTo>
                    <a:pt x="2285" y="3823"/>
                  </a:lnTo>
                  <a:lnTo>
                    <a:pt x="2270" y="3815"/>
                  </a:lnTo>
                  <a:lnTo>
                    <a:pt x="2256" y="3806"/>
                  </a:lnTo>
                  <a:lnTo>
                    <a:pt x="2242" y="3796"/>
                  </a:lnTo>
                  <a:lnTo>
                    <a:pt x="2243" y="3795"/>
                  </a:lnTo>
                  <a:lnTo>
                    <a:pt x="2244" y="3793"/>
                  </a:lnTo>
                  <a:lnTo>
                    <a:pt x="2243" y="3792"/>
                  </a:lnTo>
                  <a:lnTo>
                    <a:pt x="2243" y="3791"/>
                  </a:lnTo>
                  <a:lnTo>
                    <a:pt x="2237" y="3791"/>
                  </a:lnTo>
                  <a:lnTo>
                    <a:pt x="2233" y="3792"/>
                  </a:lnTo>
                  <a:lnTo>
                    <a:pt x="2223" y="3780"/>
                  </a:lnTo>
                  <a:lnTo>
                    <a:pt x="2213" y="3770"/>
                  </a:lnTo>
                  <a:lnTo>
                    <a:pt x="2204" y="3763"/>
                  </a:lnTo>
                  <a:lnTo>
                    <a:pt x="2196" y="3758"/>
                  </a:lnTo>
                  <a:lnTo>
                    <a:pt x="2188" y="3755"/>
                  </a:lnTo>
                  <a:lnTo>
                    <a:pt x="2182" y="3753"/>
                  </a:lnTo>
                  <a:lnTo>
                    <a:pt x="2174" y="3751"/>
                  </a:lnTo>
                  <a:lnTo>
                    <a:pt x="2168" y="3751"/>
                  </a:lnTo>
                  <a:lnTo>
                    <a:pt x="2160" y="3754"/>
                  </a:lnTo>
                  <a:lnTo>
                    <a:pt x="2154" y="3756"/>
                  </a:lnTo>
                  <a:lnTo>
                    <a:pt x="2147" y="3759"/>
                  </a:lnTo>
                  <a:lnTo>
                    <a:pt x="2138" y="3764"/>
                  </a:lnTo>
                  <a:lnTo>
                    <a:pt x="2120" y="3775"/>
                  </a:lnTo>
                  <a:lnTo>
                    <a:pt x="2099" y="3786"/>
                  </a:lnTo>
                  <a:lnTo>
                    <a:pt x="2083" y="3801"/>
                  </a:lnTo>
                  <a:lnTo>
                    <a:pt x="2069" y="3814"/>
                  </a:lnTo>
                  <a:lnTo>
                    <a:pt x="2055" y="3825"/>
                  </a:lnTo>
                  <a:lnTo>
                    <a:pt x="2040" y="3836"/>
                  </a:lnTo>
                  <a:lnTo>
                    <a:pt x="2026" y="3846"/>
                  </a:lnTo>
                  <a:lnTo>
                    <a:pt x="2013" y="3855"/>
                  </a:lnTo>
                  <a:lnTo>
                    <a:pt x="1999" y="3862"/>
                  </a:lnTo>
                  <a:lnTo>
                    <a:pt x="1985" y="3869"/>
                  </a:lnTo>
                  <a:lnTo>
                    <a:pt x="1972" y="3875"/>
                  </a:lnTo>
                  <a:lnTo>
                    <a:pt x="1959" y="3879"/>
                  </a:lnTo>
                  <a:lnTo>
                    <a:pt x="1946" y="3884"/>
                  </a:lnTo>
                  <a:lnTo>
                    <a:pt x="1933" y="3887"/>
                  </a:lnTo>
                  <a:lnTo>
                    <a:pt x="1920" y="3889"/>
                  </a:lnTo>
                  <a:lnTo>
                    <a:pt x="1907" y="3889"/>
                  </a:lnTo>
                  <a:lnTo>
                    <a:pt x="1896" y="3889"/>
                  </a:lnTo>
                  <a:lnTo>
                    <a:pt x="1883" y="3888"/>
                  </a:lnTo>
                  <a:lnTo>
                    <a:pt x="1870" y="3887"/>
                  </a:lnTo>
                  <a:lnTo>
                    <a:pt x="1858" y="3884"/>
                  </a:lnTo>
                  <a:lnTo>
                    <a:pt x="1846" y="3879"/>
                  </a:lnTo>
                  <a:lnTo>
                    <a:pt x="1833" y="3875"/>
                  </a:lnTo>
                  <a:lnTo>
                    <a:pt x="1822" y="3870"/>
                  </a:lnTo>
                  <a:lnTo>
                    <a:pt x="1809" y="3863"/>
                  </a:lnTo>
                  <a:lnTo>
                    <a:pt x="1797" y="3856"/>
                  </a:lnTo>
                  <a:lnTo>
                    <a:pt x="1786" y="3848"/>
                  </a:lnTo>
                  <a:lnTo>
                    <a:pt x="1773" y="3839"/>
                  </a:lnTo>
                  <a:lnTo>
                    <a:pt x="1761" y="3829"/>
                  </a:lnTo>
                  <a:lnTo>
                    <a:pt x="1749" y="3818"/>
                  </a:lnTo>
                  <a:lnTo>
                    <a:pt x="1736" y="3806"/>
                  </a:lnTo>
                  <a:lnTo>
                    <a:pt x="1712" y="3781"/>
                  </a:lnTo>
                  <a:lnTo>
                    <a:pt x="1687" y="3753"/>
                  </a:lnTo>
                  <a:lnTo>
                    <a:pt x="1672" y="3742"/>
                  </a:lnTo>
                  <a:lnTo>
                    <a:pt x="1657" y="3735"/>
                  </a:lnTo>
                  <a:lnTo>
                    <a:pt x="1643" y="3730"/>
                  </a:lnTo>
                  <a:lnTo>
                    <a:pt x="1630" y="3727"/>
                  </a:lnTo>
                  <a:lnTo>
                    <a:pt x="1616" y="3727"/>
                  </a:lnTo>
                  <a:lnTo>
                    <a:pt x="1602" y="3728"/>
                  </a:lnTo>
                  <a:lnTo>
                    <a:pt x="1590" y="3731"/>
                  </a:lnTo>
                  <a:lnTo>
                    <a:pt x="1576" y="3737"/>
                  </a:lnTo>
                  <a:lnTo>
                    <a:pt x="1563" y="3742"/>
                  </a:lnTo>
                  <a:lnTo>
                    <a:pt x="1551" y="3749"/>
                  </a:lnTo>
                  <a:lnTo>
                    <a:pt x="1538" y="3757"/>
                  </a:lnTo>
                  <a:lnTo>
                    <a:pt x="1524" y="3765"/>
                  </a:lnTo>
                  <a:lnTo>
                    <a:pt x="1499" y="3784"/>
                  </a:lnTo>
                  <a:lnTo>
                    <a:pt x="1472" y="3803"/>
                  </a:lnTo>
                  <a:lnTo>
                    <a:pt x="1459" y="3812"/>
                  </a:lnTo>
                  <a:lnTo>
                    <a:pt x="1445" y="3821"/>
                  </a:lnTo>
                  <a:lnTo>
                    <a:pt x="1431" y="3829"/>
                  </a:lnTo>
                  <a:lnTo>
                    <a:pt x="1418" y="3836"/>
                  </a:lnTo>
                  <a:lnTo>
                    <a:pt x="1403" y="3842"/>
                  </a:lnTo>
                  <a:lnTo>
                    <a:pt x="1388" y="3848"/>
                  </a:lnTo>
                  <a:lnTo>
                    <a:pt x="1372" y="3851"/>
                  </a:lnTo>
                  <a:lnTo>
                    <a:pt x="1356" y="3853"/>
                  </a:lnTo>
                  <a:lnTo>
                    <a:pt x="1339" y="3854"/>
                  </a:lnTo>
                  <a:lnTo>
                    <a:pt x="1323" y="3852"/>
                  </a:lnTo>
                  <a:lnTo>
                    <a:pt x="1306" y="3848"/>
                  </a:lnTo>
                  <a:lnTo>
                    <a:pt x="1288" y="3841"/>
                  </a:lnTo>
                  <a:lnTo>
                    <a:pt x="1269" y="3833"/>
                  </a:lnTo>
                  <a:lnTo>
                    <a:pt x="1250" y="3821"/>
                  </a:lnTo>
                  <a:lnTo>
                    <a:pt x="1230" y="3806"/>
                  </a:lnTo>
                  <a:lnTo>
                    <a:pt x="1209" y="3788"/>
                  </a:lnTo>
                  <a:lnTo>
                    <a:pt x="1177" y="3753"/>
                  </a:lnTo>
                  <a:lnTo>
                    <a:pt x="1153" y="3727"/>
                  </a:lnTo>
                  <a:lnTo>
                    <a:pt x="1142" y="3719"/>
                  </a:lnTo>
                  <a:lnTo>
                    <a:pt x="1133" y="3712"/>
                  </a:lnTo>
                  <a:lnTo>
                    <a:pt x="1128" y="3710"/>
                  </a:lnTo>
                  <a:lnTo>
                    <a:pt x="1124" y="3708"/>
                  </a:lnTo>
                  <a:lnTo>
                    <a:pt x="1120" y="3707"/>
                  </a:lnTo>
                  <a:lnTo>
                    <a:pt x="1115" y="3706"/>
                  </a:lnTo>
                  <a:lnTo>
                    <a:pt x="1106" y="3707"/>
                  </a:lnTo>
                  <a:lnTo>
                    <a:pt x="1096" y="3710"/>
                  </a:lnTo>
                  <a:lnTo>
                    <a:pt x="1084" y="3714"/>
                  </a:lnTo>
                  <a:lnTo>
                    <a:pt x="1071" y="3722"/>
                  </a:lnTo>
                  <a:lnTo>
                    <a:pt x="1040" y="3743"/>
                  </a:lnTo>
                  <a:lnTo>
                    <a:pt x="998" y="3772"/>
                  </a:lnTo>
                  <a:lnTo>
                    <a:pt x="982" y="3780"/>
                  </a:lnTo>
                  <a:lnTo>
                    <a:pt x="966" y="3788"/>
                  </a:lnTo>
                  <a:lnTo>
                    <a:pt x="950" y="3795"/>
                  </a:lnTo>
                  <a:lnTo>
                    <a:pt x="935" y="3800"/>
                  </a:lnTo>
                  <a:lnTo>
                    <a:pt x="922" y="3805"/>
                  </a:lnTo>
                  <a:lnTo>
                    <a:pt x="909" y="3810"/>
                  </a:lnTo>
                  <a:lnTo>
                    <a:pt x="896" y="3812"/>
                  </a:lnTo>
                  <a:lnTo>
                    <a:pt x="884" y="3814"/>
                  </a:lnTo>
                  <a:lnTo>
                    <a:pt x="872" y="3815"/>
                  </a:lnTo>
                  <a:lnTo>
                    <a:pt x="861" y="3815"/>
                  </a:lnTo>
                  <a:lnTo>
                    <a:pt x="851" y="3814"/>
                  </a:lnTo>
                  <a:lnTo>
                    <a:pt x="840" y="3813"/>
                  </a:lnTo>
                  <a:lnTo>
                    <a:pt x="830" y="3811"/>
                  </a:lnTo>
                  <a:lnTo>
                    <a:pt x="820" y="3807"/>
                  </a:lnTo>
                  <a:lnTo>
                    <a:pt x="811" y="3803"/>
                  </a:lnTo>
                  <a:lnTo>
                    <a:pt x="801" y="3799"/>
                  </a:lnTo>
                  <a:lnTo>
                    <a:pt x="792" y="3794"/>
                  </a:lnTo>
                  <a:lnTo>
                    <a:pt x="783" y="3787"/>
                  </a:lnTo>
                  <a:lnTo>
                    <a:pt x="774" y="3781"/>
                  </a:lnTo>
                  <a:lnTo>
                    <a:pt x="765" y="3774"/>
                  </a:lnTo>
                  <a:lnTo>
                    <a:pt x="747" y="3758"/>
                  </a:lnTo>
                  <a:lnTo>
                    <a:pt x="731" y="3739"/>
                  </a:lnTo>
                  <a:lnTo>
                    <a:pt x="693" y="3697"/>
                  </a:lnTo>
                  <a:lnTo>
                    <a:pt x="650" y="3648"/>
                  </a:lnTo>
                  <a:close/>
                  <a:moveTo>
                    <a:pt x="2360" y="3126"/>
                  </a:moveTo>
                  <a:lnTo>
                    <a:pt x="2344" y="3109"/>
                  </a:lnTo>
                  <a:lnTo>
                    <a:pt x="2328" y="3093"/>
                  </a:lnTo>
                  <a:lnTo>
                    <a:pt x="2321" y="3086"/>
                  </a:lnTo>
                  <a:lnTo>
                    <a:pt x="2315" y="3079"/>
                  </a:lnTo>
                  <a:lnTo>
                    <a:pt x="2310" y="3073"/>
                  </a:lnTo>
                  <a:lnTo>
                    <a:pt x="2307" y="3068"/>
                  </a:lnTo>
                  <a:lnTo>
                    <a:pt x="2315" y="3069"/>
                  </a:lnTo>
                  <a:lnTo>
                    <a:pt x="2322" y="3070"/>
                  </a:lnTo>
                  <a:lnTo>
                    <a:pt x="2330" y="3071"/>
                  </a:lnTo>
                  <a:lnTo>
                    <a:pt x="2339" y="3073"/>
                  </a:lnTo>
                  <a:lnTo>
                    <a:pt x="2357" y="3079"/>
                  </a:lnTo>
                  <a:lnTo>
                    <a:pt x="2376" y="3087"/>
                  </a:lnTo>
                  <a:lnTo>
                    <a:pt x="2396" y="3096"/>
                  </a:lnTo>
                  <a:lnTo>
                    <a:pt x="2416" y="3108"/>
                  </a:lnTo>
                  <a:lnTo>
                    <a:pt x="2436" y="3120"/>
                  </a:lnTo>
                  <a:lnTo>
                    <a:pt x="2456" y="3132"/>
                  </a:lnTo>
                  <a:lnTo>
                    <a:pt x="2495" y="3158"/>
                  </a:lnTo>
                  <a:lnTo>
                    <a:pt x="2532" y="3183"/>
                  </a:lnTo>
                  <a:lnTo>
                    <a:pt x="2564" y="3205"/>
                  </a:lnTo>
                  <a:lnTo>
                    <a:pt x="2588" y="3222"/>
                  </a:lnTo>
                  <a:lnTo>
                    <a:pt x="2612" y="3237"/>
                  </a:lnTo>
                  <a:lnTo>
                    <a:pt x="2632" y="3250"/>
                  </a:lnTo>
                  <a:lnTo>
                    <a:pt x="2654" y="3261"/>
                  </a:lnTo>
                  <a:lnTo>
                    <a:pt x="2684" y="3276"/>
                  </a:lnTo>
                  <a:lnTo>
                    <a:pt x="2704" y="3282"/>
                  </a:lnTo>
                  <a:lnTo>
                    <a:pt x="2723" y="3290"/>
                  </a:lnTo>
                  <a:lnTo>
                    <a:pt x="2742" y="3297"/>
                  </a:lnTo>
                  <a:lnTo>
                    <a:pt x="2761" y="3307"/>
                  </a:lnTo>
                  <a:lnTo>
                    <a:pt x="2799" y="3326"/>
                  </a:lnTo>
                  <a:lnTo>
                    <a:pt x="2837" y="3346"/>
                  </a:lnTo>
                  <a:lnTo>
                    <a:pt x="2856" y="3355"/>
                  </a:lnTo>
                  <a:lnTo>
                    <a:pt x="2875" y="3365"/>
                  </a:lnTo>
                  <a:lnTo>
                    <a:pt x="2895" y="3374"/>
                  </a:lnTo>
                  <a:lnTo>
                    <a:pt x="2915" y="3382"/>
                  </a:lnTo>
                  <a:lnTo>
                    <a:pt x="2935" y="3388"/>
                  </a:lnTo>
                  <a:lnTo>
                    <a:pt x="2955" y="3394"/>
                  </a:lnTo>
                  <a:lnTo>
                    <a:pt x="2977" y="3397"/>
                  </a:lnTo>
                  <a:lnTo>
                    <a:pt x="2998" y="3401"/>
                  </a:lnTo>
                  <a:lnTo>
                    <a:pt x="2989" y="3401"/>
                  </a:lnTo>
                  <a:lnTo>
                    <a:pt x="2976" y="3403"/>
                  </a:lnTo>
                  <a:lnTo>
                    <a:pt x="2963" y="3407"/>
                  </a:lnTo>
                  <a:lnTo>
                    <a:pt x="2950" y="3413"/>
                  </a:lnTo>
                  <a:lnTo>
                    <a:pt x="2919" y="3427"/>
                  </a:lnTo>
                  <a:lnTo>
                    <a:pt x="2886" y="3444"/>
                  </a:lnTo>
                  <a:lnTo>
                    <a:pt x="2855" y="3461"/>
                  </a:lnTo>
                  <a:lnTo>
                    <a:pt x="2824" y="3476"/>
                  </a:lnTo>
                  <a:lnTo>
                    <a:pt x="2810" y="3482"/>
                  </a:lnTo>
                  <a:lnTo>
                    <a:pt x="2798" y="3486"/>
                  </a:lnTo>
                  <a:lnTo>
                    <a:pt x="2786" y="3489"/>
                  </a:lnTo>
                  <a:lnTo>
                    <a:pt x="2777" y="3490"/>
                  </a:lnTo>
                  <a:lnTo>
                    <a:pt x="2765" y="3489"/>
                  </a:lnTo>
                  <a:lnTo>
                    <a:pt x="2752" y="3486"/>
                  </a:lnTo>
                  <a:lnTo>
                    <a:pt x="2738" y="3482"/>
                  </a:lnTo>
                  <a:lnTo>
                    <a:pt x="2723" y="3477"/>
                  </a:lnTo>
                  <a:lnTo>
                    <a:pt x="2691" y="3465"/>
                  </a:lnTo>
                  <a:lnTo>
                    <a:pt x="2659" y="3451"/>
                  </a:lnTo>
                  <a:lnTo>
                    <a:pt x="2644" y="3443"/>
                  </a:lnTo>
                  <a:lnTo>
                    <a:pt x="2629" y="3436"/>
                  </a:lnTo>
                  <a:lnTo>
                    <a:pt x="2615" y="3427"/>
                  </a:lnTo>
                  <a:lnTo>
                    <a:pt x="2604" y="3419"/>
                  </a:lnTo>
                  <a:lnTo>
                    <a:pt x="2593" y="3411"/>
                  </a:lnTo>
                  <a:lnTo>
                    <a:pt x="2585" y="3403"/>
                  </a:lnTo>
                  <a:lnTo>
                    <a:pt x="2579" y="3395"/>
                  </a:lnTo>
                  <a:lnTo>
                    <a:pt x="2576" y="3388"/>
                  </a:lnTo>
                  <a:lnTo>
                    <a:pt x="2560" y="3370"/>
                  </a:lnTo>
                  <a:lnTo>
                    <a:pt x="2546" y="3352"/>
                  </a:lnTo>
                  <a:lnTo>
                    <a:pt x="2529" y="3337"/>
                  </a:lnTo>
                  <a:lnTo>
                    <a:pt x="2513" y="3322"/>
                  </a:lnTo>
                  <a:lnTo>
                    <a:pt x="2479" y="3295"/>
                  </a:lnTo>
                  <a:lnTo>
                    <a:pt x="2447" y="3269"/>
                  </a:lnTo>
                  <a:lnTo>
                    <a:pt x="2433" y="3256"/>
                  </a:lnTo>
                  <a:lnTo>
                    <a:pt x="2418" y="3241"/>
                  </a:lnTo>
                  <a:lnTo>
                    <a:pt x="2405" y="3226"/>
                  </a:lnTo>
                  <a:lnTo>
                    <a:pt x="2393" y="3209"/>
                  </a:lnTo>
                  <a:lnTo>
                    <a:pt x="2387" y="3201"/>
                  </a:lnTo>
                  <a:lnTo>
                    <a:pt x="2382" y="3191"/>
                  </a:lnTo>
                  <a:lnTo>
                    <a:pt x="2377" y="3182"/>
                  </a:lnTo>
                  <a:lnTo>
                    <a:pt x="2373" y="3172"/>
                  </a:lnTo>
                  <a:lnTo>
                    <a:pt x="2368" y="3161"/>
                  </a:lnTo>
                  <a:lnTo>
                    <a:pt x="2365" y="3150"/>
                  </a:lnTo>
                  <a:lnTo>
                    <a:pt x="2362" y="3138"/>
                  </a:lnTo>
                  <a:lnTo>
                    <a:pt x="2360" y="3126"/>
                  </a:lnTo>
                  <a:close/>
                  <a:moveTo>
                    <a:pt x="2770" y="3532"/>
                  </a:moveTo>
                  <a:lnTo>
                    <a:pt x="2786" y="3528"/>
                  </a:lnTo>
                  <a:lnTo>
                    <a:pt x="2803" y="3524"/>
                  </a:lnTo>
                  <a:lnTo>
                    <a:pt x="2819" y="3519"/>
                  </a:lnTo>
                  <a:lnTo>
                    <a:pt x="2836" y="3513"/>
                  </a:lnTo>
                  <a:lnTo>
                    <a:pt x="2852" y="3506"/>
                  </a:lnTo>
                  <a:lnTo>
                    <a:pt x="2869" y="3499"/>
                  </a:lnTo>
                  <a:lnTo>
                    <a:pt x="2884" y="3490"/>
                  </a:lnTo>
                  <a:lnTo>
                    <a:pt x="2901" y="3482"/>
                  </a:lnTo>
                  <a:lnTo>
                    <a:pt x="2933" y="3463"/>
                  </a:lnTo>
                  <a:lnTo>
                    <a:pt x="2963" y="3443"/>
                  </a:lnTo>
                  <a:lnTo>
                    <a:pt x="2993" y="3422"/>
                  </a:lnTo>
                  <a:lnTo>
                    <a:pt x="3020" y="3399"/>
                  </a:lnTo>
                  <a:lnTo>
                    <a:pt x="2968" y="3381"/>
                  </a:lnTo>
                  <a:lnTo>
                    <a:pt x="2916" y="3362"/>
                  </a:lnTo>
                  <a:lnTo>
                    <a:pt x="2865" y="3340"/>
                  </a:lnTo>
                  <a:lnTo>
                    <a:pt x="2817" y="3319"/>
                  </a:lnTo>
                  <a:lnTo>
                    <a:pt x="2767" y="3298"/>
                  </a:lnTo>
                  <a:lnTo>
                    <a:pt x="2719" y="3275"/>
                  </a:lnTo>
                  <a:lnTo>
                    <a:pt x="2670" y="3253"/>
                  </a:lnTo>
                  <a:lnTo>
                    <a:pt x="2622" y="3229"/>
                  </a:lnTo>
                  <a:lnTo>
                    <a:pt x="2587" y="3203"/>
                  </a:lnTo>
                  <a:lnTo>
                    <a:pt x="2547" y="3172"/>
                  </a:lnTo>
                  <a:lnTo>
                    <a:pt x="2525" y="3158"/>
                  </a:lnTo>
                  <a:lnTo>
                    <a:pt x="2501" y="3142"/>
                  </a:lnTo>
                  <a:lnTo>
                    <a:pt x="2478" y="3127"/>
                  </a:lnTo>
                  <a:lnTo>
                    <a:pt x="2454" y="3112"/>
                  </a:lnTo>
                  <a:lnTo>
                    <a:pt x="2431" y="3098"/>
                  </a:lnTo>
                  <a:lnTo>
                    <a:pt x="2406" y="3086"/>
                  </a:lnTo>
                  <a:lnTo>
                    <a:pt x="2382" y="3075"/>
                  </a:lnTo>
                  <a:lnTo>
                    <a:pt x="2359" y="3065"/>
                  </a:lnTo>
                  <a:lnTo>
                    <a:pt x="2336" y="3057"/>
                  </a:lnTo>
                  <a:lnTo>
                    <a:pt x="2315" y="3051"/>
                  </a:lnTo>
                  <a:lnTo>
                    <a:pt x="2304" y="3049"/>
                  </a:lnTo>
                  <a:lnTo>
                    <a:pt x="2293" y="3047"/>
                  </a:lnTo>
                  <a:lnTo>
                    <a:pt x="2283" y="3046"/>
                  </a:lnTo>
                  <a:lnTo>
                    <a:pt x="2273" y="3046"/>
                  </a:lnTo>
                  <a:lnTo>
                    <a:pt x="2280" y="3064"/>
                  </a:lnTo>
                  <a:lnTo>
                    <a:pt x="2287" y="3082"/>
                  </a:lnTo>
                  <a:lnTo>
                    <a:pt x="2296" y="3099"/>
                  </a:lnTo>
                  <a:lnTo>
                    <a:pt x="2305" y="3118"/>
                  </a:lnTo>
                  <a:lnTo>
                    <a:pt x="2316" y="3138"/>
                  </a:lnTo>
                  <a:lnTo>
                    <a:pt x="2327" y="3157"/>
                  </a:lnTo>
                  <a:lnTo>
                    <a:pt x="2339" y="3174"/>
                  </a:lnTo>
                  <a:lnTo>
                    <a:pt x="2353" y="3194"/>
                  </a:lnTo>
                  <a:lnTo>
                    <a:pt x="2366" y="3213"/>
                  </a:lnTo>
                  <a:lnTo>
                    <a:pt x="2381" y="3232"/>
                  </a:lnTo>
                  <a:lnTo>
                    <a:pt x="2397" y="3251"/>
                  </a:lnTo>
                  <a:lnTo>
                    <a:pt x="2413" y="3270"/>
                  </a:lnTo>
                  <a:lnTo>
                    <a:pt x="2428" y="3288"/>
                  </a:lnTo>
                  <a:lnTo>
                    <a:pt x="2446" y="3306"/>
                  </a:lnTo>
                  <a:lnTo>
                    <a:pt x="2463" y="3323"/>
                  </a:lnTo>
                  <a:lnTo>
                    <a:pt x="2481" y="3341"/>
                  </a:lnTo>
                  <a:lnTo>
                    <a:pt x="2518" y="3375"/>
                  </a:lnTo>
                  <a:lnTo>
                    <a:pt x="2555" y="3407"/>
                  </a:lnTo>
                  <a:lnTo>
                    <a:pt x="2574" y="3422"/>
                  </a:lnTo>
                  <a:lnTo>
                    <a:pt x="2593" y="3436"/>
                  </a:lnTo>
                  <a:lnTo>
                    <a:pt x="2612" y="3449"/>
                  </a:lnTo>
                  <a:lnTo>
                    <a:pt x="2630" y="3462"/>
                  </a:lnTo>
                  <a:lnTo>
                    <a:pt x="2649" y="3475"/>
                  </a:lnTo>
                  <a:lnTo>
                    <a:pt x="2668" y="3485"/>
                  </a:lnTo>
                  <a:lnTo>
                    <a:pt x="2686" y="3496"/>
                  </a:lnTo>
                  <a:lnTo>
                    <a:pt x="2704" y="3505"/>
                  </a:lnTo>
                  <a:lnTo>
                    <a:pt x="2721" y="3514"/>
                  </a:lnTo>
                  <a:lnTo>
                    <a:pt x="2738" y="3520"/>
                  </a:lnTo>
                  <a:lnTo>
                    <a:pt x="2755" y="3526"/>
                  </a:lnTo>
                  <a:lnTo>
                    <a:pt x="2770" y="3532"/>
                  </a:lnTo>
                  <a:close/>
                  <a:moveTo>
                    <a:pt x="991" y="2132"/>
                  </a:moveTo>
                  <a:lnTo>
                    <a:pt x="1000" y="2133"/>
                  </a:lnTo>
                  <a:lnTo>
                    <a:pt x="1007" y="2135"/>
                  </a:lnTo>
                  <a:lnTo>
                    <a:pt x="1000" y="2133"/>
                  </a:lnTo>
                  <a:lnTo>
                    <a:pt x="991" y="2132"/>
                  </a:lnTo>
                  <a:close/>
                  <a:moveTo>
                    <a:pt x="1007" y="2135"/>
                  </a:moveTo>
                  <a:lnTo>
                    <a:pt x="1011" y="2138"/>
                  </a:lnTo>
                  <a:lnTo>
                    <a:pt x="1016" y="2141"/>
                  </a:lnTo>
                  <a:lnTo>
                    <a:pt x="1019" y="2147"/>
                  </a:lnTo>
                  <a:lnTo>
                    <a:pt x="1021" y="2154"/>
                  </a:lnTo>
                  <a:lnTo>
                    <a:pt x="1022" y="2161"/>
                  </a:lnTo>
                  <a:lnTo>
                    <a:pt x="1021" y="2171"/>
                  </a:lnTo>
                  <a:lnTo>
                    <a:pt x="1019" y="2181"/>
                  </a:lnTo>
                  <a:lnTo>
                    <a:pt x="1016" y="2193"/>
                  </a:lnTo>
                  <a:lnTo>
                    <a:pt x="1006" y="2197"/>
                  </a:lnTo>
                  <a:lnTo>
                    <a:pt x="998" y="2201"/>
                  </a:lnTo>
                  <a:lnTo>
                    <a:pt x="991" y="2200"/>
                  </a:lnTo>
                  <a:lnTo>
                    <a:pt x="985" y="2199"/>
                  </a:lnTo>
                  <a:lnTo>
                    <a:pt x="980" y="2197"/>
                  </a:lnTo>
                  <a:lnTo>
                    <a:pt x="975" y="2195"/>
                  </a:lnTo>
                  <a:lnTo>
                    <a:pt x="971" y="2193"/>
                  </a:lnTo>
                  <a:lnTo>
                    <a:pt x="967" y="2190"/>
                  </a:lnTo>
                  <a:lnTo>
                    <a:pt x="964" y="2186"/>
                  </a:lnTo>
                  <a:lnTo>
                    <a:pt x="962" y="2183"/>
                  </a:lnTo>
                  <a:lnTo>
                    <a:pt x="959" y="2175"/>
                  </a:lnTo>
                  <a:lnTo>
                    <a:pt x="956" y="2166"/>
                  </a:lnTo>
                  <a:lnTo>
                    <a:pt x="956" y="2156"/>
                  </a:lnTo>
                  <a:lnTo>
                    <a:pt x="957" y="2145"/>
                  </a:lnTo>
                  <a:lnTo>
                    <a:pt x="966" y="2140"/>
                  </a:lnTo>
                  <a:lnTo>
                    <a:pt x="974" y="2136"/>
                  </a:lnTo>
                  <a:lnTo>
                    <a:pt x="983" y="2134"/>
                  </a:lnTo>
                  <a:lnTo>
                    <a:pt x="991" y="2132"/>
                  </a:lnTo>
                  <a:lnTo>
                    <a:pt x="983" y="2132"/>
                  </a:lnTo>
                  <a:lnTo>
                    <a:pt x="974" y="2133"/>
                  </a:lnTo>
                  <a:lnTo>
                    <a:pt x="965" y="2135"/>
                  </a:lnTo>
                  <a:lnTo>
                    <a:pt x="955" y="2137"/>
                  </a:lnTo>
                  <a:lnTo>
                    <a:pt x="952" y="2151"/>
                  </a:lnTo>
                  <a:lnTo>
                    <a:pt x="951" y="2163"/>
                  </a:lnTo>
                  <a:lnTo>
                    <a:pt x="951" y="2169"/>
                  </a:lnTo>
                  <a:lnTo>
                    <a:pt x="952" y="2174"/>
                  </a:lnTo>
                  <a:lnTo>
                    <a:pt x="953" y="2179"/>
                  </a:lnTo>
                  <a:lnTo>
                    <a:pt x="955" y="2184"/>
                  </a:lnTo>
                  <a:lnTo>
                    <a:pt x="959" y="2189"/>
                  </a:lnTo>
                  <a:lnTo>
                    <a:pt x="962" y="2193"/>
                  </a:lnTo>
                  <a:lnTo>
                    <a:pt x="966" y="2196"/>
                  </a:lnTo>
                  <a:lnTo>
                    <a:pt x="970" y="2199"/>
                  </a:lnTo>
                  <a:lnTo>
                    <a:pt x="975" y="2202"/>
                  </a:lnTo>
                  <a:lnTo>
                    <a:pt x="981" y="2204"/>
                  </a:lnTo>
                  <a:lnTo>
                    <a:pt x="987" y="2207"/>
                  </a:lnTo>
                  <a:lnTo>
                    <a:pt x="994" y="2208"/>
                  </a:lnTo>
                  <a:lnTo>
                    <a:pt x="1003" y="2204"/>
                  </a:lnTo>
                  <a:lnTo>
                    <a:pt x="1009" y="2201"/>
                  </a:lnTo>
                  <a:lnTo>
                    <a:pt x="1016" y="2197"/>
                  </a:lnTo>
                  <a:lnTo>
                    <a:pt x="1021" y="2193"/>
                  </a:lnTo>
                  <a:lnTo>
                    <a:pt x="1025" y="2188"/>
                  </a:lnTo>
                  <a:lnTo>
                    <a:pt x="1028" y="2182"/>
                  </a:lnTo>
                  <a:lnTo>
                    <a:pt x="1030" y="2177"/>
                  </a:lnTo>
                  <a:lnTo>
                    <a:pt x="1031" y="2171"/>
                  </a:lnTo>
                  <a:lnTo>
                    <a:pt x="1031" y="2165"/>
                  </a:lnTo>
                  <a:lnTo>
                    <a:pt x="1031" y="2160"/>
                  </a:lnTo>
                  <a:lnTo>
                    <a:pt x="1029" y="2155"/>
                  </a:lnTo>
                  <a:lnTo>
                    <a:pt x="1027" y="2149"/>
                  </a:lnTo>
                  <a:lnTo>
                    <a:pt x="1023" y="2144"/>
                  </a:lnTo>
                  <a:lnTo>
                    <a:pt x="1019" y="2141"/>
                  </a:lnTo>
                  <a:lnTo>
                    <a:pt x="1013" y="2137"/>
                  </a:lnTo>
                  <a:lnTo>
                    <a:pt x="1007" y="2135"/>
                  </a:lnTo>
                  <a:close/>
                  <a:moveTo>
                    <a:pt x="685" y="2791"/>
                  </a:moveTo>
                  <a:lnTo>
                    <a:pt x="695" y="2779"/>
                  </a:lnTo>
                  <a:lnTo>
                    <a:pt x="702" y="2770"/>
                  </a:lnTo>
                  <a:lnTo>
                    <a:pt x="706" y="2762"/>
                  </a:lnTo>
                  <a:lnTo>
                    <a:pt x="708" y="2757"/>
                  </a:lnTo>
                  <a:lnTo>
                    <a:pt x="708" y="2752"/>
                  </a:lnTo>
                  <a:lnTo>
                    <a:pt x="706" y="2745"/>
                  </a:lnTo>
                  <a:lnTo>
                    <a:pt x="701" y="2738"/>
                  </a:lnTo>
                  <a:lnTo>
                    <a:pt x="695" y="2728"/>
                  </a:lnTo>
                  <a:lnTo>
                    <a:pt x="680" y="2728"/>
                  </a:lnTo>
                  <a:lnTo>
                    <a:pt x="665" y="2726"/>
                  </a:lnTo>
                  <a:lnTo>
                    <a:pt x="660" y="2739"/>
                  </a:lnTo>
                  <a:lnTo>
                    <a:pt x="656" y="2748"/>
                  </a:lnTo>
                  <a:lnTo>
                    <a:pt x="654" y="2754"/>
                  </a:lnTo>
                  <a:lnTo>
                    <a:pt x="652" y="2759"/>
                  </a:lnTo>
                  <a:lnTo>
                    <a:pt x="654" y="2764"/>
                  </a:lnTo>
                  <a:lnTo>
                    <a:pt x="657" y="2771"/>
                  </a:lnTo>
                  <a:lnTo>
                    <a:pt x="662" y="2779"/>
                  </a:lnTo>
                  <a:lnTo>
                    <a:pt x="669" y="2791"/>
                  </a:lnTo>
                  <a:lnTo>
                    <a:pt x="685" y="2791"/>
                  </a:lnTo>
                  <a:close/>
                  <a:moveTo>
                    <a:pt x="501" y="2879"/>
                  </a:moveTo>
                  <a:lnTo>
                    <a:pt x="502" y="2888"/>
                  </a:lnTo>
                  <a:lnTo>
                    <a:pt x="503" y="2897"/>
                  </a:lnTo>
                  <a:lnTo>
                    <a:pt x="505" y="2904"/>
                  </a:lnTo>
                  <a:lnTo>
                    <a:pt x="507" y="2910"/>
                  </a:lnTo>
                  <a:lnTo>
                    <a:pt x="515" y="2924"/>
                  </a:lnTo>
                  <a:lnTo>
                    <a:pt x="529" y="2943"/>
                  </a:lnTo>
                  <a:lnTo>
                    <a:pt x="541" y="2937"/>
                  </a:lnTo>
                  <a:lnTo>
                    <a:pt x="553" y="2930"/>
                  </a:lnTo>
                  <a:lnTo>
                    <a:pt x="552" y="2911"/>
                  </a:lnTo>
                  <a:lnTo>
                    <a:pt x="551" y="2897"/>
                  </a:lnTo>
                  <a:lnTo>
                    <a:pt x="550" y="2890"/>
                  </a:lnTo>
                  <a:lnTo>
                    <a:pt x="548" y="2885"/>
                  </a:lnTo>
                  <a:lnTo>
                    <a:pt x="546" y="2881"/>
                  </a:lnTo>
                  <a:lnTo>
                    <a:pt x="544" y="2877"/>
                  </a:lnTo>
                  <a:lnTo>
                    <a:pt x="541" y="2874"/>
                  </a:lnTo>
                  <a:lnTo>
                    <a:pt x="536" y="2872"/>
                  </a:lnTo>
                  <a:lnTo>
                    <a:pt x="532" y="2871"/>
                  </a:lnTo>
                  <a:lnTo>
                    <a:pt x="528" y="2871"/>
                  </a:lnTo>
                  <a:lnTo>
                    <a:pt x="515" y="2873"/>
                  </a:lnTo>
                  <a:lnTo>
                    <a:pt x="501" y="2879"/>
                  </a:lnTo>
                  <a:close/>
                  <a:moveTo>
                    <a:pt x="638" y="3120"/>
                  </a:moveTo>
                  <a:lnTo>
                    <a:pt x="638" y="3127"/>
                  </a:lnTo>
                  <a:lnTo>
                    <a:pt x="639" y="3132"/>
                  </a:lnTo>
                  <a:lnTo>
                    <a:pt x="641" y="3139"/>
                  </a:lnTo>
                  <a:lnTo>
                    <a:pt x="643" y="3144"/>
                  </a:lnTo>
                  <a:lnTo>
                    <a:pt x="649" y="3157"/>
                  </a:lnTo>
                  <a:lnTo>
                    <a:pt x="659" y="3170"/>
                  </a:lnTo>
                  <a:lnTo>
                    <a:pt x="670" y="3164"/>
                  </a:lnTo>
                  <a:lnTo>
                    <a:pt x="682" y="3159"/>
                  </a:lnTo>
                  <a:lnTo>
                    <a:pt x="682" y="3144"/>
                  </a:lnTo>
                  <a:lnTo>
                    <a:pt x="680" y="3132"/>
                  </a:lnTo>
                  <a:lnTo>
                    <a:pt x="679" y="3127"/>
                  </a:lnTo>
                  <a:lnTo>
                    <a:pt x="677" y="3124"/>
                  </a:lnTo>
                  <a:lnTo>
                    <a:pt x="675" y="3120"/>
                  </a:lnTo>
                  <a:lnTo>
                    <a:pt x="673" y="3117"/>
                  </a:lnTo>
                  <a:lnTo>
                    <a:pt x="669" y="3115"/>
                  </a:lnTo>
                  <a:lnTo>
                    <a:pt x="666" y="3114"/>
                  </a:lnTo>
                  <a:lnTo>
                    <a:pt x="663" y="3113"/>
                  </a:lnTo>
                  <a:lnTo>
                    <a:pt x="659" y="3113"/>
                  </a:lnTo>
                  <a:lnTo>
                    <a:pt x="649" y="3115"/>
                  </a:lnTo>
                  <a:lnTo>
                    <a:pt x="638" y="3120"/>
                  </a:lnTo>
                  <a:close/>
                  <a:moveTo>
                    <a:pt x="601" y="3237"/>
                  </a:moveTo>
                  <a:lnTo>
                    <a:pt x="593" y="3234"/>
                  </a:lnTo>
                  <a:lnTo>
                    <a:pt x="588" y="3233"/>
                  </a:lnTo>
                  <a:lnTo>
                    <a:pt x="583" y="3232"/>
                  </a:lnTo>
                  <a:lnTo>
                    <a:pt x="579" y="3232"/>
                  </a:lnTo>
                  <a:lnTo>
                    <a:pt x="571" y="3234"/>
                  </a:lnTo>
                  <a:lnTo>
                    <a:pt x="562" y="3238"/>
                  </a:lnTo>
                  <a:lnTo>
                    <a:pt x="562" y="3246"/>
                  </a:lnTo>
                  <a:lnTo>
                    <a:pt x="563" y="3254"/>
                  </a:lnTo>
                  <a:lnTo>
                    <a:pt x="564" y="3261"/>
                  </a:lnTo>
                  <a:lnTo>
                    <a:pt x="567" y="3267"/>
                  </a:lnTo>
                  <a:lnTo>
                    <a:pt x="574" y="3282"/>
                  </a:lnTo>
                  <a:lnTo>
                    <a:pt x="585" y="3299"/>
                  </a:lnTo>
                  <a:lnTo>
                    <a:pt x="591" y="3297"/>
                  </a:lnTo>
                  <a:lnTo>
                    <a:pt x="597" y="3295"/>
                  </a:lnTo>
                  <a:lnTo>
                    <a:pt x="601" y="3292"/>
                  </a:lnTo>
                  <a:lnTo>
                    <a:pt x="604" y="3290"/>
                  </a:lnTo>
                  <a:lnTo>
                    <a:pt x="606" y="3287"/>
                  </a:lnTo>
                  <a:lnTo>
                    <a:pt x="608" y="3283"/>
                  </a:lnTo>
                  <a:lnTo>
                    <a:pt x="609" y="3280"/>
                  </a:lnTo>
                  <a:lnTo>
                    <a:pt x="609" y="3277"/>
                  </a:lnTo>
                  <a:lnTo>
                    <a:pt x="607" y="3260"/>
                  </a:lnTo>
                  <a:lnTo>
                    <a:pt x="601" y="3237"/>
                  </a:lnTo>
                  <a:close/>
                  <a:moveTo>
                    <a:pt x="966" y="3442"/>
                  </a:moveTo>
                  <a:lnTo>
                    <a:pt x="972" y="3441"/>
                  </a:lnTo>
                  <a:lnTo>
                    <a:pt x="980" y="3439"/>
                  </a:lnTo>
                  <a:lnTo>
                    <a:pt x="993" y="3434"/>
                  </a:lnTo>
                  <a:lnTo>
                    <a:pt x="1018" y="3427"/>
                  </a:lnTo>
                  <a:lnTo>
                    <a:pt x="978" y="3382"/>
                  </a:lnTo>
                  <a:lnTo>
                    <a:pt x="973" y="3382"/>
                  </a:lnTo>
                  <a:lnTo>
                    <a:pt x="969" y="3383"/>
                  </a:lnTo>
                  <a:lnTo>
                    <a:pt x="966" y="3384"/>
                  </a:lnTo>
                  <a:lnTo>
                    <a:pt x="963" y="3386"/>
                  </a:lnTo>
                  <a:lnTo>
                    <a:pt x="956" y="3390"/>
                  </a:lnTo>
                  <a:lnTo>
                    <a:pt x="950" y="3393"/>
                  </a:lnTo>
                  <a:lnTo>
                    <a:pt x="950" y="3430"/>
                  </a:lnTo>
                  <a:lnTo>
                    <a:pt x="957" y="3436"/>
                  </a:lnTo>
                  <a:lnTo>
                    <a:pt x="966" y="3442"/>
                  </a:lnTo>
                  <a:close/>
                  <a:moveTo>
                    <a:pt x="1195" y="3308"/>
                  </a:moveTo>
                  <a:lnTo>
                    <a:pt x="1191" y="3326"/>
                  </a:lnTo>
                  <a:lnTo>
                    <a:pt x="1197" y="3335"/>
                  </a:lnTo>
                  <a:lnTo>
                    <a:pt x="1204" y="3345"/>
                  </a:lnTo>
                  <a:lnTo>
                    <a:pt x="1214" y="3345"/>
                  </a:lnTo>
                  <a:lnTo>
                    <a:pt x="1224" y="3346"/>
                  </a:lnTo>
                  <a:lnTo>
                    <a:pt x="1235" y="3346"/>
                  </a:lnTo>
                  <a:lnTo>
                    <a:pt x="1246" y="3347"/>
                  </a:lnTo>
                  <a:lnTo>
                    <a:pt x="1243" y="3331"/>
                  </a:lnTo>
                  <a:lnTo>
                    <a:pt x="1242" y="3320"/>
                  </a:lnTo>
                  <a:lnTo>
                    <a:pt x="1238" y="3312"/>
                  </a:lnTo>
                  <a:lnTo>
                    <a:pt x="1233" y="3302"/>
                  </a:lnTo>
                  <a:lnTo>
                    <a:pt x="1195" y="3308"/>
                  </a:lnTo>
                  <a:close/>
                  <a:moveTo>
                    <a:pt x="1006" y="3097"/>
                  </a:moveTo>
                  <a:lnTo>
                    <a:pt x="960" y="3097"/>
                  </a:lnTo>
                  <a:lnTo>
                    <a:pt x="961" y="3120"/>
                  </a:lnTo>
                  <a:lnTo>
                    <a:pt x="962" y="3131"/>
                  </a:lnTo>
                  <a:lnTo>
                    <a:pt x="963" y="3139"/>
                  </a:lnTo>
                  <a:lnTo>
                    <a:pt x="964" y="3144"/>
                  </a:lnTo>
                  <a:lnTo>
                    <a:pt x="969" y="3146"/>
                  </a:lnTo>
                  <a:lnTo>
                    <a:pt x="973" y="3147"/>
                  </a:lnTo>
                  <a:lnTo>
                    <a:pt x="981" y="3148"/>
                  </a:lnTo>
                  <a:lnTo>
                    <a:pt x="994" y="3150"/>
                  </a:lnTo>
                  <a:lnTo>
                    <a:pt x="1001" y="3149"/>
                  </a:lnTo>
                  <a:lnTo>
                    <a:pt x="1005" y="3148"/>
                  </a:lnTo>
                  <a:lnTo>
                    <a:pt x="1009" y="3147"/>
                  </a:lnTo>
                  <a:lnTo>
                    <a:pt x="1012" y="3144"/>
                  </a:lnTo>
                  <a:lnTo>
                    <a:pt x="1014" y="3141"/>
                  </a:lnTo>
                  <a:lnTo>
                    <a:pt x="1016" y="3138"/>
                  </a:lnTo>
                  <a:lnTo>
                    <a:pt x="1017" y="3134"/>
                  </a:lnTo>
                  <a:lnTo>
                    <a:pt x="1017" y="3130"/>
                  </a:lnTo>
                  <a:lnTo>
                    <a:pt x="1014" y="3122"/>
                  </a:lnTo>
                  <a:lnTo>
                    <a:pt x="1012" y="3113"/>
                  </a:lnTo>
                  <a:lnTo>
                    <a:pt x="1009" y="3105"/>
                  </a:lnTo>
                  <a:lnTo>
                    <a:pt x="1006" y="3097"/>
                  </a:lnTo>
                  <a:close/>
                  <a:moveTo>
                    <a:pt x="1155" y="2961"/>
                  </a:moveTo>
                  <a:lnTo>
                    <a:pt x="1155" y="2971"/>
                  </a:lnTo>
                  <a:lnTo>
                    <a:pt x="1156" y="2979"/>
                  </a:lnTo>
                  <a:lnTo>
                    <a:pt x="1157" y="2985"/>
                  </a:lnTo>
                  <a:lnTo>
                    <a:pt x="1159" y="2992"/>
                  </a:lnTo>
                  <a:lnTo>
                    <a:pt x="1162" y="2997"/>
                  </a:lnTo>
                  <a:lnTo>
                    <a:pt x="1167" y="3003"/>
                  </a:lnTo>
                  <a:lnTo>
                    <a:pt x="1174" y="3011"/>
                  </a:lnTo>
                  <a:lnTo>
                    <a:pt x="1182" y="3018"/>
                  </a:lnTo>
                  <a:lnTo>
                    <a:pt x="1186" y="3018"/>
                  </a:lnTo>
                  <a:lnTo>
                    <a:pt x="1192" y="3015"/>
                  </a:lnTo>
                  <a:lnTo>
                    <a:pt x="1197" y="3011"/>
                  </a:lnTo>
                  <a:lnTo>
                    <a:pt x="1203" y="3006"/>
                  </a:lnTo>
                  <a:lnTo>
                    <a:pt x="1215" y="2997"/>
                  </a:lnTo>
                  <a:lnTo>
                    <a:pt x="1224" y="2989"/>
                  </a:lnTo>
                  <a:lnTo>
                    <a:pt x="1223" y="2977"/>
                  </a:lnTo>
                  <a:lnTo>
                    <a:pt x="1222" y="2967"/>
                  </a:lnTo>
                  <a:lnTo>
                    <a:pt x="1219" y="2959"/>
                  </a:lnTo>
                  <a:lnTo>
                    <a:pt x="1216" y="2954"/>
                  </a:lnTo>
                  <a:lnTo>
                    <a:pt x="1213" y="2949"/>
                  </a:lnTo>
                  <a:lnTo>
                    <a:pt x="1209" y="2947"/>
                  </a:lnTo>
                  <a:lnTo>
                    <a:pt x="1203" y="2946"/>
                  </a:lnTo>
                  <a:lnTo>
                    <a:pt x="1198" y="2946"/>
                  </a:lnTo>
                  <a:lnTo>
                    <a:pt x="1186" y="2948"/>
                  </a:lnTo>
                  <a:lnTo>
                    <a:pt x="1175" y="2953"/>
                  </a:lnTo>
                  <a:lnTo>
                    <a:pt x="1164" y="2957"/>
                  </a:lnTo>
                  <a:lnTo>
                    <a:pt x="1155" y="2961"/>
                  </a:lnTo>
                  <a:close/>
                  <a:moveTo>
                    <a:pt x="1609" y="3202"/>
                  </a:moveTo>
                  <a:lnTo>
                    <a:pt x="1593" y="3201"/>
                  </a:lnTo>
                  <a:lnTo>
                    <a:pt x="1578" y="3201"/>
                  </a:lnTo>
                  <a:lnTo>
                    <a:pt x="1562" y="3201"/>
                  </a:lnTo>
                  <a:lnTo>
                    <a:pt x="1547" y="3200"/>
                  </a:lnTo>
                  <a:lnTo>
                    <a:pt x="1545" y="3208"/>
                  </a:lnTo>
                  <a:lnTo>
                    <a:pt x="1545" y="3217"/>
                  </a:lnTo>
                  <a:lnTo>
                    <a:pt x="1544" y="3225"/>
                  </a:lnTo>
                  <a:lnTo>
                    <a:pt x="1544" y="3237"/>
                  </a:lnTo>
                  <a:lnTo>
                    <a:pt x="1574" y="3244"/>
                  </a:lnTo>
                  <a:lnTo>
                    <a:pt x="1584" y="3244"/>
                  </a:lnTo>
                  <a:lnTo>
                    <a:pt x="1593" y="3242"/>
                  </a:lnTo>
                  <a:lnTo>
                    <a:pt x="1600" y="3238"/>
                  </a:lnTo>
                  <a:lnTo>
                    <a:pt x="1605" y="3234"/>
                  </a:lnTo>
                  <a:lnTo>
                    <a:pt x="1609" y="3227"/>
                  </a:lnTo>
                  <a:lnTo>
                    <a:pt x="1610" y="3220"/>
                  </a:lnTo>
                  <a:lnTo>
                    <a:pt x="1610" y="3211"/>
                  </a:lnTo>
                  <a:lnTo>
                    <a:pt x="1609" y="3202"/>
                  </a:lnTo>
                  <a:close/>
                  <a:moveTo>
                    <a:pt x="1891" y="3352"/>
                  </a:moveTo>
                  <a:lnTo>
                    <a:pt x="1882" y="3354"/>
                  </a:lnTo>
                  <a:lnTo>
                    <a:pt x="1873" y="3357"/>
                  </a:lnTo>
                  <a:lnTo>
                    <a:pt x="1864" y="3360"/>
                  </a:lnTo>
                  <a:lnTo>
                    <a:pt x="1855" y="3364"/>
                  </a:lnTo>
                  <a:lnTo>
                    <a:pt x="1853" y="3372"/>
                  </a:lnTo>
                  <a:lnTo>
                    <a:pt x="1852" y="3379"/>
                  </a:lnTo>
                  <a:lnTo>
                    <a:pt x="1851" y="3388"/>
                  </a:lnTo>
                  <a:lnTo>
                    <a:pt x="1850" y="3396"/>
                  </a:lnTo>
                  <a:lnTo>
                    <a:pt x="1862" y="3408"/>
                  </a:lnTo>
                  <a:lnTo>
                    <a:pt x="1874" y="3422"/>
                  </a:lnTo>
                  <a:lnTo>
                    <a:pt x="1884" y="3420"/>
                  </a:lnTo>
                  <a:lnTo>
                    <a:pt x="1892" y="3418"/>
                  </a:lnTo>
                  <a:lnTo>
                    <a:pt x="1899" y="3414"/>
                  </a:lnTo>
                  <a:lnTo>
                    <a:pt x="1903" y="3411"/>
                  </a:lnTo>
                  <a:lnTo>
                    <a:pt x="1906" y="3408"/>
                  </a:lnTo>
                  <a:lnTo>
                    <a:pt x="1909" y="3404"/>
                  </a:lnTo>
                  <a:lnTo>
                    <a:pt x="1910" y="3399"/>
                  </a:lnTo>
                  <a:lnTo>
                    <a:pt x="1910" y="3394"/>
                  </a:lnTo>
                  <a:lnTo>
                    <a:pt x="1909" y="3389"/>
                  </a:lnTo>
                  <a:lnTo>
                    <a:pt x="1908" y="3384"/>
                  </a:lnTo>
                  <a:lnTo>
                    <a:pt x="1906" y="3378"/>
                  </a:lnTo>
                  <a:lnTo>
                    <a:pt x="1904" y="3373"/>
                  </a:lnTo>
                  <a:lnTo>
                    <a:pt x="1898" y="3363"/>
                  </a:lnTo>
                  <a:lnTo>
                    <a:pt x="1891" y="3352"/>
                  </a:lnTo>
                  <a:close/>
                  <a:moveTo>
                    <a:pt x="1735" y="3013"/>
                  </a:moveTo>
                  <a:lnTo>
                    <a:pt x="1732" y="3021"/>
                  </a:lnTo>
                  <a:lnTo>
                    <a:pt x="1728" y="3030"/>
                  </a:lnTo>
                  <a:lnTo>
                    <a:pt x="1725" y="3039"/>
                  </a:lnTo>
                  <a:lnTo>
                    <a:pt x="1721" y="3048"/>
                  </a:lnTo>
                  <a:lnTo>
                    <a:pt x="1731" y="3055"/>
                  </a:lnTo>
                  <a:lnTo>
                    <a:pt x="1740" y="3061"/>
                  </a:lnTo>
                  <a:lnTo>
                    <a:pt x="1750" y="3069"/>
                  </a:lnTo>
                  <a:lnTo>
                    <a:pt x="1759" y="3076"/>
                  </a:lnTo>
                  <a:lnTo>
                    <a:pt x="1769" y="3074"/>
                  </a:lnTo>
                  <a:lnTo>
                    <a:pt x="1781" y="3069"/>
                  </a:lnTo>
                  <a:lnTo>
                    <a:pt x="1793" y="3064"/>
                  </a:lnTo>
                  <a:lnTo>
                    <a:pt x="1806" y="3058"/>
                  </a:lnTo>
                  <a:lnTo>
                    <a:pt x="1805" y="3053"/>
                  </a:lnTo>
                  <a:lnTo>
                    <a:pt x="1802" y="3046"/>
                  </a:lnTo>
                  <a:lnTo>
                    <a:pt x="1799" y="3039"/>
                  </a:lnTo>
                  <a:lnTo>
                    <a:pt x="1793" y="3032"/>
                  </a:lnTo>
                  <a:lnTo>
                    <a:pt x="1786" y="3020"/>
                  </a:lnTo>
                  <a:lnTo>
                    <a:pt x="1782" y="3015"/>
                  </a:lnTo>
                  <a:lnTo>
                    <a:pt x="1735" y="3013"/>
                  </a:lnTo>
                  <a:close/>
                  <a:moveTo>
                    <a:pt x="2549" y="2200"/>
                  </a:moveTo>
                  <a:lnTo>
                    <a:pt x="2558" y="2202"/>
                  </a:lnTo>
                  <a:lnTo>
                    <a:pt x="2569" y="2205"/>
                  </a:lnTo>
                  <a:lnTo>
                    <a:pt x="2579" y="2208"/>
                  </a:lnTo>
                  <a:lnTo>
                    <a:pt x="2590" y="2210"/>
                  </a:lnTo>
                  <a:lnTo>
                    <a:pt x="2589" y="2218"/>
                  </a:lnTo>
                  <a:lnTo>
                    <a:pt x="2587" y="2227"/>
                  </a:lnTo>
                  <a:lnTo>
                    <a:pt x="2583" y="2235"/>
                  </a:lnTo>
                  <a:lnTo>
                    <a:pt x="2576" y="2245"/>
                  </a:lnTo>
                  <a:lnTo>
                    <a:pt x="2573" y="2245"/>
                  </a:lnTo>
                  <a:lnTo>
                    <a:pt x="2536" y="2219"/>
                  </a:lnTo>
                  <a:lnTo>
                    <a:pt x="2549" y="2200"/>
                  </a:lnTo>
                  <a:close/>
                  <a:moveTo>
                    <a:pt x="2593" y="2205"/>
                  </a:moveTo>
                  <a:lnTo>
                    <a:pt x="2545" y="2193"/>
                  </a:lnTo>
                  <a:lnTo>
                    <a:pt x="2529" y="2221"/>
                  </a:lnTo>
                  <a:lnTo>
                    <a:pt x="2539" y="2230"/>
                  </a:lnTo>
                  <a:lnTo>
                    <a:pt x="2551" y="2237"/>
                  </a:lnTo>
                  <a:lnTo>
                    <a:pt x="2561" y="2246"/>
                  </a:lnTo>
                  <a:lnTo>
                    <a:pt x="2573" y="2254"/>
                  </a:lnTo>
                  <a:lnTo>
                    <a:pt x="2578" y="2254"/>
                  </a:lnTo>
                  <a:lnTo>
                    <a:pt x="2587" y="2240"/>
                  </a:lnTo>
                  <a:lnTo>
                    <a:pt x="2591" y="2230"/>
                  </a:lnTo>
                  <a:lnTo>
                    <a:pt x="2593" y="2219"/>
                  </a:lnTo>
                  <a:lnTo>
                    <a:pt x="2593" y="2205"/>
                  </a:lnTo>
                  <a:close/>
                  <a:moveTo>
                    <a:pt x="2606" y="2199"/>
                  </a:moveTo>
                  <a:lnTo>
                    <a:pt x="2603" y="2217"/>
                  </a:lnTo>
                  <a:lnTo>
                    <a:pt x="2599" y="2232"/>
                  </a:lnTo>
                  <a:lnTo>
                    <a:pt x="2596" y="2238"/>
                  </a:lnTo>
                  <a:lnTo>
                    <a:pt x="2593" y="2246"/>
                  </a:lnTo>
                  <a:lnTo>
                    <a:pt x="2589" y="2253"/>
                  </a:lnTo>
                  <a:lnTo>
                    <a:pt x="2584" y="2262"/>
                  </a:lnTo>
                  <a:lnTo>
                    <a:pt x="2537" y="2258"/>
                  </a:lnTo>
                  <a:lnTo>
                    <a:pt x="2531" y="2245"/>
                  </a:lnTo>
                  <a:lnTo>
                    <a:pt x="2526" y="2233"/>
                  </a:lnTo>
                  <a:lnTo>
                    <a:pt x="2522" y="2223"/>
                  </a:lnTo>
                  <a:lnTo>
                    <a:pt x="2521" y="2214"/>
                  </a:lnTo>
                  <a:lnTo>
                    <a:pt x="2522" y="2207"/>
                  </a:lnTo>
                  <a:lnTo>
                    <a:pt x="2525" y="2200"/>
                  </a:lnTo>
                  <a:lnTo>
                    <a:pt x="2528" y="2195"/>
                  </a:lnTo>
                  <a:lnTo>
                    <a:pt x="2532" y="2191"/>
                  </a:lnTo>
                  <a:lnTo>
                    <a:pt x="2538" y="2189"/>
                  </a:lnTo>
                  <a:lnTo>
                    <a:pt x="2546" y="2186"/>
                  </a:lnTo>
                  <a:lnTo>
                    <a:pt x="2554" y="2186"/>
                  </a:lnTo>
                  <a:lnTo>
                    <a:pt x="2563" y="2186"/>
                  </a:lnTo>
                  <a:lnTo>
                    <a:pt x="2572" y="2189"/>
                  </a:lnTo>
                  <a:lnTo>
                    <a:pt x="2583" y="2191"/>
                  </a:lnTo>
                  <a:lnTo>
                    <a:pt x="2594" y="2195"/>
                  </a:lnTo>
                  <a:lnTo>
                    <a:pt x="2606" y="2199"/>
                  </a:lnTo>
                  <a:close/>
                  <a:moveTo>
                    <a:pt x="2532" y="2180"/>
                  </a:moveTo>
                  <a:lnTo>
                    <a:pt x="2522" y="2196"/>
                  </a:lnTo>
                  <a:lnTo>
                    <a:pt x="2515" y="2209"/>
                  </a:lnTo>
                  <a:lnTo>
                    <a:pt x="2512" y="2213"/>
                  </a:lnTo>
                  <a:lnTo>
                    <a:pt x="2510" y="2218"/>
                  </a:lnTo>
                  <a:lnTo>
                    <a:pt x="2510" y="2222"/>
                  </a:lnTo>
                  <a:lnTo>
                    <a:pt x="2509" y="2226"/>
                  </a:lnTo>
                  <a:lnTo>
                    <a:pt x="2510" y="2230"/>
                  </a:lnTo>
                  <a:lnTo>
                    <a:pt x="2512" y="2234"/>
                  </a:lnTo>
                  <a:lnTo>
                    <a:pt x="2514" y="2238"/>
                  </a:lnTo>
                  <a:lnTo>
                    <a:pt x="2517" y="2244"/>
                  </a:lnTo>
                  <a:lnTo>
                    <a:pt x="2528" y="2255"/>
                  </a:lnTo>
                  <a:lnTo>
                    <a:pt x="2541" y="2271"/>
                  </a:lnTo>
                  <a:lnTo>
                    <a:pt x="2552" y="2270"/>
                  </a:lnTo>
                  <a:lnTo>
                    <a:pt x="2564" y="2270"/>
                  </a:lnTo>
                  <a:lnTo>
                    <a:pt x="2575" y="2271"/>
                  </a:lnTo>
                  <a:lnTo>
                    <a:pt x="2587" y="2271"/>
                  </a:lnTo>
                  <a:lnTo>
                    <a:pt x="2592" y="2260"/>
                  </a:lnTo>
                  <a:lnTo>
                    <a:pt x="2597" y="2251"/>
                  </a:lnTo>
                  <a:lnTo>
                    <a:pt x="2603" y="2242"/>
                  </a:lnTo>
                  <a:lnTo>
                    <a:pt x="2606" y="2234"/>
                  </a:lnTo>
                  <a:lnTo>
                    <a:pt x="2608" y="2225"/>
                  </a:lnTo>
                  <a:lnTo>
                    <a:pt x="2610" y="2215"/>
                  </a:lnTo>
                  <a:lnTo>
                    <a:pt x="2610" y="2204"/>
                  </a:lnTo>
                  <a:lnTo>
                    <a:pt x="2610" y="2193"/>
                  </a:lnTo>
                  <a:lnTo>
                    <a:pt x="2597" y="2186"/>
                  </a:lnTo>
                  <a:lnTo>
                    <a:pt x="2587" y="2182"/>
                  </a:lnTo>
                  <a:lnTo>
                    <a:pt x="2578" y="2180"/>
                  </a:lnTo>
                  <a:lnTo>
                    <a:pt x="2570" y="2178"/>
                  </a:lnTo>
                  <a:lnTo>
                    <a:pt x="2563" y="2177"/>
                  </a:lnTo>
                  <a:lnTo>
                    <a:pt x="2554" y="2178"/>
                  </a:lnTo>
                  <a:lnTo>
                    <a:pt x="2544" y="2178"/>
                  </a:lnTo>
                  <a:lnTo>
                    <a:pt x="2532" y="2180"/>
                  </a:lnTo>
                  <a:close/>
                  <a:moveTo>
                    <a:pt x="2703" y="2945"/>
                  </a:moveTo>
                  <a:lnTo>
                    <a:pt x="2706" y="2937"/>
                  </a:lnTo>
                  <a:lnTo>
                    <a:pt x="2709" y="2927"/>
                  </a:lnTo>
                  <a:lnTo>
                    <a:pt x="2712" y="2919"/>
                  </a:lnTo>
                  <a:lnTo>
                    <a:pt x="2716" y="2910"/>
                  </a:lnTo>
                  <a:lnTo>
                    <a:pt x="2705" y="2897"/>
                  </a:lnTo>
                  <a:lnTo>
                    <a:pt x="2698" y="2888"/>
                  </a:lnTo>
                  <a:lnTo>
                    <a:pt x="2694" y="2886"/>
                  </a:lnTo>
                  <a:lnTo>
                    <a:pt x="2691" y="2885"/>
                  </a:lnTo>
                  <a:lnTo>
                    <a:pt x="2688" y="2885"/>
                  </a:lnTo>
                  <a:lnTo>
                    <a:pt x="2685" y="2886"/>
                  </a:lnTo>
                  <a:lnTo>
                    <a:pt x="2670" y="2898"/>
                  </a:lnTo>
                  <a:lnTo>
                    <a:pt x="2644" y="2918"/>
                  </a:lnTo>
                  <a:lnTo>
                    <a:pt x="2654" y="2931"/>
                  </a:lnTo>
                  <a:lnTo>
                    <a:pt x="2666" y="2945"/>
                  </a:lnTo>
                  <a:lnTo>
                    <a:pt x="2703" y="2945"/>
                  </a:lnTo>
                  <a:close/>
                  <a:moveTo>
                    <a:pt x="2856" y="3054"/>
                  </a:moveTo>
                  <a:lnTo>
                    <a:pt x="2861" y="3041"/>
                  </a:lnTo>
                  <a:lnTo>
                    <a:pt x="2865" y="3033"/>
                  </a:lnTo>
                  <a:lnTo>
                    <a:pt x="2867" y="3027"/>
                  </a:lnTo>
                  <a:lnTo>
                    <a:pt x="2867" y="3021"/>
                  </a:lnTo>
                  <a:lnTo>
                    <a:pt x="2865" y="3017"/>
                  </a:lnTo>
                  <a:lnTo>
                    <a:pt x="2862" y="3012"/>
                  </a:lnTo>
                  <a:lnTo>
                    <a:pt x="2858" y="3006"/>
                  </a:lnTo>
                  <a:lnTo>
                    <a:pt x="2852" y="2998"/>
                  </a:lnTo>
                  <a:lnTo>
                    <a:pt x="2815" y="2998"/>
                  </a:lnTo>
                  <a:lnTo>
                    <a:pt x="2810" y="3005"/>
                  </a:lnTo>
                  <a:lnTo>
                    <a:pt x="2805" y="3014"/>
                  </a:lnTo>
                  <a:lnTo>
                    <a:pt x="2801" y="3022"/>
                  </a:lnTo>
                  <a:lnTo>
                    <a:pt x="2797" y="3031"/>
                  </a:lnTo>
                  <a:lnTo>
                    <a:pt x="2808" y="3045"/>
                  </a:lnTo>
                  <a:lnTo>
                    <a:pt x="2820" y="3058"/>
                  </a:lnTo>
                  <a:lnTo>
                    <a:pt x="2828" y="3057"/>
                  </a:lnTo>
                  <a:lnTo>
                    <a:pt x="2838" y="3056"/>
                  </a:lnTo>
                  <a:lnTo>
                    <a:pt x="2847" y="3055"/>
                  </a:lnTo>
                  <a:lnTo>
                    <a:pt x="2856" y="3054"/>
                  </a:lnTo>
                  <a:close/>
                  <a:moveTo>
                    <a:pt x="2951" y="3159"/>
                  </a:moveTo>
                  <a:lnTo>
                    <a:pt x="2953" y="3149"/>
                  </a:lnTo>
                  <a:lnTo>
                    <a:pt x="2954" y="3142"/>
                  </a:lnTo>
                  <a:lnTo>
                    <a:pt x="2953" y="3136"/>
                  </a:lnTo>
                  <a:lnTo>
                    <a:pt x="2952" y="3132"/>
                  </a:lnTo>
                  <a:lnTo>
                    <a:pt x="2947" y="3124"/>
                  </a:lnTo>
                  <a:lnTo>
                    <a:pt x="2938" y="3114"/>
                  </a:lnTo>
                  <a:lnTo>
                    <a:pt x="2928" y="3115"/>
                  </a:lnTo>
                  <a:lnTo>
                    <a:pt x="2919" y="3118"/>
                  </a:lnTo>
                  <a:lnTo>
                    <a:pt x="2913" y="3123"/>
                  </a:lnTo>
                  <a:lnTo>
                    <a:pt x="2908" y="3128"/>
                  </a:lnTo>
                  <a:lnTo>
                    <a:pt x="2902" y="3132"/>
                  </a:lnTo>
                  <a:lnTo>
                    <a:pt x="2899" y="3136"/>
                  </a:lnTo>
                  <a:lnTo>
                    <a:pt x="2895" y="3140"/>
                  </a:lnTo>
                  <a:lnTo>
                    <a:pt x="2892" y="3141"/>
                  </a:lnTo>
                  <a:lnTo>
                    <a:pt x="2905" y="3155"/>
                  </a:lnTo>
                  <a:lnTo>
                    <a:pt x="2918" y="3170"/>
                  </a:lnTo>
                  <a:lnTo>
                    <a:pt x="2927" y="3167"/>
                  </a:lnTo>
                  <a:lnTo>
                    <a:pt x="2934" y="3164"/>
                  </a:lnTo>
                  <a:lnTo>
                    <a:pt x="2942" y="3162"/>
                  </a:lnTo>
                  <a:lnTo>
                    <a:pt x="2951" y="3159"/>
                  </a:lnTo>
                  <a:close/>
                  <a:moveTo>
                    <a:pt x="2191" y="3518"/>
                  </a:moveTo>
                  <a:lnTo>
                    <a:pt x="2191" y="3524"/>
                  </a:lnTo>
                  <a:lnTo>
                    <a:pt x="2193" y="3531"/>
                  </a:lnTo>
                  <a:lnTo>
                    <a:pt x="2197" y="3536"/>
                  </a:lnTo>
                  <a:lnTo>
                    <a:pt x="2202" y="3541"/>
                  </a:lnTo>
                  <a:lnTo>
                    <a:pt x="2208" y="3544"/>
                  </a:lnTo>
                  <a:lnTo>
                    <a:pt x="2214" y="3549"/>
                  </a:lnTo>
                  <a:lnTo>
                    <a:pt x="2222" y="3551"/>
                  </a:lnTo>
                  <a:lnTo>
                    <a:pt x="2230" y="3554"/>
                  </a:lnTo>
                  <a:lnTo>
                    <a:pt x="2246" y="3552"/>
                  </a:lnTo>
                  <a:lnTo>
                    <a:pt x="2262" y="3551"/>
                  </a:lnTo>
                  <a:lnTo>
                    <a:pt x="2264" y="3533"/>
                  </a:lnTo>
                  <a:lnTo>
                    <a:pt x="2264" y="3522"/>
                  </a:lnTo>
                  <a:lnTo>
                    <a:pt x="2253" y="3518"/>
                  </a:lnTo>
                  <a:lnTo>
                    <a:pt x="2243" y="3514"/>
                  </a:lnTo>
                  <a:lnTo>
                    <a:pt x="2233" y="3512"/>
                  </a:lnTo>
                  <a:lnTo>
                    <a:pt x="2224" y="3509"/>
                  </a:lnTo>
                  <a:lnTo>
                    <a:pt x="2215" y="3509"/>
                  </a:lnTo>
                  <a:lnTo>
                    <a:pt x="2207" y="3511"/>
                  </a:lnTo>
                  <a:lnTo>
                    <a:pt x="2198" y="3514"/>
                  </a:lnTo>
                  <a:lnTo>
                    <a:pt x="2191" y="3518"/>
                  </a:lnTo>
                  <a:close/>
                  <a:moveTo>
                    <a:pt x="1568" y="3494"/>
                  </a:moveTo>
                  <a:lnTo>
                    <a:pt x="1561" y="3501"/>
                  </a:lnTo>
                  <a:lnTo>
                    <a:pt x="1555" y="3509"/>
                  </a:lnTo>
                  <a:lnTo>
                    <a:pt x="1548" y="3518"/>
                  </a:lnTo>
                  <a:lnTo>
                    <a:pt x="1541" y="3526"/>
                  </a:lnTo>
                  <a:lnTo>
                    <a:pt x="1556" y="3540"/>
                  </a:lnTo>
                  <a:lnTo>
                    <a:pt x="1572" y="3555"/>
                  </a:lnTo>
                  <a:lnTo>
                    <a:pt x="1575" y="3554"/>
                  </a:lnTo>
                  <a:lnTo>
                    <a:pt x="1580" y="3553"/>
                  </a:lnTo>
                  <a:lnTo>
                    <a:pt x="1591" y="3548"/>
                  </a:lnTo>
                  <a:lnTo>
                    <a:pt x="1612" y="3538"/>
                  </a:lnTo>
                  <a:lnTo>
                    <a:pt x="1613" y="3533"/>
                  </a:lnTo>
                  <a:lnTo>
                    <a:pt x="1613" y="3528"/>
                  </a:lnTo>
                  <a:lnTo>
                    <a:pt x="1612" y="3523"/>
                  </a:lnTo>
                  <a:lnTo>
                    <a:pt x="1611" y="3518"/>
                  </a:lnTo>
                  <a:lnTo>
                    <a:pt x="1608" y="3511"/>
                  </a:lnTo>
                  <a:lnTo>
                    <a:pt x="1606" y="3506"/>
                  </a:lnTo>
                  <a:lnTo>
                    <a:pt x="1568" y="3494"/>
                  </a:lnTo>
                  <a:close/>
                  <a:moveTo>
                    <a:pt x="655" y="3436"/>
                  </a:moveTo>
                  <a:lnTo>
                    <a:pt x="655" y="3444"/>
                  </a:lnTo>
                  <a:lnTo>
                    <a:pt x="656" y="3451"/>
                  </a:lnTo>
                  <a:lnTo>
                    <a:pt x="658" y="3459"/>
                  </a:lnTo>
                  <a:lnTo>
                    <a:pt x="660" y="3465"/>
                  </a:lnTo>
                  <a:lnTo>
                    <a:pt x="666" y="3480"/>
                  </a:lnTo>
                  <a:lnTo>
                    <a:pt x="676" y="3497"/>
                  </a:lnTo>
                  <a:lnTo>
                    <a:pt x="687" y="3489"/>
                  </a:lnTo>
                  <a:lnTo>
                    <a:pt x="699" y="3483"/>
                  </a:lnTo>
                  <a:lnTo>
                    <a:pt x="698" y="3464"/>
                  </a:lnTo>
                  <a:lnTo>
                    <a:pt x="696" y="3450"/>
                  </a:lnTo>
                  <a:lnTo>
                    <a:pt x="695" y="3445"/>
                  </a:lnTo>
                  <a:lnTo>
                    <a:pt x="694" y="3440"/>
                  </a:lnTo>
                  <a:lnTo>
                    <a:pt x="692" y="3437"/>
                  </a:lnTo>
                  <a:lnTo>
                    <a:pt x="689" y="3433"/>
                  </a:lnTo>
                  <a:lnTo>
                    <a:pt x="686" y="3431"/>
                  </a:lnTo>
                  <a:lnTo>
                    <a:pt x="684" y="3429"/>
                  </a:lnTo>
                  <a:lnTo>
                    <a:pt x="680" y="3429"/>
                  </a:lnTo>
                  <a:lnTo>
                    <a:pt x="677" y="3429"/>
                  </a:lnTo>
                  <a:lnTo>
                    <a:pt x="667" y="3431"/>
                  </a:lnTo>
                  <a:lnTo>
                    <a:pt x="655" y="3436"/>
                  </a:lnTo>
                  <a:close/>
                  <a:moveTo>
                    <a:pt x="303" y="1911"/>
                  </a:moveTo>
                  <a:lnTo>
                    <a:pt x="298" y="1909"/>
                  </a:lnTo>
                  <a:lnTo>
                    <a:pt x="294" y="1908"/>
                  </a:lnTo>
                  <a:lnTo>
                    <a:pt x="291" y="1905"/>
                  </a:lnTo>
                  <a:lnTo>
                    <a:pt x="288" y="1903"/>
                  </a:lnTo>
                  <a:lnTo>
                    <a:pt x="285" y="1899"/>
                  </a:lnTo>
                  <a:lnTo>
                    <a:pt x="284" y="1897"/>
                  </a:lnTo>
                  <a:lnTo>
                    <a:pt x="282" y="1896"/>
                  </a:lnTo>
                  <a:lnTo>
                    <a:pt x="279" y="1898"/>
                  </a:lnTo>
                  <a:lnTo>
                    <a:pt x="273" y="1903"/>
                  </a:lnTo>
                  <a:lnTo>
                    <a:pt x="262" y="1913"/>
                  </a:lnTo>
                  <a:lnTo>
                    <a:pt x="270" y="1923"/>
                  </a:lnTo>
                  <a:lnTo>
                    <a:pt x="280" y="1933"/>
                  </a:lnTo>
                  <a:lnTo>
                    <a:pt x="285" y="1931"/>
                  </a:lnTo>
                  <a:lnTo>
                    <a:pt x="292" y="1924"/>
                  </a:lnTo>
                  <a:lnTo>
                    <a:pt x="298" y="1917"/>
                  </a:lnTo>
                  <a:lnTo>
                    <a:pt x="303" y="1911"/>
                  </a:lnTo>
                  <a:close/>
                  <a:moveTo>
                    <a:pt x="432" y="2032"/>
                  </a:moveTo>
                  <a:lnTo>
                    <a:pt x="445" y="2020"/>
                  </a:lnTo>
                  <a:lnTo>
                    <a:pt x="456" y="2006"/>
                  </a:lnTo>
                  <a:lnTo>
                    <a:pt x="467" y="1993"/>
                  </a:lnTo>
                  <a:lnTo>
                    <a:pt x="476" y="1979"/>
                  </a:lnTo>
                  <a:lnTo>
                    <a:pt x="479" y="1973"/>
                  </a:lnTo>
                  <a:lnTo>
                    <a:pt x="483" y="1966"/>
                  </a:lnTo>
                  <a:lnTo>
                    <a:pt x="486" y="1958"/>
                  </a:lnTo>
                  <a:lnTo>
                    <a:pt x="488" y="1951"/>
                  </a:lnTo>
                  <a:lnTo>
                    <a:pt x="489" y="1943"/>
                  </a:lnTo>
                  <a:lnTo>
                    <a:pt x="489" y="1935"/>
                  </a:lnTo>
                  <a:lnTo>
                    <a:pt x="489" y="1927"/>
                  </a:lnTo>
                  <a:lnTo>
                    <a:pt x="488" y="1918"/>
                  </a:lnTo>
                  <a:lnTo>
                    <a:pt x="482" y="1921"/>
                  </a:lnTo>
                  <a:lnTo>
                    <a:pt x="476" y="1925"/>
                  </a:lnTo>
                  <a:lnTo>
                    <a:pt x="472" y="1931"/>
                  </a:lnTo>
                  <a:lnTo>
                    <a:pt x="467" y="1937"/>
                  </a:lnTo>
                  <a:lnTo>
                    <a:pt x="458" y="1951"/>
                  </a:lnTo>
                  <a:lnTo>
                    <a:pt x="452" y="1967"/>
                  </a:lnTo>
                  <a:lnTo>
                    <a:pt x="440" y="1999"/>
                  </a:lnTo>
                  <a:lnTo>
                    <a:pt x="431" y="2030"/>
                  </a:lnTo>
                  <a:lnTo>
                    <a:pt x="431" y="2031"/>
                  </a:lnTo>
                  <a:lnTo>
                    <a:pt x="432" y="2032"/>
                  </a:lnTo>
                  <a:close/>
                  <a:moveTo>
                    <a:pt x="1039" y="2308"/>
                  </a:moveTo>
                  <a:lnTo>
                    <a:pt x="1039" y="2337"/>
                  </a:lnTo>
                  <a:lnTo>
                    <a:pt x="1040" y="2365"/>
                  </a:lnTo>
                  <a:lnTo>
                    <a:pt x="1041" y="2394"/>
                  </a:lnTo>
                  <a:lnTo>
                    <a:pt x="1043" y="2422"/>
                  </a:lnTo>
                  <a:lnTo>
                    <a:pt x="1048" y="2479"/>
                  </a:lnTo>
                  <a:lnTo>
                    <a:pt x="1055" y="2536"/>
                  </a:lnTo>
                  <a:lnTo>
                    <a:pt x="1063" y="2593"/>
                  </a:lnTo>
                  <a:lnTo>
                    <a:pt x="1071" y="2651"/>
                  </a:lnTo>
                  <a:lnTo>
                    <a:pt x="1080" y="2710"/>
                  </a:lnTo>
                  <a:lnTo>
                    <a:pt x="1087" y="2767"/>
                  </a:lnTo>
                  <a:lnTo>
                    <a:pt x="1099" y="2773"/>
                  </a:lnTo>
                  <a:lnTo>
                    <a:pt x="1110" y="2779"/>
                  </a:lnTo>
                  <a:lnTo>
                    <a:pt x="1114" y="2779"/>
                  </a:lnTo>
                  <a:lnTo>
                    <a:pt x="1116" y="2780"/>
                  </a:lnTo>
                  <a:lnTo>
                    <a:pt x="1112" y="2719"/>
                  </a:lnTo>
                  <a:lnTo>
                    <a:pt x="1106" y="2659"/>
                  </a:lnTo>
                  <a:lnTo>
                    <a:pt x="1101" y="2599"/>
                  </a:lnTo>
                  <a:lnTo>
                    <a:pt x="1095" y="2538"/>
                  </a:lnTo>
                  <a:lnTo>
                    <a:pt x="1087" y="2479"/>
                  </a:lnTo>
                  <a:lnTo>
                    <a:pt x="1079" y="2420"/>
                  </a:lnTo>
                  <a:lnTo>
                    <a:pt x="1074" y="2391"/>
                  </a:lnTo>
                  <a:lnTo>
                    <a:pt x="1067" y="2362"/>
                  </a:lnTo>
                  <a:lnTo>
                    <a:pt x="1061" y="2333"/>
                  </a:lnTo>
                  <a:lnTo>
                    <a:pt x="1055" y="2305"/>
                  </a:lnTo>
                  <a:lnTo>
                    <a:pt x="1046" y="2306"/>
                  </a:lnTo>
                  <a:lnTo>
                    <a:pt x="1039" y="2308"/>
                  </a:lnTo>
                  <a:close/>
                  <a:moveTo>
                    <a:pt x="1006" y="2315"/>
                  </a:moveTo>
                  <a:lnTo>
                    <a:pt x="1006" y="2368"/>
                  </a:lnTo>
                  <a:lnTo>
                    <a:pt x="1006" y="2421"/>
                  </a:lnTo>
                  <a:lnTo>
                    <a:pt x="1006" y="2476"/>
                  </a:lnTo>
                  <a:lnTo>
                    <a:pt x="1007" y="2530"/>
                  </a:lnTo>
                  <a:lnTo>
                    <a:pt x="1008" y="2585"/>
                  </a:lnTo>
                  <a:lnTo>
                    <a:pt x="1009" y="2640"/>
                  </a:lnTo>
                  <a:lnTo>
                    <a:pt x="1013" y="2695"/>
                  </a:lnTo>
                  <a:lnTo>
                    <a:pt x="1018" y="2750"/>
                  </a:lnTo>
                  <a:lnTo>
                    <a:pt x="1033" y="2749"/>
                  </a:lnTo>
                  <a:lnTo>
                    <a:pt x="1049" y="2748"/>
                  </a:lnTo>
                  <a:lnTo>
                    <a:pt x="1045" y="2694"/>
                  </a:lnTo>
                  <a:lnTo>
                    <a:pt x="1042" y="2640"/>
                  </a:lnTo>
                  <a:lnTo>
                    <a:pt x="1039" y="2586"/>
                  </a:lnTo>
                  <a:lnTo>
                    <a:pt x="1036" y="2531"/>
                  </a:lnTo>
                  <a:lnTo>
                    <a:pt x="1032" y="2477"/>
                  </a:lnTo>
                  <a:lnTo>
                    <a:pt x="1029" y="2423"/>
                  </a:lnTo>
                  <a:lnTo>
                    <a:pt x="1026" y="2369"/>
                  </a:lnTo>
                  <a:lnTo>
                    <a:pt x="1023" y="2315"/>
                  </a:lnTo>
                  <a:lnTo>
                    <a:pt x="1006" y="2315"/>
                  </a:lnTo>
                  <a:close/>
                  <a:moveTo>
                    <a:pt x="955" y="2318"/>
                  </a:moveTo>
                  <a:lnTo>
                    <a:pt x="948" y="2329"/>
                  </a:lnTo>
                  <a:lnTo>
                    <a:pt x="943" y="2343"/>
                  </a:lnTo>
                  <a:lnTo>
                    <a:pt x="937" y="2360"/>
                  </a:lnTo>
                  <a:lnTo>
                    <a:pt x="933" y="2378"/>
                  </a:lnTo>
                  <a:lnTo>
                    <a:pt x="930" y="2398"/>
                  </a:lnTo>
                  <a:lnTo>
                    <a:pt x="927" y="2419"/>
                  </a:lnTo>
                  <a:lnTo>
                    <a:pt x="924" y="2441"/>
                  </a:lnTo>
                  <a:lnTo>
                    <a:pt x="922" y="2463"/>
                  </a:lnTo>
                  <a:lnTo>
                    <a:pt x="919" y="2508"/>
                  </a:lnTo>
                  <a:lnTo>
                    <a:pt x="917" y="2551"/>
                  </a:lnTo>
                  <a:lnTo>
                    <a:pt x="917" y="2589"/>
                  </a:lnTo>
                  <a:lnTo>
                    <a:pt x="917" y="2619"/>
                  </a:lnTo>
                  <a:lnTo>
                    <a:pt x="918" y="2620"/>
                  </a:lnTo>
                  <a:lnTo>
                    <a:pt x="921" y="2620"/>
                  </a:lnTo>
                  <a:lnTo>
                    <a:pt x="916" y="2655"/>
                  </a:lnTo>
                  <a:lnTo>
                    <a:pt x="913" y="2680"/>
                  </a:lnTo>
                  <a:lnTo>
                    <a:pt x="913" y="2685"/>
                  </a:lnTo>
                  <a:lnTo>
                    <a:pt x="914" y="2691"/>
                  </a:lnTo>
                  <a:lnTo>
                    <a:pt x="917" y="2696"/>
                  </a:lnTo>
                  <a:lnTo>
                    <a:pt x="921" y="2701"/>
                  </a:lnTo>
                  <a:lnTo>
                    <a:pt x="926" y="2706"/>
                  </a:lnTo>
                  <a:lnTo>
                    <a:pt x="933" y="2712"/>
                  </a:lnTo>
                  <a:lnTo>
                    <a:pt x="942" y="2717"/>
                  </a:lnTo>
                  <a:lnTo>
                    <a:pt x="952" y="2722"/>
                  </a:lnTo>
                  <a:lnTo>
                    <a:pt x="955" y="2722"/>
                  </a:lnTo>
                  <a:lnTo>
                    <a:pt x="959" y="2723"/>
                  </a:lnTo>
                  <a:lnTo>
                    <a:pt x="964" y="2675"/>
                  </a:lnTo>
                  <a:lnTo>
                    <a:pt x="968" y="2626"/>
                  </a:lnTo>
                  <a:lnTo>
                    <a:pt x="973" y="2576"/>
                  </a:lnTo>
                  <a:lnTo>
                    <a:pt x="978" y="2527"/>
                  </a:lnTo>
                  <a:lnTo>
                    <a:pt x="980" y="2477"/>
                  </a:lnTo>
                  <a:lnTo>
                    <a:pt x="982" y="2427"/>
                  </a:lnTo>
                  <a:lnTo>
                    <a:pt x="982" y="2404"/>
                  </a:lnTo>
                  <a:lnTo>
                    <a:pt x="981" y="2380"/>
                  </a:lnTo>
                  <a:lnTo>
                    <a:pt x="980" y="2357"/>
                  </a:lnTo>
                  <a:lnTo>
                    <a:pt x="978" y="2332"/>
                  </a:lnTo>
                  <a:lnTo>
                    <a:pt x="966" y="2325"/>
                  </a:lnTo>
                  <a:lnTo>
                    <a:pt x="955" y="2318"/>
                  </a:lnTo>
                  <a:close/>
                  <a:moveTo>
                    <a:pt x="864" y="1894"/>
                  </a:moveTo>
                  <a:lnTo>
                    <a:pt x="836" y="1851"/>
                  </a:lnTo>
                  <a:lnTo>
                    <a:pt x="815" y="1818"/>
                  </a:lnTo>
                  <a:lnTo>
                    <a:pt x="807" y="1803"/>
                  </a:lnTo>
                  <a:lnTo>
                    <a:pt x="798" y="1789"/>
                  </a:lnTo>
                  <a:lnTo>
                    <a:pt x="792" y="1776"/>
                  </a:lnTo>
                  <a:lnTo>
                    <a:pt x="787" y="1763"/>
                  </a:lnTo>
                  <a:lnTo>
                    <a:pt x="782" y="1749"/>
                  </a:lnTo>
                  <a:lnTo>
                    <a:pt x="779" y="1735"/>
                  </a:lnTo>
                  <a:lnTo>
                    <a:pt x="776" y="1722"/>
                  </a:lnTo>
                  <a:lnTo>
                    <a:pt x="774" y="1706"/>
                  </a:lnTo>
                  <a:lnTo>
                    <a:pt x="771" y="1669"/>
                  </a:lnTo>
                  <a:lnTo>
                    <a:pt x="770" y="1623"/>
                  </a:lnTo>
                  <a:lnTo>
                    <a:pt x="760" y="1632"/>
                  </a:lnTo>
                  <a:lnTo>
                    <a:pt x="753" y="1640"/>
                  </a:lnTo>
                  <a:lnTo>
                    <a:pt x="746" y="1649"/>
                  </a:lnTo>
                  <a:lnTo>
                    <a:pt x="741" y="1658"/>
                  </a:lnTo>
                  <a:lnTo>
                    <a:pt x="738" y="1669"/>
                  </a:lnTo>
                  <a:lnTo>
                    <a:pt x="735" y="1679"/>
                  </a:lnTo>
                  <a:lnTo>
                    <a:pt x="734" y="1690"/>
                  </a:lnTo>
                  <a:lnTo>
                    <a:pt x="733" y="1701"/>
                  </a:lnTo>
                  <a:lnTo>
                    <a:pt x="733" y="1712"/>
                  </a:lnTo>
                  <a:lnTo>
                    <a:pt x="734" y="1725"/>
                  </a:lnTo>
                  <a:lnTo>
                    <a:pt x="736" y="1736"/>
                  </a:lnTo>
                  <a:lnTo>
                    <a:pt x="738" y="1749"/>
                  </a:lnTo>
                  <a:lnTo>
                    <a:pt x="745" y="1774"/>
                  </a:lnTo>
                  <a:lnTo>
                    <a:pt x="755" y="1801"/>
                  </a:lnTo>
                  <a:lnTo>
                    <a:pt x="765" y="1827"/>
                  </a:lnTo>
                  <a:lnTo>
                    <a:pt x="777" y="1854"/>
                  </a:lnTo>
                  <a:lnTo>
                    <a:pt x="790" y="1880"/>
                  </a:lnTo>
                  <a:lnTo>
                    <a:pt x="801" y="1905"/>
                  </a:lnTo>
                  <a:lnTo>
                    <a:pt x="813" y="1931"/>
                  </a:lnTo>
                  <a:lnTo>
                    <a:pt x="825" y="1955"/>
                  </a:lnTo>
                  <a:lnTo>
                    <a:pt x="833" y="1978"/>
                  </a:lnTo>
                  <a:lnTo>
                    <a:pt x="840" y="1999"/>
                  </a:lnTo>
                  <a:lnTo>
                    <a:pt x="840" y="2000"/>
                  </a:lnTo>
                  <a:lnTo>
                    <a:pt x="841" y="2003"/>
                  </a:lnTo>
                  <a:lnTo>
                    <a:pt x="846" y="1999"/>
                  </a:lnTo>
                  <a:lnTo>
                    <a:pt x="849" y="1995"/>
                  </a:lnTo>
                  <a:lnTo>
                    <a:pt x="852" y="1990"/>
                  </a:lnTo>
                  <a:lnTo>
                    <a:pt x="855" y="1984"/>
                  </a:lnTo>
                  <a:lnTo>
                    <a:pt x="859" y="1968"/>
                  </a:lnTo>
                  <a:lnTo>
                    <a:pt x="861" y="1951"/>
                  </a:lnTo>
                  <a:lnTo>
                    <a:pt x="864" y="1916"/>
                  </a:lnTo>
                  <a:lnTo>
                    <a:pt x="864" y="1894"/>
                  </a:lnTo>
                  <a:close/>
                  <a:moveTo>
                    <a:pt x="859" y="1682"/>
                  </a:moveTo>
                  <a:lnTo>
                    <a:pt x="866" y="1682"/>
                  </a:lnTo>
                  <a:lnTo>
                    <a:pt x="873" y="1680"/>
                  </a:lnTo>
                  <a:lnTo>
                    <a:pt x="880" y="1677"/>
                  </a:lnTo>
                  <a:lnTo>
                    <a:pt x="889" y="1673"/>
                  </a:lnTo>
                  <a:lnTo>
                    <a:pt x="906" y="1662"/>
                  </a:lnTo>
                  <a:lnTo>
                    <a:pt x="924" y="1650"/>
                  </a:lnTo>
                  <a:lnTo>
                    <a:pt x="943" y="1636"/>
                  </a:lnTo>
                  <a:lnTo>
                    <a:pt x="961" y="1622"/>
                  </a:lnTo>
                  <a:lnTo>
                    <a:pt x="979" y="1610"/>
                  </a:lnTo>
                  <a:lnTo>
                    <a:pt x="994" y="1600"/>
                  </a:lnTo>
                  <a:lnTo>
                    <a:pt x="987" y="1587"/>
                  </a:lnTo>
                  <a:lnTo>
                    <a:pt x="981" y="1576"/>
                  </a:lnTo>
                  <a:lnTo>
                    <a:pt x="969" y="1576"/>
                  </a:lnTo>
                  <a:lnTo>
                    <a:pt x="960" y="1577"/>
                  </a:lnTo>
                  <a:lnTo>
                    <a:pt x="949" y="1579"/>
                  </a:lnTo>
                  <a:lnTo>
                    <a:pt x="940" y="1583"/>
                  </a:lnTo>
                  <a:lnTo>
                    <a:pt x="931" y="1588"/>
                  </a:lnTo>
                  <a:lnTo>
                    <a:pt x="922" y="1594"/>
                  </a:lnTo>
                  <a:lnTo>
                    <a:pt x="913" y="1601"/>
                  </a:lnTo>
                  <a:lnTo>
                    <a:pt x="906" y="1610"/>
                  </a:lnTo>
                  <a:lnTo>
                    <a:pt x="898" y="1618"/>
                  </a:lnTo>
                  <a:lnTo>
                    <a:pt x="891" y="1626"/>
                  </a:lnTo>
                  <a:lnTo>
                    <a:pt x="885" y="1636"/>
                  </a:lnTo>
                  <a:lnTo>
                    <a:pt x="878" y="1645"/>
                  </a:lnTo>
                  <a:lnTo>
                    <a:pt x="868" y="1664"/>
                  </a:lnTo>
                  <a:lnTo>
                    <a:pt x="859" y="1682"/>
                  </a:lnTo>
                  <a:close/>
                  <a:moveTo>
                    <a:pt x="1045" y="1688"/>
                  </a:moveTo>
                  <a:lnTo>
                    <a:pt x="1040" y="1686"/>
                  </a:lnTo>
                  <a:lnTo>
                    <a:pt x="1036" y="1685"/>
                  </a:lnTo>
                  <a:lnTo>
                    <a:pt x="1032" y="1685"/>
                  </a:lnTo>
                  <a:lnTo>
                    <a:pt x="1029" y="1685"/>
                  </a:lnTo>
                  <a:lnTo>
                    <a:pt x="1023" y="1685"/>
                  </a:lnTo>
                  <a:lnTo>
                    <a:pt x="1018" y="1686"/>
                  </a:lnTo>
                  <a:lnTo>
                    <a:pt x="1013" y="1674"/>
                  </a:lnTo>
                  <a:lnTo>
                    <a:pt x="1010" y="1662"/>
                  </a:lnTo>
                  <a:lnTo>
                    <a:pt x="1006" y="1652"/>
                  </a:lnTo>
                  <a:lnTo>
                    <a:pt x="1002" y="1640"/>
                  </a:lnTo>
                  <a:lnTo>
                    <a:pt x="994" y="1638"/>
                  </a:lnTo>
                  <a:lnTo>
                    <a:pt x="986" y="1638"/>
                  </a:lnTo>
                  <a:lnTo>
                    <a:pt x="979" y="1638"/>
                  </a:lnTo>
                  <a:lnTo>
                    <a:pt x="971" y="1640"/>
                  </a:lnTo>
                  <a:lnTo>
                    <a:pt x="964" y="1643"/>
                  </a:lnTo>
                  <a:lnTo>
                    <a:pt x="957" y="1648"/>
                  </a:lnTo>
                  <a:lnTo>
                    <a:pt x="951" y="1653"/>
                  </a:lnTo>
                  <a:lnTo>
                    <a:pt x="945" y="1658"/>
                  </a:lnTo>
                  <a:lnTo>
                    <a:pt x="940" y="1664"/>
                  </a:lnTo>
                  <a:lnTo>
                    <a:pt x="934" y="1672"/>
                  </a:lnTo>
                  <a:lnTo>
                    <a:pt x="930" y="1679"/>
                  </a:lnTo>
                  <a:lnTo>
                    <a:pt x="927" y="1687"/>
                  </a:lnTo>
                  <a:lnTo>
                    <a:pt x="924" y="1695"/>
                  </a:lnTo>
                  <a:lnTo>
                    <a:pt x="922" y="1704"/>
                  </a:lnTo>
                  <a:lnTo>
                    <a:pt x="921" y="1711"/>
                  </a:lnTo>
                  <a:lnTo>
                    <a:pt x="919" y="1719"/>
                  </a:lnTo>
                  <a:lnTo>
                    <a:pt x="930" y="1709"/>
                  </a:lnTo>
                  <a:lnTo>
                    <a:pt x="942" y="1699"/>
                  </a:lnTo>
                  <a:lnTo>
                    <a:pt x="951" y="1708"/>
                  </a:lnTo>
                  <a:lnTo>
                    <a:pt x="961" y="1716"/>
                  </a:lnTo>
                  <a:lnTo>
                    <a:pt x="961" y="1719"/>
                  </a:lnTo>
                  <a:lnTo>
                    <a:pt x="959" y="1724"/>
                  </a:lnTo>
                  <a:lnTo>
                    <a:pt x="956" y="1727"/>
                  </a:lnTo>
                  <a:lnTo>
                    <a:pt x="954" y="1731"/>
                  </a:lnTo>
                  <a:lnTo>
                    <a:pt x="948" y="1738"/>
                  </a:lnTo>
                  <a:lnTo>
                    <a:pt x="943" y="1746"/>
                  </a:lnTo>
                  <a:lnTo>
                    <a:pt x="953" y="1751"/>
                  </a:lnTo>
                  <a:lnTo>
                    <a:pt x="966" y="1756"/>
                  </a:lnTo>
                  <a:lnTo>
                    <a:pt x="978" y="1750"/>
                  </a:lnTo>
                  <a:lnTo>
                    <a:pt x="988" y="1743"/>
                  </a:lnTo>
                  <a:lnTo>
                    <a:pt x="999" y="1735"/>
                  </a:lnTo>
                  <a:lnTo>
                    <a:pt x="1008" y="1727"/>
                  </a:lnTo>
                  <a:lnTo>
                    <a:pt x="1026" y="1710"/>
                  </a:lnTo>
                  <a:lnTo>
                    <a:pt x="1045" y="1688"/>
                  </a:lnTo>
                  <a:close/>
                  <a:moveTo>
                    <a:pt x="1425" y="300"/>
                  </a:moveTo>
                  <a:lnTo>
                    <a:pt x="1425" y="291"/>
                  </a:lnTo>
                  <a:lnTo>
                    <a:pt x="1423" y="282"/>
                  </a:lnTo>
                  <a:lnTo>
                    <a:pt x="1421" y="275"/>
                  </a:lnTo>
                  <a:lnTo>
                    <a:pt x="1419" y="269"/>
                  </a:lnTo>
                  <a:lnTo>
                    <a:pt x="1414" y="263"/>
                  </a:lnTo>
                  <a:lnTo>
                    <a:pt x="1411" y="259"/>
                  </a:lnTo>
                  <a:lnTo>
                    <a:pt x="1406" y="256"/>
                  </a:lnTo>
                  <a:lnTo>
                    <a:pt x="1402" y="254"/>
                  </a:lnTo>
                  <a:lnTo>
                    <a:pt x="1396" y="253"/>
                  </a:lnTo>
                  <a:lnTo>
                    <a:pt x="1391" y="252"/>
                  </a:lnTo>
                  <a:lnTo>
                    <a:pt x="1385" y="252"/>
                  </a:lnTo>
                  <a:lnTo>
                    <a:pt x="1380" y="253"/>
                  </a:lnTo>
                  <a:lnTo>
                    <a:pt x="1374" y="254"/>
                  </a:lnTo>
                  <a:lnTo>
                    <a:pt x="1369" y="256"/>
                  </a:lnTo>
                  <a:lnTo>
                    <a:pt x="1364" y="259"/>
                  </a:lnTo>
                  <a:lnTo>
                    <a:pt x="1358" y="262"/>
                  </a:lnTo>
                  <a:lnTo>
                    <a:pt x="1354" y="265"/>
                  </a:lnTo>
                  <a:lnTo>
                    <a:pt x="1350" y="270"/>
                  </a:lnTo>
                  <a:lnTo>
                    <a:pt x="1346" y="274"/>
                  </a:lnTo>
                  <a:lnTo>
                    <a:pt x="1343" y="278"/>
                  </a:lnTo>
                  <a:lnTo>
                    <a:pt x="1341" y="283"/>
                  </a:lnTo>
                  <a:lnTo>
                    <a:pt x="1338" y="289"/>
                  </a:lnTo>
                  <a:lnTo>
                    <a:pt x="1338" y="294"/>
                  </a:lnTo>
                  <a:lnTo>
                    <a:pt x="1338" y="299"/>
                  </a:lnTo>
                  <a:lnTo>
                    <a:pt x="1339" y="304"/>
                  </a:lnTo>
                  <a:lnTo>
                    <a:pt x="1342" y="310"/>
                  </a:lnTo>
                  <a:lnTo>
                    <a:pt x="1345" y="316"/>
                  </a:lnTo>
                  <a:lnTo>
                    <a:pt x="1350" y="321"/>
                  </a:lnTo>
                  <a:lnTo>
                    <a:pt x="1355" y="327"/>
                  </a:lnTo>
                  <a:lnTo>
                    <a:pt x="1363" y="331"/>
                  </a:lnTo>
                  <a:lnTo>
                    <a:pt x="1372" y="336"/>
                  </a:lnTo>
                  <a:lnTo>
                    <a:pt x="1383" y="340"/>
                  </a:lnTo>
                  <a:lnTo>
                    <a:pt x="1391" y="339"/>
                  </a:lnTo>
                  <a:lnTo>
                    <a:pt x="1398" y="336"/>
                  </a:lnTo>
                  <a:lnTo>
                    <a:pt x="1404" y="332"/>
                  </a:lnTo>
                  <a:lnTo>
                    <a:pt x="1409" y="327"/>
                  </a:lnTo>
                  <a:lnTo>
                    <a:pt x="1418" y="314"/>
                  </a:lnTo>
                  <a:lnTo>
                    <a:pt x="1425" y="300"/>
                  </a:lnTo>
                  <a:close/>
                  <a:moveTo>
                    <a:pt x="1742" y="295"/>
                  </a:moveTo>
                  <a:lnTo>
                    <a:pt x="1749" y="312"/>
                  </a:lnTo>
                  <a:lnTo>
                    <a:pt x="1755" y="323"/>
                  </a:lnTo>
                  <a:lnTo>
                    <a:pt x="1761" y="328"/>
                  </a:lnTo>
                  <a:lnTo>
                    <a:pt x="1767" y="332"/>
                  </a:lnTo>
                  <a:lnTo>
                    <a:pt x="1775" y="336"/>
                  </a:lnTo>
                  <a:lnTo>
                    <a:pt x="1788" y="340"/>
                  </a:lnTo>
                  <a:lnTo>
                    <a:pt x="1796" y="338"/>
                  </a:lnTo>
                  <a:lnTo>
                    <a:pt x="1805" y="335"/>
                  </a:lnTo>
                  <a:lnTo>
                    <a:pt x="1812" y="331"/>
                  </a:lnTo>
                  <a:lnTo>
                    <a:pt x="1817" y="327"/>
                  </a:lnTo>
                  <a:lnTo>
                    <a:pt x="1823" y="321"/>
                  </a:lnTo>
                  <a:lnTo>
                    <a:pt x="1826" y="317"/>
                  </a:lnTo>
                  <a:lnTo>
                    <a:pt x="1829" y="312"/>
                  </a:lnTo>
                  <a:lnTo>
                    <a:pt x="1831" y="307"/>
                  </a:lnTo>
                  <a:lnTo>
                    <a:pt x="1832" y="301"/>
                  </a:lnTo>
                  <a:lnTo>
                    <a:pt x="1832" y="295"/>
                  </a:lnTo>
                  <a:lnTo>
                    <a:pt x="1831" y="290"/>
                  </a:lnTo>
                  <a:lnTo>
                    <a:pt x="1830" y="284"/>
                  </a:lnTo>
                  <a:lnTo>
                    <a:pt x="1829" y="279"/>
                  </a:lnTo>
                  <a:lnTo>
                    <a:pt x="1826" y="275"/>
                  </a:lnTo>
                  <a:lnTo>
                    <a:pt x="1824" y="270"/>
                  </a:lnTo>
                  <a:lnTo>
                    <a:pt x="1820" y="265"/>
                  </a:lnTo>
                  <a:lnTo>
                    <a:pt x="1816" y="261"/>
                  </a:lnTo>
                  <a:lnTo>
                    <a:pt x="1812" y="258"/>
                  </a:lnTo>
                  <a:lnTo>
                    <a:pt x="1808" y="255"/>
                  </a:lnTo>
                  <a:lnTo>
                    <a:pt x="1803" y="253"/>
                  </a:lnTo>
                  <a:lnTo>
                    <a:pt x="1797" y="252"/>
                  </a:lnTo>
                  <a:lnTo>
                    <a:pt x="1792" y="251"/>
                  </a:lnTo>
                  <a:lnTo>
                    <a:pt x="1787" y="251"/>
                  </a:lnTo>
                  <a:lnTo>
                    <a:pt x="1782" y="251"/>
                  </a:lnTo>
                  <a:lnTo>
                    <a:pt x="1776" y="253"/>
                  </a:lnTo>
                  <a:lnTo>
                    <a:pt x="1771" y="255"/>
                  </a:lnTo>
                  <a:lnTo>
                    <a:pt x="1766" y="259"/>
                  </a:lnTo>
                  <a:lnTo>
                    <a:pt x="1761" y="263"/>
                  </a:lnTo>
                  <a:lnTo>
                    <a:pt x="1755" y="270"/>
                  </a:lnTo>
                  <a:lnTo>
                    <a:pt x="1750" y="277"/>
                  </a:lnTo>
                  <a:lnTo>
                    <a:pt x="1746" y="285"/>
                  </a:lnTo>
                  <a:lnTo>
                    <a:pt x="1742" y="295"/>
                  </a:lnTo>
                  <a:close/>
                  <a:moveTo>
                    <a:pt x="1638" y="111"/>
                  </a:moveTo>
                  <a:lnTo>
                    <a:pt x="1633" y="102"/>
                  </a:lnTo>
                  <a:lnTo>
                    <a:pt x="1628" y="93"/>
                  </a:lnTo>
                  <a:lnTo>
                    <a:pt x="1621" y="87"/>
                  </a:lnTo>
                  <a:lnTo>
                    <a:pt x="1615" y="80"/>
                  </a:lnTo>
                  <a:lnTo>
                    <a:pt x="1610" y="76"/>
                  </a:lnTo>
                  <a:lnTo>
                    <a:pt x="1603" y="73"/>
                  </a:lnTo>
                  <a:lnTo>
                    <a:pt x="1597" y="71"/>
                  </a:lnTo>
                  <a:lnTo>
                    <a:pt x="1591" y="70"/>
                  </a:lnTo>
                  <a:lnTo>
                    <a:pt x="1584" y="71"/>
                  </a:lnTo>
                  <a:lnTo>
                    <a:pt x="1579" y="73"/>
                  </a:lnTo>
                  <a:lnTo>
                    <a:pt x="1573" y="76"/>
                  </a:lnTo>
                  <a:lnTo>
                    <a:pt x="1566" y="80"/>
                  </a:lnTo>
                  <a:lnTo>
                    <a:pt x="1561" y="86"/>
                  </a:lnTo>
                  <a:lnTo>
                    <a:pt x="1556" y="93"/>
                  </a:lnTo>
                  <a:lnTo>
                    <a:pt x="1551" y="102"/>
                  </a:lnTo>
                  <a:lnTo>
                    <a:pt x="1545" y="111"/>
                  </a:lnTo>
                  <a:lnTo>
                    <a:pt x="1549" y="121"/>
                  </a:lnTo>
                  <a:lnTo>
                    <a:pt x="1553" y="128"/>
                  </a:lnTo>
                  <a:lnTo>
                    <a:pt x="1556" y="133"/>
                  </a:lnTo>
                  <a:lnTo>
                    <a:pt x="1559" y="138"/>
                  </a:lnTo>
                  <a:lnTo>
                    <a:pt x="1564" y="141"/>
                  </a:lnTo>
                  <a:lnTo>
                    <a:pt x="1571" y="144"/>
                  </a:lnTo>
                  <a:lnTo>
                    <a:pt x="1579" y="148"/>
                  </a:lnTo>
                  <a:lnTo>
                    <a:pt x="1592" y="152"/>
                  </a:lnTo>
                  <a:lnTo>
                    <a:pt x="1600" y="149"/>
                  </a:lnTo>
                  <a:lnTo>
                    <a:pt x="1608" y="147"/>
                  </a:lnTo>
                  <a:lnTo>
                    <a:pt x="1615" y="143"/>
                  </a:lnTo>
                  <a:lnTo>
                    <a:pt x="1620" y="140"/>
                  </a:lnTo>
                  <a:lnTo>
                    <a:pt x="1625" y="134"/>
                  </a:lnTo>
                  <a:lnTo>
                    <a:pt x="1630" y="128"/>
                  </a:lnTo>
                  <a:lnTo>
                    <a:pt x="1634" y="121"/>
                  </a:lnTo>
                  <a:lnTo>
                    <a:pt x="1638" y="111"/>
                  </a:lnTo>
                  <a:close/>
                  <a:moveTo>
                    <a:pt x="1638" y="474"/>
                  </a:moveTo>
                  <a:lnTo>
                    <a:pt x="1633" y="464"/>
                  </a:lnTo>
                  <a:lnTo>
                    <a:pt x="1628" y="456"/>
                  </a:lnTo>
                  <a:lnTo>
                    <a:pt x="1622" y="449"/>
                  </a:lnTo>
                  <a:lnTo>
                    <a:pt x="1617" y="443"/>
                  </a:lnTo>
                  <a:lnTo>
                    <a:pt x="1612" y="439"/>
                  </a:lnTo>
                  <a:lnTo>
                    <a:pt x="1605" y="436"/>
                  </a:lnTo>
                  <a:lnTo>
                    <a:pt x="1600" y="432"/>
                  </a:lnTo>
                  <a:lnTo>
                    <a:pt x="1595" y="430"/>
                  </a:lnTo>
                  <a:lnTo>
                    <a:pt x="1590" y="430"/>
                  </a:lnTo>
                  <a:lnTo>
                    <a:pt x="1584" y="430"/>
                  </a:lnTo>
                  <a:lnTo>
                    <a:pt x="1579" y="430"/>
                  </a:lnTo>
                  <a:lnTo>
                    <a:pt x="1574" y="432"/>
                  </a:lnTo>
                  <a:lnTo>
                    <a:pt x="1570" y="433"/>
                  </a:lnTo>
                  <a:lnTo>
                    <a:pt x="1565" y="437"/>
                  </a:lnTo>
                  <a:lnTo>
                    <a:pt x="1561" y="440"/>
                  </a:lnTo>
                  <a:lnTo>
                    <a:pt x="1558" y="443"/>
                  </a:lnTo>
                  <a:lnTo>
                    <a:pt x="1555" y="447"/>
                  </a:lnTo>
                  <a:lnTo>
                    <a:pt x="1552" y="451"/>
                  </a:lnTo>
                  <a:lnTo>
                    <a:pt x="1551" y="457"/>
                  </a:lnTo>
                  <a:lnTo>
                    <a:pt x="1548" y="461"/>
                  </a:lnTo>
                  <a:lnTo>
                    <a:pt x="1547" y="466"/>
                  </a:lnTo>
                  <a:lnTo>
                    <a:pt x="1547" y="471"/>
                  </a:lnTo>
                  <a:lnTo>
                    <a:pt x="1548" y="477"/>
                  </a:lnTo>
                  <a:lnTo>
                    <a:pt x="1549" y="482"/>
                  </a:lnTo>
                  <a:lnTo>
                    <a:pt x="1552" y="487"/>
                  </a:lnTo>
                  <a:lnTo>
                    <a:pt x="1555" y="493"/>
                  </a:lnTo>
                  <a:lnTo>
                    <a:pt x="1558" y="498"/>
                  </a:lnTo>
                  <a:lnTo>
                    <a:pt x="1563" y="503"/>
                  </a:lnTo>
                  <a:lnTo>
                    <a:pt x="1568" y="507"/>
                  </a:lnTo>
                  <a:lnTo>
                    <a:pt x="1575" y="512"/>
                  </a:lnTo>
                  <a:lnTo>
                    <a:pt x="1582" y="516"/>
                  </a:lnTo>
                  <a:lnTo>
                    <a:pt x="1592" y="519"/>
                  </a:lnTo>
                  <a:lnTo>
                    <a:pt x="1601" y="516"/>
                  </a:lnTo>
                  <a:lnTo>
                    <a:pt x="1610" y="513"/>
                  </a:lnTo>
                  <a:lnTo>
                    <a:pt x="1616" y="509"/>
                  </a:lnTo>
                  <a:lnTo>
                    <a:pt x="1621" y="505"/>
                  </a:lnTo>
                  <a:lnTo>
                    <a:pt x="1625" y="500"/>
                  </a:lnTo>
                  <a:lnTo>
                    <a:pt x="1630" y="493"/>
                  </a:lnTo>
                  <a:lnTo>
                    <a:pt x="1634" y="484"/>
                  </a:lnTo>
                  <a:lnTo>
                    <a:pt x="1638" y="474"/>
                  </a:lnTo>
                  <a:close/>
                  <a:moveTo>
                    <a:pt x="2360" y="1932"/>
                  </a:moveTo>
                  <a:lnTo>
                    <a:pt x="2355" y="1939"/>
                  </a:lnTo>
                  <a:lnTo>
                    <a:pt x="2349" y="1948"/>
                  </a:lnTo>
                  <a:lnTo>
                    <a:pt x="2345" y="1955"/>
                  </a:lnTo>
                  <a:lnTo>
                    <a:pt x="2341" y="1964"/>
                  </a:lnTo>
                  <a:lnTo>
                    <a:pt x="2287" y="1961"/>
                  </a:lnTo>
                  <a:lnTo>
                    <a:pt x="2282" y="1972"/>
                  </a:lnTo>
                  <a:lnTo>
                    <a:pt x="2299" y="1987"/>
                  </a:lnTo>
                  <a:lnTo>
                    <a:pt x="2321" y="1986"/>
                  </a:lnTo>
                  <a:lnTo>
                    <a:pt x="2343" y="1986"/>
                  </a:lnTo>
                  <a:lnTo>
                    <a:pt x="2365" y="1985"/>
                  </a:lnTo>
                  <a:lnTo>
                    <a:pt x="2387" y="1984"/>
                  </a:lnTo>
                  <a:lnTo>
                    <a:pt x="2365" y="1932"/>
                  </a:lnTo>
                  <a:lnTo>
                    <a:pt x="2360" y="1932"/>
                  </a:lnTo>
                  <a:close/>
                  <a:moveTo>
                    <a:pt x="2500" y="1854"/>
                  </a:moveTo>
                  <a:lnTo>
                    <a:pt x="2496" y="1859"/>
                  </a:lnTo>
                  <a:lnTo>
                    <a:pt x="2493" y="1864"/>
                  </a:lnTo>
                  <a:lnTo>
                    <a:pt x="2491" y="1871"/>
                  </a:lnTo>
                  <a:lnTo>
                    <a:pt x="2490" y="1880"/>
                  </a:lnTo>
                  <a:lnTo>
                    <a:pt x="2513" y="1880"/>
                  </a:lnTo>
                  <a:lnTo>
                    <a:pt x="2536" y="1879"/>
                  </a:lnTo>
                  <a:lnTo>
                    <a:pt x="2559" y="1879"/>
                  </a:lnTo>
                  <a:lnTo>
                    <a:pt x="2584" y="1879"/>
                  </a:lnTo>
                  <a:lnTo>
                    <a:pt x="2563" y="1872"/>
                  </a:lnTo>
                  <a:lnTo>
                    <a:pt x="2541" y="1865"/>
                  </a:lnTo>
                  <a:lnTo>
                    <a:pt x="2520" y="1859"/>
                  </a:lnTo>
                  <a:lnTo>
                    <a:pt x="2500" y="1854"/>
                  </a:lnTo>
                  <a:close/>
                  <a:moveTo>
                    <a:pt x="2443" y="1763"/>
                  </a:moveTo>
                  <a:lnTo>
                    <a:pt x="2442" y="1774"/>
                  </a:lnTo>
                  <a:lnTo>
                    <a:pt x="2442" y="1786"/>
                  </a:lnTo>
                  <a:lnTo>
                    <a:pt x="2463" y="1782"/>
                  </a:lnTo>
                  <a:lnTo>
                    <a:pt x="2479" y="1778"/>
                  </a:lnTo>
                  <a:lnTo>
                    <a:pt x="2482" y="1778"/>
                  </a:lnTo>
                  <a:lnTo>
                    <a:pt x="2485" y="1778"/>
                  </a:lnTo>
                  <a:lnTo>
                    <a:pt x="2489" y="1779"/>
                  </a:lnTo>
                  <a:lnTo>
                    <a:pt x="2493" y="1781"/>
                  </a:lnTo>
                  <a:lnTo>
                    <a:pt x="2496" y="1784"/>
                  </a:lnTo>
                  <a:lnTo>
                    <a:pt x="2499" y="1788"/>
                  </a:lnTo>
                  <a:lnTo>
                    <a:pt x="2502" y="1792"/>
                  </a:lnTo>
                  <a:lnTo>
                    <a:pt x="2507" y="1800"/>
                  </a:lnTo>
                  <a:lnTo>
                    <a:pt x="2494" y="1810"/>
                  </a:lnTo>
                  <a:lnTo>
                    <a:pt x="2482" y="1821"/>
                  </a:lnTo>
                  <a:lnTo>
                    <a:pt x="2487" y="1830"/>
                  </a:lnTo>
                  <a:lnTo>
                    <a:pt x="2492" y="1841"/>
                  </a:lnTo>
                  <a:lnTo>
                    <a:pt x="2513" y="1841"/>
                  </a:lnTo>
                  <a:lnTo>
                    <a:pt x="2533" y="1842"/>
                  </a:lnTo>
                  <a:lnTo>
                    <a:pt x="2554" y="1842"/>
                  </a:lnTo>
                  <a:lnTo>
                    <a:pt x="2575" y="1843"/>
                  </a:lnTo>
                  <a:lnTo>
                    <a:pt x="2575" y="1824"/>
                  </a:lnTo>
                  <a:lnTo>
                    <a:pt x="2555" y="1821"/>
                  </a:lnTo>
                  <a:lnTo>
                    <a:pt x="2551" y="1813"/>
                  </a:lnTo>
                  <a:lnTo>
                    <a:pt x="2549" y="1807"/>
                  </a:lnTo>
                  <a:lnTo>
                    <a:pt x="2549" y="1801"/>
                  </a:lnTo>
                  <a:lnTo>
                    <a:pt x="2549" y="1795"/>
                  </a:lnTo>
                  <a:lnTo>
                    <a:pt x="2552" y="1786"/>
                  </a:lnTo>
                  <a:lnTo>
                    <a:pt x="2556" y="1775"/>
                  </a:lnTo>
                  <a:lnTo>
                    <a:pt x="2571" y="1773"/>
                  </a:lnTo>
                  <a:lnTo>
                    <a:pt x="2587" y="1773"/>
                  </a:lnTo>
                  <a:lnTo>
                    <a:pt x="2587" y="1754"/>
                  </a:lnTo>
                  <a:lnTo>
                    <a:pt x="2563" y="1749"/>
                  </a:lnTo>
                  <a:lnTo>
                    <a:pt x="2542" y="1745"/>
                  </a:lnTo>
                  <a:lnTo>
                    <a:pt x="2527" y="1744"/>
                  </a:lnTo>
                  <a:lnTo>
                    <a:pt x="2512" y="1744"/>
                  </a:lnTo>
                  <a:lnTo>
                    <a:pt x="2497" y="1746"/>
                  </a:lnTo>
                  <a:lnTo>
                    <a:pt x="2482" y="1750"/>
                  </a:lnTo>
                  <a:lnTo>
                    <a:pt x="2465" y="1755"/>
                  </a:lnTo>
                  <a:lnTo>
                    <a:pt x="2443" y="1763"/>
                  </a:lnTo>
                  <a:close/>
                  <a:moveTo>
                    <a:pt x="2447" y="1697"/>
                  </a:moveTo>
                  <a:lnTo>
                    <a:pt x="2447" y="1722"/>
                  </a:lnTo>
                  <a:lnTo>
                    <a:pt x="2472" y="1720"/>
                  </a:lnTo>
                  <a:lnTo>
                    <a:pt x="2496" y="1720"/>
                  </a:lnTo>
                  <a:lnTo>
                    <a:pt x="2520" y="1720"/>
                  </a:lnTo>
                  <a:lnTo>
                    <a:pt x="2545" y="1719"/>
                  </a:lnTo>
                  <a:lnTo>
                    <a:pt x="2569" y="1719"/>
                  </a:lnTo>
                  <a:lnTo>
                    <a:pt x="2593" y="1719"/>
                  </a:lnTo>
                  <a:lnTo>
                    <a:pt x="2617" y="1719"/>
                  </a:lnTo>
                  <a:lnTo>
                    <a:pt x="2642" y="1719"/>
                  </a:lnTo>
                  <a:lnTo>
                    <a:pt x="2628" y="1710"/>
                  </a:lnTo>
                  <a:lnTo>
                    <a:pt x="2614" y="1703"/>
                  </a:lnTo>
                  <a:lnTo>
                    <a:pt x="2602" y="1696"/>
                  </a:lnTo>
                  <a:lnTo>
                    <a:pt x="2590" y="1691"/>
                  </a:lnTo>
                  <a:lnTo>
                    <a:pt x="2578" y="1687"/>
                  </a:lnTo>
                  <a:lnTo>
                    <a:pt x="2567" y="1685"/>
                  </a:lnTo>
                  <a:lnTo>
                    <a:pt x="2555" y="1682"/>
                  </a:lnTo>
                  <a:lnTo>
                    <a:pt x="2545" y="1682"/>
                  </a:lnTo>
                  <a:lnTo>
                    <a:pt x="2534" y="1682"/>
                  </a:lnTo>
                  <a:lnTo>
                    <a:pt x="2522" y="1683"/>
                  </a:lnTo>
                  <a:lnTo>
                    <a:pt x="2511" y="1685"/>
                  </a:lnTo>
                  <a:lnTo>
                    <a:pt x="2499" y="1687"/>
                  </a:lnTo>
                  <a:lnTo>
                    <a:pt x="2475" y="1692"/>
                  </a:lnTo>
                  <a:lnTo>
                    <a:pt x="2447" y="1697"/>
                  </a:lnTo>
                  <a:close/>
                  <a:moveTo>
                    <a:pt x="2977" y="2747"/>
                  </a:moveTo>
                  <a:lnTo>
                    <a:pt x="2971" y="2735"/>
                  </a:lnTo>
                  <a:lnTo>
                    <a:pt x="2965" y="2722"/>
                  </a:lnTo>
                  <a:lnTo>
                    <a:pt x="2952" y="2724"/>
                  </a:lnTo>
                  <a:lnTo>
                    <a:pt x="2943" y="2726"/>
                  </a:lnTo>
                  <a:lnTo>
                    <a:pt x="2936" y="2729"/>
                  </a:lnTo>
                  <a:lnTo>
                    <a:pt x="2930" y="2732"/>
                  </a:lnTo>
                  <a:lnTo>
                    <a:pt x="2926" y="2736"/>
                  </a:lnTo>
                  <a:lnTo>
                    <a:pt x="2921" y="2742"/>
                  </a:lnTo>
                  <a:lnTo>
                    <a:pt x="2917" y="2752"/>
                  </a:lnTo>
                  <a:lnTo>
                    <a:pt x="2913" y="2763"/>
                  </a:lnTo>
                  <a:lnTo>
                    <a:pt x="2919" y="2773"/>
                  </a:lnTo>
                  <a:lnTo>
                    <a:pt x="2927" y="2784"/>
                  </a:lnTo>
                  <a:lnTo>
                    <a:pt x="2932" y="2782"/>
                  </a:lnTo>
                  <a:lnTo>
                    <a:pt x="2939" y="2780"/>
                  </a:lnTo>
                  <a:lnTo>
                    <a:pt x="2947" y="2776"/>
                  </a:lnTo>
                  <a:lnTo>
                    <a:pt x="2954" y="2771"/>
                  </a:lnTo>
                  <a:lnTo>
                    <a:pt x="2960" y="2766"/>
                  </a:lnTo>
                  <a:lnTo>
                    <a:pt x="2967" y="2759"/>
                  </a:lnTo>
                  <a:lnTo>
                    <a:pt x="2973" y="2753"/>
                  </a:lnTo>
                  <a:lnTo>
                    <a:pt x="2977" y="2747"/>
                  </a:lnTo>
                  <a:close/>
                  <a:moveTo>
                    <a:pt x="2961" y="2035"/>
                  </a:moveTo>
                  <a:lnTo>
                    <a:pt x="2972" y="2035"/>
                  </a:lnTo>
                  <a:lnTo>
                    <a:pt x="2982" y="2036"/>
                  </a:lnTo>
                  <a:lnTo>
                    <a:pt x="2981" y="2028"/>
                  </a:lnTo>
                  <a:lnTo>
                    <a:pt x="2978" y="2021"/>
                  </a:lnTo>
                  <a:lnTo>
                    <a:pt x="2974" y="2012"/>
                  </a:lnTo>
                  <a:lnTo>
                    <a:pt x="2969" y="2004"/>
                  </a:lnTo>
                  <a:lnTo>
                    <a:pt x="2963" y="1996"/>
                  </a:lnTo>
                  <a:lnTo>
                    <a:pt x="2956" y="1988"/>
                  </a:lnTo>
                  <a:lnTo>
                    <a:pt x="2949" y="1980"/>
                  </a:lnTo>
                  <a:lnTo>
                    <a:pt x="2941" y="1973"/>
                  </a:lnTo>
                  <a:lnTo>
                    <a:pt x="2926" y="1959"/>
                  </a:lnTo>
                  <a:lnTo>
                    <a:pt x="2910" y="1949"/>
                  </a:lnTo>
                  <a:lnTo>
                    <a:pt x="2902" y="1944"/>
                  </a:lnTo>
                  <a:lnTo>
                    <a:pt x="2895" y="1942"/>
                  </a:lnTo>
                  <a:lnTo>
                    <a:pt x="2890" y="1940"/>
                  </a:lnTo>
                  <a:lnTo>
                    <a:pt x="2884" y="1939"/>
                  </a:lnTo>
                  <a:lnTo>
                    <a:pt x="2903" y="1961"/>
                  </a:lnTo>
                  <a:lnTo>
                    <a:pt x="2922" y="1985"/>
                  </a:lnTo>
                  <a:lnTo>
                    <a:pt x="2942" y="2009"/>
                  </a:lnTo>
                  <a:lnTo>
                    <a:pt x="2961" y="2035"/>
                  </a:lnTo>
                  <a:close/>
                  <a:moveTo>
                    <a:pt x="3351" y="1894"/>
                  </a:moveTo>
                  <a:lnTo>
                    <a:pt x="3352" y="1909"/>
                  </a:lnTo>
                  <a:lnTo>
                    <a:pt x="3351" y="1923"/>
                  </a:lnTo>
                  <a:lnTo>
                    <a:pt x="3349" y="1938"/>
                  </a:lnTo>
                  <a:lnTo>
                    <a:pt x="3345" y="1951"/>
                  </a:lnTo>
                  <a:lnTo>
                    <a:pt x="3341" y="1965"/>
                  </a:lnTo>
                  <a:lnTo>
                    <a:pt x="3337" y="1976"/>
                  </a:lnTo>
                  <a:lnTo>
                    <a:pt x="3331" y="1988"/>
                  </a:lnTo>
                  <a:lnTo>
                    <a:pt x="3323" y="1999"/>
                  </a:lnTo>
                  <a:lnTo>
                    <a:pt x="3316" y="2011"/>
                  </a:lnTo>
                  <a:lnTo>
                    <a:pt x="3308" y="2021"/>
                  </a:lnTo>
                  <a:lnTo>
                    <a:pt x="3298" y="2031"/>
                  </a:lnTo>
                  <a:lnTo>
                    <a:pt x="3289" y="2041"/>
                  </a:lnTo>
                  <a:lnTo>
                    <a:pt x="3267" y="2060"/>
                  </a:lnTo>
                  <a:lnTo>
                    <a:pt x="3245" y="2078"/>
                  </a:lnTo>
                  <a:lnTo>
                    <a:pt x="3199" y="2114"/>
                  </a:lnTo>
                  <a:lnTo>
                    <a:pt x="3152" y="2149"/>
                  </a:lnTo>
                  <a:lnTo>
                    <a:pt x="3142" y="2159"/>
                  </a:lnTo>
                  <a:lnTo>
                    <a:pt x="3131" y="2169"/>
                  </a:lnTo>
                  <a:lnTo>
                    <a:pt x="3121" y="2178"/>
                  </a:lnTo>
                  <a:lnTo>
                    <a:pt x="3111" y="2189"/>
                  </a:lnTo>
                  <a:lnTo>
                    <a:pt x="3103" y="2199"/>
                  </a:lnTo>
                  <a:lnTo>
                    <a:pt x="3094" y="2211"/>
                  </a:lnTo>
                  <a:lnTo>
                    <a:pt x="3086" y="2222"/>
                  </a:lnTo>
                  <a:lnTo>
                    <a:pt x="3080" y="2235"/>
                  </a:lnTo>
                  <a:lnTo>
                    <a:pt x="3087" y="2234"/>
                  </a:lnTo>
                  <a:lnTo>
                    <a:pt x="3096" y="2231"/>
                  </a:lnTo>
                  <a:lnTo>
                    <a:pt x="3109" y="2228"/>
                  </a:lnTo>
                  <a:lnTo>
                    <a:pt x="3123" y="2222"/>
                  </a:lnTo>
                  <a:lnTo>
                    <a:pt x="3154" y="2210"/>
                  </a:lnTo>
                  <a:lnTo>
                    <a:pt x="3189" y="2196"/>
                  </a:lnTo>
                  <a:lnTo>
                    <a:pt x="3222" y="2182"/>
                  </a:lnTo>
                  <a:lnTo>
                    <a:pt x="3251" y="2171"/>
                  </a:lnTo>
                  <a:lnTo>
                    <a:pt x="3262" y="2167"/>
                  </a:lnTo>
                  <a:lnTo>
                    <a:pt x="3272" y="2164"/>
                  </a:lnTo>
                  <a:lnTo>
                    <a:pt x="3278" y="2163"/>
                  </a:lnTo>
                  <a:lnTo>
                    <a:pt x="3282" y="2164"/>
                  </a:lnTo>
                  <a:lnTo>
                    <a:pt x="3252" y="2190"/>
                  </a:lnTo>
                  <a:lnTo>
                    <a:pt x="3219" y="2217"/>
                  </a:lnTo>
                  <a:lnTo>
                    <a:pt x="3184" y="2245"/>
                  </a:lnTo>
                  <a:lnTo>
                    <a:pt x="3149" y="2271"/>
                  </a:lnTo>
                  <a:lnTo>
                    <a:pt x="3131" y="2284"/>
                  </a:lnTo>
                  <a:lnTo>
                    <a:pt x="3113" y="2295"/>
                  </a:lnTo>
                  <a:lnTo>
                    <a:pt x="3094" y="2307"/>
                  </a:lnTo>
                  <a:lnTo>
                    <a:pt x="3076" y="2316"/>
                  </a:lnTo>
                  <a:lnTo>
                    <a:pt x="3058" y="2325"/>
                  </a:lnTo>
                  <a:lnTo>
                    <a:pt x="3039" y="2332"/>
                  </a:lnTo>
                  <a:lnTo>
                    <a:pt x="3022" y="2338"/>
                  </a:lnTo>
                  <a:lnTo>
                    <a:pt x="3003" y="2341"/>
                  </a:lnTo>
                  <a:lnTo>
                    <a:pt x="2994" y="2331"/>
                  </a:lnTo>
                  <a:lnTo>
                    <a:pt x="2985" y="2322"/>
                  </a:lnTo>
                  <a:lnTo>
                    <a:pt x="2976" y="2312"/>
                  </a:lnTo>
                  <a:lnTo>
                    <a:pt x="2967" y="2304"/>
                  </a:lnTo>
                  <a:lnTo>
                    <a:pt x="2961" y="2309"/>
                  </a:lnTo>
                  <a:lnTo>
                    <a:pt x="2955" y="2319"/>
                  </a:lnTo>
                  <a:lnTo>
                    <a:pt x="2949" y="2331"/>
                  </a:lnTo>
                  <a:lnTo>
                    <a:pt x="2942" y="2346"/>
                  </a:lnTo>
                  <a:lnTo>
                    <a:pt x="2928" y="2383"/>
                  </a:lnTo>
                  <a:lnTo>
                    <a:pt x="2914" y="2425"/>
                  </a:lnTo>
                  <a:lnTo>
                    <a:pt x="2900" y="2469"/>
                  </a:lnTo>
                  <a:lnTo>
                    <a:pt x="2890" y="2509"/>
                  </a:lnTo>
                  <a:lnTo>
                    <a:pt x="2885" y="2527"/>
                  </a:lnTo>
                  <a:lnTo>
                    <a:pt x="2882" y="2542"/>
                  </a:lnTo>
                  <a:lnTo>
                    <a:pt x="2880" y="2554"/>
                  </a:lnTo>
                  <a:lnTo>
                    <a:pt x="2879" y="2564"/>
                  </a:lnTo>
                  <a:lnTo>
                    <a:pt x="2907" y="2561"/>
                  </a:lnTo>
                  <a:lnTo>
                    <a:pt x="2913" y="2538"/>
                  </a:lnTo>
                  <a:lnTo>
                    <a:pt x="2919" y="2516"/>
                  </a:lnTo>
                  <a:lnTo>
                    <a:pt x="2926" y="2494"/>
                  </a:lnTo>
                  <a:lnTo>
                    <a:pt x="2932" y="2472"/>
                  </a:lnTo>
                  <a:lnTo>
                    <a:pt x="2938" y="2449"/>
                  </a:lnTo>
                  <a:lnTo>
                    <a:pt x="2946" y="2426"/>
                  </a:lnTo>
                  <a:lnTo>
                    <a:pt x="2952" y="2404"/>
                  </a:lnTo>
                  <a:lnTo>
                    <a:pt x="2958" y="2382"/>
                  </a:lnTo>
                  <a:lnTo>
                    <a:pt x="2974" y="2384"/>
                  </a:lnTo>
                  <a:lnTo>
                    <a:pt x="2989" y="2386"/>
                  </a:lnTo>
                  <a:lnTo>
                    <a:pt x="3005" y="2388"/>
                  </a:lnTo>
                  <a:lnTo>
                    <a:pt x="3020" y="2391"/>
                  </a:lnTo>
                  <a:lnTo>
                    <a:pt x="3024" y="2413"/>
                  </a:lnTo>
                  <a:lnTo>
                    <a:pt x="3025" y="2435"/>
                  </a:lnTo>
                  <a:lnTo>
                    <a:pt x="3026" y="2457"/>
                  </a:lnTo>
                  <a:lnTo>
                    <a:pt x="3027" y="2480"/>
                  </a:lnTo>
                  <a:lnTo>
                    <a:pt x="3026" y="2529"/>
                  </a:lnTo>
                  <a:lnTo>
                    <a:pt x="3024" y="2579"/>
                  </a:lnTo>
                  <a:lnTo>
                    <a:pt x="3020" y="2628"/>
                  </a:lnTo>
                  <a:lnTo>
                    <a:pt x="3017" y="2678"/>
                  </a:lnTo>
                  <a:lnTo>
                    <a:pt x="3013" y="2726"/>
                  </a:lnTo>
                  <a:lnTo>
                    <a:pt x="3010" y="2774"/>
                  </a:lnTo>
                  <a:lnTo>
                    <a:pt x="2990" y="2791"/>
                  </a:lnTo>
                  <a:lnTo>
                    <a:pt x="2958" y="2815"/>
                  </a:lnTo>
                  <a:lnTo>
                    <a:pt x="2942" y="2827"/>
                  </a:lnTo>
                  <a:lnTo>
                    <a:pt x="2928" y="2836"/>
                  </a:lnTo>
                  <a:lnTo>
                    <a:pt x="2921" y="2840"/>
                  </a:lnTo>
                  <a:lnTo>
                    <a:pt x="2915" y="2842"/>
                  </a:lnTo>
                  <a:lnTo>
                    <a:pt x="2911" y="2843"/>
                  </a:lnTo>
                  <a:lnTo>
                    <a:pt x="2908" y="2842"/>
                  </a:lnTo>
                  <a:lnTo>
                    <a:pt x="2895" y="2819"/>
                  </a:lnTo>
                  <a:lnTo>
                    <a:pt x="2882" y="2796"/>
                  </a:lnTo>
                  <a:lnTo>
                    <a:pt x="2870" y="2773"/>
                  </a:lnTo>
                  <a:lnTo>
                    <a:pt x="2858" y="2751"/>
                  </a:lnTo>
                  <a:lnTo>
                    <a:pt x="2885" y="2724"/>
                  </a:lnTo>
                  <a:lnTo>
                    <a:pt x="2914" y="2698"/>
                  </a:lnTo>
                  <a:lnTo>
                    <a:pt x="2941" y="2669"/>
                  </a:lnTo>
                  <a:lnTo>
                    <a:pt x="2969" y="2642"/>
                  </a:lnTo>
                  <a:lnTo>
                    <a:pt x="2963" y="2638"/>
                  </a:lnTo>
                  <a:lnTo>
                    <a:pt x="2958" y="2636"/>
                  </a:lnTo>
                  <a:lnTo>
                    <a:pt x="2952" y="2633"/>
                  </a:lnTo>
                  <a:lnTo>
                    <a:pt x="2945" y="2633"/>
                  </a:lnTo>
                  <a:lnTo>
                    <a:pt x="2937" y="2635"/>
                  </a:lnTo>
                  <a:lnTo>
                    <a:pt x="2930" y="2637"/>
                  </a:lnTo>
                  <a:lnTo>
                    <a:pt x="2921" y="2640"/>
                  </a:lnTo>
                  <a:lnTo>
                    <a:pt x="2913" y="2644"/>
                  </a:lnTo>
                  <a:lnTo>
                    <a:pt x="2894" y="2655"/>
                  </a:lnTo>
                  <a:lnTo>
                    <a:pt x="2875" y="2667"/>
                  </a:lnTo>
                  <a:lnTo>
                    <a:pt x="2855" y="2681"/>
                  </a:lnTo>
                  <a:lnTo>
                    <a:pt x="2834" y="2696"/>
                  </a:lnTo>
                  <a:lnTo>
                    <a:pt x="2813" y="2711"/>
                  </a:lnTo>
                  <a:lnTo>
                    <a:pt x="2793" y="2724"/>
                  </a:lnTo>
                  <a:lnTo>
                    <a:pt x="2772" y="2737"/>
                  </a:lnTo>
                  <a:lnTo>
                    <a:pt x="2755" y="2748"/>
                  </a:lnTo>
                  <a:lnTo>
                    <a:pt x="2746" y="2752"/>
                  </a:lnTo>
                  <a:lnTo>
                    <a:pt x="2738" y="2755"/>
                  </a:lnTo>
                  <a:lnTo>
                    <a:pt x="2729" y="2757"/>
                  </a:lnTo>
                  <a:lnTo>
                    <a:pt x="2722" y="2758"/>
                  </a:lnTo>
                  <a:lnTo>
                    <a:pt x="2716" y="2758"/>
                  </a:lnTo>
                  <a:lnTo>
                    <a:pt x="2709" y="2756"/>
                  </a:lnTo>
                  <a:lnTo>
                    <a:pt x="2704" y="2754"/>
                  </a:lnTo>
                  <a:lnTo>
                    <a:pt x="2699" y="2750"/>
                  </a:lnTo>
                  <a:lnTo>
                    <a:pt x="2724" y="2686"/>
                  </a:lnTo>
                  <a:lnTo>
                    <a:pt x="2755" y="2610"/>
                  </a:lnTo>
                  <a:lnTo>
                    <a:pt x="2787" y="2525"/>
                  </a:lnTo>
                  <a:lnTo>
                    <a:pt x="2823" y="2435"/>
                  </a:lnTo>
                  <a:lnTo>
                    <a:pt x="2841" y="2389"/>
                  </a:lnTo>
                  <a:lnTo>
                    <a:pt x="2860" y="2345"/>
                  </a:lnTo>
                  <a:lnTo>
                    <a:pt x="2879" y="2303"/>
                  </a:lnTo>
                  <a:lnTo>
                    <a:pt x="2899" y="2262"/>
                  </a:lnTo>
                  <a:lnTo>
                    <a:pt x="2918" y="2222"/>
                  </a:lnTo>
                  <a:lnTo>
                    <a:pt x="2937" y="2188"/>
                  </a:lnTo>
                  <a:lnTo>
                    <a:pt x="2956" y="2155"/>
                  </a:lnTo>
                  <a:lnTo>
                    <a:pt x="2975" y="2127"/>
                  </a:lnTo>
                  <a:lnTo>
                    <a:pt x="2972" y="2111"/>
                  </a:lnTo>
                  <a:lnTo>
                    <a:pt x="2966" y="2096"/>
                  </a:lnTo>
                  <a:lnTo>
                    <a:pt x="2958" y="2079"/>
                  </a:lnTo>
                  <a:lnTo>
                    <a:pt x="2949" y="2063"/>
                  </a:lnTo>
                  <a:lnTo>
                    <a:pt x="2929" y="2031"/>
                  </a:lnTo>
                  <a:lnTo>
                    <a:pt x="2907" y="2000"/>
                  </a:lnTo>
                  <a:lnTo>
                    <a:pt x="2897" y="1986"/>
                  </a:lnTo>
                  <a:lnTo>
                    <a:pt x="2888" y="1971"/>
                  </a:lnTo>
                  <a:lnTo>
                    <a:pt x="2879" y="1957"/>
                  </a:lnTo>
                  <a:lnTo>
                    <a:pt x="2873" y="1944"/>
                  </a:lnTo>
                  <a:lnTo>
                    <a:pt x="2867" y="1932"/>
                  </a:lnTo>
                  <a:lnTo>
                    <a:pt x="2865" y="1921"/>
                  </a:lnTo>
                  <a:lnTo>
                    <a:pt x="2865" y="1916"/>
                  </a:lnTo>
                  <a:lnTo>
                    <a:pt x="2865" y="1911"/>
                  </a:lnTo>
                  <a:lnTo>
                    <a:pt x="2866" y="1905"/>
                  </a:lnTo>
                  <a:lnTo>
                    <a:pt x="2869" y="1901"/>
                  </a:lnTo>
                  <a:lnTo>
                    <a:pt x="2885" y="1912"/>
                  </a:lnTo>
                  <a:lnTo>
                    <a:pt x="2905" y="1927"/>
                  </a:lnTo>
                  <a:lnTo>
                    <a:pt x="2929" y="1943"/>
                  </a:lnTo>
                  <a:lnTo>
                    <a:pt x="2952" y="1960"/>
                  </a:lnTo>
                  <a:lnTo>
                    <a:pt x="2975" y="1976"/>
                  </a:lnTo>
                  <a:lnTo>
                    <a:pt x="2997" y="1989"/>
                  </a:lnTo>
                  <a:lnTo>
                    <a:pt x="3009" y="1994"/>
                  </a:lnTo>
                  <a:lnTo>
                    <a:pt x="3018" y="1997"/>
                  </a:lnTo>
                  <a:lnTo>
                    <a:pt x="3028" y="1999"/>
                  </a:lnTo>
                  <a:lnTo>
                    <a:pt x="3037" y="2000"/>
                  </a:lnTo>
                  <a:lnTo>
                    <a:pt x="3045" y="1983"/>
                  </a:lnTo>
                  <a:lnTo>
                    <a:pt x="3053" y="1966"/>
                  </a:lnTo>
                  <a:lnTo>
                    <a:pt x="3062" y="1950"/>
                  </a:lnTo>
                  <a:lnTo>
                    <a:pt x="3070" y="1935"/>
                  </a:lnTo>
                  <a:lnTo>
                    <a:pt x="3080" y="1922"/>
                  </a:lnTo>
                  <a:lnTo>
                    <a:pt x="3091" y="1910"/>
                  </a:lnTo>
                  <a:lnTo>
                    <a:pt x="3098" y="1903"/>
                  </a:lnTo>
                  <a:lnTo>
                    <a:pt x="3105" y="1898"/>
                  </a:lnTo>
                  <a:lnTo>
                    <a:pt x="3112" y="1893"/>
                  </a:lnTo>
                  <a:lnTo>
                    <a:pt x="3120" y="1888"/>
                  </a:lnTo>
                  <a:lnTo>
                    <a:pt x="3132" y="1895"/>
                  </a:lnTo>
                  <a:lnTo>
                    <a:pt x="3145" y="1902"/>
                  </a:lnTo>
                  <a:lnTo>
                    <a:pt x="3150" y="1946"/>
                  </a:lnTo>
                  <a:lnTo>
                    <a:pt x="3137" y="1953"/>
                  </a:lnTo>
                  <a:lnTo>
                    <a:pt x="3125" y="1960"/>
                  </a:lnTo>
                  <a:lnTo>
                    <a:pt x="3113" y="1969"/>
                  </a:lnTo>
                  <a:lnTo>
                    <a:pt x="3103" y="1977"/>
                  </a:lnTo>
                  <a:lnTo>
                    <a:pt x="3094" y="1986"/>
                  </a:lnTo>
                  <a:lnTo>
                    <a:pt x="3086" y="1995"/>
                  </a:lnTo>
                  <a:lnTo>
                    <a:pt x="3077" y="2005"/>
                  </a:lnTo>
                  <a:lnTo>
                    <a:pt x="3071" y="2015"/>
                  </a:lnTo>
                  <a:lnTo>
                    <a:pt x="3065" y="2026"/>
                  </a:lnTo>
                  <a:lnTo>
                    <a:pt x="3060" y="2037"/>
                  </a:lnTo>
                  <a:lnTo>
                    <a:pt x="3054" y="2049"/>
                  </a:lnTo>
                  <a:lnTo>
                    <a:pt x="3049" y="2063"/>
                  </a:lnTo>
                  <a:lnTo>
                    <a:pt x="3041" y="2091"/>
                  </a:lnTo>
                  <a:lnTo>
                    <a:pt x="3032" y="2123"/>
                  </a:lnTo>
                  <a:lnTo>
                    <a:pt x="3041" y="2128"/>
                  </a:lnTo>
                  <a:lnTo>
                    <a:pt x="3049" y="2132"/>
                  </a:lnTo>
                  <a:lnTo>
                    <a:pt x="3057" y="2133"/>
                  </a:lnTo>
                  <a:lnTo>
                    <a:pt x="3066" y="2134"/>
                  </a:lnTo>
                  <a:lnTo>
                    <a:pt x="3073" y="2133"/>
                  </a:lnTo>
                  <a:lnTo>
                    <a:pt x="3082" y="2130"/>
                  </a:lnTo>
                  <a:lnTo>
                    <a:pt x="3089" y="2128"/>
                  </a:lnTo>
                  <a:lnTo>
                    <a:pt x="3096" y="2124"/>
                  </a:lnTo>
                  <a:lnTo>
                    <a:pt x="3103" y="2119"/>
                  </a:lnTo>
                  <a:lnTo>
                    <a:pt x="3110" y="2114"/>
                  </a:lnTo>
                  <a:lnTo>
                    <a:pt x="3117" y="2107"/>
                  </a:lnTo>
                  <a:lnTo>
                    <a:pt x="3123" y="2100"/>
                  </a:lnTo>
                  <a:lnTo>
                    <a:pt x="3136" y="2085"/>
                  </a:lnTo>
                  <a:lnTo>
                    <a:pt x="3147" y="2068"/>
                  </a:lnTo>
                  <a:lnTo>
                    <a:pt x="3158" y="2050"/>
                  </a:lnTo>
                  <a:lnTo>
                    <a:pt x="3167" y="2032"/>
                  </a:lnTo>
                  <a:lnTo>
                    <a:pt x="3176" y="2015"/>
                  </a:lnTo>
                  <a:lnTo>
                    <a:pt x="3183" y="2000"/>
                  </a:lnTo>
                  <a:lnTo>
                    <a:pt x="3189" y="1987"/>
                  </a:lnTo>
                  <a:lnTo>
                    <a:pt x="3195" y="1976"/>
                  </a:lnTo>
                  <a:lnTo>
                    <a:pt x="3199" y="1970"/>
                  </a:lnTo>
                  <a:lnTo>
                    <a:pt x="3202" y="1968"/>
                  </a:lnTo>
                  <a:lnTo>
                    <a:pt x="3210" y="1974"/>
                  </a:lnTo>
                  <a:lnTo>
                    <a:pt x="3217" y="1978"/>
                  </a:lnTo>
                  <a:lnTo>
                    <a:pt x="3221" y="1979"/>
                  </a:lnTo>
                  <a:lnTo>
                    <a:pt x="3226" y="1979"/>
                  </a:lnTo>
                  <a:lnTo>
                    <a:pt x="3233" y="1978"/>
                  </a:lnTo>
                  <a:lnTo>
                    <a:pt x="3241" y="1977"/>
                  </a:lnTo>
                  <a:lnTo>
                    <a:pt x="3243" y="1970"/>
                  </a:lnTo>
                  <a:lnTo>
                    <a:pt x="3243" y="1962"/>
                  </a:lnTo>
                  <a:lnTo>
                    <a:pt x="3244" y="1956"/>
                  </a:lnTo>
                  <a:lnTo>
                    <a:pt x="3243" y="1951"/>
                  </a:lnTo>
                  <a:lnTo>
                    <a:pt x="3242" y="1941"/>
                  </a:lnTo>
                  <a:lnTo>
                    <a:pt x="3240" y="1932"/>
                  </a:lnTo>
                  <a:lnTo>
                    <a:pt x="3239" y="1924"/>
                  </a:lnTo>
                  <a:lnTo>
                    <a:pt x="3240" y="1916"/>
                  </a:lnTo>
                  <a:lnTo>
                    <a:pt x="3241" y="1912"/>
                  </a:lnTo>
                  <a:lnTo>
                    <a:pt x="3244" y="1908"/>
                  </a:lnTo>
                  <a:lnTo>
                    <a:pt x="3247" y="1902"/>
                  </a:lnTo>
                  <a:lnTo>
                    <a:pt x="3252" y="1897"/>
                  </a:lnTo>
                  <a:lnTo>
                    <a:pt x="3278" y="1902"/>
                  </a:lnTo>
                  <a:lnTo>
                    <a:pt x="3278" y="1912"/>
                  </a:lnTo>
                  <a:lnTo>
                    <a:pt x="3278" y="1921"/>
                  </a:lnTo>
                  <a:lnTo>
                    <a:pt x="3278" y="1931"/>
                  </a:lnTo>
                  <a:lnTo>
                    <a:pt x="3278" y="1940"/>
                  </a:lnTo>
                  <a:lnTo>
                    <a:pt x="3295" y="1929"/>
                  </a:lnTo>
                  <a:lnTo>
                    <a:pt x="3308" y="1917"/>
                  </a:lnTo>
                  <a:lnTo>
                    <a:pt x="3314" y="1911"/>
                  </a:lnTo>
                  <a:lnTo>
                    <a:pt x="3319" y="1903"/>
                  </a:lnTo>
                  <a:lnTo>
                    <a:pt x="3324" y="1895"/>
                  </a:lnTo>
                  <a:lnTo>
                    <a:pt x="3331" y="1884"/>
                  </a:lnTo>
                  <a:lnTo>
                    <a:pt x="3340" y="1888"/>
                  </a:lnTo>
                  <a:lnTo>
                    <a:pt x="3351" y="1894"/>
                  </a:lnTo>
                  <a:close/>
                  <a:moveTo>
                    <a:pt x="3148" y="2036"/>
                  </a:moveTo>
                  <a:lnTo>
                    <a:pt x="3148" y="2014"/>
                  </a:lnTo>
                  <a:lnTo>
                    <a:pt x="3134" y="2007"/>
                  </a:lnTo>
                  <a:lnTo>
                    <a:pt x="3121" y="1999"/>
                  </a:lnTo>
                  <a:lnTo>
                    <a:pt x="3121" y="1989"/>
                  </a:lnTo>
                  <a:lnTo>
                    <a:pt x="3125" y="1988"/>
                  </a:lnTo>
                  <a:lnTo>
                    <a:pt x="3129" y="1988"/>
                  </a:lnTo>
                  <a:lnTo>
                    <a:pt x="3133" y="1989"/>
                  </a:lnTo>
                  <a:lnTo>
                    <a:pt x="3138" y="1990"/>
                  </a:lnTo>
                  <a:lnTo>
                    <a:pt x="3147" y="1994"/>
                  </a:lnTo>
                  <a:lnTo>
                    <a:pt x="3158" y="2000"/>
                  </a:lnTo>
                  <a:lnTo>
                    <a:pt x="3157" y="2012"/>
                  </a:lnTo>
                  <a:lnTo>
                    <a:pt x="3154" y="2022"/>
                  </a:lnTo>
                  <a:lnTo>
                    <a:pt x="3152" y="2030"/>
                  </a:lnTo>
                  <a:lnTo>
                    <a:pt x="3149" y="2039"/>
                  </a:lnTo>
                  <a:lnTo>
                    <a:pt x="3146" y="2045"/>
                  </a:lnTo>
                  <a:lnTo>
                    <a:pt x="3143" y="2051"/>
                  </a:lnTo>
                  <a:lnTo>
                    <a:pt x="3139" y="2056"/>
                  </a:lnTo>
                  <a:lnTo>
                    <a:pt x="3134" y="2061"/>
                  </a:lnTo>
                  <a:lnTo>
                    <a:pt x="3124" y="2069"/>
                  </a:lnTo>
                  <a:lnTo>
                    <a:pt x="3111" y="2077"/>
                  </a:lnTo>
                  <a:lnTo>
                    <a:pt x="3096" y="2083"/>
                  </a:lnTo>
                  <a:lnTo>
                    <a:pt x="3080" y="2090"/>
                  </a:lnTo>
                  <a:lnTo>
                    <a:pt x="3075" y="2087"/>
                  </a:lnTo>
                  <a:lnTo>
                    <a:pt x="3070" y="2086"/>
                  </a:lnTo>
                  <a:lnTo>
                    <a:pt x="3086" y="2050"/>
                  </a:lnTo>
                  <a:lnTo>
                    <a:pt x="3095" y="2031"/>
                  </a:lnTo>
                  <a:lnTo>
                    <a:pt x="3099" y="2027"/>
                  </a:lnTo>
                  <a:lnTo>
                    <a:pt x="3101" y="2025"/>
                  </a:lnTo>
                  <a:lnTo>
                    <a:pt x="3103" y="2026"/>
                  </a:lnTo>
                  <a:lnTo>
                    <a:pt x="3105" y="2028"/>
                  </a:lnTo>
                  <a:lnTo>
                    <a:pt x="3107" y="2031"/>
                  </a:lnTo>
                  <a:lnTo>
                    <a:pt x="3110" y="2034"/>
                  </a:lnTo>
                  <a:lnTo>
                    <a:pt x="3113" y="2037"/>
                  </a:lnTo>
                  <a:lnTo>
                    <a:pt x="3118" y="2041"/>
                  </a:lnTo>
                  <a:lnTo>
                    <a:pt x="3123" y="2043"/>
                  </a:lnTo>
                  <a:lnTo>
                    <a:pt x="3129" y="2043"/>
                  </a:lnTo>
                  <a:lnTo>
                    <a:pt x="3138" y="2041"/>
                  </a:lnTo>
                  <a:lnTo>
                    <a:pt x="3148" y="2036"/>
                  </a:lnTo>
                  <a:close/>
                  <a:moveTo>
                    <a:pt x="3052" y="1898"/>
                  </a:moveTo>
                  <a:lnTo>
                    <a:pt x="3050" y="1898"/>
                  </a:lnTo>
                  <a:lnTo>
                    <a:pt x="3048" y="1899"/>
                  </a:lnTo>
                  <a:lnTo>
                    <a:pt x="3035" y="1882"/>
                  </a:lnTo>
                  <a:lnTo>
                    <a:pt x="3026" y="1865"/>
                  </a:lnTo>
                  <a:lnTo>
                    <a:pt x="3017" y="1850"/>
                  </a:lnTo>
                  <a:lnTo>
                    <a:pt x="3011" y="1837"/>
                  </a:lnTo>
                  <a:lnTo>
                    <a:pt x="3012" y="1836"/>
                  </a:lnTo>
                  <a:lnTo>
                    <a:pt x="3013" y="1836"/>
                  </a:lnTo>
                  <a:lnTo>
                    <a:pt x="3024" y="1846"/>
                  </a:lnTo>
                  <a:lnTo>
                    <a:pt x="3038" y="1861"/>
                  </a:lnTo>
                  <a:lnTo>
                    <a:pt x="3045" y="1871"/>
                  </a:lnTo>
                  <a:lnTo>
                    <a:pt x="3050" y="1880"/>
                  </a:lnTo>
                  <a:lnTo>
                    <a:pt x="3052" y="1884"/>
                  </a:lnTo>
                  <a:lnTo>
                    <a:pt x="3053" y="1888"/>
                  </a:lnTo>
                  <a:lnTo>
                    <a:pt x="3053" y="1894"/>
                  </a:lnTo>
                  <a:lnTo>
                    <a:pt x="3052" y="1898"/>
                  </a:lnTo>
                  <a:close/>
                  <a:moveTo>
                    <a:pt x="2856" y="1718"/>
                  </a:moveTo>
                  <a:lnTo>
                    <a:pt x="2850" y="1730"/>
                  </a:lnTo>
                  <a:lnTo>
                    <a:pt x="2843" y="1746"/>
                  </a:lnTo>
                  <a:lnTo>
                    <a:pt x="2836" y="1764"/>
                  </a:lnTo>
                  <a:lnTo>
                    <a:pt x="2828" y="1785"/>
                  </a:lnTo>
                  <a:lnTo>
                    <a:pt x="2813" y="1832"/>
                  </a:lnTo>
                  <a:lnTo>
                    <a:pt x="2795" y="1883"/>
                  </a:lnTo>
                  <a:lnTo>
                    <a:pt x="2785" y="1908"/>
                  </a:lnTo>
                  <a:lnTo>
                    <a:pt x="2774" y="1931"/>
                  </a:lnTo>
                  <a:lnTo>
                    <a:pt x="2762" y="1953"/>
                  </a:lnTo>
                  <a:lnTo>
                    <a:pt x="2749" y="1972"/>
                  </a:lnTo>
                  <a:lnTo>
                    <a:pt x="2743" y="1979"/>
                  </a:lnTo>
                  <a:lnTo>
                    <a:pt x="2736" y="1988"/>
                  </a:lnTo>
                  <a:lnTo>
                    <a:pt x="2729" y="1994"/>
                  </a:lnTo>
                  <a:lnTo>
                    <a:pt x="2721" y="1999"/>
                  </a:lnTo>
                  <a:lnTo>
                    <a:pt x="2713" y="2004"/>
                  </a:lnTo>
                  <a:lnTo>
                    <a:pt x="2705" y="2007"/>
                  </a:lnTo>
                  <a:lnTo>
                    <a:pt x="2697" y="2009"/>
                  </a:lnTo>
                  <a:lnTo>
                    <a:pt x="2688" y="2010"/>
                  </a:lnTo>
                  <a:lnTo>
                    <a:pt x="2686" y="2010"/>
                  </a:lnTo>
                  <a:lnTo>
                    <a:pt x="2687" y="1915"/>
                  </a:lnTo>
                  <a:lnTo>
                    <a:pt x="2690" y="1837"/>
                  </a:lnTo>
                  <a:lnTo>
                    <a:pt x="2689" y="1803"/>
                  </a:lnTo>
                  <a:lnTo>
                    <a:pt x="2688" y="1772"/>
                  </a:lnTo>
                  <a:lnTo>
                    <a:pt x="2687" y="1757"/>
                  </a:lnTo>
                  <a:lnTo>
                    <a:pt x="2685" y="1745"/>
                  </a:lnTo>
                  <a:lnTo>
                    <a:pt x="2682" y="1732"/>
                  </a:lnTo>
                  <a:lnTo>
                    <a:pt x="2679" y="1720"/>
                  </a:lnTo>
                  <a:lnTo>
                    <a:pt x="2674" y="1709"/>
                  </a:lnTo>
                  <a:lnTo>
                    <a:pt x="2669" y="1698"/>
                  </a:lnTo>
                  <a:lnTo>
                    <a:pt x="2663" y="1689"/>
                  </a:lnTo>
                  <a:lnTo>
                    <a:pt x="2655" y="1679"/>
                  </a:lnTo>
                  <a:lnTo>
                    <a:pt x="2648" y="1671"/>
                  </a:lnTo>
                  <a:lnTo>
                    <a:pt x="2638" y="1662"/>
                  </a:lnTo>
                  <a:lnTo>
                    <a:pt x="2628" y="1655"/>
                  </a:lnTo>
                  <a:lnTo>
                    <a:pt x="2616" y="1649"/>
                  </a:lnTo>
                  <a:lnTo>
                    <a:pt x="2604" y="1642"/>
                  </a:lnTo>
                  <a:lnTo>
                    <a:pt x="2589" y="1636"/>
                  </a:lnTo>
                  <a:lnTo>
                    <a:pt x="2573" y="1631"/>
                  </a:lnTo>
                  <a:lnTo>
                    <a:pt x="2555" y="1625"/>
                  </a:lnTo>
                  <a:lnTo>
                    <a:pt x="2536" y="1620"/>
                  </a:lnTo>
                  <a:lnTo>
                    <a:pt x="2515" y="1616"/>
                  </a:lnTo>
                  <a:lnTo>
                    <a:pt x="2493" y="1613"/>
                  </a:lnTo>
                  <a:lnTo>
                    <a:pt x="2469" y="1608"/>
                  </a:lnTo>
                  <a:lnTo>
                    <a:pt x="2463" y="1600"/>
                  </a:lnTo>
                  <a:lnTo>
                    <a:pt x="2460" y="1593"/>
                  </a:lnTo>
                  <a:lnTo>
                    <a:pt x="2457" y="1586"/>
                  </a:lnTo>
                  <a:lnTo>
                    <a:pt x="2456" y="1581"/>
                  </a:lnTo>
                  <a:lnTo>
                    <a:pt x="2468" y="1575"/>
                  </a:lnTo>
                  <a:lnTo>
                    <a:pt x="2479" y="1569"/>
                  </a:lnTo>
                  <a:lnTo>
                    <a:pt x="2493" y="1564"/>
                  </a:lnTo>
                  <a:lnTo>
                    <a:pt x="2507" y="1560"/>
                  </a:lnTo>
                  <a:lnTo>
                    <a:pt x="2522" y="1557"/>
                  </a:lnTo>
                  <a:lnTo>
                    <a:pt x="2538" y="1554"/>
                  </a:lnTo>
                  <a:lnTo>
                    <a:pt x="2555" y="1550"/>
                  </a:lnTo>
                  <a:lnTo>
                    <a:pt x="2573" y="1548"/>
                  </a:lnTo>
                  <a:lnTo>
                    <a:pt x="2610" y="1545"/>
                  </a:lnTo>
                  <a:lnTo>
                    <a:pt x="2650" y="1544"/>
                  </a:lnTo>
                  <a:lnTo>
                    <a:pt x="2691" y="1545"/>
                  </a:lnTo>
                  <a:lnTo>
                    <a:pt x="2732" y="1546"/>
                  </a:lnTo>
                  <a:lnTo>
                    <a:pt x="2775" y="1550"/>
                  </a:lnTo>
                  <a:lnTo>
                    <a:pt x="2816" y="1555"/>
                  </a:lnTo>
                  <a:lnTo>
                    <a:pt x="2856" y="1560"/>
                  </a:lnTo>
                  <a:lnTo>
                    <a:pt x="2895" y="1566"/>
                  </a:lnTo>
                  <a:lnTo>
                    <a:pt x="2931" y="1573"/>
                  </a:lnTo>
                  <a:lnTo>
                    <a:pt x="2963" y="1580"/>
                  </a:lnTo>
                  <a:lnTo>
                    <a:pt x="2993" y="1587"/>
                  </a:lnTo>
                  <a:lnTo>
                    <a:pt x="3017" y="1595"/>
                  </a:lnTo>
                  <a:lnTo>
                    <a:pt x="2996" y="1610"/>
                  </a:lnTo>
                  <a:lnTo>
                    <a:pt x="2976" y="1625"/>
                  </a:lnTo>
                  <a:lnTo>
                    <a:pt x="2955" y="1640"/>
                  </a:lnTo>
                  <a:lnTo>
                    <a:pt x="2935" y="1655"/>
                  </a:lnTo>
                  <a:lnTo>
                    <a:pt x="2915" y="1671"/>
                  </a:lnTo>
                  <a:lnTo>
                    <a:pt x="2895" y="1687"/>
                  </a:lnTo>
                  <a:lnTo>
                    <a:pt x="2876" y="1703"/>
                  </a:lnTo>
                  <a:lnTo>
                    <a:pt x="2856" y="1718"/>
                  </a:lnTo>
                  <a:close/>
                  <a:moveTo>
                    <a:pt x="2458" y="1637"/>
                  </a:moveTo>
                  <a:lnTo>
                    <a:pt x="2496" y="1642"/>
                  </a:lnTo>
                  <a:lnTo>
                    <a:pt x="2529" y="1648"/>
                  </a:lnTo>
                  <a:lnTo>
                    <a:pt x="2557" y="1654"/>
                  </a:lnTo>
                  <a:lnTo>
                    <a:pt x="2581" y="1661"/>
                  </a:lnTo>
                  <a:lnTo>
                    <a:pt x="2592" y="1667"/>
                  </a:lnTo>
                  <a:lnTo>
                    <a:pt x="2603" y="1671"/>
                  </a:lnTo>
                  <a:lnTo>
                    <a:pt x="2611" y="1676"/>
                  </a:lnTo>
                  <a:lnTo>
                    <a:pt x="2619" y="1681"/>
                  </a:lnTo>
                  <a:lnTo>
                    <a:pt x="2627" y="1687"/>
                  </a:lnTo>
                  <a:lnTo>
                    <a:pt x="2633" y="1693"/>
                  </a:lnTo>
                  <a:lnTo>
                    <a:pt x="2638" y="1700"/>
                  </a:lnTo>
                  <a:lnTo>
                    <a:pt x="2644" y="1708"/>
                  </a:lnTo>
                  <a:lnTo>
                    <a:pt x="2648" y="1716"/>
                  </a:lnTo>
                  <a:lnTo>
                    <a:pt x="2652" y="1725"/>
                  </a:lnTo>
                  <a:lnTo>
                    <a:pt x="2655" y="1734"/>
                  </a:lnTo>
                  <a:lnTo>
                    <a:pt x="2657" y="1744"/>
                  </a:lnTo>
                  <a:lnTo>
                    <a:pt x="2662" y="1766"/>
                  </a:lnTo>
                  <a:lnTo>
                    <a:pt x="2664" y="1791"/>
                  </a:lnTo>
                  <a:lnTo>
                    <a:pt x="2665" y="1821"/>
                  </a:lnTo>
                  <a:lnTo>
                    <a:pt x="2665" y="1853"/>
                  </a:lnTo>
                  <a:lnTo>
                    <a:pt x="2665" y="1890"/>
                  </a:lnTo>
                  <a:lnTo>
                    <a:pt x="2663" y="1930"/>
                  </a:lnTo>
                  <a:lnTo>
                    <a:pt x="2661" y="1950"/>
                  </a:lnTo>
                  <a:lnTo>
                    <a:pt x="2656" y="1968"/>
                  </a:lnTo>
                  <a:lnTo>
                    <a:pt x="2651" y="1985"/>
                  </a:lnTo>
                  <a:lnTo>
                    <a:pt x="2645" y="2000"/>
                  </a:lnTo>
                  <a:lnTo>
                    <a:pt x="2637" y="2015"/>
                  </a:lnTo>
                  <a:lnTo>
                    <a:pt x="2629" y="2029"/>
                  </a:lnTo>
                  <a:lnTo>
                    <a:pt x="2619" y="2041"/>
                  </a:lnTo>
                  <a:lnTo>
                    <a:pt x="2610" y="2052"/>
                  </a:lnTo>
                  <a:lnTo>
                    <a:pt x="2598" y="2063"/>
                  </a:lnTo>
                  <a:lnTo>
                    <a:pt x="2587" y="2072"/>
                  </a:lnTo>
                  <a:lnTo>
                    <a:pt x="2573" y="2081"/>
                  </a:lnTo>
                  <a:lnTo>
                    <a:pt x="2559" y="2088"/>
                  </a:lnTo>
                  <a:lnTo>
                    <a:pt x="2545" y="2095"/>
                  </a:lnTo>
                  <a:lnTo>
                    <a:pt x="2530" y="2100"/>
                  </a:lnTo>
                  <a:lnTo>
                    <a:pt x="2514" y="2104"/>
                  </a:lnTo>
                  <a:lnTo>
                    <a:pt x="2497" y="2107"/>
                  </a:lnTo>
                  <a:lnTo>
                    <a:pt x="2447" y="2100"/>
                  </a:lnTo>
                  <a:lnTo>
                    <a:pt x="2447" y="2088"/>
                  </a:lnTo>
                  <a:lnTo>
                    <a:pt x="2446" y="2077"/>
                  </a:lnTo>
                  <a:lnTo>
                    <a:pt x="2446" y="2065"/>
                  </a:lnTo>
                  <a:lnTo>
                    <a:pt x="2446" y="2054"/>
                  </a:lnTo>
                  <a:lnTo>
                    <a:pt x="2456" y="2050"/>
                  </a:lnTo>
                  <a:lnTo>
                    <a:pt x="2466" y="2045"/>
                  </a:lnTo>
                  <a:lnTo>
                    <a:pt x="2476" y="2041"/>
                  </a:lnTo>
                  <a:lnTo>
                    <a:pt x="2485" y="2036"/>
                  </a:lnTo>
                  <a:lnTo>
                    <a:pt x="2485" y="2030"/>
                  </a:lnTo>
                  <a:lnTo>
                    <a:pt x="2484" y="2025"/>
                  </a:lnTo>
                  <a:lnTo>
                    <a:pt x="2482" y="2020"/>
                  </a:lnTo>
                  <a:lnTo>
                    <a:pt x="2480" y="2015"/>
                  </a:lnTo>
                  <a:lnTo>
                    <a:pt x="2475" y="2010"/>
                  </a:lnTo>
                  <a:lnTo>
                    <a:pt x="2469" y="2006"/>
                  </a:lnTo>
                  <a:lnTo>
                    <a:pt x="2462" y="2004"/>
                  </a:lnTo>
                  <a:lnTo>
                    <a:pt x="2457" y="2002"/>
                  </a:lnTo>
                  <a:lnTo>
                    <a:pt x="2455" y="2000"/>
                  </a:lnTo>
                  <a:lnTo>
                    <a:pt x="2453" y="1999"/>
                  </a:lnTo>
                  <a:lnTo>
                    <a:pt x="2452" y="1997"/>
                  </a:lnTo>
                  <a:lnTo>
                    <a:pt x="2452" y="1995"/>
                  </a:lnTo>
                  <a:lnTo>
                    <a:pt x="2458" y="1990"/>
                  </a:lnTo>
                  <a:lnTo>
                    <a:pt x="2464" y="1986"/>
                  </a:lnTo>
                  <a:lnTo>
                    <a:pt x="2472" y="1984"/>
                  </a:lnTo>
                  <a:lnTo>
                    <a:pt x="2479" y="1984"/>
                  </a:lnTo>
                  <a:lnTo>
                    <a:pt x="2492" y="1986"/>
                  </a:lnTo>
                  <a:lnTo>
                    <a:pt x="2504" y="1988"/>
                  </a:lnTo>
                  <a:lnTo>
                    <a:pt x="2510" y="1989"/>
                  </a:lnTo>
                  <a:lnTo>
                    <a:pt x="2515" y="1989"/>
                  </a:lnTo>
                  <a:lnTo>
                    <a:pt x="2519" y="1988"/>
                  </a:lnTo>
                  <a:lnTo>
                    <a:pt x="2522" y="1986"/>
                  </a:lnTo>
                  <a:lnTo>
                    <a:pt x="2525" y="1981"/>
                  </a:lnTo>
                  <a:lnTo>
                    <a:pt x="2526" y="1975"/>
                  </a:lnTo>
                  <a:lnTo>
                    <a:pt x="2526" y="1966"/>
                  </a:lnTo>
                  <a:lnTo>
                    <a:pt x="2525" y="1953"/>
                  </a:lnTo>
                  <a:lnTo>
                    <a:pt x="2445" y="1953"/>
                  </a:lnTo>
                  <a:lnTo>
                    <a:pt x="2446" y="1940"/>
                  </a:lnTo>
                  <a:lnTo>
                    <a:pt x="2450" y="1931"/>
                  </a:lnTo>
                  <a:lnTo>
                    <a:pt x="2453" y="1923"/>
                  </a:lnTo>
                  <a:lnTo>
                    <a:pt x="2456" y="1918"/>
                  </a:lnTo>
                  <a:lnTo>
                    <a:pt x="2459" y="1913"/>
                  </a:lnTo>
                  <a:lnTo>
                    <a:pt x="2462" y="1908"/>
                  </a:lnTo>
                  <a:lnTo>
                    <a:pt x="2463" y="1901"/>
                  </a:lnTo>
                  <a:lnTo>
                    <a:pt x="2462" y="1891"/>
                  </a:lnTo>
                  <a:lnTo>
                    <a:pt x="2433" y="1888"/>
                  </a:lnTo>
                  <a:lnTo>
                    <a:pt x="2403" y="1887"/>
                  </a:lnTo>
                  <a:lnTo>
                    <a:pt x="2373" y="1886"/>
                  </a:lnTo>
                  <a:lnTo>
                    <a:pt x="2343" y="1884"/>
                  </a:lnTo>
                  <a:lnTo>
                    <a:pt x="2344" y="1864"/>
                  </a:lnTo>
                  <a:lnTo>
                    <a:pt x="2346" y="1846"/>
                  </a:lnTo>
                  <a:lnTo>
                    <a:pt x="2348" y="1828"/>
                  </a:lnTo>
                  <a:lnTo>
                    <a:pt x="2353" y="1811"/>
                  </a:lnTo>
                  <a:lnTo>
                    <a:pt x="2358" y="1795"/>
                  </a:lnTo>
                  <a:lnTo>
                    <a:pt x="2364" y="1781"/>
                  </a:lnTo>
                  <a:lnTo>
                    <a:pt x="2372" y="1766"/>
                  </a:lnTo>
                  <a:lnTo>
                    <a:pt x="2379" y="1751"/>
                  </a:lnTo>
                  <a:lnTo>
                    <a:pt x="2396" y="1724"/>
                  </a:lnTo>
                  <a:lnTo>
                    <a:pt x="2416" y="1696"/>
                  </a:lnTo>
                  <a:lnTo>
                    <a:pt x="2436" y="1668"/>
                  </a:lnTo>
                  <a:lnTo>
                    <a:pt x="2458" y="1637"/>
                  </a:lnTo>
                  <a:close/>
                  <a:moveTo>
                    <a:pt x="2310" y="1899"/>
                  </a:moveTo>
                  <a:lnTo>
                    <a:pt x="2301" y="1901"/>
                  </a:lnTo>
                  <a:lnTo>
                    <a:pt x="2291" y="1904"/>
                  </a:lnTo>
                  <a:lnTo>
                    <a:pt x="2282" y="1906"/>
                  </a:lnTo>
                  <a:lnTo>
                    <a:pt x="2272" y="1909"/>
                  </a:lnTo>
                  <a:lnTo>
                    <a:pt x="2267" y="1902"/>
                  </a:lnTo>
                  <a:lnTo>
                    <a:pt x="2263" y="1897"/>
                  </a:lnTo>
                  <a:lnTo>
                    <a:pt x="2275" y="1887"/>
                  </a:lnTo>
                  <a:lnTo>
                    <a:pt x="2290" y="1879"/>
                  </a:lnTo>
                  <a:lnTo>
                    <a:pt x="2300" y="1890"/>
                  </a:lnTo>
                  <a:lnTo>
                    <a:pt x="2310" y="1899"/>
                  </a:lnTo>
                  <a:close/>
                  <a:moveTo>
                    <a:pt x="2407" y="2119"/>
                  </a:moveTo>
                  <a:lnTo>
                    <a:pt x="2400" y="2113"/>
                  </a:lnTo>
                  <a:lnTo>
                    <a:pt x="2394" y="2106"/>
                  </a:lnTo>
                  <a:lnTo>
                    <a:pt x="2395" y="2101"/>
                  </a:lnTo>
                  <a:lnTo>
                    <a:pt x="2396" y="2098"/>
                  </a:lnTo>
                  <a:lnTo>
                    <a:pt x="2398" y="2096"/>
                  </a:lnTo>
                  <a:lnTo>
                    <a:pt x="2400" y="2095"/>
                  </a:lnTo>
                  <a:lnTo>
                    <a:pt x="2405" y="2096"/>
                  </a:lnTo>
                  <a:lnTo>
                    <a:pt x="2415" y="2099"/>
                  </a:lnTo>
                  <a:lnTo>
                    <a:pt x="2416" y="2106"/>
                  </a:lnTo>
                  <a:lnTo>
                    <a:pt x="2417" y="2115"/>
                  </a:lnTo>
                  <a:lnTo>
                    <a:pt x="2412" y="2118"/>
                  </a:lnTo>
                  <a:lnTo>
                    <a:pt x="2407" y="2119"/>
                  </a:lnTo>
                  <a:close/>
                  <a:moveTo>
                    <a:pt x="2252" y="1930"/>
                  </a:moveTo>
                  <a:lnTo>
                    <a:pt x="2269" y="1929"/>
                  </a:lnTo>
                  <a:lnTo>
                    <a:pt x="2287" y="1925"/>
                  </a:lnTo>
                  <a:lnTo>
                    <a:pt x="2304" y="1922"/>
                  </a:lnTo>
                  <a:lnTo>
                    <a:pt x="2321" y="1918"/>
                  </a:lnTo>
                  <a:lnTo>
                    <a:pt x="2329" y="1917"/>
                  </a:lnTo>
                  <a:lnTo>
                    <a:pt x="2338" y="1916"/>
                  </a:lnTo>
                  <a:lnTo>
                    <a:pt x="2347" y="1916"/>
                  </a:lnTo>
                  <a:lnTo>
                    <a:pt x="2356" y="1916"/>
                  </a:lnTo>
                  <a:lnTo>
                    <a:pt x="2365" y="1917"/>
                  </a:lnTo>
                  <a:lnTo>
                    <a:pt x="2375" y="1919"/>
                  </a:lnTo>
                  <a:lnTo>
                    <a:pt x="2384" y="1922"/>
                  </a:lnTo>
                  <a:lnTo>
                    <a:pt x="2394" y="1928"/>
                  </a:lnTo>
                  <a:lnTo>
                    <a:pt x="2393" y="1936"/>
                  </a:lnTo>
                  <a:lnTo>
                    <a:pt x="2392" y="1946"/>
                  </a:lnTo>
                  <a:lnTo>
                    <a:pt x="2392" y="1955"/>
                  </a:lnTo>
                  <a:lnTo>
                    <a:pt x="2393" y="1964"/>
                  </a:lnTo>
                  <a:lnTo>
                    <a:pt x="2395" y="1983"/>
                  </a:lnTo>
                  <a:lnTo>
                    <a:pt x="2397" y="2000"/>
                  </a:lnTo>
                  <a:lnTo>
                    <a:pt x="2400" y="2020"/>
                  </a:lnTo>
                  <a:lnTo>
                    <a:pt x="2401" y="2039"/>
                  </a:lnTo>
                  <a:lnTo>
                    <a:pt x="2401" y="2049"/>
                  </a:lnTo>
                  <a:lnTo>
                    <a:pt x="2400" y="2059"/>
                  </a:lnTo>
                  <a:lnTo>
                    <a:pt x="2399" y="2069"/>
                  </a:lnTo>
                  <a:lnTo>
                    <a:pt x="2397" y="2080"/>
                  </a:lnTo>
                  <a:lnTo>
                    <a:pt x="2388" y="2079"/>
                  </a:lnTo>
                  <a:lnTo>
                    <a:pt x="2382" y="2077"/>
                  </a:lnTo>
                  <a:lnTo>
                    <a:pt x="2376" y="2073"/>
                  </a:lnTo>
                  <a:lnTo>
                    <a:pt x="2369" y="2070"/>
                  </a:lnTo>
                  <a:lnTo>
                    <a:pt x="2360" y="2063"/>
                  </a:lnTo>
                  <a:lnTo>
                    <a:pt x="2351" y="2055"/>
                  </a:lnTo>
                  <a:lnTo>
                    <a:pt x="2351" y="2049"/>
                  </a:lnTo>
                  <a:lnTo>
                    <a:pt x="2361" y="2041"/>
                  </a:lnTo>
                  <a:lnTo>
                    <a:pt x="2369" y="2036"/>
                  </a:lnTo>
                  <a:lnTo>
                    <a:pt x="2379" y="2034"/>
                  </a:lnTo>
                  <a:lnTo>
                    <a:pt x="2394" y="2032"/>
                  </a:lnTo>
                  <a:lnTo>
                    <a:pt x="2388" y="2023"/>
                  </a:lnTo>
                  <a:lnTo>
                    <a:pt x="2384" y="2012"/>
                  </a:lnTo>
                  <a:lnTo>
                    <a:pt x="2360" y="2008"/>
                  </a:lnTo>
                  <a:lnTo>
                    <a:pt x="2336" y="2006"/>
                  </a:lnTo>
                  <a:lnTo>
                    <a:pt x="2324" y="2006"/>
                  </a:lnTo>
                  <a:lnTo>
                    <a:pt x="2313" y="2007"/>
                  </a:lnTo>
                  <a:lnTo>
                    <a:pt x="2304" y="2009"/>
                  </a:lnTo>
                  <a:lnTo>
                    <a:pt x="2294" y="2013"/>
                  </a:lnTo>
                  <a:lnTo>
                    <a:pt x="2309" y="2029"/>
                  </a:lnTo>
                  <a:lnTo>
                    <a:pt x="2324" y="2049"/>
                  </a:lnTo>
                  <a:lnTo>
                    <a:pt x="2340" y="2071"/>
                  </a:lnTo>
                  <a:lnTo>
                    <a:pt x="2356" y="2096"/>
                  </a:lnTo>
                  <a:lnTo>
                    <a:pt x="2372" y="2121"/>
                  </a:lnTo>
                  <a:lnTo>
                    <a:pt x="2386" y="2146"/>
                  </a:lnTo>
                  <a:lnTo>
                    <a:pt x="2401" y="2171"/>
                  </a:lnTo>
                  <a:lnTo>
                    <a:pt x="2416" y="2193"/>
                  </a:lnTo>
                  <a:lnTo>
                    <a:pt x="2425" y="2192"/>
                  </a:lnTo>
                  <a:lnTo>
                    <a:pt x="2434" y="2192"/>
                  </a:lnTo>
                  <a:lnTo>
                    <a:pt x="2443" y="2192"/>
                  </a:lnTo>
                  <a:lnTo>
                    <a:pt x="2453" y="2192"/>
                  </a:lnTo>
                  <a:lnTo>
                    <a:pt x="2428" y="2169"/>
                  </a:lnTo>
                  <a:lnTo>
                    <a:pt x="2462" y="2132"/>
                  </a:lnTo>
                  <a:lnTo>
                    <a:pt x="2464" y="2133"/>
                  </a:lnTo>
                  <a:lnTo>
                    <a:pt x="2469" y="2135"/>
                  </a:lnTo>
                  <a:lnTo>
                    <a:pt x="2474" y="2139"/>
                  </a:lnTo>
                  <a:lnTo>
                    <a:pt x="2480" y="2145"/>
                  </a:lnTo>
                  <a:lnTo>
                    <a:pt x="2473" y="2165"/>
                  </a:lnTo>
                  <a:lnTo>
                    <a:pt x="2469" y="2181"/>
                  </a:lnTo>
                  <a:lnTo>
                    <a:pt x="2465" y="2195"/>
                  </a:lnTo>
                  <a:lnTo>
                    <a:pt x="2462" y="2208"/>
                  </a:lnTo>
                  <a:lnTo>
                    <a:pt x="2460" y="2213"/>
                  </a:lnTo>
                  <a:lnTo>
                    <a:pt x="2457" y="2218"/>
                  </a:lnTo>
                  <a:lnTo>
                    <a:pt x="2454" y="2223"/>
                  </a:lnTo>
                  <a:lnTo>
                    <a:pt x="2450" y="2229"/>
                  </a:lnTo>
                  <a:lnTo>
                    <a:pt x="2444" y="2235"/>
                  </a:lnTo>
                  <a:lnTo>
                    <a:pt x="2438" y="2240"/>
                  </a:lnTo>
                  <a:lnTo>
                    <a:pt x="2430" y="2247"/>
                  </a:lnTo>
                  <a:lnTo>
                    <a:pt x="2420" y="2254"/>
                  </a:lnTo>
                  <a:lnTo>
                    <a:pt x="2418" y="2272"/>
                  </a:lnTo>
                  <a:lnTo>
                    <a:pt x="2415" y="2303"/>
                  </a:lnTo>
                  <a:lnTo>
                    <a:pt x="2409" y="2340"/>
                  </a:lnTo>
                  <a:lnTo>
                    <a:pt x="2403" y="2378"/>
                  </a:lnTo>
                  <a:lnTo>
                    <a:pt x="2400" y="2396"/>
                  </a:lnTo>
                  <a:lnTo>
                    <a:pt x="2396" y="2413"/>
                  </a:lnTo>
                  <a:lnTo>
                    <a:pt x="2392" y="2428"/>
                  </a:lnTo>
                  <a:lnTo>
                    <a:pt x="2387" y="2441"/>
                  </a:lnTo>
                  <a:lnTo>
                    <a:pt x="2385" y="2446"/>
                  </a:lnTo>
                  <a:lnTo>
                    <a:pt x="2383" y="2451"/>
                  </a:lnTo>
                  <a:lnTo>
                    <a:pt x="2380" y="2454"/>
                  </a:lnTo>
                  <a:lnTo>
                    <a:pt x="2378" y="2456"/>
                  </a:lnTo>
                  <a:lnTo>
                    <a:pt x="2376" y="2458"/>
                  </a:lnTo>
                  <a:lnTo>
                    <a:pt x="2373" y="2458"/>
                  </a:lnTo>
                  <a:lnTo>
                    <a:pt x="2370" y="2457"/>
                  </a:lnTo>
                  <a:lnTo>
                    <a:pt x="2367" y="2455"/>
                  </a:lnTo>
                  <a:lnTo>
                    <a:pt x="2346" y="2427"/>
                  </a:lnTo>
                  <a:lnTo>
                    <a:pt x="2327" y="2400"/>
                  </a:lnTo>
                  <a:lnTo>
                    <a:pt x="2317" y="2388"/>
                  </a:lnTo>
                  <a:lnTo>
                    <a:pt x="2307" y="2377"/>
                  </a:lnTo>
                  <a:lnTo>
                    <a:pt x="2298" y="2366"/>
                  </a:lnTo>
                  <a:lnTo>
                    <a:pt x="2288" y="2359"/>
                  </a:lnTo>
                  <a:lnTo>
                    <a:pt x="2278" y="2351"/>
                  </a:lnTo>
                  <a:lnTo>
                    <a:pt x="2268" y="2347"/>
                  </a:lnTo>
                  <a:lnTo>
                    <a:pt x="2263" y="2346"/>
                  </a:lnTo>
                  <a:lnTo>
                    <a:pt x="2258" y="2346"/>
                  </a:lnTo>
                  <a:lnTo>
                    <a:pt x="2252" y="2346"/>
                  </a:lnTo>
                  <a:lnTo>
                    <a:pt x="2246" y="2347"/>
                  </a:lnTo>
                  <a:lnTo>
                    <a:pt x="2241" y="2348"/>
                  </a:lnTo>
                  <a:lnTo>
                    <a:pt x="2235" y="2350"/>
                  </a:lnTo>
                  <a:lnTo>
                    <a:pt x="2229" y="2353"/>
                  </a:lnTo>
                  <a:lnTo>
                    <a:pt x="2223" y="2358"/>
                  </a:lnTo>
                  <a:lnTo>
                    <a:pt x="2217" y="2363"/>
                  </a:lnTo>
                  <a:lnTo>
                    <a:pt x="2211" y="2368"/>
                  </a:lnTo>
                  <a:lnTo>
                    <a:pt x="2205" y="2376"/>
                  </a:lnTo>
                  <a:lnTo>
                    <a:pt x="2198" y="2383"/>
                  </a:lnTo>
                  <a:lnTo>
                    <a:pt x="2189" y="2374"/>
                  </a:lnTo>
                  <a:lnTo>
                    <a:pt x="2206" y="2360"/>
                  </a:lnTo>
                  <a:lnTo>
                    <a:pt x="2223" y="2346"/>
                  </a:lnTo>
                  <a:lnTo>
                    <a:pt x="2241" y="2333"/>
                  </a:lnTo>
                  <a:lnTo>
                    <a:pt x="2258" y="2320"/>
                  </a:lnTo>
                  <a:lnTo>
                    <a:pt x="2245" y="2309"/>
                  </a:lnTo>
                  <a:lnTo>
                    <a:pt x="2232" y="2298"/>
                  </a:lnTo>
                  <a:lnTo>
                    <a:pt x="2253" y="2283"/>
                  </a:lnTo>
                  <a:lnTo>
                    <a:pt x="2244" y="2236"/>
                  </a:lnTo>
                  <a:lnTo>
                    <a:pt x="2234" y="2193"/>
                  </a:lnTo>
                  <a:lnTo>
                    <a:pt x="2225" y="2152"/>
                  </a:lnTo>
                  <a:lnTo>
                    <a:pt x="2214" y="2111"/>
                  </a:lnTo>
                  <a:lnTo>
                    <a:pt x="2209" y="2091"/>
                  </a:lnTo>
                  <a:lnTo>
                    <a:pt x="2202" y="2072"/>
                  </a:lnTo>
                  <a:lnTo>
                    <a:pt x="2194" y="2054"/>
                  </a:lnTo>
                  <a:lnTo>
                    <a:pt x="2186" y="2035"/>
                  </a:lnTo>
                  <a:lnTo>
                    <a:pt x="2176" y="2017"/>
                  </a:lnTo>
                  <a:lnTo>
                    <a:pt x="2166" y="1999"/>
                  </a:lnTo>
                  <a:lnTo>
                    <a:pt x="2154" y="1983"/>
                  </a:lnTo>
                  <a:lnTo>
                    <a:pt x="2140" y="1965"/>
                  </a:lnTo>
                  <a:lnTo>
                    <a:pt x="2111" y="1943"/>
                  </a:lnTo>
                  <a:lnTo>
                    <a:pt x="2070" y="1913"/>
                  </a:lnTo>
                  <a:lnTo>
                    <a:pt x="2049" y="1897"/>
                  </a:lnTo>
                  <a:lnTo>
                    <a:pt x="2032" y="1883"/>
                  </a:lnTo>
                  <a:lnTo>
                    <a:pt x="2018" y="1872"/>
                  </a:lnTo>
                  <a:lnTo>
                    <a:pt x="2013" y="1864"/>
                  </a:lnTo>
                  <a:lnTo>
                    <a:pt x="2026" y="1866"/>
                  </a:lnTo>
                  <a:lnTo>
                    <a:pt x="2044" y="1872"/>
                  </a:lnTo>
                  <a:lnTo>
                    <a:pt x="2055" y="1874"/>
                  </a:lnTo>
                  <a:lnTo>
                    <a:pt x="2064" y="1877"/>
                  </a:lnTo>
                  <a:lnTo>
                    <a:pt x="2074" y="1878"/>
                  </a:lnTo>
                  <a:lnTo>
                    <a:pt x="2083" y="1879"/>
                  </a:lnTo>
                  <a:lnTo>
                    <a:pt x="2073" y="1844"/>
                  </a:lnTo>
                  <a:lnTo>
                    <a:pt x="2061" y="1809"/>
                  </a:lnTo>
                  <a:lnTo>
                    <a:pt x="2049" y="1774"/>
                  </a:lnTo>
                  <a:lnTo>
                    <a:pt x="2034" y="1741"/>
                  </a:lnTo>
                  <a:lnTo>
                    <a:pt x="2003" y="1672"/>
                  </a:lnTo>
                  <a:lnTo>
                    <a:pt x="1972" y="1605"/>
                  </a:lnTo>
                  <a:lnTo>
                    <a:pt x="1956" y="1573"/>
                  </a:lnTo>
                  <a:lnTo>
                    <a:pt x="1940" y="1539"/>
                  </a:lnTo>
                  <a:lnTo>
                    <a:pt x="1925" y="1507"/>
                  </a:lnTo>
                  <a:lnTo>
                    <a:pt x="1911" y="1474"/>
                  </a:lnTo>
                  <a:lnTo>
                    <a:pt x="1900" y="1443"/>
                  </a:lnTo>
                  <a:lnTo>
                    <a:pt x="1889" y="1411"/>
                  </a:lnTo>
                  <a:lnTo>
                    <a:pt x="1880" y="1379"/>
                  </a:lnTo>
                  <a:lnTo>
                    <a:pt x="1873" y="1349"/>
                  </a:lnTo>
                  <a:lnTo>
                    <a:pt x="1883" y="1356"/>
                  </a:lnTo>
                  <a:lnTo>
                    <a:pt x="1891" y="1364"/>
                  </a:lnTo>
                  <a:lnTo>
                    <a:pt x="1900" y="1374"/>
                  </a:lnTo>
                  <a:lnTo>
                    <a:pt x="1909" y="1384"/>
                  </a:lnTo>
                  <a:lnTo>
                    <a:pt x="1926" y="1408"/>
                  </a:lnTo>
                  <a:lnTo>
                    <a:pt x="1943" y="1433"/>
                  </a:lnTo>
                  <a:lnTo>
                    <a:pt x="1959" y="1462"/>
                  </a:lnTo>
                  <a:lnTo>
                    <a:pt x="1976" y="1491"/>
                  </a:lnTo>
                  <a:lnTo>
                    <a:pt x="1992" y="1522"/>
                  </a:lnTo>
                  <a:lnTo>
                    <a:pt x="2007" y="1552"/>
                  </a:lnTo>
                  <a:lnTo>
                    <a:pt x="2024" y="1584"/>
                  </a:lnTo>
                  <a:lnTo>
                    <a:pt x="2041" y="1615"/>
                  </a:lnTo>
                  <a:lnTo>
                    <a:pt x="2058" y="1643"/>
                  </a:lnTo>
                  <a:lnTo>
                    <a:pt x="2076" y="1672"/>
                  </a:lnTo>
                  <a:lnTo>
                    <a:pt x="2084" y="1685"/>
                  </a:lnTo>
                  <a:lnTo>
                    <a:pt x="2094" y="1697"/>
                  </a:lnTo>
                  <a:lnTo>
                    <a:pt x="2103" y="1709"/>
                  </a:lnTo>
                  <a:lnTo>
                    <a:pt x="2113" y="1720"/>
                  </a:lnTo>
                  <a:lnTo>
                    <a:pt x="2124" y="1731"/>
                  </a:lnTo>
                  <a:lnTo>
                    <a:pt x="2133" y="1739"/>
                  </a:lnTo>
                  <a:lnTo>
                    <a:pt x="2144" y="1749"/>
                  </a:lnTo>
                  <a:lnTo>
                    <a:pt x="2154" y="1756"/>
                  </a:lnTo>
                  <a:lnTo>
                    <a:pt x="2153" y="1765"/>
                  </a:lnTo>
                  <a:lnTo>
                    <a:pt x="2153" y="1775"/>
                  </a:lnTo>
                  <a:lnTo>
                    <a:pt x="2160" y="1781"/>
                  </a:lnTo>
                  <a:lnTo>
                    <a:pt x="2169" y="1787"/>
                  </a:lnTo>
                  <a:lnTo>
                    <a:pt x="2175" y="1794"/>
                  </a:lnTo>
                  <a:lnTo>
                    <a:pt x="2182" y="1803"/>
                  </a:lnTo>
                  <a:lnTo>
                    <a:pt x="2193" y="1821"/>
                  </a:lnTo>
                  <a:lnTo>
                    <a:pt x="2204" y="1841"/>
                  </a:lnTo>
                  <a:lnTo>
                    <a:pt x="2214" y="1863"/>
                  </a:lnTo>
                  <a:lnTo>
                    <a:pt x="2226" y="1885"/>
                  </a:lnTo>
                  <a:lnTo>
                    <a:pt x="2237" y="1908"/>
                  </a:lnTo>
                  <a:lnTo>
                    <a:pt x="2252" y="1930"/>
                  </a:lnTo>
                  <a:close/>
                  <a:moveTo>
                    <a:pt x="2216" y="1811"/>
                  </a:moveTo>
                  <a:lnTo>
                    <a:pt x="2212" y="1806"/>
                  </a:lnTo>
                  <a:lnTo>
                    <a:pt x="2209" y="1802"/>
                  </a:lnTo>
                  <a:lnTo>
                    <a:pt x="2218" y="1799"/>
                  </a:lnTo>
                  <a:lnTo>
                    <a:pt x="2226" y="1795"/>
                  </a:lnTo>
                  <a:lnTo>
                    <a:pt x="2233" y="1793"/>
                  </a:lnTo>
                  <a:lnTo>
                    <a:pt x="2240" y="1792"/>
                  </a:lnTo>
                  <a:lnTo>
                    <a:pt x="2247" y="1793"/>
                  </a:lnTo>
                  <a:lnTo>
                    <a:pt x="2254" y="1794"/>
                  </a:lnTo>
                  <a:lnTo>
                    <a:pt x="2265" y="1798"/>
                  </a:lnTo>
                  <a:lnTo>
                    <a:pt x="2277" y="1803"/>
                  </a:lnTo>
                  <a:lnTo>
                    <a:pt x="2273" y="1806"/>
                  </a:lnTo>
                  <a:lnTo>
                    <a:pt x="2270" y="1808"/>
                  </a:lnTo>
                  <a:lnTo>
                    <a:pt x="2267" y="1809"/>
                  </a:lnTo>
                  <a:lnTo>
                    <a:pt x="2263" y="1811"/>
                  </a:lnTo>
                  <a:lnTo>
                    <a:pt x="2255" y="1812"/>
                  </a:lnTo>
                  <a:lnTo>
                    <a:pt x="2246" y="1812"/>
                  </a:lnTo>
                  <a:lnTo>
                    <a:pt x="2230" y="1812"/>
                  </a:lnTo>
                  <a:lnTo>
                    <a:pt x="2216" y="1811"/>
                  </a:lnTo>
                  <a:close/>
                  <a:moveTo>
                    <a:pt x="2245" y="1780"/>
                  </a:moveTo>
                  <a:lnTo>
                    <a:pt x="2232" y="1778"/>
                  </a:lnTo>
                  <a:lnTo>
                    <a:pt x="2222" y="1775"/>
                  </a:lnTo>
                  <a:lnTo>
                    <a:pt x="2211" y="1772"/>
                  </a:lnTo>
                  <a:lnTo>
                    <a:pt x="2203" y="1769"/>
                  </a:lnTo>
                  <a:lnTo>
                    <a:pt x="2194" y="1766"/>
                  </a:lnTo>
                  <a:lnTo>
                    <a:pt x="2187" y="1762"/>
                  </a:lnTo>
                  <a:lnTo>
                    <a:pt x="2181" y="1757"/>
                  </a:lnTo>
                  <a:lnTo>
                    <a:pt x="2174" y="1753"/>
                  </a:lnTo>
                  <a:lnTo>
                    <a:pt x="2187" y="1750"/>
                  </a:lnTo>
                  <a:lnTo>
                    <a:pt x="2199" y="1749"/>
                  </a:lnTo>
                  <a:lnTo>
                    <a:pt x="2209" y="1748"/>
                  </a:lnTo>
                  <a:lnTo>
                    <a:pt x="2217" y="1749"/>
                  </a:lnTo>
                  <a:lnTo>
                    <a:pt x="2225" y="1751"/>
                  </a:lnTo>
                  <a:lnTo>
                    <a:pt x="2230" y="1753"/>
                  </a:lnTo>
                  <a:lnTo>
                    <a:pt x="2235" y="1756"/>
                  </a:lnTo>
                  <a:lnTo>
                    <a:pt x="2239" y="1760"/>
                  </a:lnTo>
                  <a:lnTo>
                    <a:pt x="2242" y="1763"/>
                  </a:lnTo>
                  <a:lnTo>
                    <a:pt x="2244" y="1767"/>
                  </a:lnTo>
                  <a:lnTo>
                    <a:pt x="2245" y="1770"/>
                  </a:lnTo>
                  <a:lnTo>
                    <a:pt x="2245" y="1773"/>
                  </a:lnTo>
                  <a:lnTo>
                    <a:pt x="2246" y="1778"/>
                  </a:lnTo>
                  <a:lnTo>
                    <a:pt x="2245" y="1780"/>
                  </a:lnTo>
                  <a:close/>
                  <a:moveTo>
                    <a:pt x="2209" y="1715"/>
                  </a:moveTo>
                  <a:lnTo>
                    <a:pt x="2178" y="1724"/>
                  </a:lnTo>
                  <a:lnTo>
                    <a:pt x="2162" y="1729"/>
                  </a:lnTo>
                  <a:lnTo>
                    <a:pt x="2152" y="1730"/>
                  </a:lnTo>
                  <a:lnTo>
                    <a:pt x="2145" y="1730"/>
                  </a:lnTo>
                  <a:lnTo>
                    <a:pt x="2140" y="1725"/>
                  </a:lnTo>
                  <a:lnTo>
                    <a:pt x="2135" y="1720"/>
                  </a:lnTo>
                  <a:lnTo>
                    <a:pt x="2151" y="1714"/>
                  </a:lnTo>
                  <a:lnTo>
                    <a:pt x="2169" y="1707"/>
                  </a:lnTo>
                  <a:lnTo>
                    <a:pt x="2178" y="1704"/>
                  </a:lnTo>
                  <a:lnTo>
                    <a:pt x="2188" y="1701"/>
                  </a:lnTo>
                  <a:lnTo>
                    <a:pt x="2198" y="1700"/>
                  </a:lnTo>
                  <a:lnTo>
                    <a:pt x="2208" y="1701"/>
                  </a:lnTo>
                  <a:lnTo>
                    <a:pt x="2208" y="1708"/>
                  </a:lnTo>
                  <a:lnTo>
                    <a:pt x="2209" y="1715"/>
                  </a:lnTo>
                  <a:close/>
                  <a:moveTo>
                    <a:pt x="2183" y="1685"/>
                  </a:moveTo>
                  <a:lnTo>
                    <a:pt x="2173" y="1689"/>
                  </a:lnTo>
                  <a:lnTo>
                    <a:pt x="2168" y="1691"/>
                  </a:lnTo>
                  <a:lnTo>
                    <a:pt x="2164" y="1692"/>
                  </a:lnTo>
                  <a:lnTo>
                    <a:pt x="2158" y="1692"/>
                  </a:lnTo>
                  <a:lnTo>
                    <a:pt x="2135" y="1685"/>
                  </a:lnTo>
                  <a:lnTo>
                    <a:pt x="2122" y="1680"/>
                  </a:lnTo>
                  <a:lnTo>
                    <a:pt x="2117" y="1678"/>
                  </a:lnTo>
                  <a:lnTo>
                    <a:pt x="2115" y="1675"/>
                  </a:lnTo>
                  <a:lnTo>
                    <a:pt x="2121" y="1671"/>
                  </a:lnTo>
                  <a:lnTo>
                    <a:pt x="2132" y="1667"/>
                  </a:lnTo>
                  <a:lnTo>
                    <a:pt x="2145" y="1663"/>
                  </a:lnTo>
                  <a:lnTo>
                    <a:pt x="2157" y="1661"/>
                  </a:lnTo>
                  <a:lnTo>
                    <a:pt x="2163" y="1661"/>
                  </a:lnTo>
                  <a:lnTo>
                    <a:pt x="2169" y="1662"/>
                  </a:lnTo>
                  <a:lnTo>
                    <a:pt x="2173" y="1663"/>
                  </a:lnTo>
                  <a:lnTo>
                    <a:pt x="2177" y="1666"/>
                  </a:lnTo>
                  <a:lnTo>
                    <a:pt x="2181" y="1669"/>
                  </a:lnTo>
                  <a:lnTo>
                    <a:pt x="2183" y="1673"/>
                  </a:lnTo>
                  <a:lnTo>
                    <a:pt x="2184" y="1678"/>
                  </a:lnTo>
                  <a:lnTo>
                    <a:pt x="2183" y="1685"/>
                  </a:lnTo>
                  <a:close/>
                  <a:moveTo>
                    <a:pt x="2150" y="1626"/>
                  </a:moveTo>
                  <a:lnTo>
                    <a:pt x="2149" y="1632"/>
                  </a:lnTo>
                  <a:lnTo>
                    <a:pt x="2148" y="1637"/>
                  </a:lnTo>
                  <a:lnTo>
                    <a:pt x="2146" y="1641"/>
                  </a:lnTo>
                  <a:lnTo>
                    <a:pt x="2143" y="1644"/>
                  </a:lnTo>
                  <a:lnTo>
                    <a:pt x="2139" y="1646"/>
                  </a:lnTo>
                  <a:lnTo>
                    <a:pt x="2136" y="1649"/>
                  </a:lnTo>
                  <a:lnTo>
                    <a:pt x="2133" y="1650"/>
                  </a:lnTo>
                  <a:lnTo>
                    <a:pt x="2129" y="1651"/>
                  </a:lnTo>
                  <a:lnTo>
                    <a:pt x="2122" y="1651"/>
                  </a:lnTo>
                  <a:lnTo>
                    <a:pt x="2118" y="1651"/>
                  </a:lnTo>
                  <a:lnTo>
                    <a:pt x="2117" y="1650"/>
                  </a:lnTo>
                  <a:lnTo>
                    <a:pt x="2118" y="1649"/>
                  </a:lnTo>
                  <a:lnTo>
                    <a:pt x="2121" y="1649"/>
                  </a:lnTo>
                  <a:lnTo>
                    <a:pt x="2107" y="1651"/>
                  </a:lnTo>
                  <a:lnTo>
                    <a:pt x="2092" y="1652"/>
                  </a:lnTo>
                  <a:lnTo>
                    <a:pt x="2124" y="1623"/>
                  </a:lnTo>
                  <a:lnTo>
                    <a:pt x="2136" y="1624"/>
                  </a:lnTo>
                  <a:lnTo>
                    <a:pt x="2150" y="1626"/>
                  </a:lnTo>
                  <a:close/>
                  <a:moveTo>
                    <a:pt x="2077" y="1637"/>
                  </a:moveTo>
                  <a:lnTo>
                    <a:pt x="2055" y="1614"/>
                  </a:lnTo>
                  <a:lnTo>
                    <a:pt x="2068" y="1607"/>
                  </a:lnTo>
                  <a:lnTo>
                    <a:pt x="2078" y="1602"/>
                  </a:lnTo>
                  <a:lnTo>
                    <a:pt x="2089" y="1598"/>
                  </a:lnTo>
                  <a:lnTo>
                    <a:pt x="2097" y="1596"/>
                  </a:lnTo>
                  <a:lnTo>
                    <a:pt x="2105" y="1595"/>
                  </a:lnTo>
                  <a:lnTo>
                    <a:pt x="2111" y="1596"/>
                  </a:lnTo>
                  <a:lnTo>
                    <a:pt x="2116" y="1597"/>
                  </a:lnTo>
                  <a:lnTo>
                    <a:pt x="2119" y="1599"/>
                  </a:lnTo>
                  <a:lnTo>
                    <a:pt x="2120" y="1602"/>
                  </a:lnTo>
                  <a:lnTo>
                    <a:pt x="2120" y="1605"/>
                  </a:lnTo>
                  <a:lnTo>
                    <a:pt x="2118" y="1610"/>
                  </a:lnTo>
                  <a:lnTo>
                    <a:pt x="2114" y="1615"/>
                  </a:lnTo>
                  <a:lnTo>
                    <a:pt x="2108" y="1620"/>
                  </a:lnTo>
                  <a:lnTo>
                    <a:pt x="2100" y="1625"/>
                  </a:lnTo>
                  <a:lnTo>
                    <a:pt x="2090" y="1631"/>
                  </a:lnTo>
                  <a:lnTo>
                    <a:pt x="2077" y="1637"/>
                  </a:lnTo>
                  <a:close/>
                  <a:moveTo>
                    <a:pt x="2112" y="1575"/>
                  </a:moveTo>
                  <a:lnTo>
                    <a:pt x="2102" y="1577"/>
                  </a:lnTo>
                  <a:lnTo>
                    <a:pt x="2092" y="1579"/>
                  </a:lnTo>
                  <a:lnTo>
                    <a:pt x="2082" y="1582"/>
                  </a:lnTo>
                  <a:lnTo>
                    <a:pt x="2073" y="1585"/>
                  </a:lnTo>
                  <a:lnTo>
                    <a:pt x="2062" y="1581"/>
                  </a:lnTo>
                  <a:lnTo>
                    <a:pt x="2053" y="1578"/>
                  </a:lnTo>
                  <a:lnTo>
                    <a:pt x="2043" y="1575"/>
                  </a:lnTo>
                  <a:lnTo>
                    <a:pt x="2034" y="1571"/>
                  </a:lnTo>
                  <a:lnTo>
                    <a:pt x="2039" y="1562"/>
                  </a:lnTo>
                  <a:lnTo>
                    <a:pt x="2043" y="1554"/>
                  </a:lnTo>
                  <a:lnTo>
                    <a:pt x="2054" y="1552"/>
                  </a:lnTo>
                  <a:lnTo>
                    <a:pt x="2061" y="1551"/>
                  </a:lnTo>
                  <a:lnTo>
                    <a:pt x="2069" y="1552"/>
                  </a:lnTo>
                  <a:lnTo>
                    <a:pt x="2076" y="1554"/>
                  </a:lnTo>
                  <a:lnTo>
                    <a:pt x="2082" y="1556"/>
                  </a:lnTo>
                  <a:lnTo>
                    <a:pt x="2091" y="1560"/>
                  </a:lnTo>
                  <a:lnTo>
                    <a:pt x="2100" y="1566"/>
                  </a:lnTo>
                  <a:lnTo>
                    <a:pt x="2112" y="1575"/>
                  </a:lnTo>
                  <a:close/>
                  <a:moveTo>
                    <a:pt x="2086" y="1540"/>
                  </a:moveTo>
                  <a:lnTo>
                    <a:pt x="2077" y="1540"/>
                  </a:lnTo>
                  <a:lnTo>
                    <a:pt x="2069" y="1540"/>
                  </a:lnTo>
                  <a:lnTo>
                    <a:pt x="2061" y="1539"/>
                  </a:lnTo>
                  <a:lnTo>
                    <a:pt x="2053" y="1539"/>
                  </a:lnTo>
                  <a:lnTo>
                    <a:pt x="2041" y="1530"/>
                  </a:lnTo>
                  <a:lnTo>
                    <a:pt x="2031" y="1522"/>
                  </a:lnTo>
                  <a:lnTo>
                    <a:pt x="2046" y="1510"/>
                  </a:lnTo>
                  <a:lnTo>
                    <a:pt x="2056" y="1506"/>
                  </a:lnTo>
                  <a:lnTo>
                    <a:pt x="2060" y="1507"/>
                  </a:lnTo>
                  <a:lnTo>
                    <a:pt x="2067" y="1510"/>
                  </a:lnTo>
                  <a:lnTo>
                    <a:pt x="2074" y="1515"/>
                  </a:lnTo>
                  <a:lnTo>
                    <a:pt x="2083" y="1524"/>
                  </a:lnTo>
                  <a:lnTo>
                    <a:pt x="2084" y="1532"/>
                  </a:lnTo>
                  <a:lnTo>
                    <a:pt x="2086" y="1540"/>
                  </a:lnTo>
                  <a:close/>
                  <a:moveTo>
                    <a:pt x="2045" y="1457"/>
                  </a:moveTo>
                  <a:lnTo>
                    <a:pt x="2044" y="1466"/>
                  </a:lnTo>
                  <a:lnTo>
                    <a:pt x="2041" y="1480"/>
                  </a:lnTo>
                  <a:lnTo>
                    <a:pt x="2039" y="1486"/>
                  </a:lnTo>
                  <a:lnTo>
                    <a:pt x="2036" y="1492"/>
                  </a:lnTo>
                  <a:lnTo>
                    <a:pt x="2035" y="1494"/>
                  </a:lnTo>
                  <a:lnTo>
                    <a:pt x="2034" y="1495"/>
                  </a:lnTo>
                  <a:lnTo>
                    <a:pt x="2032" y="1495"/>
                  </a:lnTo>
                  <a:lnTo>
                    <a:pt x="2031" y="1495"/>
                  </a:lnTo>
                  <a:lnTo>
                    <a:pt x="2018" y="1490"/>
                  </a:lnTo>
                  <a:lnTo>
                    <a:pt x="2007" y="1484"/>
                  </a:lnTo>
                  <a:lnTo>
                    <a:pt x="2000" y="1477"/>
                  </a:lnTo>
                  <a:lnTo>
                    <a:pt x="1994" y="1472"/>
                  </a:lnTo>
                  <a:lnTo>
                    <a:pt x="1997" y="1469"/>
                  </a:lnTo>
                  <a:lnTo>
                    <a:pt x="2001" y="1466"/>
                  </a:lnTo>
                  <a:lnTo>
                    <a:pt x="2007" y="1463"/>
                  </a:lnTo>
                  <a:lnTo>
                    <a:pt x="2015" y="1459"/>
                  </a:lnTo>
                  <a:lnTo>
                    <a:pt x="2022" y="1457"/>
                  </a:lnTo>
                  <a:lnTo>
                    <a:pt x="2031" y="1456"/>
                  </a:lnTo>
                  <a:lnTo>
                    <a:pt x="2039" y="1455"/>
                  </a:lnTo>
                  <a:lnTo>
                    <a:pt x="2045" y="1457"/>
                  </a:lnTo>
                  <a:close/>
                  <a:moveTo>
                    <a:pt x="1995" y="1446"/>
                  </a:moveTo>
                  <a:lnTo>
                    <a:pt x="1985" y="1440"/>
                  </a:lnTo>
                  <a:lnTo>
                    <a:pt x="1976" y="1435"/>
                  </a:lnTo>
                  <a:lnTo>
                    <a:pt x="1966" y="1430"/>
                  </a:lnTo>
                  <a:lnTo>
                    <a:pt x="1958" y="1425"/>
                  </a:lnTo>
                  <a:lnTo>
                    <a:pt x="1958" y="1416"/>
                  </a:lnTo>
                  <a:lnTo>
                    <a:pt x="1958" y="1409"/>
                  </a:lnTo>
                  <a:lnTo>
                    <a:pt x="1960" y="1402"/>
                  </a:lnTo>
                  <a:lnTo>
                    <a:pt x="1961" y="1397"/>
                  </a:lnTo>
                  <a:lnTo>
                    <a:pt x="1963" y="1394"/>
                  </a:lnTo>
                  <a:lnTo>
                    <a:pt x="1965" y="1391"/>
                  </a:lnTo>
                  <a:lnTo>
                    <a:pt x="1968" y="1390"/>
                  </a:lnTo>
                  <a:lnTo>
                    <a:pt x="1971" y="1389"/>
                  </a:lnTo>
                  <a:lnTo>
                    <a:pt x="1974" y="1389"/>
                  </a:lnTo>
                  <a:lnTo>
                    <a:pt x="1977" y="1390"/>
                  </a:lnTo>
                  <a:lnTo>
                    <a:pt x="1980" y="1392"/>
                  </a:lnTo>
                  <a:lnTo>
                    <a:pt x="1984" y="1394"/>
                  </a:lnTo>
                  <a:lnTo>
                    <a:pt x="1991" y="1400"/>
                  </a:lnTo>
                  <a:lnTo>
                    <a:pt x="1997" y="1408"/>
                  </a:lnTo>
                  <a:lnTo>
                    <a:pt x="2003" y="1416"/>
                  </a:lnTo>
                  <a:lnTo>
                    <a:pt x="2007" y="1425"/>
                  </a:lnTo>
                  <a:lnTo>
                    <a:pt x="2011" y="1433"/>
                  </a:lnTo>
                  <a:lnTo>
                    <a:pt x="2013" y="1440"/>
                  </a:lnTo>
                  <a:lnTo>
                    <a:pt x="2013" y="1444"/>
                  </a:lnTo>
                  <a:lnTo>
                    <a:pt x="2013" y="1446"/>
                  </a:lnTo>
                  <a:lnTo>
                    <a:pt x="2012" y="1448"/>
                  </a:lnTo>
                  <a:lnTo>
                    <a:pt x="2010" y="1449"/>
                  </a:lnTo>
                  <a:lnTo>
                    <a:pt x="2007" y="1450"/>
                  </a:lnTo>
                  <a:lnTo>
                    <a:pt x="2004" y="1449"/>
                  </a:lnTo>
                  <a:lnTo>
                    <a:pt x="2000" y="1448"/>
                  </a:lnTo>
                  <a:lnTo>
                    <a:pt x="1995" y="1446"/>
                  </a:lnTo>
                  <a:close/>
                  <a:moveTo>
                    <a:pt x="1991" y="1370"/>
                  </a:moveTo>
                  <a:lnTo>
                    <a:pt x="1983" y="1374"/>
                  </a:lnTo>
                  <a:lnTo>
                    <a:pt x="1977" y="1378"/>
                  </a:lnTo>
                  <a:lnTo>
                    <a:pt x="1965" y="1382"/>
                  </a:lnTo>
                  <a:lnTo>
                    <a:pt x="1945" y="1390"/>
                  </a:lnTo>
                  <a:lnTo>
                    <a:pt x="1933" y="1382"/>
                  </a:lnTo>
                  <a:lnTo>
                    <a:pt x="1921" y="1376"/>
                  </a:lnTo>
                  <a:lnTo>
                    <a:pt x="1935" y="1372"/>
                  </a:lnTo>
                  <a:lnTo>
                    <a:pt x="1950" y="1370"/>
                  </a:lnTo>
                  <a:lnTo>
                    <a:pt x="1968" y="1370"/>
                  </a:lnTo>
                  <a:lnTo>
                    <a:pt x="1991" y="1370"/>
                  </a:lnTo>
                  <a:close/>
                  <a:moveTo>
                    <a:pt x="1967" y="1350"/>
                  </a:moveTo>
                  <a:lnTo>
                    <a:pt x="1903" y="1350"/>
                  </a:lnTo>
                  <a:lnTo>
                    <a:pt x="1906" y="1332"/>
                  </a:lnTo>
                  <a:lnTo>
                    <a:pt x="1921" y="1331"/>
                  </a:lnTo>
                  <a:lnTo>
                    <a:pt x="1937" y="1331"/>
                  </a:lnTo>
                  <a:lnTo>
                    <a:pt x="1952" y="1329"/>
                  </a:lnTo>
                  <a:lnTo>
                    <a:pt x="1967" y="1329"/>
                  </a:lnTo>
                  <a:lnTo>
                    <a:pt x="1967" y="1350"/>
                  </a:lnTo>
                  <a:close/>
                  <a:moveTo>
                    <a:pt x="1939" y="1282"/>
                  </a:moveTo>
                  <a:lnTo>
                    <a:pt x="1938" y="1291"/>
                  </a:lnTo>
                  <a:lnTo>
                    <a:pt x="1938" y="1302"/>
                  </a:lnTo>
                  <a:lnTo>
                    <a:pt x="1923" y="1303"/>
                  </a:lnTo>
                  <a:lnTo>
                    <a:pt x="1908" y="1304"/>
                  </a:lnTo>
                  <a:lnTo>
                    <a:pt x="1895" y="1305"/>
                  </a:lnTo>
                  <a:lnTo>
                    <a:pt x="1881" y="1307"/>
                  </a:lnTo>
                  <a:lnTo>
                    <a:pt x="1873" y="1299"/>
                  </a:lnTo>
                  <a:lnTo>
                    <a:pt x="1866" y="1291"/>
                  </a:lnTo>
                  <a:lnTo>
                    <a:pt x="1873" y="1284"/>
                  </a:lnTo>
                  <a:lnTo>
                    <a:pt x="1882" y="1280"/>
                  </a:lnTo>
                  <a:lnTo>
                    <a:pt x="1889" y="1277"/>
                  </a:lnTo>
                  <a:lnTo>
                    <a:pt x="1898" y="1276"/>
                  </a:lnTo>
                  <a:lnTo>
                    <a:pt x="1907" y="1276"/>
                  </a:lnTo>
                  <a:lnTo>
                    <a:pt x="1917" y="1277"/>
                  </a:lnTo>
                  <a:lnTo>
                    <a:pt x="1927" y="1279"/>
                  </a:lnTo>
                  <a:lnTo>
                    <a:pt x="1939" y="1282"/>
                  </a:lnTo>
                  <a:close/>
                  <a:moveTo>
                    <a:pt x="1910" y="1241"/>
                  </a:moveTo>
                  <a:lnTo>
                    <a:pt x="1893" y="1247"/>
                  </a:lnTo>
                  <a:lnTo>
                    <a:pt x="1877" y="1254"/>
                  </a:lnTo>
                  <a:lnTo>
                    <a:pt x="1861" y="1261"/>
                  </a:lnTo>
                  <a:lnTo>
                    <a:pt x="1849" y="1264"/>
                  </a:lnTo>
                  <a:lnTo>
                    <a:pt x="1844" y="1252"/>
                  </a:lnTo>
                  <a:lnTo>
                    <a:pt x="1840" y="1242"/>
                  </a:lnTo>
                  <a:lnTo>
                    <a:pt x="1858" y="1235"/>
                  </a:lnTo>
                  <a:lnTo>
                    <a:pt x="1873" y="1231"/>
                  </a:lnTo>
                  <a:lnTo>
                    <a:pt x="1882" y="1231"/>
                  </a:lnTo>
                  <a:lnTo>
                    <a:pt x="1890" y="1232"/>
                  </a:lnTo>
                  <a:lnTo>
                    <a:pt x="1900" y="1235"/>
                  </a:lnTo>
                  <a:lnTo>
                    <a:pt x="1910" y="1241"/>
                  </a:lnTo>
                  <a:close/>
                  <a:moveTo>
                    <a:pt x="1886" y="1193"/>
                  </a:moveTo>
                  <a:lnTo>
                    <a:pt x="1861" y="1207"/>
                  </a:lnTo>
                  <a:lnTo>
                    <a:pt x="1847" y="1214"/>
                  </a:lnTo>
                  <a:lnTo>
                    <a:pt x="1842" y="1216"/>
                  </a:lnTo>
                  <a:lnTo>
                    <a:pt x="1839" y="1217"/>
                  </a:lnTo>
                  <a:lnTo>
                    <a:pt x="1832" y="1212"/>
                  </a:lnTo>
                  <a:lnTo>
                    <a:pt x="1828" y="1208"/>
                  </a:lnTo>
                  <a:lnTo>
                    <a:pt x="1826" y="1205"/>
                  </a:lnTo>
                  <a:lnTo>
                    <a:pt x="1825" y="1202"/>
                  </a:lnTo>
                  <a:lnTo>
                    <a:pt x="1826" y="1200"/>
                  </a:lnTo>
                  <a:lnTo>
                    <a:pt x="1827" y="1196"/>
                  </a:lnTo>
                  <a:lnTo>
                    <a:pt x="1830" y="1192"/>
                  </a:lnTo>
                  <a:lnTo>
                    <a:pt x="1833" y="1188"/>
                  </a:lnTo>
                  <a:lnTo>
                    <a:pt x="1846" y="1188"/>
                  </a:lnTo>
                  <a:lnTo>
                    <a:pt x="1860" y="1188"/>
                  </a:lnTo>
                  <a:lnTo>
                    <a:pt x="1872" y="1189"/>
                  </a:lnTo>
                  <a:lnTo>
                    <a:pt x="1885" y="1189"/>
                  </a:lnTo>
                  <a:lnTo>
                    <a:pt x="1885" y="1191"/>
                  </a:lnTo>
                  <a:lnTo>
                    <a:pt x="1886" y="1193"/>
                  </a:lnTo>
                  <a:close/>
                  <a:moveTo>
                    <a:pt x="1846" y="1150"/>
                  </a:moveTo>
                  <a:lnTo>
                    <a:pt x="1838" y="1155"/>
                  </a:lnTo>
                  <a:lnTo>
                    <a:pt x="1830" y="1160"/>
                  </a:lnTo>
                  <a:lnTo>
                    <a:pt x="1826" y="1163"/>
                  </a:lnTo>
                  <a:lnTo>
                    <a:pt x="1823" y="1165"/>
                  </a:lnTo>
                  <a:lnTo>
                    <a:pt x="1819" y="1166"/>
                  </a:lnTo>
                  <a:lnTo>
                    <a:pt x="1813" y="1166"/>
                  </a:lnTo>
                  <a:lnTo>
                    <a:pt x="1809" y="1166"/>
                  </a:lnTo>
                  <a:lnTo>
                    <a:pt x="1806" y="1164"/>
                  </a:lnTo>
                  <a:lnTo>
                    <a:pt x="1803" y="1160"/>
                  </a:lnTo>
                  <a:lnTo>
                    <a:pt x="1801" y="1157"/>
                  </a:lnTo>
                  <a:lnTo>
                    <a:pt x="1797" y="1151"/>
                  </a:lnTo>
                  <a:lnTo>
                    <a:pt x="1795" y="1147"/>
                  </a:lnTo>
                  <a:lnTo>
                    <a:pt x="1808" y="1140"/>
                  </a:lnTo>
                  <a:lnTo>
                    <a:pt x="1817" y="1135"/>
                  </a:lnTo>
                  <a:lnTo>
                    <a:pt x="1823" y="1133"/>
                  </a:lnTo>
                  <a:lnTo>
                    <a:pt x="1828" y="1133"/>
                  </a:lnTo>
                  <a:lnTo>
                    <a:pt x="1835" y="1134"/>
                  </a:lnTo>
                  <a:lnTo>
                    <a:pt x="1844" y="1135"/>
                  </a:lnTo>
                  <a:lnTo>
                    <a:pt x="1845" y="1142"/>
                  </a:lnTo>
                  <a:lnTo>
                    <a:pt x="1846" y="1150"/>
                  </a:lnTo>
                  <a:close/>
                  <a:moveTo>
                    <a:pt x="1813" y="1105"/>
                  </a:moveTo>
                  <a:lnTo>
                    <a:pt x="1806" y="1112"/>
                  </a:lnTo>
                  <a:lnTo>
                    <a:pt x="1797" y="1117"/>
                  </a:lnTo>
                  <a:lnTo>
                    <a:pt x="1793" y="1120"/>
                  </a:lnTo>
                  <a:lnTo>
                    <a:pt x="1790" y="1121"/>
                  </a:lnTo>
                  <a:lnTo>
                    <a:pt x="1786" y="1123"/>
                  </a:lnTo>
                  <a:lnTo>
                    <a:pt x="1783" y="1123"/>
                  </a:lnTo>
                  <a:lnTo>
                    <a:pt x="1771" y="1116"/>
                  </a:lnTo>
                  <a:lnTo>
                    <a:pt x="1761" y="1110"/>
                  </a:lnTo>
                  <a:lnTo>
                    <a:pt x="1767" y="1097"/>
                  </a:lnTo>
                  <a:lnTo>
                    <a:pt x="1774" y="1085"/>
                  </a:lnTo>
                  <a:lnTo>
                    <a:pt x="1782" y="1087"/>
                  </a:lnTo>
                  <a:lnTo>
                    <a:pt x="1790" y="1092"/>
                  </a:lnTo>
                  <a:lnTo>
                    <a:pt x="1801" y="1097"/>
                  </a:lnTo>
                  <a:lnTo>
                    <a:pt x="1813" y="1105"/>
                  </a:lnTo>
                  <a:close/>
                  <a:moveTo>
                    <a:pt x="1795" y="1070"/>
                  </a:moveTo>
                  <a:lnTo>
                    <a:pt x="1792" y="1077"/>
                  </a:lnTo>
                  <a:lnTo>
                    <a:pt x="1775" y="1077"/>
                  </a:lnTo>
                  <a:lnTo>
                    <a:pt x="1758" y="1077"/>
                  </a:lnTo>
                  <a:lnTo>
                    <a:pt x="1743" y="1077"/>
                  </a:lnTo>
                  <a:lnTo>
                    <a:pt x="1727" y="1078"/>
                  </a:lnTo>
                  <a:lnTo>
                    <a:pt x="1717" y="1070"/>
                  </a:lnTo>
                  <a:lnTo>
                    <a:pt x="1727" y="1064"/>
                  </a:lnTo>
                  <a:lnTo>
                    <a:pt x="1735" y="1060"/>
                  </a:lnTo>
                  <a:lnTo>
                    <a:pt x="1743" y="1058"/>
                  </a:lnTo>
                  <a:lnTo>
                    <a:pt x="1751" y="1057"/>
                  </a:lnTo>
                  <a:lnTo>
                    <a:pt x="1758" y="1058"/>
                  </a:lnTo>
                  <a:lnTo>
                    <a:pt x="1769" y="1060"/>
                  </a:lnTo>
                  <a:lnTo>
                    <a:pt x="1781" y="1063"/>
                  </a:lnTo>
                  <a:lnTo>
                    <a:pt x="1795" y="1070"/>
                  </a:lnTo>
                  <a:close/>
                  <a:moveTo>
                    <a:pt x="1764" y="1021"/>
                  </a:moveTo>
                  <a:lnTo>
                    <a:pt x="1762" y="1026"/>
                  </a:lnTo>
                  <a:lnTo>
                    <a:pt x="1762" y="1033"/>
                  </a:lnTo>
                  <a:lnTo>
                    <a:pt x="1752" y="1034"/>
                  </a:lnTo>
                  <a:lnTo>
                    <a:pt x="1743" y="1035"/>
                  </a:lnTo>
                  <a:lnTo>
                    <a:pt x="1734" y="1036"/>
                  </a:lnTo>
                  <a:lnTo>
                    <a:pt x="1726" y="1037"/>
                  </a:lnTo>
                  <a:lnTo>
                    <a:pt x="1688" y="1010"/>
                  </a:lnTo>
                  <a:lnTo>
                    <a:pt x="1689" y="1006"/>
                  </a:lnTo>
                  <a:lnTo>
                    <a:pt x="1691" y="1003"/>
                  </a:lnTo>
                  <a:lnTo>
                    <a:pt x="1694" y="1002"/>
                  </a:lnTo>
                  <a:lnTo>
                    <a:pt x="1698" y="1001"/>
                  </a:lnTo>
                  <a:lnTo>
                    <a:pt x="1710" y="1002"/>
                  </a:lnTo>
                  <a:lnTo>
                    <a:pt x="1724" y="1005"/>
                  </a:lnTo>
                  <a:lnTo>
                    <a:pt x="1749" y="1015"/>
                  </a:lnTo>
                  <a:lnTo>
                    <a:pt x="1764" y="1021"/>
                  </a:lnTo>
                  <a:close/>
                  <a:moveTo>
                    <a:pt x="1734" y="989"/>
                  </a:moveTo>
                  <a:lnTo>
                    <a:pt x="1731" y="990"/>
                  </a:lnTo>
                  <a:lnTo>
                    <a:pt x="1729" y="992"/>
                  </a:lnTo>
                  <a:lnTo>
                    <a:pt x="1717" y="988"/>
                  </a:lnTo>
                  <a:lnTo>
                    <a:pt x="1708" y="984"/>
                  </a:lnTo>
                  <a:lnTo>
                    <a:pt x="1697" y="980"/>
                  </a:lnTo>
                  <a:lnTo>
                    <a:pt x="1688" y="977"/>
                  </a:lnTo>
                  <a:lnTo>
                    <a:pt x="1691" y="970"/>
                  </a:lnTo>
                  <a:lnTo>
                    <a:pt x="1695" y="965"/>
                  </a:lnTo>
                  <a:lnTo>
                    <a:pt x="1705" y="968"/>
                  </a:lnTo>
                  <a:lnTo>
                    <a:pt x="1714" y="971"/>
                  </a:lnTo>
                  <a:lnTo>
                    <a:pt x="1724" y="975"/>
                  </a:lnTo>
                  <a:lnTo>
                    <a:pt x="1734" y="980"/>
                  </a:lnTo>
                  <a:lnTo>
                    <a:pt x="1734" y="989"/>
                  </a:lnTo>
                  <a:close/>
                  <a:moveTo>
                    <a:pt x="1705" y="959"/>
                  </a:moveTo>
                  <a:lnTo>
                    <a:pt x="1695" y="954"/>
                  </a:lnTo>
                  <a:lnTo>
                    <a:pt x="1687" y="950"/>
                  </a:lnTo>
                  <a:lnTo>
                    <a:pt x="1679" y="946"/>
                  </a:lnTo>
                  <a:lnTo>
                    <a:pt x="1673" y="941"/>
                  </a:lnTo>
                  <a:lnTo>
                    <a:pt x="1668" y="936"/>
                  </a:lnTo>
                  <a:lnTo>
                    <a:pt x="1666" y="931"/>
                  </a:lnTo>
                  <a:lnTo>
                    <a:pt x="1663" y="926"/>
                  </a:lnTo>
                  <a:lnTo>
                    <a:pt x="1664" y="919"/>
                  </a:lnTo>
                  <a:lnTo>
                    <a:pt x="1669" y="918"/>
                  </a:lnTo>
                  <a:lnTo>
                    <a:pt x="1673" y="918"/>
                  </a:lnTo>
                  <a:lnTo>
                    <a:pt x="1677" y="919"/>
                  </a:lnTo>
                  <a:lnTo>
                    <a:pt x="1681" y="921"/>
                  </a:lnTo>
                  <a:lnTo>
                    <a:pt x="1691" y="924"/>
                  </a:lnTo>
                  <a:lnTo>
                    <a:pt x="1704" y="930"/>
                  </a:lnTo>
                  <a:lnTo>
                    <a:pt x="1700" y="935"/>
                  </a:lnTo>
                  <a:lnTo>
                    <a:pt x="1699" y="941"/>
                  </a:lnTo>
                  <a:lnTo>
                    <a:pt x="1699" y="945"/>
                  </a:lnTo>
                  <a:lnTo>
                    <a:pt x="1701" y="950"/>
                  </a:lnTo>
                  <a:lnTo>
                    <a:pt x="1705" y="956"/>
                  </a:lnTo>
                  <a:lnTo>
                    <a:pt x="1705" y="959"/>
                  </a:lnTo>
                  <a:close/>
                  <a:moveTo>
                    <a:pt x="1677" y="903"/>
                  </a:moveTo>
                  <a:lnTo>
                    <a:pt x="1667" y="900"/>
                  </a:lnTo>
                  <a:lnTo>
                    <a:pt x="1657" y="898"/>
                  </a:lnTo>
                  <a:lnTo>
                    <a:pt x="1660" y="890"/>
                  </a:lnTo>
                  <a:lnTo>
                    <a:pt x="1664" y="882"/>
                  </a:lnTo>
                  <a:lnTo>
                    <a:pt x="1668" y="885"/>
                  </a:lnTo>
                  <a:lnTo>
                    <a:pt x="1671" y="888"/>
                  </a:lnTo>
                  <a:lnTo>
                    <a:pt x="1674" y="891"/>
                  </a:lnTo>
                  <a:lnTo>
                    <a:pt x="1676" y="895"/>
                  </a:lnTo>
                  <a:lnTo>
                    <a:pt x="1678" y="898"/>
                  </a:lnTo>
                  <a:lnTo>
                    <a:pt x="1679" y="902"/>
                  </a:lnTo>
                  <a:lnTo>
                    <a:pt x="1679" y="903"/>
                  </a:lnTo>
                  <a:lnTo>
                    <a:pt x="1678" y="903"/>
                  </a:lnTo>
                  <a:lnTo>
                    <a:pt x="1677" y="903"/>
                  </a:lnTo>
                  <a:close/>
                  <a:moveTo>
                    <a:pt x="1677" y="810"/>
                  </a:moveTo>
                  <a:lnTo>
                    <a:pt x="1677" y="821"/>
                  </a:lnTo>
                  <a:lnTo>
                    <a:pt x="1675" y="830"/>
                  </a:lnTo>
                  <a:lnTo>
                    <a:pt x="1671" y="839"/>
                  </a:lnTo>
                  <a:lnTo>
                    <a:pt x="1664" y="851"/>
                  </a:lnTo>
                  <a:lnTo>
                    <a:pt x="1643" y="851"/>
                  </a:lnTo>
                  <a:lnTo>
                    <a:pt x="1623" y="851"/>
                  </a:lnTo>
                  <a:lnTo>
                    <a:pt x="1603" y="851"/>
                  </a:lnTo>
                  <a:lnTo>
                    <a:pt x="1583" y="851"/>
                  </a:lnTo>
                  <a:lnTo>
                    <a:pt x="1563" y="851"/>
                  </a:lnTo>
                  <a:lnTo>
                    <a:pt x="1543" y="851"/>
                  </a:lnTo>
                  <a:lnTo>
                    <a:pt x="1523" y="852"/>
                  </a:lnTo>
                  <a:lnTo>
                    <a:pt x="1503" y="852"/>
                  </a:lnTo>
                  <a:lnTo>
                    <a:pt x="1501" y="838"/>
                  </a:lnTo>
                  <a:lnTo>
                    <a:pt x="1501" y="830"/>
                  </a:lnTo>
                  <a:lnTo>
                    <a:pt x="1503" y="822"/>
                  </a:lnTo>
                  <a:lnTo>
                    <a:pt x="1506" y="813"/>
                  </a:lnTo>
                  <a:lnTo>
                    <a:pt x="1524" y="811"/>
                  </a:lnTo>
                  <a:lnTo>
                    <a:pt x="1545" y="807"/>
                  </a:lnTo>
                  <a:lnTo>
                    <a:pt x="1568" y="805"/>
                  </a:lnTo>
                  <a:lnTo>
                    <a:pt x="1593" y="802"/>
                  </a:lnTo>
                  <a:lnTo>
                    <a:pt x="1617" y="801"/>
                  </a:lnTo>
                  <a:lnTo>
                    <a:pt x="1640" y="801"/>
                  </a:lnTo>
                  <a:lnTo>
                    <a:pt x="1651" y="802"/>
                  </a:lnTo>
                  <a:lnTo>
                    <a:pt x="1660" y="804"/>
                  </a:lnTo>
                  <a:lnTo>
                    <a:pt x="1670" y="806"/>
                  </a:lnTo>
                  <a:lnTo>
                    <a:pt x="1677" y="810"/>
                  </a:lnTo>
                  <a:close/>
                  <a:moveTo>
                    <a:pt x="1604" y="621"/>
                  </a:moveTo>
                  <a:lnTo>
                    <a:pt x="1590" y="615"/>
                  </a:lnTo>
                  <a:lnTo>
                    <a:pt x="1575" y="610"/>
                  </a:lnTo>
                  <a:lnTo>
                    <a:pt x="1574" y="600"/>
                  </a:lnTo>
                  <a:lnTo>
                    <a:pt x="1575" y="592"/>
                  </a:lnTo>
                  <a:lnTo>
                    <a:pt x="1578" y="587"/>
                  </a:lnTo>
                  <a:lnTo>
                    <a:pt x="1581" y="583"/>
                  </a:lnTo>
                  <a:lnTo>
                    <a:pt x="1586" y="581"/>
                  </a:lnTo>
                  <a:lnTo>
                    <a:pt x="1592" y="581"/>
                  </a:lnTo>
                  <a:lnTo>
                    <a:pt x="1597" y="582"/>
                  </a:lnTo>
                  <a:lnTo>
                    <a:pt x="1602" y="585"/>
                  </a:lnTo>
                  <a:lnTo>
                    <a:pt x="1608" y="588"/>
                  </a:lnTo>
                  <a:lnTo>
                    <a:pt x="1612" y="592"/>
                  </a:lnTo>
                  <a:lnTo>
                    <a:pt x="1615" y="596"/>
                  </a:lnTo>
                  <a:lnTo>
                    <a:pt x="1617" y="601"/>
                  </a:lnTo>
                  <a:lnTo>
                    <a:pt x="1617" y="607"/>
                  </a:lnTo>
                  <a:lnTo>
                    <a:pt x="1615" y="612"/>
                  </a:lnTo>
                  <a:lnTo>
                    <a:pt x="1611" y="616"/>
                  </a:lnTo>
                  <a:lnTo>
                    <a:pt x="1604" y="621"/>
                  </a:lnTo>
                  <a:close/>
                  <a:moveTo>
                    <a:pt x="1623" y="757"/>
                  </a:moveTo>
                  <a:lnTo>
                    <a:pt x="1576" y="770"/>
                  </a:lnTo>
                  <a:lnTo>
                    <a:pt x="1571" y="763"/>
                  </a:lnTo>
                  <a:lnTo>
                    <a:pt x="1567" y="756"/>
                  </a:lnTo>
                  <a:lnTo>
                    <a:pt x="1580" y="750"/>
                  </a:lnTo>
                  <a:lnTo>
                    <a:pt x="1602" y="743"/>
                  </a:lnTo>
                  <a:lnTo>
                    <a:pt x="1608" y="741"/>
                  </a:lnTo>
                  <a:lnTo>
                    <a:pt x="1612" y="741"/>
                  </a:lnTo>
                  <a:lnTo>
                    <a:pt x="1617" y="741"/>
                  </a:lnTo>
                  <a:lnTo>
                    <a:pt x="1620" y="742"/>
                  </a:lnTo>
                  <a:lnTo>
                    <a:pt x="1623" y="744"/>
                  </a:lnTo>
                  <a:lnTo>
                    <a:pt x="1624" y="747"/>
                  </a:lnTo>
                  <a:lnTo>
                    <a:pt x="1625" y="751"/>
                  </a:lnTo>
                  <a:lnTo>
                    <a:pt x="1623" y="757"/>
                  </a:lnTo>
                  <a:close/>
                  <a:moveTo>
                    <a:pt x="1618" y="660"/>
                  </a:moveTo>
                  <a:lnTo>
                    <a:pt x="1623" y="668"/>
                  </a:lnTo>
                  <a:lnTo>
                    <a:pt x="1628" y="676"/>
                  </a:lnTo>
                  <a:lnTo>
                    <a:pt x="1622" y="683"/>
                  </a:lnTo>
                  <a:lnTo>
                    <a:pt x="1617" y="688"/>
                  </a:lnTo>
                  <a:lnTo>
                    <a:pt x="1612" y="692"/>
                  </a:lnTo>
                  <a:lnTo>
                    <a:pt x="1606" y="693"/>
                  </a:lnTo>
                  <a:lnTo>
                    <a:pt x="1595" y="692"/>
                  </a:lnTo>
                  <a:lnTo>
                    <a:pt x="1585" y="690"/>
                  </a:lnTo>
                  <a:lnTo>
                    <a:pt x="1578" y="688"/>
                  </a:lnTo>
                  <a:lnTo>
                    <a:pt x="1573" y="685"/>
                  </a:lnTo>
                  <a:lnTo>
                    <a:pt x="1570" y="683"/>
                  </a:lnTo>
                  <a:lnTo>
                    <a:pt x="1567" y="680"/>
                  </a:lnTo>
                  <a:lnTo>
                    <a:pt x="1566" y="676"/>
                  </a:lnTo>
                  <a:lnTo>
                    <a:pt x="1567" y="673"/>
                  </a:lnTo>
                  <a:lnTo>
                    <a:pt x="1571" y="670"/>
                  </a:lnTo>
                  <a:lnTo>
                    <a:pt x="1574" y="667"/>
                  </a:lnTo>
                  <a:lnTo>
                    <a:pt x="1579" y="665"/>
                  </a:lnTo>
                  <a:lnTo>
                    <a:pt x="1585" y="663"/>
                  </a:lnTo>
                  <a:lnTo>
                    <a:pt x="1592" y="661"/>
                  </a:lnTo>
                  <a:lnTo>
                    <a:pt x="1600" y="660"/>
                  </a:lnTo>
                  <a:lnTo>
                    <a:pt x="1609" y="660"/>
                  </a:lnTo>
                  <a:lnTo>
                    <a:pt x="1618" y="660"/>
                  </a:lnTo>
                  <a:close/>
                  <a:moveTo>
                    <a:pt x="1640" y="539"/>
                  </a:moveTo>
                  <a:lnTo>
                    <a:pt x="1628" y="544"/>
                  </a:lnTo>
                  <a:lnTo>
                    <a:pt x="1615" y="550"/>
                  </a:lnTo>
                  <a:lnTo>
                    <a:pt x="1602" y="555"/>
                  </a:lnTo>
                  <a:lnTo>
                    <a:pt x="1590" y="560"/>
                  </a:lnTo>
                  <a:lnTo>
                    <a:pt x="1582" y="559"/>
                  </a:lnTo>
                  <a:lnTo>
                    <a:pt x="1574" y="556"/>
                  </a:lnTo>
                  <a:lnTo>
                    <a:pt x="1567" y="554"/>
                  </a:lnTo>
                  <a:lnTo>
                    <a:pt x="1560" y="551"/>
                  </a:lnTo>
                  <a:lnTo>
                    <a:pt x="1555" y="548"/>
                  </a:lnTo>
                  <a:lnTo>
                    <a:pt x="1548" y="543"/>
                  </a:lnTo>
                  <a:lnTo>
                    <a:pt x="1543" y="540"/>
                  </a:lnTo>
                  <a:lnTo>
                    <a:pt x="1539" y="536"/>
                  </a:lnTo>
                  <a:lnTo>
                    <a:pt x="1530" y="526"/>
                  </a:lnTo>
                  <a:lnTo>
                    <a:pt x="1524" y="516"/>
                  </a:lnTo>
                  <a:lnTo>
                    <a:pt x="1520" y="504"/>
                  </a:lnTo>
                  <a:lnTo>
                    <a:pt x="1517" y="494"/>
                  </a:lnTo>
                  <a:lnTo>
                    <a:pt x="1517" y="482"/>
                  </a:lnTo>
                  <a:lnTo>
                    <a:pt x="1518" y="470"/>
                  </a:lnTo>
                  <a:lnTo>
                    <a:pt x="1521" y="459"/>
                  </a:lnTo>
                  <a:lnTo>
                    <a:pt x="1526" y="448"/>
                  </a:lnTo>
                  <a:lnTo>
                    <a:pt x="1534" y="438"/>
                  </a:lnTo>
                  <a:lnTo>
                    <a:pt x="1542" y="428"/>
                  </a:lnTo>
                  <a:lnTo>
                    <a:pt x="1547" y="424"/>
                  </a:lnTo>
                  <a:lnTo>
                    <a:pt x="1554" y="421"/>
                  </a:lnTo>
                  <a:lnTo>
                    <a:pt x="1560" y="416"/>
                  </a:lnTo>
                  <a:lnTo>
                    <a:pt x="1566" y="413"/>
                  </a:lnTo>
                  <a:lnTo>
                    <a:pt x="1566" y="391"/>
                  </a:lnTo>
                  <a:lnTo>
                    <a:pt x="1566" y="369"/>
                  </a:lnTo>
                  <a:lnTo>
                    <a:pt x="1566" y="347"/>
                  </a:lnTo>
                  <a:lnTo>
                    <a:pt x="1567" y="325"/>
                  </a:lnTo>
                  <a:lnTo>
                    <a:pt x="1537" y="325"/>
                  </a:lnTo>
                  <a:lnTo>
                    <a:pt x="1506" y="325"/>
                  </a:lnTo>
                  <a:lnTo>
                    <a:pt x="1477" y="325"/>
                  </a:lnTo>
                  <a:lnTo>
                    <a:pt x="1446" y="326"/>
                  </a:lnTo>
                  <a:lnTo>
                    <a:pt x="1442" y="335"/>
                  </a:lnTo>
                  <a:lnTo>
                    <a:pt x="1435" y="344"/>
                  </a:lnTo>
                  <a:lnTo>
                    <a:pt x="1430" y="350"/>
                  </a:lnTo>
                  <a:lnTo>
                    <a:pt x="1423" y="355"/>
                  </a:lnTo>
                  <a:lnTo>
                    <a:pt x="1415" y="358"/>
                  </a:lnTo>
                  <a:lnTo>
                    <a:pt x="1408" y="360"/>
                  </a:lnTo>
                  <a:lnTo>
                    <a:pt x="1400" y="362"/>
                  </a:lnTo>
                  <a:lnTo>
                    <a:pt x="1392" y="362"/>
                  </a:lnTo>
                  <a:lnTo>
                    <a:pt x="1384" y="360"/>
                  </a:lnTo>
                  <a:lnTo>
                    <a:pt x="1375" y="358"/>
                  </a:lnTo>
                  <a:lnTo>
                    <a:pt x="1367" y="355"/>
                  </a:lnTo>
                  <a:lnTo>
                    <a:pt x="1358" y="351"/>
                  </a:lnTo>
                  <a:lnTo>
                    <a:pt x="1351" y="346"/>
                  </a:lnTo>
                  <a:lnTo>
                    <a:pt x="1344" y="340"/>
                  </a:lnTo>
                  <a:lnTo>
                    <a:pt x="1337" y="334"/>
                  </a:lnTo>
                  <a:lnTo>
                    <a:pt x="1331" y="328"/>
                  </a:lnTo>
                  <a:lnTo>
                    <a:pt x="1326" y="320"/>
                  </a:lnTo>
                  <a:lnTo>
                    <a:pt x="1320" y="313"/>
                  </a:lnTo>
                  <a:lnTo>
                    <a:pt x="1317" y="306"/>
                  </a:lnTo>
                  <a:lnTo>
                    <a:pt x="1314" y="298"/>
                  </a:lnTo>
                  <a:lnTo>
                    <a:pt x="1312" y="290"/>
                  </a:lnTo>
                  <a:lnTo>
                    <a:pt x="1312" y="281"/>
                  </a:lnTo>
                  <a:lnTo>
                    <a:pt x="1312" y="273"/>
                  </a:lnTo>
                  <a:lnTo>
                    <a:pt x="1315" y="265"/>
                  </a:lnTo>
                  <a:lnTo>
                    <a:pt x="1318" y="258"/>
                  </a:lnTo>
                  <a:lnTo>
                    <a:pt x="1324" y="250"/>
                  </a:lnTo>
                  <a:lnTo>
                    <a:pt x="1331" y="243"/>
                  </a:lnTo>
                  <a:lnTo>
                    <a:pt x="1339" y="236"/>
                  </a:lnTo>
                  <a:lnTo>
                    <a:pt x="1350" y="229"/>
                  </a:lnTo>
                  <a:lnTo>
                    <a:pt x="1363" y="224"/>
                  </a:lnTo>
                  <a:lnTo>
                    <a:pt x="1377" y="219"/>
                  </a:lnTo>
                  <a:lnTo>
                    <a:pt x="1394" y="215"/>
                  </a:lnTo>
                  <a:lnTo>
                    <a:pt x="1417" y="223"/>
                  </a:lnTo>
                  <a:lnTo>
                    <a:pt x="1429" y="231"/>
                  </a:lnTo>
                  <a:lnTo>
                    <a:pt x="1434" y="235"/>
                  </a:lnTo>
                  <a:lnTo>
                    <a:pt x="1440" y="242"/>
                  </a:lnTo>
                  <a:lnTo>
                    <a:pt x="1444" y="253"/>
                  </a:lnTo>
                  <a:lnTo>
                    <a:pt x="1450" y="267"/>
                  </a:lnTo>
                  <a:lnTo>
                    <a:pt x="1479" y="267"/>
                  </a:lnTo>
                  <a:lnTo>
                    <a:pt x="1508" y="267"/>
                  </a:lnTo>
                  <a:lnTo>
                    <a:pt x="1538" y="267"/>
                  </a:lnTo>
                  <a:lnTo>
                    <a:pt x="1567" y="267"/>
                  </a:lnTo>
                  <a:lnTo>
                    <a:pt x="1566" y="242"/>
                  </a:lnTo>
                  <a:lnTo>
                    <a:pt x="1566" y="216"/>
                  </a:lnTo>
                  <a:lnTo>
                    <a:pt x="1565" y="189"/>
                  </a:lnTo>
                  <a:lnTo>
                    <a:pt x="1565" y="164"/>
                  </a:lnTo>
                  <a:lnTo>
                    <a:pt x="1552" y="157"/>
                  </a:lnTo>
                  <a:lnTo>
                    <a:pt x="1539" y="149"/>
                  </a:lnTo>
                  <a:lnTo>
                    <a:pt x="1530" y="142"/>
                  </a:lnTo>
                  <a:lnTo>
                    <a:pt x="1523" y="133"/>
                  </a:lnTo>
                  <a:lnTo>
                    <a:pt x="1519" y="125"/>
                  </a:lnTo>
                  <a:lnTo>
                    <a:pt x="1517" y="116"/>
                  </a:lnTo>
                  <a:lnTo>
                    <a:pt x="1517" y="108"/>
                  </a:lnTo>
                  <a:lnTo>
                    <a:pt x="1519" y="99"/>
                  </a:lnTo>
                  <a:lnTo>
                    <a:pt x="1522" y="91"/>
                  </a:lnTo>
                  <a:lnTo>
                    <a:pt x="1526" y="83"/>
                  </a:lnTo>
                  <a:lnTo>
                    <a:pt x="1533" y="74"/>
                  </a:lnTo>
                  <a:lnTo>
                    <a:pt x="1539" y="67"/>
                  </a:lnTo>
                  <a:lnTo>
                    <a:pt x="1547" y="59"/>
                  </a:lnTo>
                  <a:lnTo>
                    <a:pt x="1556" y="53"/>
                  </a:lnTo>
                  <a:lnTo>
                    <a:pt x="1565" y="48"/>
                  </a:lnTo>
                  <a:lnTo>
                    <a:pt x="1575" y="42"/>
                  </a:lnTo>
                  <a:lnTo>
                    <a:pt x="1585" y="38"/>
                  </a:lnTo>
                  <a:lnTo>
                    <a:pt x="1595" y="36"/>
                  </a:lnTo>
                  <a:lnTo>
                    <a:pt x="1605" y="34"/>
                  </a:lnTo>
                  <a:lnTo>
                    <a:pt x="1615" y="33"/>
                  </a:lnTo>
                  <a:lnTo>
                    <a:pt x="1623" y="34"/>
                  </a:lnTo>
                  <a:lnTo>
                    <a:pt x="1633" y="36"/>
                  </a:lnTo>
                  <a:lnTo>
                    <a:pt x="1640" y="39"/>
                  </a:lnTo>
                  <a:lnTo>
                    <a:pt x="1648" y="45"/>
                  </a:lnTo>
                  <a:lnTo>
                    <a:pt x="1653" y="51"/>
                  </a:lnTo>
                  <a:lnTo>
                    <a:pt x="1657" y="59"/>
                  </a:lnTo>
                  <a:lnTo>
                    <a:pt x="1660" y="70"/>
                  </a:lnTo>
                  <a:lnTo>
                    <a:pt x="1661" y="83"/>
                  </a:lnTo>
                  <a:lnTo>
                    <a:pt x="1661" y="97"/>
                  </a:lnTo>
                  <a:lnTo>
                    <a:pt x="1659" y="114"/>
                  </a:lnTo>
                  <a:lnTo>
                    <a:pt x="1654" y="133"/>
                  </a:lnTo>
                  <a:lnTo>
                    <a:pt x="1648" y="154"/>
                  </a:lnTo>
                  <a:lnTo>
                    <a:pt x="1625" y="165"/>
                  </a:lnTo>
                  <a:lnTo>
                    <a:pt x="1624" y="190"/>
                  </a:lnTo>
                  <a:lnTo>
                    <a:pt x="1624" y="217"/>
                  </a:lnTo>
                  <a:lnTo>
                    <a:pt x="1624" y="242"/>
                  </a:lnTo>
                  <a:lnTo>
                    <a:pt x="1624" y="267"/>
                  </a:lnTo>
                  <a:lnTo>
                    <a:pt x="1649" y="267"/>
                  </a:lnTo>
                  <a:lnTo>
                    <a:pt x="1674" y="267"/>
                  </a:lnTo>
                  <a:lnTo>
                    <a:pt x="1698" y="267"/>
                  </a:lnTo>
                  <a:lnTo>
                    <a:pt x="1724" y="267"/>
                  </a:lnTo>
                  <a:lnTo>
                    <a:pt x="1727" y="256"/>
                  </a:lnTo>
                  <a:lnTo>
                    <a:pt x="1732" y="246"/>
                  </a:lnTo>
                  <a:lnTo>
                    <a:pt x="1737" y="239"/>
                  </a:lnTo>
                  <a:lnTo>
                    <a:pt x="1743" y="233"/>
                  </a:lnTo>
                  <a:lnTo>
                    <a:pt x="1749" y="227"/>
                  </a:lnTo>
                  <a:lnTo>
                    <a:pt x="1755" y="223"/>
                  </a:lnTo>
                  <a:lnTo>
                    <a:pt x="1763" y="221"/>
                  </a:lnTo>
                  <a:lnTo>
                    <a:pt x="1770" y="219"/>
                  </a:lnTo>
                  <a:lnTo>
                    <a:pt x="1778" y="218"/>
                  </a:lnTo>
                  <a:lnTo>
                    <a:pt x="1787" y="219"/>
                  </a:lnTo>
                  <a:lnTo>
                    <a:pt x="1795" y="220"/>
                  </a:lnTo>
                  <a:lnTo>
                    <a:pt x="1804" y="221"/>
                  </a:lnTo>
                  <a:lnTo>
                    <a:pt x="1822" y="226"/>
                  </a:lnTo>
                  <a:lnTo>
                    <a:pt x="1841" y="234"/>
                  </a:lnTo>
                  <a:lnTo>
                    <a:pt x="1844" y="245"/>
                  </a:lnTo>
                  <a:lnTo>
                    <a:pt x="1847" y="256"/>
                  </a:lnTo>
                  <a:lnTo>
                    <a:pt x="1849" y="266"/>
                  </a:lnTo>
                  <a:lnTo>
                    <a:pt x="1850" y="276"/>
                  </a:lnTo>
                  <a:lnTo>
                    <a:pt x="1850" y="285"/>
                  </a:lnTo>
                  <a:lnTo>
                    <a:pt x="1850" y="295"/>
                  </a:lnTo>
                  <a:lnTo>
                    <a:pt x="1849" y="303"/>
                  </a:lnTo>
                  <a:lnTo>
                    <a:pt x="1847" y="311"/>
                  </a:lnTo>
                  <a:lnTo>
                    <a:pt x="1845" y="318"/>
                  </a:lnTo>
                  <a:lnTo>
                    <a:pt x="1843" y="326"/>
                  </a:lnTo>
                  <a:lnTo>
                    <a:pt x="1840" y="332"/>
                  </a:lnTo>
                  <a:lnTo>
                    <a:pt x="1835" y="337"/>
                  </a:lnTo>
                  <a:lnTo>
                    <a:pt x="1831" y="343"/>
                  </a:lnTo>
                  <a:lnTo>
                    <a:pt x="1827" y="348"/>
                  </a:lnTo>
                  <a:lnTo>
                    <a:pt x="1822" y="352"/>
                  </a:lnTo>
                  <a:lnTo>
                    <a:pt x="1816" y="355"/>
                  </a:lnTo>
                  <a:lnTo>
                    <a:pt x="1811" y="358"/>
                  </a:lnTo>
                  <a:lnTo>
                    <a:pt x="1805" y="360"/>
                  </a:lnTo>
                  <a:lnTo>
                    <a:pt x="1800" y="363"/>
                  </a:lnTo>
                  <a:lnTo>
                    <a:pt x="1793" y="364"/>
                  </a:lnTo>
                  <a:lnTo>
                    <a:pt x="1787" y="364"/>
                  </a:lnTo>
                  <a:lnTo>
                    <a:pt x="1782" y="364"/>
                  </a:lnTo>
                  <a:lnTo>
                    <a:pt x="1775" y="364"/>
                  </a:lnTo>
                  <a:lnTo>
                    <a:pt x="1769" y="362"/>
                  </a:lnTo>
                  <a:lnTo>
                    <a:pt x="1763" y="359"/>
                  </a:lnTo>
                  <a:lnTo>
                    <a:pt x="1757" y="357"/>
                  </a:lnTo>
                  <a:lnTo>
                    <a:pt x="1751" y="353"/>
                  </a:lnTo>
                  <a:lnTo>
                    <a:pt x="1746" y="349"/>
                  </a:lnTo>
                  <a:lnTo>
                    <a:pt x="1740" y="345"/>
                  </a:lnTo>
                  <a:lnTo>
                    <a:pt x="1736" y="338"/>
                  </a:lnTo>
                  <a:lnTo>
                    <a:pt x="1731" y="332"/>
                  </a:lnTo>
                  <a:lnTo>
                    <a:pt x="1727" y="326"/>
                  </a:lnTo>
                  <a:lnTo>
                    <a:pt x="1701" y="325"/>
                  </a:lnTo>
                  <a:lnTo>
                    <a:pt x="1675" y="325"/>
                  </a:lnTo>
                  <a:lnTo>
                    <a:pt x="1650" y="325"/>
                  </a:lnTo>
                  <a:lnTo>
                    <a:pt x="1624" y="325"/>
                  </a:lnTo>
                  <a:lnTo>
                    <a:pt x="1624" y="348"/>
                  </a:lnTo>
                  <a:lnTo>
                    <a:pt x="1624" y="371"/>
                  </a:lnTo>
                  <a:lnTo>
                    <a:pt x="1624" y="394"/>
                  </a:lnTo>
                  <a:lnTo>
                    <a:pt x="1625" y="418"/>
                  </a:lnTo>
                  <a:lnTo>
                    <a:pt x="1634" y="422"/>
                  </a:lnTo>
                  <a:lnTo>
                    <a:pt x="1641" y="427"/>
                  </a:lnTo>
                  <a:lnTo>
                    <a:pt x="1647" y="433"/>
                  </a:lnTo>
                  <a:lnTo>
                    <a:pt x="1651" y="440"/>
                  </a:lnTo>
                  <a:lnTo>
                    <a:pt x="1654" y="447"/>
                  </a:lnTo>
                  <a:lnTo>
                    <a:pt x="1656" y="455"/>
                  </a:lnTo>
                  <a:lnTo>
                    <a:pt x="1657" y="462"/>
                  </a:lnTo>
                  <a:lnTo>
                    <a:pt x="1657" y="470"/>
                  </a:lnTo>
                  <a:lnTo>
                    <a:pt x="1655" y="488"/>
                  </a:lnTo>
                  <a:lnTo>
                    <a:pt x="1651" y="505"/>
                  </a:lnTo>
                  <a:lnTo>
                    <a:pt x="1645" y="523"/>
                  </a:lnTo>
                  <a:lnTo>
                    <a:pt x="1640" y="539"/>
                  </a:lnTo>
                  <a:close/>
                  <a:moveTo>
                    <a:pt x="1542" y="657"/>
                  </a:moveTo>
                  <a:lnTo>
                    <a:pt x="1542" y="675"/>
                  </a:lnTo>
                  <a:lnTo>
                    <a:pt x="1540" y="702"/>
                  </a:lnTo>
                  <a:lnTo>
                    <a:pt x="1538" y="713"/>
                  </a:lnTo>
                  <a:lnTo>
                    <a:pt x="1535" y="723"/>
                  </a:lnTo>
                  <a:lnTo>
                    <a:pt x="1534" y="726"/>
                  </a:lnTo>
                  <a:lnTo>
                    <a:pt x="1532" y="728"/>
                  </a:lnTo>
                  <a:lnTo>
                    <a:pt x="1529" y="728"/>
                  </a:lnTo>
                  <a:lnTo>
                    <a:pt x="1527" y="726"/>
                  </a:lnTo>
                  <a:lnTo>
                    <a:pt x="1514" y="721"/>
                  </a:lnTo>
                  <a:lnTo>
                    <a:pt x="1500" y="716"/>
                  </a:lnTo>
                  <a:lnTo>
                    <a:pt x="1486" y="710"/>
                  </a:lnTo>
                  <a:lnTo>
                    <a:pt x="1472" y="705"/>
                  </a:lnTo>
                  <a:lnTo>
                    <a:pt x="1471" y="695"/>
                  </a:lnTo>
                  <a:lnTo>
                    <a:pt x="1470" y="687"/>
                  </a:lnTo>
                  <a:lnTo>
                    <a:pt x="1485" y="676"/>
                  </a:lnTo>
                  <a:lnTo>
                    <a:pt x="1500" y="667"/>
                  </a:lnTo>
                  <a:lnTo>
                    <a:pt x="1514" y="656"/>
                  </a:lnTo>
                  <a:lnTo>
                    <a:pt x="1528" y="647"/>
                  </a:lnTo>
                  <a:lnTo>
                    <a:pt x="1535" y="652"/>
                  </a:lnTo>
                  <a:lnTo>
                    <a:pt x="1542" y="657"/>
                  </a:lnTo>
                  <a:close/>
                  <a:moveTo>
                    <a:pt x="1486" y="636"/>
                  </a:moveTo>
                  <a:lnTo>
                    <a:pt x="1467" y="649"/>
                  </a:lnTo>
                  <a:lnTo>
                    <a:pt x="1440" y="665"/>
                  </a:lnTo>
                  <a:lnTo>
                    <a:pt x="1427" y="672"/>
                  </a:lnTo>
                  <a:lnTo>
                    <a:pt x="1417" y="677"/>
                  </a:lnTo>
                  <a:lnTo>
                    <a:pt x="1408" y="681"/>
                  </a:lnTo>
                  <a:lnTo>
                    <a:pt x="1404" y="682"/>
                  </a:lnTo>
                  <a:lnTo>
                    <a:pt x="1383" y="670"/>
                  </a:lnTo>
                  <a:lnTo>
                    <a:pt x="1361" y="657"/>
                  </a:lnTo>
                  <a:lnTo>
                    <a:pt x="1339" y="646"/>
                  </a:lnTo>
                  <a:lnTo>
                    <a:pt x="1318" y="633"/>
                  </a:lnTo>
                  <a:lnTo>
                    <a:pt x="1322" y="631"/>
                  </a:lnTo>
                  <a:lnTo>
                    <a:pt x="1328" y="629"/>
                  </a:lnTo>
                  <a:lnTo>
                    <a:pt x="1336" y="627"/>
                  </a:lnTo>
                  <a:lnTo>
                    <a:pt x="1346" y="626"/>
                  </a:lnTo>
                  <a:lnTo>
                    <a:pt x="1369" y="625"/>
                  </a:lnTo>
                  <a:lnTo>
                    <a:pt x="1395" y="625"/>
                  </a:lnTo>
                  <a:lnTo>
                    <a:pt x="1423" y="626"/>
                  </a:lnTo>
                  <a:lnTo>
                    <a:pt x="1448" y="627"/>
                  </a:lnTo>
                  <a:lnTo>
                    <a:pt x="1470" y="628"/>
                  </a:lnTo>
                  <a:lnTo>
                    <a:pt x="1486" y="628"/>
                  </a:lnTo>
                  <a:lnTo>
                    <a:pt x="1486" y="636"/>
                  </a:lnTo>
                  <a:close/>
                  <a:moveTo>
                    <a:pt x="1305" y="664"/>
                  </a:moveTo>
                  <a:lnTo>
                    <a:pt x="1318" y="673"/>
                  </a:lnTo>
                  <a:lnTo>
                    <a:pt x="1332" y="682"/>
                  </a:lnTo>
                  <a:lnTo>
                    <a:pt x="1345" y="691"/>
                  </a:lnTo>
                  <a:lnTo>
                    <a:pt x="1358" y="702"/>
                  </a:lnTo>
                  <a:lnTo>
                    <a:pt x="1358" y="721"/>
                  </a:lnTo>
                  <a:lnTo>
                    <a:pt x="1345" y="731"/>
                  </a:lnTo>
                  <a:lnTo>
                    <a:pt x="1332" y="742"/>
                  </a:lnTo>
                  <a:lnTo>
                    <a:pt x="1318" y="753"/>
                  </a:lnTo>
                  <a:lnTo>
                    <a:pt x="1305" y="763"/>
                  </a:lnTo>
                  <a:lnTo>
                    <a:pt x="1293" y="756"/>
                  </a:lnTo>
                  <a:lnTo>
                    <a:pt x="1291" y="731"/>
                  </a:lnTo>
                  <a:lnTo>
                    <a:pt x="1290" y="705"/>
                  </a:lnTo>
                  <a:lnTo>
                    <a:pt x="1291" y="692"/>
                  </a:lnTo>
                  <a:lnTo>
                    <a:pt x="1294" y="681"/>
                  </a:lnTo>
                  <a:lnTo>
                    <a:pt x="1295" y="675"/>
                  </a:lnTo>
                  <a:lnTo>
                    <a:pt x="1298" y="671"/>
                  </a:lnTo>
                  <a:lnTo>
                    <a:pt x="1301" y="667"/>
                  </a:lnTo>
                  <a:lnTo>
                    <a:pt x="1305" y="664"/>
                  </a:lnTo>
                  <a:close/>
                  <a:moveTo>
                    <a:pt x="1275" y="635"/>
                  </a:moveTo>
                  <a:lnTo>
                    <a:pt x="1270" y="645"/>
                  </a:lnTo>
                  <a:lnTo>
                    <a:pt x="1266" y="654"/>
                  </a:lnTo>
                  <a:lnTo>
                    <a:pt x="1208" y="657"/>
                  </a:lnTo>
                  <a:lnTo>
                    <a:pt x="1207" y="661"/>
                  </a:lnTo>
                  <a:lnTo>
                    <a:pt x="1204" y="665"/>
                  </a:lnTo>
                  <a:lnTo>
                    <a:pt x="1198" y="663"/>
                  </a:lnTo>
                  <a:lnTo>
                    <a:pt x="1191" y="662"/>
                  </a:lnTo>
                  <a:lnTo>
                    <a:pt x="1184" y="662"/>
                  </a:lnTo>
                  <a:lnTo>
                    <a:pt x="1178" y="663"/>
                  </a:lnTo>
                  <a:lnTo>
                    <a:pt x="1165" y="665"/>
                  </a:lnTo>
                  <a:lnTo>
                    <a:pt x="1154" y="670"/>
                  </a:lnTo>
                  <a:lnTo>
                    <a:pt x="1141" y="675"/>
                  </a:lnTo>
                  <a:lnTo>
                    <a:pt x="1129" y="680"/>
                  </a:lnTo>
                  <a:lnTo>
                    <a:pt x="1123" y="682"/>
                  </a:lnTo>
                  <a:lnTo>
                    <a:pt x="1117" y="684"/>
                  </a:lnTo>
                  <a:lnTo>
                    <a:pt x="1110" y="685"/>
                  </a:lnTo>
                  <a:lnTo>
                    <a:pt x="1104" y="685"/>
                  </a:lnTo>
                  <a:lnTo>
                    <a:pt x="1074" y="683"/>
                  </a:lnTo>
                  <a:lnTo>
                    <a:pt x="1057" y="682"/>
                  </a:lnTo>
                  <a:lnTo>
                    <a:pt x="1048" y="681"/>
                  </a:lnTo>
                  <a:lnTo>
                    <a:pt x="1043" y="680"/>
                  </a:lnTo>
                  <a:lnTo>
                    <a:pt x="1045" y="675"/>
                  </a:lnTo>
                  <a:lnTo>
                    <a:pt x="1048" y="671"/>
                  </a:lnTo>
                  <a:lnTo>
                    <a:pt x="1051" y="668"/>
                  </a:lnTo>
                  <a:lnTo>
                    <a:pt x="1056" y="664"/>
                  </a:lnTo>
                  <a:lnTo>
                    <a:pt x="1067" y="656"/>
                  </a:lnTo>
                  <a:lnTo>
                    <a:pt x="1080" y="650"/>
                  </a:lnTo>
                  <a:lnTo>
                    <a:pt x="1095" y="644"/>
                  </a:lnTo>
                  <a:lnTo>
                    <a:pt x="1112" y="638"/>
                  </a:lnTo>
                  <a:lnTo>
                    <a:pt x="1129" y="633"/>
                  </a:lnTo>
                  <a:lnTo>
                    <a:pt x="1147" y="629"/>
                  </a:lnTo>
                  <a:lnTo>
                    <a:pt x="1166" y="626"/>
                  </a:lnTo>
                  <a:lnTo>
                    <a:pt x="1185" y="624"/>
                  </a:lnTo>
                  <a:lnTo>
                    <a:pt x="1203" y="623"/>
                  </a:lnTo>
                  <a:lnTo>
                    <a:pt x="1221" y="623"/>
                  </a:lnTo>
                  <a:lnTo>
                    <a:pt x="1237" y="624"/>
                  </a:lnTo>
                  <a:lnTo>
                    <a:pt x="1252" y="626"/>
                  </a:lnTo>
                  <a:lnTo>
                    <a:pt x="1258" y="628"/>
                  </a:lnTo>
                  <a:lnTo>
                    <a:pt x="1265" y="630"/>
                  </a:lnTo>
                  <a:lnTo>
                    <a:pt x="1270" y="632"/>
                  </a:lnTo>
                  <a:lnTo>
                    <a:pt x="1275" y="635"/>
                  </a:lnTo>
                  <a:close/>
                  <a:moveTo>
                    <a:pt x="1042" y="742"/>
                  </a:moveTo>
                  <a:lnTo>
                    <a:pt x="1047" y="737"/>
                  </a:lnTo>
                  <a:lnTo>
                    <a:pt x="1056" y="731"/>
                  </a:lnTo>
                  <a:lnTo>
                    <a:pt x="1065" y="727"/>
                  </a:lnTo>
                  <a:lnTo>
                    <a:pt x="1077" y="723"/>
                  </a:lnTo>
                  <a:lnTo>
                    <a:pt x="1104" y="714"/>
                  </a:lnTo>
                  <a:lnTo>
                    <a:pt x="1135" y="707"/>
                  </a:lnTo>
                  <a:lnTo>
                    <a:pt x="1167" y="702"/>
                  </a:lnTo>
                  <a:lnTo>
                    <a:pt x="1198" y="697"/>
                  </a:lnTo>
                  <a:lnTo>
                    <a:pt x="1224" y="693"/>
                  </a:lnTo>
                  <a:lnTo>
                    <a:pt x="1246" y="691"/>
                  </a:lnTo>
                  <a:lnTo>
                    <a:pt x="1269" y="717"/>
                  </a:lnTo>
                  <a:lnTo>
                    <a:pt x="1255" y="722"/>
                  </a:lnTo>
                  <a:lnTo>
                    <a:pt x="1241" y="727"/>
                  </a:lnTo>
                  <a:lnTo>
                    <a:pt x="1228" y="731"/>
                  </a:lnTo>
                  <a:lnTo>
                    <a:pt x="1214" y="736"/>
                  </a:lnTo>
                  <a:lnTo>
                    <a:pt x="1186" y="742"/>
                  </a:lnTo>
                  <a:lnTo>
                    <a:pt x="1159" y="745"/>
                  </a:lnTo>
                  <a:lnTo>
                    <a:pt x="1132" y="748"/>
                  </a:lnTo>
                  <a:lnTo>
                    <a:pt x="1104" y="749"/>
                  </a:lnTo>
                  <a:lnTo>
                    <a:pt x="1077" y="751"/>
                  </a:lnTo>
                  <a:lnTo>
                    <a:pt x="1050" y="753"/>
                  </a:lnTo>
                  <a:lnTo>
                    <a:pt x="1046" y="747"/>
                  </a:lnTo>
                  <a:lnTo>
                    <a:pt x="1042" y="742"/>
                  </a:lnTo>
                  <a:close/>
                  <a:moveTo>
                    <a:pt x="1063" y="812"/>
                  </a:moveTo>
                  <a:lnTo>
                    <a:pt x="1069" y="809"/>
                  </a:lnTo>
                  <a:lnTo>
                    <a:pt x="1078" y="805"/>
                  </a:lnTo>
                  <a:lnTo>
                    <a:pt x="1089" y="802"/>
                  </a:lnTo>
                  <a:lnTo>
                    <a:pt x="1101" y="798"/>
                  </a:lnTo>
                  <a:lnTo>
                    <a:pt x="1131" y="792"/>
                  </a:lnTo>
                  <a:lnTo>
                    <a:pt x="1162" y="786"/>
                  </a:lnTo>
                  <a:lnTo>
                    <a:pt x="1178" y="784"/>
                  </a:lnTo>
                  <a:lnTo>
                    <a:pt x="1194" y="783"/>
                  </a:lnTo>
                  <a:lnTo>
                    <a:pt x="1209" y="782"/>
                  </a:lnTo>
                  <a:lnTo>
                    <a:pt x="1222" y="783"/>
                  </a:lnTo>
                  <a:lnTo>
                    <a:pt x="1234" y="784"/>
                  </a:lnTo>
                  <a:lnTo>
                    <a:pt x="1243" y="786"/>
                  </a:lnTo>
                  <a:lnTo>
                    <a:pt x="1248" y="788"/>
                  </a:lnTo>
                  <a:lnTo>
                    <a:pt x="1252" y="791"/>
                  </a:lnTo>
                  <a:lnTo>
                    <a:pt x="1254" y="793"/>
                  </a:lnTo>
                  <a:lnTo>
                    <a:pt x="1256" y="796"/>
                  </a:lnTo>
                  <a:lnTo>
                    <a:pt x="1232" y="800"/>
                  </a:lnTo>
                  <a:lnTo>
                    <a:pt x="1209" y="805"/>
                  </a:lnTo>
                  <a:lnTo>
                    <a:pt x="1185" y="810"/>
                  </a:lnTo>
                  <a:lnTo>
                    <a:pt x="1162" y="814"/>
                  </a:lnTo>
                  <a:lnTo>
                    <a:pt x="1139" y="818"/>
                  </a:lnTo>
                  <a:lnTo>
                    <a:pt x="1117" y="821"/>
                  </a:lnTo>
                  <a:lnTo>
                    <a:pt x="1094" y="824"/>
                  </a:lnTo>
                  <a:lnTo>
                    <a:pt x="1071" y="826"/>
                  </a:lnTo>
                  <a:lnTo>
                    <a:pt x="1067" y="819"/>
                  </a:lnTo>
                  <a:lnTo>
                    <a:pt x="1063" y="812"/>
                  </a:lnTo>
                  <a:close/>
                  <a:moveTo>
                    <a:pt x="1345" y="793"/>
                  </a:moveTo>
                  <a:lnTo>
                    <a:pt x="1351" y="785"/>
                  </a:lnTo>
                  <a:lnTo>
                    <a:pt x="1358" y="778"/>
                  </a:lnTo>
                  <a:lnTo>
                    <a:pt x="1367" y="772"/>
                  </a:lnTo>
                  <a:lnTo>
                    <a:pt x="1375" y="765"/>
                  </a:lnTo>
                  <a:lnTo>
                    <a:pt x="1385" y="760"/>
                  </a:lnTo>
                  <a:lnTo>
                    <a:pt x="1394" y="756"/>
                  </a:lnTo>
                  <a:lnTo>
                    <a:pt x="1405" y="753"/>
                  </a:lnTo>
                  <a:lnTo>
                    <a:pt x="1415" y="750"/>
                  </a:lnTo>
                  <a:lnTo>
                    <a:pt x="1426" y="748"/>
                  </a:lnTo>
                  <a:lnTo>
                    <a:pt x="1437" y="749"/>
                  </a:lnTo>
                  <a:lnTo>
                    <a:pt x="1446" y="750"/>
                  </a:lnTo>
                  <a:lnTo>
                    <a:pt x="1457" y="754"/>
                  </a:lnTo>
                  <a:lnTo>
                    <a:pt x="1466" y="758"/>
                  </a:lnTo>
                  <a:lnTo>
                    <a:pt x="1475" y="764"/>
                  </a:lnTo>
                  <a:lnTo>
                    <a:pt x="1483" y="773"/>
                  </a:lnTo>
                  <a:lnTo>
                    <a:pt x="1490" y="783"/>
                  </a:lnTo>
                  <a:lnTo>
                    <a:pt x="1415" y="790"/>
                  </a:lnTo>
                  <a:lnTo>
                    <a:pt x="1375" y="792"/>
                  </a:lnTo>
                  <a:lnTo>
                    <a:pt x="1356" y="793"/>
                  </a:lnTo>
                  <a:lnTo>
                    <a:pt x="1345" y="793"/>
                  </a:lnTo>
                  <a:close/>
                  <a:moveTo>
                    <a:pt x="1457" y="896"/>
                  </a:moveTo>
                  <a:lnTo>
                    <a:pt x="1462" y="909"/>
                  </a:lnTo>
                  <a:lnTo>
                    <a:pt x="1466" y="928"/>
                  </a:lnTo>
                  <a:lnTo>
                    <a:pt x="1463" y="929"/>
                  </a:lnTo>
                  <a:lnTo>
                    <a:pt x="1461" y="931"/>
                  </a:lnTo>
                  <a:lnTo>
                    <a:pt x="1456" y="926"/>
                  </a:lnTo>
                  <a:lnTo>
                    <a:pt x="1453" y="921"/>
                  </a:lnTo>
                  <a:lnTo>
                    <a:pt x="1452" y="915"/>
                  </a:lnTo>
                  <a:lnTo>
                    <a:pt x="1451" y="911"/>
                  </a:lnTo>
                  <a:lnTo>
                    <a:pt x="1453" y="904"/>
                  </a:lnTo>
                  <a:lnTo>
                    <a:pt x="1457" y="896"/>
                  </a:lnTo>
                  <a:close/>
                  <a:moveTo>
                    <a:pt x="1462" y="1061"/>
                  </a:moveTo>
                  <a:lnTo>
                    <a:pt x="1457" y="1064"/>
                  </a:lnTo>
                  <a:lnTo>
                    <a:pt x="1454" y="1066"/>
                  </a:lnTo>
                  <a:lnTo>
                    <a:pt x="1453" y="1066"/>
                  </a:lnTo>
                  <a:lnTo>
                    <a:pt x="1452" y="1065"/>
                  </a:lnTo>
                  <a:lnTo>
                    <a:pt x="1446" y="1057"/>
                  </a:lnTo>
                  <a:lnTo>
                    <a:pt x="1442" y="1052"/>
                  </a:lnTo>
                  <a:lnTo>
                    <a:pt x="1440" y="1046"/>
                  </a:lnTo>
                  <a:lnTo>
                    <a:pt x="1439" y="1042"/>
                  </a:lnTo>
                  <a:lnTo>
                    <a:pt x="1441" y="1035"/>
                  </a:lnTo>
                  <a:lnTo>
                    <a:pt x="1446" y="1022"/>
                  </a:lnTo>
                  <a:lnTo>
                    <a:pt x="1448" y="1023"/>
                  </a:lnTo>
                  <a:lnTo>
                    <a:pt x="1451" y="1025"/>
                  </a:lnTo>
                  <a:lnTo>
                    <a:pt x="1453" y="1030"/>
                  </a:lnTo>
                  <a:lnTo>
                    <a:pt x="1457" y="1036"/>
                  </a:lnTo>
                  <a:lnTo>
                    <a:pt x="1459" y="1042"/>
                  </a:lnTo>
                  <a:lnTo>
                    <a:pt x="1461" y="1048"/>
                  </a:lnTo>
                  <a:lnTo>
                    <a:pt x="1462" y="1056"/>
                  </a:lnTo>
                  <a:lnTo>
                    <a:pt x="1462" y="1061"/>
                  </a:lnTo>
                  <a:close/>
                  <a:moveTo>
                    <a:pt x="1432" y="983"/>
                  </a:moveTo>
                  <a:lnTo>
                    <a:pt x="1427" y="974"/>
                  </a:lnTo>
                  <a:lnTo>
                    <a:pt x="1422" y="966"/>
                  </a:lnTo>
                  <a:lnTo>
                    <a:pt x="1417" y="958"/>
                  </a:lnTo>
                  <a:lnTo>
                    <a:pt x="1412" y="949"/>
                  </a:lnTo>
                  <a:lnTo>
                    <a:pt x="1415" y="941"/>
                  </a:lnTo>
                  <a:lnTo>
                    <a:pt x="1420" y="935"/>
                  </a:lnTo>
                  <a:lnTo>
                    <a:pt x="1423" y="932"/>
                  </a:lnTo>
                  <a:lnTo>
                    <a:pt x="1426" y="931"/>
                  </a:lnTo>
                  <a:lnTo>
                    <a:pt x="1429" y="931"/>
                  </a:lnTo>
                  <a:lnTo>
                    <a:pt x="1431" y="934"/>
                  </a:lnTo>
                  <a:lnTo>
                    <a:pt x="1434" y="937"/>
                  </a:lnTo>
                  <a:lnTo>
                    <a:pt x="1437" y="943"/>
                  </a:lnTo>
                  <a:lnTo>
                    <a:pt x="1438" y="948"/>
                  </a:lnTo>
                  <a:lnTo>
                    <a:pt x="1439" y="954"/>
                  </a:lnTo>
                  <a:lnTo>
                    <a:pt x="1440" y="961"/>
                  </a:lnTo>
                  <a:lnTo>
                    <a:pt x="1440" y="966"/>
                  </a:lnTo>
                  <a:lnTo>
                    <a:pt x="1439" y="972"/>
                  </a:lnTo>
                  <a:lnTo>
                    <a:pt x="1438" y="977"/>
                  </a:lnTo>
                  <a:lnTo>
                    <a:pt x="1435" y="981"/>
                  </a:lnTo>
                  <a:lnTo>
                    <a:pt x="1432" y="983"/>
                  </a:lnTo>
                  <a:close/>
                  <a:moveTo>
                    <a:pt x="1410" y="1099"/>
                  </a:moveTo>
                  <a:lnTo>
                    <a:pt x="1413" y="1091"/>
                  </a:lnTo>
                  <a:lnTo>
                    <a:pt x="1417" y="1085"/>
                  </a:lnTo>
                  <a:lnTo>
                    <a:pt x="1419" y="1084"/>
                  </a:lnTo>
                  <a:lnTo>
                    <a:pt x="1420" y="1083"/>
                  </a:lnTo>
                  <a:lnTo>
                    <a:pt x="1422" y="1082"/>
                  </a:lnTo>
                  <a:lnTo>
                    <a:pt x="1424" y="1082"/>
                  </a:lnTo>
                  <a:lnTo>
                    <a:pt x="1427" y="1084"/>
                  </a:lnTo>
                  <a:lnTo>
                    <a:pt x="1432" y="1087"/>
                  </a:lnTo>
                  <a:lnTo>
                    <a:pt x="1439" y="1093"/>
                  </a:lnTo>
                  <a:lnTo>
                    <a:pt x="1446" y="1100"/>
                  </a:lnTo>
                  <a:lnTo>
                    <a:pt x="1446" y="1103"/>
                  </a:lnTo>
                  <a:lnTo>
                    <a:pt x="1445" y="1107"/>
                  </a:lnTo>
                  <a:lnTo>
                    <a:pt x="1443" y="1110"/>
                  </a:lnTo>
                  <a:lnTo>
                    <a:pt x="1439" y="1117"/>
                  </a:lnTo>
                  <a:lnTo>
                    <a:pt x="1435" y="1117"/>
                  </a:lnTo>
                  <a:lnTo>
                    <a:pt x="1422" y="1108"/>
                  </a:lnTo>
                  <a:lnTo>
                    <a:pt x="1410" y="1099"/>
                  </a:lnTo>
                  <a:close/>
                  <a:moveTo>
                    <a:pt x="1399" y="1041"/>
                  </a:moveTo>
                  <a:lnTo>
                    <a:pt x="1386" y="1030"/>
                  </a:lnTo>
                  <a:lnTo>
                    <a:pt x="1379" y="1021"/>
                  </a:lnTo>
                  <a:lnTo>
                    <a:pt x="1374" y="1012"/>
                  </a:lnTo>
                  <a:lnTo>
                    <a:pt x="1371" y="1001"/>
                  </a:lnTo>
                  <a:lnTo>
                    <a:pt x="1374" y="997"/>
                  </a:lnTo>
                  <a:lnTo>
                    <a:pt x="1377" y="992"/>
                  </a:lnTo>
                  <a:lnTo>
                    <a:pt x="1390" y="995"/>
                  </a:lnTo>
                  <a:lnTo>
                    <a:pt x="1403" y="997"/>
                  </a:lnTo>
                  <a:lnTo>
                    <a:pt x="1403" y="1008"/>
                  </a:lnTo>
                  <a:lnTo>
                    <a:pt x="1403" y="1023"/>
                  </a:lnTo>
                  <a:lnTo>
                    <a:pt x="1402" y="1030"/>
                  </a:lnTo>
                  <a:lnTo>
                    <a:pt x="1401" y="1037"/>
                  </a:lnTo>
                  <a:lnTo>
                    <a:pt x="1400" y="1041"/>
                  </a:lnTo>
                  <a:lnTo>
                    <a:pt x="1399" y="1041"/>
                  </a:lnTo>
                  <a:close/>
                  <a:moveTo>
                    <a:pt x="1355" y="1042"/>
                  </a:moveTo>
                  <a:lnTo>
                    <a:pt x="1366" y="1055"/>
                  </a:lnTo>
                  <a:lnTo>
                    <a:pt x="1376" y="1066"/>
                  </a:lnTo>
                  <a:lnTo>
                    <a:pt x="1375" y="1075"/>
                  </a:lnTo>
                  <a:lnTo>
                    <a:pt x="1374" y="1082"/>
                  </a:lnTo>
                  <a:lnTo>
                    <a:pt x="1374" y="1091"/>
                  </a:lnTo>
                  <a:lnTo>
                    <a:pt x="1373" y="1099"/>
                  </a:lnTo>
                  <a:lnTo>
                    <a:pt x="1368" y="1099"/>
                  </a:lnTo>
                  <a:lnTo>
                    <a:pt x="1363" y="1100"/>
                  </a:lnTo>
                  <a:lnTo>
                    <a:pt x="1358" y="1099"/>
                  </a:lnTo>
                  <a:lnTo>
                    <a:pt x="1354" y="1098"/>
                  </a:lnTo>
                  <a:lnTo>
                    <a:pt x="1352" y="1096"/>
                  </a:lnTo>
                  <a:lnTo>
                    <a:pt x="1350" y="1094"/>
                  </a:lnTo>
                  <a:lnTo>
                    <a:pt x="1347" y="1087"/>
                  </a:lnTo>
                  <a:lnTo>
                    <a:pt x="1345" y="1079"/>
                  </a:lnTo>
                  <a:lnTo>
                    <a:pt x="1345" y="1063"/>
                  </a:lnTo>
                  <a:lnTo>
                    <a:pt x="1345" y="1052"/>
                  </a:lnTo>
                  <a:lnTo>
                    <a:pt x="1350" y="1046"/>
                  </a:lnTo>
                  <a:lnTo>
                    <a:pt x="1355" y="1042"/>
                  </a:lnTo>
                  <a:close/>
                  <a:moveTo>
                    <a:pt x="1356" y="1294"/>
                  </a:moveTo>
                  <a:lnTo>
                    <a:pt x="1371" y="1302"/>
                  </a:lnTo>
                  <a:lnTo>
                    <a:pt x="1387" y="1310"/>
                  </a:lnTo>
                  <a:lnTo>
                    <a:pt x="1387" y="1318"/>
                  </a:lnTo>
                  <a:lnTo>
                    <a:pt x="1388" y="1325"/>
                  </a:lnTo>
                  <a:lnTo>
                    <a:pt x="1384" y="1324"/>
                  </a:lnTo>
                  <a:lnTo>
                    <a:pt x="1381" y="1324"/>
                  </a:lnTo>
                  <a:lnTo>
                    <a:pt x="1365" y="1315"/>
                  </a:lnTo>
                  <a:lnTo>
                    <a:pt x="1356" y="1309"/>
                  </a:lnTo>
                  <a:lnTo>
                    <a:pt x="1352" y="1306"/>
                  </a:lnTo>
                  <a:lnTo>
                    <a:pt x="1349" y="1302"/>
                  </a:lnTo>
                  <a:lnTo>
                    <a:pt x="1352" y="1298"/>
                  </a:lnTo>
                  <a:lnTo>
                    <a:pt x="1356" y="1294"/>
                  </a:lnTo>
                  <a:close/>
                  <a:moveTo>
                    <a:pt x="1344" y="1338"/>
                  </a:moveTo>
                  <a:lnTo>
                    <a:pt x="1354" y="1350"/>
                  </a:lnTo>
                  <a:lnTo>
                    <a:pt x="1366" y="1364"/>
                  </a:lnTo>
                  <a:lnTo>
                    <a:pt x="1371" y="1373"/>
                  </a:lnTo>
                  <a:lnTo>
                    <a:pt x="1375" y="1382"/>
                  </a:lnTo>
                  <a:lnTo>
                    <a:pt x="1377" y="1392"/>
                  </a:lnTo>
                  <a:lnTo>
                    <a:pt x="1380" y="1402"/>
                  </a:lnTo>
                  <a:lnTo>
                    <a:pt x="1374" y="1402"/>
                  </a:lnTo>
                  <a:lnTo>
                    <a:pt x="1369" y="1405"/>
                  </a:lnTo>
                  <a:lnTo>
                    <a:pt x="1362" y="1401"/>
                  </a:lnTo>
                  <a:lnTo>
                    <a:pt x="1355" y="1398"/>
                  </a:lnTo>
                  <a:lnTo>
                    <a:pt x="1349" y="1394"/>
                  </a:lnTo>
                  <a:lnTo>
                    <a:pt x="1344" y="1390"/>
                  </a:lnTo>
                  <a:lnTo>
                    <a:pt x="1333" y="1380"/>
                  </a:lnTo>
                  <a:lnTo>
                    <a:pt x="1325" y="1372"/>
                  </a:lnTo>
                  <a:lnTo>
                    <a:pt x="1329" y="1362"/>
                  </a:lnTo>
                  <a:lnTo>
                    <a:pt x="1332" y="1354"/>
                  </a:lnTo>
                  <a:lnTo>
                    <a:pt x="1336" y="1345"/>
                  </a:lnTo>
                  <a:lnTo>
                    <a:pt x="1339" y="1338"/>
                  </a:lnTo>
                  <a:lnTo>
                    <a:pt x="1344" y="1338"/>
                  </a:lnTo>
                  <a:close/>
                  <a:moveTo>
                    <a:pt x="1324" y="1406"/>
                  </a:moveTo>
                  <a:lnTo>
                    <a:pt x="1333" y="1407"/>
                  </a:lnTo>
                  <a:lnTo>
                    <a:pt x="1344" y="1409"/>
                  </a:lnTo>
                  <a:lnTo>
                    <a:pt x="1345" y="1413"/>
                  </a:lnTo>
                  <a:lnTo>
                    <a:pt x="1345" y="1419"/>
                  </a:lnTo>
                  <a:lnTo>
                    <a:pt x="1345" y="1427"/>
                  </a:lnTo>
                  <a:lnTo>
                    <a:pt x="1344" y="1434"/>
                  </a:lnTo>
                  <a:lnTo>
                    <a:pt x="1343" y="1440"/>
                  </a:lnTo>
                  <a:lnTo>
                    <a:pt x="1341" y="1445"/>
                  </a:lnTo>
                  <a:lnTo>
                    <a:pt x="1338" y="1447"/>
                  </a:lnTo>
                  <a:lnTo>
                    <a:pt x="1337" y="1447"/>
                  </a:lnTo>
                  <a:lnTo>
                    <a:pt x="1335" y="1447"/>
                  </a:lnTo>
                  <a:lnTo>
                    <a:pt x="1334" y="1446"/>
                  </a:lnTo>
                  <a:lnTo>
                    <a:pt x="1322" y="1428"/>
                  </a:lnTo>
                  <a:lnTo>
                    <a:pt x="1315" y="1416"/>
                  </a:lnTo>
                  <a:lnTo>
                    <a:pt x="1319" y="1411"/>
                  </a:lnTo>
                  <a:lnTo>
                    <a:pt x="1324" y="1406"/>
                  </a:lnTo>
                  <a:close/>
                  <a:moveTo>
                    <a:pt x="1332" y="1524"/>
                  </a:moveTo>
                  <a:lnTo>
                    <a:pt x="1322" y="1515"/>
                  </a:lnTo>
                  <a:lnTo>
                    <a:pt x="1311" y="1507"/>
                  </a:lnTo>
                  <a:lnTo>
                    <a:pt x="1300" y="1499"/>
                  </a:lnTo>
                  <a:lnTo>
                    <a:pt x="1290" y="1490"/>
                  </a:lnTo>
                  <a:lnTo>
                    <a:pt x="1299" y="1478"/>
                  </a:lnTo>
                  <a:lnTo>
                    <a:pt x="1309" y="1470"/>
                  </a:lnTo>
                  <a:lnTo>
                    <a:pt x="1313" y="1468"/>
                  </a:lnTo>
                  <a:lnTo>
                    <a:pt x="1317" y="1466"/>
                  </a:lnTo>
                  <a:lnTo>
                    <a:pt x="1320" y="1464"/>
                  </a:lnTo>
                  <a:lnTo>
                    <a:pt x="1325" y="1464"/>
                  </a:lnTo>
                  <a:lnTo>
                    <a:pt x="1328" y="1464"/>
                  </a:lnTo>
                  <a:lnTo>
                    <a:pt x="1331" y="1464"/>
                  </a:lnTo>
                  <a:lnTo>
                    <a:pt x="1334" y="1465"/>
                  </a:lnTo>
                  <a:lnTo>
                    <a:pt x="1336" y="1466"/>
                  </a:lnTo>
                  <a:lnTo>
                    <a:pt x="1341" y="1470"/>
                  </a:lnTo>
                  <a:lnTo>
                    <a:pt x="1344" y="1475"/>
                  </a:lnTo>
                  <a:lnTo>
                    <a:pt x="1347" y="1483"/>
                  </a:lnTo>
                  <a:lnTo>
                    <a:pt x="1348" y="1489"/>
                  </a:lnTo>
                  <a:lnTo>
                    <a:pt x="1348" y="1496"/>
                  </a:lnTo>
                  <a:lnTo>
                    <a:pt x="1347" y="1504"/>
                  </a:lnTo>
                  <a:lnTo>
                    <a:pt x="1346" y="1510"/>
                  </a:lnTo>
                  <a:lnTo>
                    <a:pt x="1343" y="1517"/>
                  </a:lnTo>
                  <a:lnTo>
                    <a:pt x="1338" y="1521"/>
                  </a:lnTo>
                  <a:lnTo>
                    <a:pt x="1332" y="1524"/>
                  </a:lnTo>
                  <a:close/>
                  <a:moveTo>
                    <a:pt x="1284" y="1541"/>
                  </a:moveTo>
                  <a:lnTo>
                    <a:pt x="1289" y="1528"/>
                  </a:lnTo>
                  <a:lnTo>
                    <a:pt x="1294" y="1518"/>
                  </a:lnTo>
                  <a:lnTo>
                    <a:pt x="1299" y="1519"/>
                  </a:lnTo>
                  <a:lnTo>
                    <a:pt x="1306" y="1522"/>
                  </a:lnTo>
                  <a:lnTo>
                    <a:pt x="1312" y="1527"/>
                  </a:lnTo>
                  <a:lnTo>
                    <a:pt x="1318" y="1534"/>
                  </a:lnTo>
                  <a:lnTo>
                    <a:pt x="1322" y="1538"/>
                  </a:lnTo>
                  <a:lnTo>
                    <a:pt x="1324" y="1542"/>
                  </a:lnTo>
                  <a:lnTo>
                    <a:pt x="1326" y="1546"/>
                  </a:lnTo>
                  <a:lnTo>
                    <a:pt x="1327" y="1550"/>
                  </a:lnTo>
                  <a:lnTo>
                    <a:pt x="1327" y="1555"/>
                  </a:lnTo>
                  <a:lnTo>
                    <a:pt x="1326" y="1559"/>
                  </a:lnTo>
                  <a:lnTo>
                    <a:pt x="1324" y="1563"/>
                  </a:lnTo>
                  <a:lnTo>
                    <a:pt x="1320" y="1567"/>
                  </a:lnTo>
                  <a:lnTo>
                    <a:pt x="1311" y="1560"/>
                  </a:lnTo>
                  <a:lnTo>
                    <a:pt x="1301" y="1554"/>
                  </a:lnTo>
                  <a:lnTo>
                    <a:pt x="1292" y="1547"/>
                  </a:lnTo>
                  <a:lnTo>
                    <a:pt x="1284" y="1541"/>
                  </a:lnTo>
                  <a:close/>
                  <a:moveTo>
                    <a:pt x="1261" y="1573"/>
                  </a:moveTo>
                  <a:lnTo>
                    <a:pt x="1275" y="1570"/>
                  </a:lnTo>
                  <a:lnTo>
                    <a:pt x="1290" y="1569"/>
                  </a:lnTo>
                  <a:lnTo>
                    <a:pt x="1298" y="1579"/>
                  </a:lnTo>
                  <a:lnTo>
                    <a:pt x="1311" y="1595"/>
                  </a:lnTo>
                  <a:lnTo>
                    <a:pt x="1314" y="1600"/>
                  </a:lnTo>
                  <a:lnTo>
                    <a:pt x="1315" y="1604"/>
                  </a:lnTo>
                  <a:lnTo>
                    <a:pt x="1316" y="1610"/>
                  </a:lnTo>
                  <a:lnTo>
                    <a:pt x="1316" y="1614"/>
                  </a:lnTo>
                  <a:lnTo>
                    <a:pt x="1315" y="1618"/>
                  </a:lnTo>
                  <a:lnTo>
                    <a:pt x="1313" y="1622"/>
                  </a:lnTo>
                  <a:lnTo>
                    <a:pt x="1310" y="1626"/>
                  </a:lnTo>
                  <a:lnTo>
                    <a:pt x="1304" y="1631"/>
                  </a:lnTo>
                  <a:lnTo>
                    <a:pt x="1292" y="1622"/>
                  </a:lnTo>
                  <a:lnTo>
                    <a:pt x="1284" y="1615"/>
                  </a:lnTo>
                  <a:lnTo>
                    <a:pt x="1277" y="1608"/>
                  </a:lnTo>
                  <a:lnTo>
                    <a:pt x="1273" y="1602"/>
                  </a:lnTo>
                  <a:lnTo>
                    <a:pt x="1268" y="1588"/>
                  </a:lnTo>
                  <a:lnTo>
                    <a:pt x="1261" y="1573"/>
                  </a:lnTo>
                  <a:close/>
                  <a:moveTo>
                    <a:pt x="1280" y="1685"/>
                  </a:moveTo>
                  <a:lnTo>
                    <a:pt x="1244" y="1639"/>
                  </a:lnTo>
                  <a:lnTo>
                    <a:pt x="1250" y="1630"/>
                  </a:lnTo>
                  <a:lnTo>
                    <a:pt x="1255" y="1624"/>
                  </a:lnTo>
                  <a:lnTo>
                    <a:pt x="1258" y="1623"/>
                  </a:lnTo>
                  <a:lnTo>
                    <a:pt x="1260" y="1622"/>
                  </a:lnTo>
                  <a:lnTo>
                    <a:pt x="1262" y="1622"/>
                  </a:lnTo>
                  <a:lnTo>
                    <a:pt x="1265" y="1622"/>
                  </a:lnTo>
                  <a:lnTo>
                    <a:pt x="1269" y="1625"/>
                  </a:lnTo>
                  <a:lnTo>
                    <a:pt x="1272" y="1630"/>
                  </a:lnTo>
                  <a:lnTo>
                    <a:pt x="1275" y="1636"/>
                  </a:lnTo>
                  <a:lnTo>
                    <a:pt x="1277" y="1643"/>
                  </a:lnTo>
                  <a:lnTo>
                    <a:pt x="1281" y="1658"/>
                  </a:lnTo>
                  <a:lnTo>
                    <a:pt x="1284" y="1673"/>
                  </a:lnTo>
                  <a:lnTo>
                    <a:pt x="1284" y="1678"/>
                  </a:lnTo>
                  <a:lnTo>
                    <a:pt x="1282" y="1682"/>
                  </a:lnTo>
                  <a:lnTo>
                    <a:pt x="1282" y="1685"/>
                  </a:lnTo>
                  <a:lnTo>
                    <a:pt x="1281" y="1686"/>
                  </a:lnTo>
                  <a:lnTo>
                    <a:pt x="1280" y="1685"/>
                  </a:lnTo>
                  <a:close/>
                  <a:moveTo>
                    <a:pt x="1243" y="1690"/>
                  </a:moveTo>
                  <a:lnTo>
                    <a:pt x="1287" y="1720"/>
                  </a:lnTo>
                  <a:lnTo>
                    <a:pt x="1286" y="1724"/>
                  </a:lnTo>
                  <a:lnTo>
                    <a:pt x="1286" y="1729"/>
                  </a:lnTo>
                  <a:lnTo>
                    <a:pt x="1285" y="1731"/>
                  </a:lnTo>
                  <a:lnTo>
                    <a:pt x="1285" y="1733"/>
                  </a:lnTo>
                  <a:lnTo>
                    <a:pt x="1284" y="1734"/>
                  </a:lnTo>
                  <a:lnTo>
                    <a:pt x="1282" y="1734"/>
                  </a:lnTo>
                  <a:lnTo>
                    <a:pt x="1270" y="1729"/>
                  </a:lnTo>
                  <a:lnTo>
                    <a:pt x="1257" y="1724"/>
                  </a:lnTo>
                  <a:lnTo>
                    <a:pt x="1246" y="1717"/>
                  </a:lnTo>
                  <a:lnTo>
                    <a:pt x="1233" y="1712"/>
                  </a:lnTo>
                  <a:lnTo>
                    <a:pt x="1232" y="1707"/>
                  </a:lnTo>
                  <a:lnTo>
                    <a:pt x="1232" y="1700"/>
                  </a:lnTo>
                  <a:lnTo>
                    <a:pt x="1238" y="1695"/>
                  </a:lnTo>
                  <a:lnTo>
                    <a:pt x="1243" y="1690"/>
                  </a:lnTo>
                  <a:close/>
                  <a:moveTo>
                    <a:pt x="1237" y="1741"/>
                  </a:moveTo>
                  <a:lnTo>
                    <a:pt x="1246" y="1744"/>
                  </a:lnTo>
                  <a:lnTo>
                    <a:pt x="1252" y="1749"/>
                  </a:lnTo>
                  <a:lnTo>
                    <a:pt x="1255" y="1752"/>
                  </a:lnTo>
                  <a:lnTo>
                    <a:pt x="1257" y="1757"/>
                  </a:lnTo>
                  <a:lnTo>
                    <a:pt x="1260" y="1765"/>
                  </a:lnTo>
                  <a:lnTo>
                    <a:pt x="1262" y="1774"/>
                  </a:lnTo>
                  <a:lnTo>
                    <a:pt x="1256" y="1784"/>
                  </a:lnTo>
                  <a:lnTo>
                    <a:pt x="1253" y="1788"/>
                  </a:lnTo>
                  <a:lnTo>
                    <a:pt x="1252" y="1790"/>
                  </a:lnTo>
                  <a:lnTo>
                    <a:pt x="1250" y="1789"/>
                  </a:lnTo>
                  <a:lnTo>
                    <a:pt x="1237" y="1780"/>
                  </a:lnTo>
                  <a:lnTo>
                    <a:pt x="1224" y="1769"/>
                  </a:lnTo>
                  <a:lnTo>
                    <a:pt x="1224" y="1756"/>
                  </a:lnTo>
                  <a:lnTo>
                    <a:pt x="1227" y="1751"/>
                  </a:lnTo>
                  <a:lnTo>
                    <a:pt x="1230" y="1747"/>
                  </a:lnTo>
                  <a:lnTo>
                    <a:pt x="1237" y="1741"/>
                  </a:lnTo>
                  <a:close/>
                  <a:moveTo>
                    <a:pt x="1209" y="1806"/>
                  </a:moveTo>
                  <a:lnTo>
                    <a:pt x="1215" y="1809"/>
                  </a:lnTo>
                  <a:lnTo>
                    <a:pt x="1220" y="1811"/>
                  </a:lnTo>
                  <a:lnTo>
                    <a:pt x="1225" y="1815"/>
                  </a:lnTo>
                  <a:lnTo>
                    <a:pt x="1230" y="1819"/>
                  </a:lnTo>
                  <a:lnTo>
                    <a:pt x="1235" y="1823"/>
                  </a:lnTo>
                  <a:lnTo>
                    <a:pt x="1240" y="1829"/>
                  </a:lnTo>
                  <a:lnTo>
                    <a:pt x="1246" y="1836"/>
                  </a:lnTo>
                  <a:lnTo>
                    <a:pt x="1251" y="1845"/>
                  </a:lnTo>
                  <a:lnTo>
                    <a:pt x="1249" y="1847"/>
                  </a:lnTo>
                  <a:lnTo>
                    <a:pt x="1247" y="1849"/>
                  </a:lnTo>
                  <a:lnTo>
                    <a:pt x="1243" y="1851"/>
                  </a:lnTo>
                  <a:lnTo>
                    <a:pt x="1241" y="1853"/>
                  </a:lnTo>
                  <a:lnTo>
                    <a:pt x="1229" y="1841"/>
                  </a:lnTo>
                  <a:lnTo>
                    <a:pt x="1217" y="1829"/>
                  </a:lnTo>
                  <a:lnTo>
                    <a:pt x="1212" y="1823"/>
                  </a:lnTo>
                  <a:lnTo>
                    <a:pt x="1209" y="1818"/>
                  </a:lnTo>
                  <a:lnTo>
                    <a:pt x="1209" y="1815"/>
                  </a:lnTo>
                  <a:lnTo>
                    <a:pt x="1208" y="1812"/>
                  </a:lnTo>
                  <a:lnTo>
                    <a:pt x="1208" y="1809"/>
                  </a:lnTo>
                  <a:lnTo>
                    <a:pt x="1209" y="1806"/>
                  </a:lnTo>
                  <a:close/>
                  <a:moveTo>
                    <a:pt x="1203" y="1860"/>
                  </a:moveTo>
                  <a:lnTo>
                    <a:pt x="1212" y="1866"/>
                  </a:lnTo>
                  <a:lnTo>
                    <a:pt x="1225" y="1877"/>
                  </a:lnTo>
                  <a:lnTo>
                    <a:pt x="1231" y="1884"/>
                  </a:lnTo>
                  <a:lnTo>
                    <a:pt x="1234" y="1892"/>
                  </a:lnTo>
                  <a:lnTo>
                    <a:pt x="1234" y="1896"/>
                  </a:lnTo>
                  <a:lnTo>
                    <a:pt x="1234" y="1900"/>
                  </a:lnTo>
                  <a:lnTo>
                    <a:pt x="1233" y="1904"/>
                  </a:lnTo>
                  <a:lnTo>
                    <a:pt x="1231" y="1909"/>
                  </a:lnTo>
                  <a:lnTo>
                    <a:pt x="1215" y="1897"/>
                  </a:lnTo>
                  <a:lnTo>
                    <a:pt x="1204" y="1887"/>
                  </a:lnTo>
                  <a:lnTo>
                    <a:pt x="1201" y="1881"/>
                  </a:lnTo>
                  <a:lnTo>
                    <a:pt x="1200" y="1876"/>
                  </a:lnTo>
                  <a:lnTo>
                    <a:pt x="1200" y="1868"/>
                  </a:lnTo>
                  <a:lnTo>
                    <a:pt x="1203" y="1860"/>
                  </a:lnTo>
                  <a:close/>
                  <a:moveTo>
                    <a:pt x="1186" y="1921"/>
                  </a:moveTo>
                  <a:lnTo>
                    <a:pt x="1194" y="1923"/>
                  </a:lnTo>
                  <a:lnTo>
                    <a:pt x="1201" y="1927"/>
                  </a:lnTo>
                  <a:lnTo>
                    <a:pt x="1204" y="1929"/>
                  </a:lnTo>
                  <a:lnTo>
                    <a:pt x="1209" y="1933"/>
                  </a:lnTo>
                  <a:lnTo>
                    <a:pt x="1212" y="1938"/>
                  </a:lnTo>
                  <a:lnTo>
                    <a:pt x="1216" y="1944"/>
                  </a:lnTo>
                  <a:lnTo>
                    <a:pt x="1211" y="1952"/>
                  </a:lnTo>
                  <a:lnTo>
                    <a:pt x="1207" y="1959"/>
                  </a:lnTo>
                  <a:lnTo>
                    <a:pt x="1196" y="1959"/>
                  </a:lnTo>
                  <a:lnTo>
                    <a:pt x="1188" y="1951"/>
                  </a:lnTo>
                  <a:lnTo>
                    <a:pt x="1180" y="1943"/>
                  </a:lnTo>
                  <a:lnTo>
                    <a:pt x="1182" y="1932"/>
                  </a:lnTo>
                  <a:lnTo>
                    <a:pt x="1186" y="1921"/>
                  </a:lnTo>
                  <a:close/>
                  <a:moveTo>
                    <a:pt x="1177" y="2028"/>
                  </a:moveTo>
                  <a:lnTo>
                    <a:pt x="1171" y="2020"/>
                  </a:lnTo>
                  <a:lnTo>
                    <a:pt x="1164" y="2011"/>
                  </a:lnTo>
                  <a:lnTo>
                    <a:pt x="1158" y="2004"/>
                  </a:lnTo>
                  <a:lnTo>
                    <a:pt x="1152" y="1995"/>
                  </a:lnTo>
                  <a:lnTo>
                    <a:pt x="1156" y="1987"/>
                  </a:lnTo>
                  <a:lnTo>
                    <a:pt x="1160" y="1980"/>
                  </a:lnTo>
                  <a:lnTo>
                    <a:pt x="1162" y="1979"/>
                  </a:lnTo>
                  <a:lnTo>
                    <a:pt x="1164" y="1978"/>
                  </a:lnTo>
                  <a:lnTo>
                    <a:pt x="1166" y="1977"/>
                  </a:lnTo>
                  <a:lnTo>
                    <a:pt x="1169" y="1978"/>
                  </a:lnTo>
                  <a:lnTo>
                    <a:pt x="1172" y="1979"/>
                  </a:lnTo>
                  <a:lnTo>
                    <a:pt x="1175" y="1983"/>
                  </a:lnTo>
                  <a:lnTo>
                    <a:pt x="1178" y="1988"/>
                  </a:lnTo>
                  <a:lnTo>
                    <a:pt x="1180" y="1993"/>
                  </a:lnTo>
                  <a:lnTo>
                    <a:pt x="1182" y="1999"/>
                  </a:lnTo>
                  <a:lnTo>
                    <a:pt x="1184" y="2006"/>
                  </a:lnTo>
                  <a:lnTo>
                    <a:pt x="1184" y="2012"/>
                  </a:lnTo>
                  <a:lnTo>
                    <a:pt x="1184" y="2018"/>
                  </a:lnTo>
                  <a:lnTo>
                    <a:pt x="1184" y="2023"/>
                  </a:lnTo>
                  <a:lnTo>
                    <a:pt x="1182" y="2027"/>
                  </a:lnTo>
                  <a:lnTo>
                    <a:pt x="1181" y="2028"/>
                  </a:lnTo>
                  <a:lnTo>
                    <a:pt x="1180" y="2028"/>
                  </a:lnTo>
                  <a:lnTo>
                    <a:pt x="1178" y="2029"/>
                  </a:lnTo>
                  <a:lnTo>
                    <a:pt x="1177" y="2028"/>
                  </a:lnTo>
                  <a:close/>
                  <a:moveTo>
                    <a:pt x="1153" y="1901"/>
                  </a:moveTo>
                  <a:lnTo>
                    <a:pt x="1142" y="1912"/>
                  </a:lnTo>
                  <a:lnTo>
                    <a:pt x="1129" y="1923"/>
                  </a:lnTo>
                  <a:lnTo>
                    <a:pt x="1117" y="1934"/>
                  </a:lnTo>
                  <a:lnTo>
                    <a:pt x="1102" y="1943"/>
                  </a:lnTo>
                  <a:lnTo>
                    <a:pt x="1095" y="1948"/>
                  </a:lnTo>
                  <a:lnTo>
                    <a:pt x="1087" y="1952"/>
                  </a:lnTo>
                  <a:lnTo>
                    <a:pt x="1080" y="1955"/>
                  </a:lnTo>
                  <a:lnTo>
                    <a:pt x="1072" y="1957"/>
                  </a:lnTo>
                  <a:lnTo>
                    <a:pt x="1064" y="1958"/>
                  </a:lnTo>
                  <a:lnTo>
                    <a:pt x="1057" y="1959"/>
                  </a:lnTo>
                  <a:lnTo>
                    <a:pt x="1048" y="1958"/>
                  </a:lnTo>
                  <a:lnTo>
                    <a:pt x="1041" y="1957"/>
                  </a:lnTo>
                  <a:lnTo>
                    <a:pt x="1021" y="1943"/>
                  </a:lnTo>
                  <a:lnTo>
                    <a:pt x="1010" y="1936"/>
                  </a:lnTo>
                  <a:lnTo>
                    <a:pt x="1006" y="1934"/>
                  </a:lnTo>
                  <a:lnTo>
                    <a:pt x="1004" y="1933"/>
                  </a:lnTo>
                  <a:lnTo>
                    <a:pt x="1013" y="1950"/>
                  </a:lnTo>
                  <a:lnTo>
                    <a:pt x="1024" y="1968"/>
                  </a:lnTo>
                  <a:lnTo>
                    <a:pt x="1028" y="1977"/>
                  </a:lnTo>
                  <a:lnTo>
                    <a:pt x="1032" y="1987"/>
                  </a:lnTo>
                  <a:lnTo>
                    <a:pt x="1036" y="1995"/>
                  </a:lnTo>
                  <a:lnTo>
                    <a:pt x="1038" y="2004"/>
                  </a:lnTo>
                  <a:lnTo>
                    <a:pt x="1038" y="2012"/>
                  </a:lnTo>
                  <a:lnTo>
                    <a:pt x="1038" y="2021"/>
                  </a:lnTo>
                  <a:lnTo>
                    <a:pt x="1036" y="2028"/>
                  </a:lnTo>
                  <a:lnTo>
                    <a:pt x="1031" y="2034"/>
                  </a:lnTo>
                  <a:lnTo>
                    <a:pt x="1024" y="2041"/>
                  </a:lnTo>
                  <a:lnTo>
                    <a:pt x="1016" y="2046"/>
                  </a:lnTo>
                  <a:lnTo>
                    <a:pt x="1004" y="2050"/>
                  </a:lnTo>
                  <a:lnTo>
                    <a:pt x="990" y="2053"/>
                  </a:lnTo>
                  <a:lnTo>
                    <a:pt x="984" y="2051"/>
                  </a:lnTo>
                  <a:lnTo>
                    <a:pt x="979" y="2049"/>
                  </a:lnTo>
                  <a:lnTo>
                    <a:pt x="973" y="2046"/>
                  </a:lnTo>
                  <a:lnTo>
                    <a:pt x="969" y="2043"/>
                  </a:lnTo>
                  <a:lnTo>
                    <a:pt x="962" y="2035"/>
                  </a:lnTo>
                  <a:lnTo>
                    <a:pt x="955" y="2027"/>
                  </a:lnTo>
                  <a:lnTo>
                    <a:pt x="951" y="2017"/>
                  </a:lnTo>
                  <a:lnTo>
                    <a:pt x="947" y="2007"/>
                  </a:lnTo>
                  <a:lnTo>
                    <a:pt x="945" y="1996"/>
                  </a:lnTo>
                  <a:lnTo>
                    <a:pt x="943" y="1985"/>
                  </a:lnTo>
                  <a:lnTo>
                    <a:pt x="940" y="1960"/>
                  </a:lnTo>
                  <a:lnTo>
                    <a:pt x="937" y="1937"/>
                  </a:lnTo>
                  <a:lnTo>
                    <a:pt x="935" y="1927"/>
                  </a:lnTo>
                  <a:lnTo>
                    <a:pt x="933" y="1916"/>
                  </a:lnTo>
                  <a:lnTo>
                    <a:pt x="931" y="1906"/>
                  </a:lnTo>
                  <a:lnTo>
                    <a:pt x="927" y="1898"/>
                  </a:lnTo>
                  <a:lnTo>
                    <a:pt x="908" y="1867"/>
                  </a:lnTo>
                  <a:lnTo>
                    <a:pt x="891" y="1839"/>
                  </a:lnTo>
                  <a:lnTo>
                    <a:pt x="877" y="1811"/>
                  </a:lnTo>
                  <a:lnTo>
                    <a:pt x="866" y="1784"/>
                  </a:lnTo>
                  <a:lnTo>
                    <a:pt x="856" y="1759"/>
                  </a:lnTo>
                  <a:lnTo>
                    <a:pt x="850" y="1734"/>
                  </a:lnTo>
                  <a:lnTo>
                    <a:pt x="845" y="1712"/>
                  </a:lnTo>
                  <a:lnTo>
                    <a:pt x="841" y="1690"/>
                  </a:lnTo>
                  <a:lnTo>
                    <a:pt x="841" y="1670"/>
                  </a:lnTo>
                  <a:lnTo>
                    <a:pt x="841" y="1651"/>
                  </a:lnTo>
                  <a:lnTo>
                    <a:pt x="845" y="1633"/>
                  </a:lnTo>
                  <a:lnTo>
                    <a:pt x="849" y="1617"/>
                  </a:lnTo>
                  <a:lnTo>
                    <a:pt x="855" y="1602"/>
                  </a:lnTo>
                  <a:lnTo>
                    <a:pt x="864" y="1589"/>
                  </a:lnTo>
                  <a:lnTo>
                    <a:pt x="872" y="1578"/>
                  </a:lnTo>
                  <a:lnTo>
                    <a:pt x="883" y="1568"/>
                  </a:lnTo>
                  <a:lnTo>
                    <a:pt x="894" y="1560"/>
                  </a:lnTo>
                  <a:lnTo>
                    <a:pt x="908" y="1554"/>
                  </a:lnTo>
                  <a:lnTo>
                    <a:pt x="922" y="1549"/>
                  </a:lnTo>
                  <a:lnTo>
                    <a:pt x="936" y="1546"/>
                  </a:lnTo>
                  <a:lnTo>
                    <a:pt x="952" y="1545"/>
                  </a:lnTo>
                  <a:lnTo>
                    <a:pt x="969" y="1546"/>
                  </a:lnTo>
                  <a:lnTo>
                    <a:pt x="987" y="1549"/>
                  </a:lnTo>
                  <a:lnTo>
                    <a:pt x="1005" y="1554"/>
                  </a:lnTo>
                  <a:lnTo>
                    <a:pt x="1024" y="1561"/>
                  </a:lnTo>
                  <a:lnTo>
                    <a:pt x="1043" y="1569"/>
                  </a:lnTo>
                  <a:lnTo>
                    <a:pt x="1063" y="1581"/>
                  </a:lnTo>
                  <a:lnTo>
                    <a:pt x="1083" y="1594"/>
                  </a:lnTo>
                  <a:lnTo>
                    <a:pt x="1103" y="1610"/>
                  </a:lnTo>
                  <a:lnTo>
                    <a:pt x="1123" y="1626"/>
                  </a:lnTo>
                  <a:lnTo>
                    <a:pt x="1144" y="1646"/>
                  </a:lnTo>
                  <a:lnTo>
                    <a:pt x="1164" y="1669"/>
                  </a:lnTo>
                  <a:lnTo>
                    <a:pt x="1160" y="1676"/>
                  </a:lnTo>
                  <a:lnTo>
                    <a:pt x="1155" y="1681"/>
                  </a:lnTo>
                  <a:lnTo>
                    <a:pt x="1150" y="1688"/>
                  </a:lnTo>
                  <a:lnTo>
                    <a:pt x="1142" y="1693"/>
                  </a:lnTo>
                  <a:lnTo>
                    <a:pt x="1126" y="1701"/>
                  </a:lnTo>
                  <a:lnTo>
                    <a:pt x="1109" y="1710"/>
                  </a:lnTo>
                  <a:lnTo>
                    <a:pt x="1093" y="1716"/>
                  </a:lnTo>
                  <a:lnTo>
                    <a:pt x="1078" y="1723"/>
                  </a:lnTo>
                  <a:lnTo>
                    <a:pt x="1071" y="1726"/>
                  </a:lnTo>
                  <a:lnTo>
                    <a:pt x="1066" y="1728"/>
                  </a:lnTo>
                  <a:lnTo>
                    <a:pt x="1062" y="1731"/>
                  </a:lnTo>
                  <a:lnTo>
                    <a:pt x="1060" y="1734"/>
                  </a:lnTo>
                  <a:lnTo>
                    <a:pt x="1074" y="1744"/>
                  </a:lnTo>
                  <a:lnTo>
                    <a:pt x="1087" y="1753"/>
                  </a:lnTo>
                  <a:lnTo>
                    <a:pt x="1101" y="1763"/>
                  </a:lnTo>
                  <a:lnTo>
                    <a:pt x="1115" y="1772"/>
                  </a:lnTo>
                  <a:lnTo>
                    <a:pt x="1113" y="1778"/>
                  </a:lnTo>
                  <a:lnTo>
                    <a:pt x="1107" y="1787"/>
                  </a:lnTo>
                  <a:lnTo>
                    <a:pt x="1099" y="1799"/>
                  </a:lnTo>
                  <a:lnTo>
                    <a:pt x="1090" y="1811"/>
                  </a:lnTo>
                  <a:lnTo>
                    <a:pt x="1071" y="1837"/>
                  </a:lnTo>
                  <a:lnTo>
                    <a:pt x="1060" y="1851"/>
                  </a:lnTo>
                  <a:lnTo>
                    <a:pt x="1067" y="1855"/>
                  </a:lnTo>
                  <a:lnTo>
                    <a:pt x="1075" y="1857"/>
                  </a:lnTo>
                  <a:lnTo>
                    <a:pt x="1080" y="1857"/>
                  </a:lnTo>
                  <a:lnTo>
                    <a:pt x="1084" y="1855"/>
                  </a:lnTo>
                  <a:lnTo>
                    <a:pt x="1087" y="1853"/>
                  </a:lnTo>
                  <a:lnTo>
                    <a:pt x="1090" y="1849"/>
                  </a:lnTo>
                  <a:lnTo>
                    <a:pt x="1093" y="1846"/>
                  </a:lnTo>
                  <a:lnTo>
                    <a:pt x="1095" y="1842"/>
                  </a:lnTo>
                  <a:lnTo>
                    <a:pt x="1098" y="1838"/>
                  </a:lnTo>
                  <a:lnTo>
                    <a:pt x="1100" y="1834"/>
                  </a:lnTo>
                  <a:lnTo>
                    <a:pt x="1103" y="1830"/>
                  </a:lnTo>
                  <a:lnTo>
                    <a:pt x="1107" y="1827"/>
                  </a:lnTo>
                  <a:lnTo>
                    <a:pt x="1113" y="1826"/>
                  </a:lnTo>
                  <a:lnTo>
                    <a:pt x="1119" y="1825"/>
                  </a:lnTo>
                  <a:lnTo>
                    <a:pt x="1126" y="1826"/>
                  </a:lnTo>
                  <a:lnTo>
                    <a:pt x="1136" y="1828"/>
                  </a:lnTo>
                  <a:lnTo>
                    <a:pt x="1131" y="1839"/>
                  </a:lnTo>
                  <a:lnTo>
                    <a:pt x="1127" y="1848"/>
                  </a:lnTo>
                  <a:lnTo>
                    <a:pt x="1125" y="1855"/>
                  </a:lnTo>
                  <a:lnTo>
                    <a:pt x="1125" y="1861"/>
                  </a:lnTo>
                  <a:lnTo>
                    <a:pt x="1125" y="1865"/>
                  </a:lnTo>
                  <a:lnTo>
                    <a:pt x="1127" y="1869"/>
                  </a:lnTo>
                  <a:lnTo>
                    <a:pt x="1129" y="1873"/>
                  </a:lnTo>
                  <a:lnTo>
                    <a:pt x="1133" y="1875"/>
                  </a:lnTo>
                  <a:lnTo>
                    <a:pt x="1139" y="1879"/>
                  </a:lnTo>
                  <a:lnTo>
                    <a:pt x="1145" y="1883"/>
                  </a:lnTo>
                  <a:lnTo>
                    <a:pt x="1148" y="1886"/>
                  </a:lnTo>
                  <a:lnTo>
                    <a:pt x="1151" y="1891"/>
                  </a:lnTo>
                  <a:lnTo>
                    <a:pt x="1153" y="1895"/>
                  </a:lnTo>
                  <a:lnTo>
                    <a:pt x="1153" y="1901"/>
                  </a:lnTo>
                  <a:close/>
                  <a:moveTo>
                    <a:pt x="961" y="1484"/>
                  </a:moveTo>
                  <a:lnTo>
                    <a:pt x="929" y="1506"/>
                  </a:lnTo>
                  <a:lnTo>
                    <a:pt x="900" y="1527"/>
                  </a:lnTo>
                  <a:lnTo>
                    <a:pt x="876" y="1545"/>
                  </a:lnTo>
                  <a:lnTo>
                    <a:pt x="855" y="1562"/>
                  </a:lnTo>
                  <a:lnTo>
                    <a:pt x="838" y="1577"/>
                  </a:lnTo>
                  <a:lnTo>
                    <a:pt x="825" y="1592"/>
                  </a:lnTo>
                  <a:lnTo>
                    <a:pt x="819" y="1599"/>
                  </a:lnTo>
                  <a:lnTo>
                    <a:pt x="814" y="1606"/>
                  </a:lnTo>
                  <a:lnTo>
                    <a:pt x="811" y="1615"/>
                  </a:lnTo>
                  <a:lnTo>
                    <a:pt x="807" y="1622"/>
                  </a:lnTo>
                  <a:lnTo>
                    <a:pt x="804" y="1631"/>
                  </a:lnTo>
                  <a:lnTo>
                    <a:pt x="802" y="1638"/>
                  </a:lnTo>
                  <a:lnTo>
                    <a:pt x="800" y="1648"/>
                  </a:lnTo>
                  <a:lnTo>
                    <a:pt x="800" y="1656"/>
                  </a:lnTo>
                  <a:lnTo>
                    <a:pt x="800" y="1676"/>
                  </a:lnTo>
                  <a:lnTo>
                    <a:pt x="802" y="1699"/>
                  </a:lnTo>
                  <a:lnTo>
                    <a:pt x="807" y="1725"/>
                  </a:lnTo>
                  <a:lnTo>
                    <a:pt x="813" y="1754"/>
                  </a:lnTo>
                  <a:lnTo>
                    <a:pt x="820" y="1787"/>
                  </a:lnTo>
                  <a:lnTo>
                    <a:pt x="829" y="1825"/>
                  </a:lnTo>
                  <a:lnTo>
                    <a:pt x="851" y="1849"/>
                  </a:lnTo>
                  <a:lnTo>
                    <a:pt x="869" y="1869"/>
                  </a:lnTo>
                  <a:lnTo>
                    <a:pt x="875" y="1878"/>
                  </a:lnTo>
                  <a:lnTo>
                    <a:pt x="881" y="1885"/>
                  </a:lnTo>
                  <a:lnTo>
                    <a:pt x="886" y="1894"/>
                  </a:lnTo>
                  <a:lnTo>
                    <a:pt x="890" y="1902"/>
                  </a:lnTo>
                  <a:lnTo>
                    <a:pt x="893" y="1911"/>
                  </a:lnTo>
                  <a:lnTo>
                    <a:pt x="894" y="1920"/>
                  </a:lnTo>
                  <a:lnTo>
                    <a:pt x="895" y="1930"/>
                  </a:lnTo>
                  <a:lnTo>
                    <a:pt x="895" y="1941"/>
                  </a:lnTo>
                  <a:lnTo>
                    <a:pt x="894" y="1954"/>
                  </a:lnTo>
                  <a:lnTo>
                    <a:pt x="892" y="1970"/>
                  </a:lnTo>
                  <a:lnTo>
                    <a:pt x="889" y="1987"/>
                  </a:lnTo>
                  <a:lnTo>
                    <a:pt x="885" y="2006"/>
                  </a:lnTo>
                  <a:lnTo>
                    <a:pt x="867" y="2012"/>
                  </a:lnTo>
                  <a:lnTo>
                    <a:pt x="849" y="2018"/>
                  </a:lnTo>
                  <a:lnTo>
                    <a:pt x="833" y="2025"/>
                  </a:lnTo>
                  <a:lnTo>
                    <a:pt x="817" y="2029"/>
                  </a:lnTo>
                  <a:lnTo>
                    <a:pt x="807" y="2022"/>
                  </a:lnTo>
                  <a:lnTo>
                    <a:pt x="797" y="2013"/>
                  </a:lnTo>
                  <a:lnTo>
                    <a:pt x="788" y="2006"/>
                  </a:lnTo>
                  <a:lnTo>
                    <a:pt x="777" y="1997"/>
                  </a:lnTo>
                  <a:lnTo>
                    <a:pt x="774" y="1973"/>
                  </a:lnTo>
                  <a:lnTo>
                    <a:pt x="769" y="1951"/>
                  </a:lnTo>
                  <a:lnTo>
                    <a:pt x="762" y="1930"/>
                  </a:lnTo>
                  <a:lnTo>
                    <a:pt x="755" y="1909"/>
                  </a:lnTo>
                  <a:lnTo>
                    <a:pt x="746" y="1888"/>
                  </a:lnTo>
                  <a:lnTo>
                    <a:pt x="738" y="1869"/>
                  </a:lnTo>
                  <a:lnTo>
                    <a:pt x="728" y="1849"/>
                  </a:lnTo>
                  <a:lnTo>
                    <a:pt x="719" y="1829"/>
                  </a:lnTo>
                  <a:lnTo>
                    <a:pt x="715" y="1828"/>
                  </a:lnTo>
                  <a:lnTo>
                    <a:pt x="712" y="1828"/>
                  </a:lnTo>
                  <a:lnTo>
                    <a:pt x="709" y="1805"/>
                  </a:lnTo>
                  <a:lnTo>
                    <a:pt x="708" y="1783"/>
                  </a:lnTo>
                  <a:lnTo>
                    <a:pt x="707" y="1761"/>
                  </a:lnTo>
                  <a:lnTo>
                    <a:pt x="705" y="1739"/>
                  </a:lnTo>
                  <a:lnTo>
                    <a:pt x="703" y="1719"/>
                  </a:lnTo>
                  <a:lnTo>
                    <a:pt x="701" y="1698"/>
                  </a:lnTo>
                  <a:lnTo>
                    <a:pt x="698" y="1678"/>
                  </a:lnTo>
                  <a:lnTo>
                    <a:pt x="695" y="1658"/>
                  </a:lnTo>
                  <a:lnTo>
                    <a:pt x="722" y="1635"/>
                  </a:lnTo>
                  <a:lnTo>
                    <a:pt x="755" y="1608"/>
                  </a:lnTo>
                  <a:lnTo>
                    <a:pt x="792" y="1579"/>
                  </a:lnTo>
                  <a:lnTo>
                    <a:pt x="828" y="1547"/>
                  </a:lnTo>
                  <a:lnTo>
                    <a:pt x="845" y="1531"/>
                  </a:lnTo>
                  <a:lnTo>
                    <a:pt x="860" y="1514"/>
                  </a:lnTo>
                  <a:lnTo>
                    <a:pt x="874" y="1498"/>
                  </a:lnTo>
                  <a:lnTo>
                    <a:pt x="886" y="1482"/>
                  </a:lnTo>
                  <a:lnTo>
                    <a:pt x="891" y="1473"/>
                  </a:lnTo>
                  <a:lnTo>
                    <a:pt x="895" y="1465"/>
                  </a:lnTo>
                  <a:lnTo>
                    <a:pt x="899" y="1456"/>
                  </a:lnTo>
                  <a:lnTo>
                    <a:pt x="902" y="1448"/>
                  </a:lnTo>
                  <a:lnTo>
                    <a:pt x="904" y="1439"/>
                  </a:lnTo>
                  <a:lnTo>
                    <a:pt x="905" y="1431"/>
                  </a:lnTo>
                  <a:lnTo>
                    <a:pt x="905" y="1422"/>
                  </a:lnTo>
                  <a:lnTo>
                    <a:pt x="905" y="1415"/>
                  </a:lnTo>
                  <a:lnTo>
                    <a:pt x="909" y="1411"/>
                  </a:lnTo>
                  <a:lnTo>
                    <a:pt x="914" y="1409"/>
                  </a:lnTo>
                  <a:lnTo>
                    <a:pt x="919" y="1408"/>
                  </a:lnTo>
                  <a:lnTo>
                    <a:pt x="925" y="1409"/>
                  </a:lnTo>
                  <a:lnTo>
                    <a:pt x="931" y="1411"/>
                  </a:lnTo>
                  <a:lnTo>
                    <a:pt x="936" y="1414"/>
                  </a:lnTo>
                  <a:lnTo>
                    <a:pt x="942" y="1418"/>
                  </a:lnTo>
                  <a:lnTo>
                    <a:pt x="947" y="1424"/>
                  </a:lnTo>
                  <a:lnTo>
                    <a:pt x="951" y="1430"/>
                  </a:lnTo>
                  <a:lnTo>
                    <a:pt x="955" y="1436"/>
                  </a:lnTo>
                  <a:lnTo>
                    <a:pt x="959" y="1444"/>
                  </a:lnTo>
                  <a:lnTo>
                    <a:pt x="961" y="1451"/>
                  </a:lnTo>
                  <a:lnTo>
                    <a:pt x="963" y="1459"/>
                  </a:lnTo>
                  <a:lnTo>
                    <a:pt x="963" y="1467"/>
                  </a:lnTo>
                  <a:lnTo>
                    <a:pt x="963" y="1475"/>
                  </a:lnTo>
                  <a:lnTo>
                    <a:pt x="961" y="1484"/>
                  </a:lnTo>
                  <a:close/>
                  <a:moveTo>
                    <a:pt x="897" y="2125"/>
                  </a:moveTo>
                  <a:lnTo>
                    <a:pt x="887" y="2191"/>
                  </a:lnTo>
                  <a:lnTo>
                    <a:pt x="860" y="2177"/>
                  </a:lnTo>
                  <a:lnTo>
                    <a:pt x="835" y="2163"/>
                  </a:lnTo>
                  <a:lnTo>
                    <a:pt x="809" y="2151"/>
                  </a:lnTo>
                  <a:lnTo>
                    <a:pt x="782" y="2137"/>
                  </a:lnTo>
                  <a:lnTo>
                    <a:pt x="784" y="2143"/>
                  </a:lnTo>
                  <a:lnTo>
                    <a:pt x="789" y="2155"/>
                  </a:lnTo>
                  <a:lnTo>
                    <a:pt x="794" y="2169"/>
                  </a:lnTo>
                  <a:lnTo>
                    <a:pt x="796" y="2176"/>
                  </a:lnTo>
                  <a:lnTo>
                    <a:pt x="803" y="2186"/>
                  </a:lnTo>
                  <a:lnTo>
                    <a:pt x="814" y="2197"/>
                  </a:lnTo>
                  <a:lnTo>
                    <a:pt x="826" y="2208"/>
                  </a:lnTo>
                  <a:lnTo>
                    <a:pt x="839" y="2218"/>
                  </a:lnTo>
                  <a:lnTo>
                    <a:pt x="855" y="2229"/>
                  </a:lnTo>
                  <a:lnTo>
                    <a:pt x="872" y="2237"/>
                  </a:lnTo>
                  <a:lnTo>
                    <a:pt x="890" y="2247"/>
                  </a:lnTo>
                  <a:lnTo>
                    <a:pt x="908" y="2254"/>
                  </a:lnTo>
                  <a:lnTo>
                    <a:pt x="927" y="2260"/>
                  </a:lnTo>
                  <a:lnTo>
                    <a:pt x="946" y="2267"/>
                  </a:lnTo>
                  <a:lnTo>
                    <a:pt x="965" y="2271"/>
                  </a:lnTo>
                  <a:lnTo>
                    <a:pt x="984" y="2274"/>
                  </a:lnTo>
                  <a:lnTo>
                    <a:pt x="1001" y="2275"/>
                  </a:lnTo>
                  <a:lnTo>
                    <a:pt x="1018" y="2275"/>
                  </a:lnTo>
                  <a:lnTo>
                    <a:pt x="1026" y="2274"/>
                  </a:lnTo>
                  <a:lnTo>
                    <a:pt x="1033" y="2273"/>
                  </a:lnTo>
                  <a:lnTo>
                    <a:pt x="1041" y="2271"/>
                  </a:lnTo>
                  <a:lnTo>
                    <a:pt x="1047" y="2269"/>
                  </a:lnTo>
                  <a:lnTo>
                    <a:pt x="1053" y="2274"/>
                  </a:lnTo>
                  <a:lnTo>
                    <a:pt x="1060" y="2281"/>
                  </a:lnTo>
                  <a:lnTo>
                    <a:pt x="1065" y="2287"/>
                  </a:lnTo>
                  <a:lnTo>
                    <a:pt x="1071" y="2295"/>
                  </a:lnTo>
                  <a:lnTo>
                    <a:pt x="1083" y="2312"/>
                  </a:lnTo>
                  <a:lnTo>
                    <a:pt x="1096" y="2330"/>
                  </a:lnTo>
                  <a:lnTo>
                    <a:pt x="1103" y="2324"/>
                  </a:lnTo>
                  <a:lnTo>
                    <a:pt x="1112" y="2319"/>
                  </a:lnTo>
                  <a:lnTo>
                    <a:pt x="1115" y="2324"/>
                  </a:lnTo>
                  <a:lnTo>
                    <a:pt x="1117" y="2330"/>
                  </a:lnTo>
                  <a:lnTo>
                    <a:pt x="1120" y="2338"/>
                  </a:lnTo>
                  <a:lnTo>
                    <a:pt x="1121" y="2347"/>
                  </a:lnTo>
                  <a:lnTo>
                    <a:pt x="1125" y="2369"/>
                  </a:lnTo>
                  <a:lnTo>
                    <a:pt x="1127" y="2395"/>
                  </a:lnTo>
                  <a:lnTo>
                    <a:pt x="1131" y="2456"/>
                  </a:lnTo>
                  <a:lnTo>
                    <a:pt x="1134" y="2528"/>
                  </a:lnTo>
                  <a:lnTo>
                    <a:pt x="1136" y="2565"/>
                  </a:lnTo>
                  <a:lnTo>
                    <a:pt x="1138" y="2602"/>
                  </a:lnTo>
                  <a:lnTo>
                    <a:pt x="1141" y="2640"/>
                  </a:lnTo>
                  <a:lnTo>
                    <a:pt x="1145" y="2676"/>
                  </a:lnTo>
                  <a:lnTo>
                    <a:pt x="1151" y="2712"/>
                  </a:lnTo>
                  <a:lnTo>
                    <a:pt x="1157" y="2744"/>
                  </a:lnTo>
                  <a:lnTo>
                    <a:pt x="1161" y="2759"/>
                  </a:lnTo>
                  <a:lnTo>
                    <a:pt x="1166" y="2774"/>
                  </a:lnTo>
                  <a:lnTo>
                    <a:pt x="1171" y="2788"/>
                  </a:lnTo>
                  <a:lnTo>
                    <a:pt x="1177" y="2800"/>
                  </a:lnTo>
                  <a:lnTo>
                    <a:pt x="1188" y="2799"/>
                  </a:lnTo>
                  <a:lnTo>
                    <a:pt x="1199" y="2796"/>
                  </a:lnTo>
                  <a:lnTo>
                    <a:pt x="1212" y="2792"/>
                  </a:lnTo>
                  <a:lnTo>
                    <a:pt x="1224" y="2788"/>
                  </a:lnTo>
                  <a:lnTo>
                    <a:pt x="1212" y="2735"/>
                  </a:lnTo>
                  <a:lnTo>
                    <a:pt x="1202" y="2696"/>
                  </a:lnTo>
                  <a:lnTo>
                    <a:pt x="1199" y="2680"/>
                  </a:lnTo>
                  <a:lnTo>
                    <a:pt x="1198" y="2666"/>
                  </a:lnTo>
                  <a:lnTo>
                    <a:pt x="1197" y="2655"/>
                  </a:lnTo>
                  <a:lnTo>
                    <a:pt x="1198" y="2644"/>
                  </a:lnTo>
                  <a:lnTo>
                    <a:pt x="1201" y="2635"/>
                  </a:lnTo>
                  <a:lnTo>
                    <a:pt x="1205" y="2626"/>
                  </a:lnTo>
                  <a:lnTo>
                    <a:pt x="1213" y="2618"/>
                  </a:lnTo>
                  <a:lnTo>
                    <a:pt x="1222" y="2609"/>
                  </a:lnTo>
                  <a:lnTo>
                    <a:pt x="1234" y="2601"/>
                  </a:lnTo>
                  <a:lnTo>
                    <a:pt x="1248" y="2591"/>
                  </a:lnTo>
                  <a:lnTo>
                    <a:pt x="1265" y="2581"/>
                  </a:lnTo>
                  <a:lnTo>
                    <a:pt x="1285" y="2568"/>
                  </a:lnTo>
                  <a:lnTo>
                    <a:pt x="1288" y="2571"/>
                  </a:lnTo>
                  <a:lnTo>
                    <a:pt x="1290" y="2574"/>
                  </a:lnTo>
                  <a:lnTo>
                    <a:pt x="1292" y="2579"/>
                  </a:lnTo>
                  <a:lnTo>
                    <a:pt x="1294" y="2584"/>
                  </a:lnTo>
                  <a:lnTo>
                    <a:pt x="1296" y="2594"/>
                  </a:lnTo>
                  <a:lnTo>
                    <a:pt x="1297" y="2607"/>
                  </a:lnTo>
                  <a:lnTo>
                    <a:pt x="1297" y="2621"/>
                  </a:lnTo>
                  <a:lnTo>
                    <a:pt x="1296" y="2637"/>
                  </a:lnTo>
                  <a:lnTo>
                    <a:pt x="1294" y="2652"/>
                  </a:lnTo>
                  <a:lnTo>
                    <a:pt x="1292" y="2668"/>
                  </a:lnTo>
                  <a:lnTo>
                    <a:pt x="1285" y="2702"/>
                  </a:lnTo>
                  <a:lnTo>
                    <a:pt x="1277" y="2735"/>
                  </a:lnTo>
                  <a:lnTo>
                    <a:pt x="1271" y="2763"/>
                  </a:lnTo>
                  <a:lnTo>
                    <a:pt x="1266" y="2788"/>
                  </a:lnTo>
                  <a:lnTo>
                    <a:pt x="1269" y="2789"/>
                  </a:lnTo>
                  <a:lnTo>
                    <a:pt x="1271" y="2791"/>
                  </a:lnTo>
                  <a:lnTo>
                    <a:pt x="1273" y="2794"/>
                  </a:lnTo>
                  <a:lnTo>
                    <a:pt x="1275" y="2800"/>
                  </a:lnTo>
                  <a:lnTo>
                    <a:pt x="1281" y="2800"/>
                  </a:lnTo>
                  <a:lnTo>
                    <a:pt x="1289" y="2800"/>
                  </a:lnTo>
                  <a:lnTo>
                    <a:pt x="1297" y="2786"/>
                  </a:lnTo>
                  <a:lnTo>
                    <a:pt x="1307" y="2771"/>
                  </a:lnTo>
                  <a:lnTo>
                    <a:pt x="1311" y="2771"/>
                  </a:lnTo>
                  <a:lnTo>
                    <a:pt x="1316" y="2774"/>
                  </a:lnTo>
                  <a:lnTo>
                    <a:pt x="1326" y="2778"/>
                  </a:lnTo>
                  <a:lnTo>
                    <a:pt x="1344" y="2789"/>
                  </a:lnTo>
                  <a:lnTo>
                    <a:pt x="1346" y="2831"/>
                  </a:lnTo>
                  <a:lnTo>
                    <a:pt x="1349" y="2828"/>
                  </a:lnTo>
                  <a:lnTo>
                    <a:pt x="1352" y="2824"/>
                  </a:lnTo>
                  <a:lnTo>
                    <a:pt x="1355" y="2818"/>
                  </a:lnTo>
                  <a:lnTo>
                    <a:pt x="1358" y="2812"/>
                  </a:lnTo>
                  <a:lnTo>
                    <a:pt x="1364" y="2796"/>
                  </a:lnTo>
                  <a:lnTo>
                    <a:pt x="1369" y="2777"/>
                  </a:lnTo>
                  <a:lnTo>
                    <a:pt x="1373" y="2755"/>
                  </a:lnTo>
                  <a:lnTo>
                    <a:pt x="1377" y="2732"/>
                  </a:lnTo>
                  <a:lnTo>
                    <a:pt x="1381" y="2706"/>
                  </a:lnTo>
                  <a:lnTo>
                    <a:pt x="1383" y="2680"/>
                  </a:lnTo>
                  <a:lnTo>
                    <a:pt x="1387" y="2628"/>
                  </a:lnTo>
                  <a:lnTo>
                    <a:pt x="1389" y="2582"/>
                  </a:lnTo>
                  <a:lnTo>
                    <a:pt x="1390" y="2544"/>
                  </a:lnTo>
                  <a:lnTo>
                    <a:pt x="1389" y="2521"/>
                  </a:lnTo>
                  <a:lnTo>
                    <a:pt x="1377" y="2516"/>
                  </a:lnTo>
                  <a:lnTo>
                    <a:pt x="1366" y="2511"/>
                  </a:lnTo>
                  <a:lnTo>
                    <a:pt x="1354" y="2507"/>
                  </a:lnTo>
                  <a:lnTo>
                    <a:pt x="1344" y="2501"/>
                  </a:lnTo>
                  <a:lnTo>
                    <a:pt x="1346" y="2487"/>
                  </a:lnTo>
                  <a:lnTo>
                    <a:pt x="1348" y="2472"/>
                  </a:lnTo>
                  <a:lnTo>
                    <a:pt x="1353" y="2473"/>
                  </a:lnTo>
                  <a:lnTo>
                    <a:pt x="1358" y="2475"/>
                  </a:lnTo>
                  <a:lnTo>
                    <a:pt x="1363" y="2478"/>
                  </a:lnTo>
                  <a:lnTo>
                    <a:pt x="1368" y="2482"/>
                  </a:lnTo>
                  <a:lnTo>
                    <a:pt x="1376" y="2495"/>
                  </a:lnTo>
                  <a:lnTo>
                    <a:pt x="1386" y="2510"/>
                  </a:lnTo>
                  <a:lnTo>
                    <a:pt x="1394" y="2507"/>
                  </a:lnTo>
                  <a:lnTo>
                    <a:pt x="1403" y="2505"/>
                  </a:lnTo>
                  <a:lnTo>
                    <a:pt x="1408" y="2487"/>
                  </a:lnTo>
                  <a:lnTo>
                    <a:pt x="1412" y="2468"/>
                  </a:lnTo>
                  <a:lnTo>
                    <a:pt x="1417" y="2449"/>
                  </a:lnTo>
                  <a:lnTo>
                    <a:pt x="1420" y="2427"/>
                  </a:lnTo>
                  <a:lnTo>
                    <a:pt x="1423" y="2386"/>
                  </a:lnTo>
                  <a:lnTo>
                    <a:pt x="1425" y="2344"/>
                  </a:lnTo>
                  <a:lnTo>
                    <a:pt x="1426" y="2302"/>
                  </a:lnTo>
                  <a:lnTo>
                    <a:pt x="1427" y="2260"/>
                  </a:lnTo>
                  <a:lnTo>
                    <a:pt x="1428" y="2240"/>
                  </a:lnTo>
                  <a:lnTo>
                    <a:pt x="1429" y="2221"/>
                  </a:lnTo>
                  <a:lnTo>
                    <a:pt x="1431" y="2202"/>
                  </a:lnTo>
                  <a:lnTo>
                    <a:pt x="1434" y="2184"/>
                  </a:lnTo>
                  <a:lnTo>
                    <a:pt x="1444" y="2173"/>
                  </a:lnTo>
                  <a:lnTo>
                    <a:pt x="1453" y="2161"/>
                  </a:lnTo>
                  <a:lnTo>
                    <a:pt x="1461" y="2151"/>
                  </a:lnTo>
                  <a:lnTo>
                    <a:pt x="1468" y="2141"/>
                  </a:lnTo>
                  <a:lnTo>
                    <a:pt x="1481" y="2119"/>
                  </a:lnTo>
                  <a:lnTo>
                    <a:pt x="1492" y="2093"/>
                  </a:lnTo>
                  <a:lnTo>
                    <a:pt x="1494" y="2095"/>
                  </a:lnTo>
                  <a:lnTo>
                    <a:pt x="1496" y="2096"/>
                  </a:lnTo>
                  <a:lnTo>
                    <a:pt x="1491" y="2142"/>
                  </a:lnTo>
                  <a:lnTo>
                    <a:pt x="1488" y="2189"/>
                  </a:lnTo>
                  <a:lnTo>
                    <a:pt x="1484" y="2235"/>
                  </a:lnTo>
                  <a:lnTo>
                    <a:pt x="1482" y="2282"/>
                  </a:lnTo>
                  <a:lnTo>
                    <a:pt x="1479" y="2329"/>
                  </a:lnTo>
                  <a:lnTo>
                    <a:pt x="1476" y="2377"/>
                  </a:lnTo>
                  <a:lnTo>
                    <a:pt x="1473" y="2423"/>
                  </a:lnTo>
                  <a:lnTo>
                    <a:pt x="1471" y="2471"/>
                  </a:lnTo>
                  <a:lnTo>
                    <a:pt x="1469" y="2518"/>
                  </a:lnTo>
                  <a:lnTo>
                    <a:pt x="1467" y="2566"/>
                  </a:lnTo>
                  <a:lnTo>
                    <a:pt x="1465" y="2613"/>
                  </a:lnTo>
                  <a:lnTo>
                    <a:pt x="1463" y="2661"/>
                  </a:lnTo>
                  <a:lnTo>
                    <a:pt x="1461" y="2708"/>
                  </a:lnTo>
                  <a:lnTo>
                    <a:pt x="1459" y="2756"/>
                  </a:lnTo>
                  <a:lnTo>
                    <a:pt x="1457" y="2804"/>
                  </a:lnTo>
                  <a:lnTo>
                    <a:pt x="1454" y="2850"/>
                  </a:lnTo>
                  <a:lnTo>
                    <a:pt x="1495" y="2850"/>
                  </a:lnTo>
                  <a:lnTo>
                    <a:pt x="1506" y="2770"/>
                  </a:lnTo>
                  <a:lnTo>
                    <a:pt x="1527" y="2770"/>
                  </a:lnTo>
                  <a:lnTo>
                    <a:pt x="1548" y="2770"/>
                  </a:lnTo>
                  <a:lnTo>
                    <a:pt x="1570" y="2771"/>
                  </a:lnTo>
                  <a:lnTo>
                    <a:pt x="1591" y="2771"/>
                  </a:lnTo>
                  <a:lnTo>
                    <a:pt x="1612" y="2773"/>
                  </a:lnTo>
                  <a:lnTo>
                    <a:pt x="1634" y="2774"/>
                  </a:lnTo>
                  <a:lnTo>
                    <a:pt x="1656" y="2777"/>
                  </a:lnTo>
                  <a:lnTo>
                    <a:pt x="1678" y="2780"/>
                  </a:lnTo>
                  <a:lnTo>
                    <a:pt x="1681" y="2879"/>
                  </a:lnTo>
                  <a:lnTo>
                    <a:pt x="1675" y="2878"/>
                  </a:lnTo>
                  <a:lnTo>
                    <a:pt x="1669" y="2878"/>
                  </a:lnTo>
                  <a:lnTo>
                    <a:pt x="1619" y="2875"/>
                  </a:lnTo>
                  <a:lnTo>
                    <a:pt x="1567" y="2872"/>
                  </a:lnTo>
                  <a:lnTo>
                    <a:pt x="1516" y="2869"/>
                  </a:lnTo>
                  <a:lnTo>
                    <a:pt x="1463" y="2865"/>
                  </a:lnTo>
                  <a:lnTo>
                    <a:pt x="1409" y="2860"/>
                  </a:lnTo>
                  <a:lnTo>
                    <a:pt x="1356" y="2854"/>
                  </a:lnTo>
                  <a:lnTo>
                    <a:pt x="1304" y="2847"/>
                  </a:lnTo>
                  <a:lnTo>
                    <a:pt x="1251" y="2838"/>
                  </a:lnTo>
                  <a:lnTo>
                    <a:pt x="1198" y="2828"/>
                  </a:lnTo>
                  <a:lnTo>
                    <a:pt x="1146" y="2816"/>
                  </a:lnTo>
                  <a:lnTo>
                    <a:pt x="1121" y="2809"/>
                  </a:lnTo>
                  <a:lnTo>
                    <a:pt x="1096" y="2801"/>
                  </a:lnTo>
                  <a:lnTo>
                    <a:pt x="1071" y="2794"/>
                  </a:lnTo>
                  <a:lnTo>
                    <a:pt x="1047" y="2786"/>
                  </a:lnTo>
                  <a:lnTo>
                    <a:pt x="1023" y="2776"/>
                  </a:lnTo>
                  <a:lnTo>
                    <a:pt x="999" y="2767"/>
                  </a:lnTo>
                  <a:lnTo>
                    <a:pt x="975" y="2756"/>
                  </a:lnTo>
                  <a:lnTo>
                    <a:pt x="952" y="2744"/>
                  </a:lnTo>
                  <a:lnTo>
                    <a:pt x="929" y="2733"/>
                  </a:lnTo>
                  <a:lnTo>
                    <a:pt x="907" y="2720"/>
                  </a:lnTo>
                  <a:lnTo>
                    <a:pt x="885" y="2707"/>
                  </a:lnTo>
                  <a:lnTo>
                    <a:pt x="864" y="2693"/>
                  </a:lnTo>
                  <a:lnTo>
                    <a:pt x="865" y="2667"/>
                  </a:lnTo>
                  <a:lnTo>
                    <a:pt x="868" y="2643"/>
                  </a:lnTo>
                  <a:lnTo>
                    <a:pt x="872" y="2619"/>
                  </a:lnTo>
                  <a:lnTo>
                    <a:pt x="877" y="2593"/>
                  </a:lnTo>
                  <a:lnTo>
                    <a:pt x="890" y="2545"/>
                  </a:lnTo>
                  <a:lnTo>
                    <a:pt x="904" y="2495"/>
                  </a:lnTo>
                  <a:lnTo>
                    <a:pt x="910" y="2470"/>
                  </a:lnTo>
                  <a:lnTo>
                    <a:pt x="916" y="2444"/>
                  </a:lnTo>
                  <a:lnTo>
                    <a:pt x="922" y="2419"/>
                  </a:lnTo>
                  <a:lnTo>
                    <a:pt x="925" y="2394"/>
                  </a:lnTo>
                  <a:lnTo>
                    <a:pt x="928" y="2367"/>
                  </a:lnTo>
                  <a:lnTo>
                    <a:pt x="928" y="2341"/>
                  </a:lnTo>
                  <a:lnTo>
                    <a:pt x="928" y="2327"/>
                  </a:lnTo>
                  <a:lnTo>
                    <a:pt x="927" y="2313"/>
                  </a:lnTo>
                  <a:lnTo>
                    <a:pt x="925" y="2300"/>
                  </a:lnTo>
                  <a:lnTo>
                    <a:pt x="923" y="2285"/>
                  </a:lnTo>
                  <a:lnTo>
                    <a:pt x="910" y="2285"/>
                  </a:lnTo>
                  <a:lnTo>
                    <a:pt x="897" y="2285"/>
                  </a:lnTo>
                  <a:lnTo>
                    <a:pt x="891" y="2321"/>
                  </a:lnTo>
                  <a:lnTo>
                    <a:pt x="885" y="2369"/>
                  </a:lnTo>
                  <a:lnTo>
                    <a:pt x="877" y="2425"/>
                  </a:lnTo>
                  <a:lnTo>
                    <a:pt x="869" y="2487"/>
                  </a:lnTo>
                  <a:lnTo>
                    <a:pt x="860" y="2546"/>
                  </a:lnTo>
                  <a:lnTo>
                    <a:pt x="850" y="2600"/>
                  </a:lnTo>
                  <a:lnTo>
                    <a:pt x="846" y="2623"/>
                  </a:lnTo>
                  <a:lnTo>
                    <a:pt x="840" y="2643"/>
                  </a:lnTo>
                  <a:lnTo>
                    <a:pt x="835" y="2660"/>
                  </a:lnTo>
                  <a:lnTo>
                    <a:pt x="829" y="2673"/>
                  </a:lnTo>
                  <a:lnTo>
                    <a:pt x="821" y="2670"/>
                  </a:lnTo>
                  <a:lnTo>
                    <a:pt x="813" y="2668"/>
                  </a:lnTo>
                  <a:lnTo>
                    <a:pt x="804" y="2666"/>
                  </a:lnTo>
                  <a:lnTo>
                    <a:pt x="797" y="2664"/>
                  </a:lnTo>
                  <a:lnTo>
                    <a:pt x="794" y="2622"/>
                  </a:lnTo>
                  <a:lnTo>
                    <a:pt x="794" y="2580"/>
                  </a:lnTo>
                  <a:lnTo>
                    <a:pt x="794" y="2538"/>
                  </a:lnTo>
                  <a:lnTo>
                    <a:pt x="794" y="2496"/>
                  </a:lnTo>
                  <a:lnTo>
                    <a:pt x="794" y="2455"/>
                  </a:lnTo>
                  <a:lnTo>
                    <a:pt x="793" y="2415"/>
                  </a:lnTo>
                  <a:lnTo>
                    <a:pt x="791" y="2395"/>
                  </a:lnTo>
                  <a:lnTo>
                    <a:pt x="790" y="2376"/>
                  </a:lnTo>
                  <a:lnTo>
                    <a:pt x="787" y="2357"/>
                  </a:lnTo>
                  <a:lnTo>
                    <a:pt x="783" y="2338"/>
                  </a:lnTo>
                  <a:lnTo>
                    <a:pt x="757" y="2282"/>
                  </a:lnTo>
                  <a:lnTo>
                    <a:pt x="731" y="2226"/>
                  </a:lnTo>
                  <a:lnTo>
                    <a:pt x="704" y="2170"/>
                  </a:lnTo>
                  <a:lnTo>
                    <a:pt x="678" y="2115"/>
                  </a:lnTo>
                  <a:lnTo>
                    <a:pt x="652" y="2059"/>
                  </a:lnTo>
                  <a:lnTo>
                    <a:pt x="627" y="2004"/>
                  </a:lnTo>
                  <a:lnTo>
                    <a:pt x="603" y="1949"/>
                  </a:lnTo>
                  <a:lnTo>
                    <a:pt x="580" y="1895"/>
                  </a:lnTo>
                  <a:lnTo>
                    <a:pt x="575" y="1860"/>
                  </a:lnTo>
                  <a:lnTo>
                    <a:pt x="573" y="1826"/>
                  </a:lnTo>
                  <a:lnTo>
                    <a:pt x="571" y="1792"/>
                  </a:lnTo>
                  <a:lnTo>
                    <a:pt x="570" y="1757"/>
                  </a:lnTo>
                  <a:lnTo>
                    <a:pt x="569" y="1725"/>
                  </a:lnTo>
                  <a:lnTo>
                    <a:pt x="569" y="1691"/>
                  </a:lnTo>
                  <a:lnTo>
                    <a:pt x="570" y="1658"/>
                  </a:lnTo>
                  <a:lnTo>
                    <a:pt x="571" y="1625"/>
                  </a:lnTo>
                  <a:lnTo>
                    <a:pt x="585" y="1617"/>
                  </a:lnTo>
                  <a:lnTo>
                    <a:pt x="597" y="1611"/>
                  </a:lnTo>
                  <a:lnTo>
                    <a:pt x="602" y="1608"/>
                  </a:lnTo>
                  <a:lnTo>
                    <a:pt x="608" y="1608"/>
                  </a:lnTo>
                  <a:lnTo>
                    <a:pt x="617" y="1608"/>
                  </a:lnTo>
                  <a:lnTo>
                    <a:pt x="627" y="1611"/>
                  </a:lnTo>
                  <a:lnTo>
                    <a:pt x="635" y="1625"/>
                  </a:lnTo>
                  <a:lnTo>
                    <a:pt x="643" y="1640"/>
                  </a:lnTo>
                  <a:lnTo>
                    <a:pt x="650" y="1657"/>
                  </a:lnTo>
                  <a:lnTo>
                    <a:pt x="659" y="1677"/>
                  </a:lnTo>
                  <a:lnTo>
                    <a:pt x="665" y="1720"/>
                  </a:lnTo>
                  <a:lnTo>
                    <a:pt x="670" y="1759"/>
                  </a:lnTo>
                  <a:lnTo>
                    <a:pt x="677" y="1794"/>
                  </a:lnTo>
                  <a:lnTo>
                    <a:pt x="683" y="1826"/>
                  </a:lnTo>
                  <a:lnTo>
                    <a:pt x="690" y="1856"/>
                  </a:lnTo>
                  <a:lnTo>
                    <a:pt x="699" y="1882"/>
                  </a:lnTo>
                  <a:lnTo>
                    <a:pt x="707" y="1908"/>
                  </a:lnTo>
                  <a:lnTo>
                    <a:pt x="719" y="1932"/>
                  </a:lnTo>
                  <a:lnTo>
                    <a:pt x="732" y="1955"/>
                  </a:lnTo>
                  <a:lnTo>
                    <a:pt x="746" y="1977"/>
                  </a:lnTo>
                  <a:lnTo>
                    <a:pt x="763" y="1999"/>
                  </a:lnTo>
                  <a:lnTo>
                    <a:pt x="783" y="2023"/>
                  </a:lnTo>
                  <a:lnTo>
                    <a:pt x="807" y="2046"/>
                  </a:lnTo>
                  <a:lnTo>
                    <a:pt x="833" y="2070"/>
                  </a:lnTo>
                  <a:lnTo>
                    <a:pt x="862" y="2097"/>
                  </a:lnTo>
                  <a:lnTo>
                    <a:pt x="897" y="2125"/>
                  </a:lnTo>
                  <a:close/>
                  <a:moveTo>
                    <a:pt x="643" y="1487"/>
                  </a:moveTo>
                  <a:lnTo>
                    <a:pt x="629" y="1484"/>
                  </a:lnTo>
                  <a:lnTo>
                    <a:pt x="616" y="1481"/>
                  </a:lnTo>
                  <a:lnTo>
                    <a:pt x="602" y="1477"/>
                  </a:lnTo>
                  <a:lnTo>
                    <a:pt x="588" y="1474"/>
                  </a:lnTo>
                  <a:lnTo>
                    <a:pt x="573" y="1443"/>
                  </a:lnTo>
                  <a:lnTo>
                    <a:pt x="560" y="1409"/>
                  </a:lnTo>
                  <a:lnTo>
                    <a:pt x="554" y="1392"/>
                  </a:lnTo>
                  <a:lnTo>
                    <a:pt x="550" y="1375"/>
                  </a:lnTo>
                  <a:lnTo>
                    <a:pt x="547" y="1359"/>
                  </a:lnTo>
                  <a:lnTo>
                    <a:pt x="546" y="1345"/>
                  </a:lnTo>
                  <a:lnTo>
                    <a:pt x="560" y="1333"/>
                  </a:lnTo>
                  <a:lnTo>
                    <a:pt x="589" y="1309"/>
                  </a:lnTo>
                  <a:lnTo>
                    <a:pt x="597" y="1304"/>
                  </a:lnTo>
                  <a:lnTo>
                    <a:pt x="604" y="1299"/>
                  </a:lnTo>
                  <a:lnTo>
                    <a:pt x="611" y="1295"/>
                  </a:lnTo>
                  <a:lnTo>
                    <a:pt x="618" y="1293"/>
                  </a:lnTo>
                  <a:lnTo>
                    <a:pt x="623" y="1291"/>
                  </a:lnTo>
                  <a:lnTo>
                    <a:pt x="627" y="1293"/>
                  </a:lnTo>
                  <a:lnTo>
                    <a:pt x="628" y="1294"/>
                  </a:lnTo>
                  <a:lnTo>
                    <a:pt x="629" y="1295"/>
                  </a:lnTo>
                  <a:lnTo>
                    <a:pt x="630" y="1297"/>
                  </a:lnTo>
                  <a:lnTo>
                    <a:pt x="630" y="1300"/>
                  </a:lnTo>
                  <a:lnTo>
                    <a:pt x="624" y="1306"/>
                  </a:lnTo>
                  <a:lnTo>
                    <a:pt x="619" y="1314"/>
                  </a:lnTo>
                  <a:lnTo>
                    <a:pt x="612" y="1321"/>
                  </a:lnTo>
                  <a:lnTo>
                    <a:pt x="608" y="1329"/>
                  </a:lnTo>
                  <a:lnTo>
                    <a:pt x="604" y="1338"/>
                  </a:lnTo>
                  <a:lnTo>
                    <a:pt x="601" y="1346"/>
                  </a:lnTo>
                  <a:lnTo>
                    <a:pt x="598" y="1356"/>
                  </a:lnTo>
                  <a:lnTo>
                    <a:pt x="596" y="1365"/>
                  </a:lnTo>
                  <a:lnTo>
                    <a:pt x="594" y="1375"/>
                  </a:lnTo>
                  <a:lnTo>
                    <a:pt x="594" y="1384"/>
                  </a:lnTo>
                  <a:lnTo>
                    <a:pt x="596" y="1394"/>
                  </a:lnTo>
                  <a:lnTo>
                    <a:pt x="598" y="1403"/>
                  </a:lnTo>
                  <a:lnTo>
                    <a:pt x="601" y="1414"/>
                  </a:lnTo>
                  <a:lnTo>
                    <a:pt x="604" y="1425"/>
                  </a:lnTo>
                  <a:lnTo>
                    <a:pt x="609" y="1434"/>
                  </a:lnTo>
                  <a:lnTo>
                    <a:pt x="616" y="1445"/>
                  </a:lnTo>
                  <a:lnTo>
                    <a:pt x="627" y="1436"/>
                  </a:lnTo>
                  <a:lnTo>
                    <a:pt x="639" y="1430"/>
                  </a:lnTo>
                  <a:lnTo>
                    <a:pt x="639" y="1410"/>
                  </a:lnTo>
                  <a:lnTo>
                    <a:pt x="639" y="1392"/>
                  </a:lnTo>
                  <a:lnTo>
                    <a:pt x="641" y="1375"/>
                  </a:lnTo>
                  <a:lnTo>
                    <a:pt x="643" y="1359"/>
                  </a:lnTo>
                  <a:lnTo>
                    <a:pt x="649" y="1327"/>
                  </a:lnTo>
                  <a:lnTo>
                    <a:pt x="658" y="1295"/>
                  </a:lnTo>
                  <a:lnTo>
                    <a:pt x="658" y="1283"/>
                  </a:lnTo>
                  <a:lnTo>
                    <a:pt x="656" y="1272"/>
                  </a:lnTo>
                  <a:lnTo>
                    <a:pt x="652" y="1262"/>
                  </a:lnTo>
                  <a:lnTo>
                    <a:pt x="649" y="1251"/>
                  </a:lnTo>
                  <a:lnTo>
                    <a:pt x="645" y="1242"/>
                  </a:lnTo>
                  <a:lnTo>
                    <a:pt x="640" y="1232"/>
                  </a:lnTo>
                  <a:lnTo>
                    <a:pt x="635" y="1223"/>
                  </a:lnTo>
                  <a:lnTo>
                    <a:pt x="628" y="1213"/>
                  </a:lnTo>
                  <a:lnTo>
                    <a:pt x="616" y="1195"/>
                  </a:lnTo>
                  <a:lnTo>
                    <a:pt x="604" y="1178"/>
                  </a:lnTo>
                  <a:lnTo>
                    <a:pt x="598" y="1169"/>
                  </a:lnTo>
                  <a:lnTo>
                    <a:pt x="592" y="1160"/>
                  </a:lnTo>
                  <a:lnTo>
                    <a:pt x="588" y="1152"/>
                  </a:lnTo>
                  <a:lnTo>
                    <a:pt x="584" y="1142"/>
                  </a:lnTo>
                  <a:lnTo>
                    <a:pt x="590" y="1138"/>
                  </a:lnTo>
                  <a:lnTo>
                    <a:pt x="596" y="1134"/>
                  </a:lnTo>
                  <a:lnTo>
                    <a:pt x="603" y="1137"/>
                  </a:lnTo>
                  <a:lnTo>
                    <a:pt x="610" y="1141"/>
                  </a:lnTo>
                  <a:lnTo>
                    <a:pt x="618" y="1148"/>
                  </a:lnTo>
                  <a:lnTo>
                    <a:pt x="626" y="1156"/>
                  </a:lnTo>
                  <a:lnTo>
                    <a:pt x="643" y="1173"/>
                  </a:lnTo>
                  <a:lnTo>
                    <a:pt x="660" y="1192"/>
                  </a:lnTo>
                  <a:lnTo>
                    <a:pt x="675" y="1211"/>
                  </a:lnTo>
                  <a:lnTo>
                    <a:pt x="688" y="1227"/>
                  </a:lnTo>
                  <a:lnTo>
                    <a:pt x="698" y="1238"/>
                  </a:lnTo>
                  <a:lnTo>
                    <a:pt x="703" y="1242"/>
                  </a:lnTo>
                  <a:lnTo>
                    <a:pt x="708" y="1235"/>
                  </a:lnTo>
                  <a:lnTo>
                    <a:pt x="714" y="1229"/>
                  </a:lnTo>
                  <a:lnTo>
                    <a:pt x="704" y="1194"/>
                  </a:lnTo>
                  <a:lnTo>
                    <a:pt x="696" y="1160"/>
                  </a:lnTo>
                  <a:lnTo>
                    <a:pt x="688" y="1128"/>
                  </a:lnTo>
                  <a:lnTo>
                    <a:pt x="681" y="1095"/>
                  </a:lnTo>
                  <a:lnTo>
                    <a:pt x="675" y="1063"/>
                  </a:lnTo>
                  <a:lnTo>
                    <a:pt x="669" y="1031"/>
                  </a:lnTo>
                  <a:lnTo>
                    <a:pt x="664" y="999"/>
                  </a:lnTo>
                  <a:lnTo>
                    <a:pt x="660" y="967"/>
                  </a:lnTo>
                  <a:lnTo>
                    <a:pt x="670" y="953"/>
                  </a:lnTo>
                  <a:lnTo>
                    <a:pt x="674" y="953"/>
                  </a:lnTo>
                  <a:lnTo>
                    <a:pt x="681" y="967"/>
                  </a:lnTo>
                  <a:lnTo>
                    <a:pt x="687" y="982"/>
                  </a:lnTo>
                  <a:lnTo>
                    <a:pt x="693" y="997"/>
                  </a:lnTo>
                  <a:lnTo>
                    <a:pt x="698" y="1011"/>
                  </a:lnTo>
                  <a:lnTo>
                    <a:pt x="703" y="1027"/>
                  </a:lnTo>
                  <a:lnTo>
                    <a:pt x="707" y="1043"/>
                  </a:lnTo>
                  <a:lnTo>
                    <a:pt x="711" y="1060"/>
                  </a:lnTo>
                  <a:lnTo>
                    <a:pt x="715" y="1077"/>
                  </a:lnTo>
                  <a:lnTo>
                    <a:pt x="720" y="1113"/>
                  </a:lnTo>
                  <a:lnTo>
                    <a:pt x="723" y="1149"/>
                  </a:lnTo>
                  <a:lnTo>
                    <a:pt x="725" y="1186"/>
                  </a:lnTo>
                  <a:lnTo>
                    <a:pt x="724" y="1223"/>
                  </a:lnTo>
                  <a:lnTo>
                    <a:pt x="723" y="1241"/>
                  </a:lnTo>
                  <a:lnTo>
                    <a:pt x="722" y="1260"/>
                  </a:lnTo>
                  <a:lnTo>
                    <a:pt x="720" y="1278"/>
                  </a:lnTo>
                  <a:lnTo>
                    <a:pt x="717" y="1296"/>
                  </a:lnTo>
                  <a:lnTo>
                    <a:pt x="714" y="1314"/>
                  </a:lnTo>
                  <a:lnTo>
                    <a:pt x="711" y="1332"/>
                  </a:lnTo>
                  <a:lnTo>
                    <a:pt x="706" y="1350"/>
                  </a:lnTo>
                  <a:lnTo>
                    <a:pt x="701" y="1366"/>
                  </a:lnTo>
                  <a:lnTo>
                    <a:pt x="696" y="1383"/>
                  </a:lnTo>
                  <a:lnTo>
                    <a:pt x="690" y="1400"/>
                  </a:lnTo>
                  <a:lnTo>
                    <a:pt x="684" y="1416"/>
                  </a:lnTo>
                  <a:lnTo>
                    <a:pt x="677" y="1431"/>
                  </a:lnTo>
                  <a:lnTo>
                    <a:pt x="669" y="1446"/>
                  </a:lnTo>
                  <a:lnTo>
                    <a:pt x="661" y="1461"/>
                  </a:lnTo>
                  <a:lnTo>
                    <a:pt x="652" y="1474"/>
                  </a:lnTo>
                  <a:lnTo>
                    <a:pt x="643" y="1487"/>
                  </a:lnTo>
                  <a:close/>
                  <a:moveTo>
                    <a:pt x="665" y="1124"/>
                  </a:moveTo>
                  <a:lnTo>
                    <a:pt x="661" y="1122"/>
                  </a:lnTo>
                  <a:lnTo>
                    <a:pt x="658" y="1120"/>
                  </a:lnTo>
                  <a:lnTo>
                    <a:pt x="654" y="1118"/>
                  </a:lnTo>
                  <a:lnTo>
                    <a:pt x="650" y="1114"/>
                  </a:lnTo>
                  <a:lnTo>
                    <a:pt x="644" y="1104"/>
                  </a:lnTo>
                  <a:lnTo>
                    <a:pt x="638" y="1094"/>
                  </a:lnTo>
                  <a:lnTo>
                    <a:pt x="631" y="1080"/>
                  </a:lnTo>
                  <a:lnTo>
                    <a:pt x="626" y="1065"/>
                  </a:lnTo>
                  <a:lnTo>
                    <a:pt x="621" y="1051"/>
                  </a:lnTo>
                  <a:lnTo>
                    <a:pt x="617" y="1034"/>
                  </a:lnTo>
                  <a:lnTo>
                    <a:pt x="608" y="1001"/>
                  </a:lnTo>
                  <a:lnTo>
                    <a:pt x="602" y="970"/>
                  </a:lnTo>
                  <a:lnTo>
                    <a:pt x="597" y="944"/>
                  </a:lnTo>
                  <a:lnTo>
                    <a:pt x="593" y="927"/>
                  </a:lnTo>
                  <a:lnTo>
                    <a:pt x="599" y="921"/>
                  </a:lnTo>
                  <a:lnTo>
                    <a:pt x="603" y="914"/>
                  </a:lnTo>
                  <a:lnTo>
                    <a:pt x="610" y="922"/>
                  </a:lnTo>
                  <a:lnTo>
                    <a:pt x="618" y="930"/>
                  </a:lnTo>
                  <a:lnTo>
                    <a:pt x="624" y="942"/>
                  </a:lnTo>
                  <a:lnTo>
                    <a:pt x="630" y="953"/>
                  </a:lnTo>
                  <a:lnTo>
                    <a:pt x="637" y="967"/>
                  </a:lnTo>
                  <a:lnTo>
                    <a:pt x="643" y="982"/>
                  </a:lnTo>
                  <a:lnTo>
                    <a:pt x="648" y="998"/>
                  </a:lnTo>
                  <a:lnTo>
                    <a:pt x="652" y="1014"/>
                  </a:lnTo>
                  <a:lnTo>
                    <a:pt x="657" y="1029"/>
                  </a:lnTo>
                  <a:lnTo>
                    <a:pt x="660" y="1045"/>
                  </a:lnTo>
                  <a:lnTo>
                    <a:pt x="663" y="1061"/>
                  </a:lnTo>
                  <a:lnTo>
                    <a:pt x="665" y="1076"/>
                  </a:lnTo>
                  <a:lnTo>
                    <a:pt x="666" y="1090"/>
                  </a:lnTo>
                  <a:lnTo>
                    <a:pt x="667" y="1102"/>
                  </a:lnTo>
                  <a:lnTo>
                    <a:pt x="666" y="1114"/>
                  </a:lnTo>
                  <a:lnTo>
                    <a:pt x="665" y="1124"/>
                  </a:lnTo>
                  <a:close/>
                  <a:moveTo>
                    <a:pt x="571" y="1191"/>
                  </a:moveTo>
                  <a:lnTo>
                    <a:pt x="563" y="1207"/>
                  </a:lnTo>
                  <a:lnTo>
                    <a:pt x="555" y="1222"/>
                  </a:lnTo>
                  <a:lnTo>
                    <a:pt x="547" y="1234"/>
                  </a:lnTo>
                  <a:lnTo>
                    <a:pt x="537" y="1247"/>
                  </a:lnTo>
                  <a:lnTo>
                    <a:pt x="528" y="1259"/>
                  </a:lnTo>
                  <a:lnTo>
                    <a:pt x="516" y="1268"/>
                  </a:lnTo>
                  <a:lnTo>
                    <a:pt x="503" y="1278"/>
                  </a:lnTo>
                  <a:lnTo>
                    <a:pt x="488" y="1286"/>
                  </a:lnTo>
                  <a:lnTo>
                    <a:pt x="488" y="1279"/>
                  </a:lnTo>
                  <a:lnTo>
                    <a:pt x="489" y="1270"/>
                  </a:lnTo>
                  <a:lnTo>
                    <a:pt x="491" y="1262"/>
                  </a:lnTo>
                  <a:lnTo>
                    <a:pt x="494" y="1253"/>
                  </a:lnTo>
                  <a:lnTo>
                    <a:pt x="498" y="1245"/>
                  </a:lnTo>
                  <a:lnTo>
                    <a:pt x="503" y="1236"/>
                  </a:lnTo>
                  <a:lnTo>
                    <a:pt x="507" y="1228"/>
                  </a:lnTo>
                  <a:lnTo>
                    <a:pt x="513" y="1221"/>
                  </a:lnTo>
                  <a:lnTo>
                    <a:pt x="518" y="1213"/>
                  </a:lnTo>
                  <a:lnTo>
                    <a:pt x="525" y="1207"/>
                  </a:lnTo>
                  <a:lnTo>
                    <a:pt x="532" y="1201"/>
                  </a:lnTo>
                  <a:lnTo>
                    <a:pt x="540" y="1196"/>
                  </a:lnTo>
                  <a:lnTo>
                    <a:pt x="547" y="1193"/>
                  </a:lnTo>
                  <a:lnTo>
                    <a:pt x="554" y="1191"/>
                  </a:lnTo>
                  <a:lnTo>
                    <a:pt x="563" y="1190"/>
                  </a:lnTo>
                  <a:lnTo>
                    <a:pt x="571" y="1191"/>
                  </a:lnTo>
                  <a:close/>
                  <a:moveTo>
                    <a:pt x="527" y="1307"/>
                  </a:moveTo>
                  <a:lnTo>
                    <a:pt x="544" y="1286"/>
                  </a:lnTo>
                  <a:lnTo>
                    <a:pt x="566" y="1260"/>
                  </a:lnTo>
                  <a:lnTo>
                    <a:pt x="579" y="1247"/>
                  </a:lnTo>
                  <a:lnTo>
                    <a:pt x="589" y="1235"/>
                  </a:lnTo>
                  <a:lnTo>
                    <a:pt x="594" y="1231"/>
                  </a:lnTo>
                  <a:lnTo>
                    <a:pt x="600" y="1227"/>
                  </a:lnTo>
                  <a:lnTo>
                    <a:pt x="605" y="1224"/>
                  </a:lnTo>
                  <a:lnTo>
                    <a:pt x="609" y="1223"/>
                  </a:lnTo>
                  <a:lnTo>
                    <a:pt x="615" y="1228"/>
                  </a:lnTo>
                  <a:lnTo>
                    <a:pt x="621" y="1233"/>
                  </a:lnTo>
                  <a:lnTo>
                    <a:pt x="605" y="1250"/>
                  </a:lnTo>
                  <a:lnTo>
                    <a:pt x="578" y="1279"/>
                  </a:lnTo>
                  <a:lnTo>
                    <a:pt x="564" y="1293"/>
                  </a:lnTo>
                  <a:lnTo>
                    <a:pt x="551" y="1304"/>
                  </a:lnTo>
                  <a:lnTo>
                    <a:pt x="542" y="1313"/>
                  </a:lnTo>
                  <a:lnTo>
                    <a:pt x="536" y="1316"/>
                  </a:lnTo>
                  <a:lnTo>
                    <a:pt x="531" y="1310"/>
                  </a:lnTo>
                  <a:lnTo>
                    <a:pt x="527" y="1307"/>
                  </a:lnTo>
                  <a:close/>
                  <a:moveTo>
                    <a:pt x="570" y="2089"/>
                  </a:moveTo>
                  <a:lnTo>
                    <a:pt x="569" y="2097"/>
                  </a:lnTo>
                  <a:lnTo>
                    <a:pt x="565" y="2107"/>
                  </a:lnTo>
                  <a:lnTo>
                    <a:pt x="561" y="2121"/>
                  </a:lnTo>
                  <a:lnTo>
                    <a:pt x="554" y="2135"/>
                  </a:lnTo>
                  <a:lnTo>
                    <a:pt x="547" y="2146"/>
                  </a:lnTo>
                  <a:lnTo>
                    <a:pt x="540" y="2156"/>
                  </a:lnTo>
                  <a:lnTo>
                    <a:pt x="536" y="2159"/>
                  </a:lnTo>
                  <a:lnTo>
                    <a:pt x="532" y="2160"/>
                  </a:lnTo>
                  <a:lnTo>
                    <a:pt x="529" y="2160"/>
                  </a:lnTo>
                  <a:lnTo>
                    <a:pt x="527" y="2158"/>
                  </a:lnTo>
                  <a:lnTo>
                    <a:pt x="520" y="2149"/>
                  </a:lnTo>
                  <a:lnTo>
                    <a:pt x="514" y="2139"/>
                  </a:lnTo>
                  <a:lnTo>
                    <a:pt x="510" y="2127"/>
                  </a:lnTo>
                  <a:lnTo>
                    <a:pt x="507" y="2115"/>
                  </a:lnTo>
                  <a:lnTo>
                    <a:pt x="505" y="2101"/>
                  </a:lnTo>
                  <a:lnTo>
                    <a:pt x="504" y="2087"/>
                  </a:lnTo>
                  <a:lnTo>
                    <a:pt x="504" y="2072"/>
                  </a:lnTo>
                  <a:lnTo>
                    <a:pt x="504" y="2059"/>
                  </a:lnTo>
                  <a:lnTo>
                    <a:pt x="506" y="2044"/>
                  </a:lnTo>
                  <a:lnTo>
                    <a:pt x="508" y="2029"/>
                  </a:lnTo>
                  <a:lnTo>
                    <a:pt x="512" y="2015"/>
                  </a:lnTo>
                  <a:lnTo>
                    <a:pt x="516" y="2003"/>
                  </a:lnTo>
                  <a:lnTo>
                    <a:pt x="521" y="1990"/>
                  </a:lnTo>
                  <a:lnTo>
                    <a:pt x="527" y="1978"/>
                  </a:lnTo>
                  <a:lnTo>
                    <a:pt x="532" y="1969"/>
                  </a:lnTo>
                  <a:lnTo>
                    <a:pt x="540" y="1960"/>
                  </a:lnTo>
                  <a:lnTo>
                    <a:pt x="549" y="1972"/>
                  </a:lnTo>
                  <a:lnTo>
                    <a:pt x="561" y="1988"/>
                  </a:lnTo>
                  <a:lnTo>
                    <a:pt x="573" y="2005"/>
                  </a:lnTo>
                  <a:lnTo>
                    <a:pt x="584" y="2024"/>
                  </a:lnTo>
                  <a:lnTo>
                    <a:pt x="588" y="2033"/>
                  </a:lnTo>
                  <a:lnTo>
                    <a:pt x="591" y="2043"/>
                  </a:lnTo>
                  <a:lnTo>
                    <a:pt x="593" y="2052"/>
                  </a:lnTo>
                  <a:lnTo>
                    <a:pt x="592" y="2061"/>
                  </a:lnTo>
                  <a:lnTo>
                    <a:pt x="592" y="2065"/>
                  </a:lnTo>
                  <a:lnTo>
                    <a:pt x="590" y="2069"/>
                  </a:lnTo>
                  <a:lnTo>
                    <a:pt x="589" y="2073"/>
                  </a:lnTo>
                  <a:lnTo>
                    <a:pt x="586" y="2077"/>
                  </a:lnTo>
                  <a:lnTo>
                    <a:pt x="583" y="2080"/>
                  </a:lnTo>
                  <a:lnTo>
                    <a:pt x="580" y="2083"/>
                  </a:lnTo>
                  <a:lnTo>
                    <a:pt x="575" y="2086"/>
                  </a:lnTo>
                  <a:lnTo>
                    <a:pt x="570" y="2089"/>
                  </a:lnTo>
                  <a:close/>
                  <a:moveTo>
                    <a:pt x="541" y="2251"/>
                  </a:moveTo>
                  <a:lnTo>
                    <a:pt x="534" y="2251"/>
                  </a:lnTo>
                  <a:lnTo>
                    <a:pt x="527" y="2247"/>
                  </a:lnTo>
                  <a:lnTo>
                    <a:pt x="521" y="2244"/>
                  </a:lnTo>
                  <a:lnTo>
                    <a:pt x="522" y="2235"/>
                  </a:lnTo>
                  <a:lnTo>
                    <a:pt x="523" y="2229"/>
                  </a:lnTo>
                  <a:lnTo>
                    <a:pt x="525" y="2222"/>
                  </a:lnTo>
                  <a:lnTo>
                    <a:pt x="527" y="2216"/>
                  </a:lnTo>
                  <a:lnTo>
                    <a:pt x="533" y="2204"/>
                  </a:lnTo>
                  <a:lnTo>
                    <a:pt x="541" y="2194"/>
                  </a:lnTo>
                  <a:lnTo>
                    <a:pt x="554" y="2194"/>
                  </a:lnTo>
                  <a:lnTo>
                    <a:pt x="553" y="2208"/>
                  </a:lnTo>
                  <a:lnTo>
                    <a:pt x="552" y="2221"/>
                  </a:lnTo>
                  <a:lnTo>
                    <a:pt x="551" y="2229"/>
                  </a:lnTo>
                  <a:lnTo>
                    <a:pt x="548" y="2235"/>
                  </a:lnTo>
                  <a:lnTo>
                    <a:pt x="545" y="2242"/>
                  </a:lnTo>
                  <a:lnTo>
                    <a:pt x="541" y="2251"/>
                  </a:lnTo>
                  <a:close/>
                  <a:moveTo>
                    <a:pt x="532" y="1843"/>
                  </a:moveTo>
                  <a:lnTo>
                    <a:pt x="530" y="1860"/>
                  </a:lnTo>
                  <a:lnTo>
                    <a:pt x="527" y="1876"/>
                  </a:lnTo>
                  <a:lnTo>
                    <a:pt x="524" y="1891"/>
                  </a:lnTo>
                  <a:lnTo>
                    <a:pt x="520" y="1906"/>
                  </a:lnTo>
                  <a:lnTo>
                    <a:pt x="510" y="1936"/>
                  </a:lnTo>
                  <a:lnTo>
                    <a:pt x="498" y="1965"/>
                  </a:lnTo>
                  <a:lnTo>
                    <a:pt x="486" y="1993"/>
                  </a:lnTo>
                  <a:lnTo>
                    <a:pt x="471" y="2022"/>
                  </a:lnTo>
                  <a:lnTo>
                    <a:pt x="456" y="2051"/>
                  </a:lnTo>
                  <a:lnTo>
                    <a:pt x="440" y="2082"/>
                  </a:lnTo>
                  <a:lnTo>
                    <a:pt x="459" y="2085"/>
                  </a:lnTo>
                  <a:lnTo>
                    <a:pt x="466" y="2109"/>
                  </a:lnTo>
                  <a:lnTo>
                    <a:pt x="477" y="2155"/>
                  </a:lnTo>
                  <a:lnTo>
                    <a:pt x="492" y="2214"/>
                  </a:lnTo>
                  <a:lnTo>
                    <a:pt x="507" y="2282"/>
                  </a:lnTo>
                  <a:lnTo>
                    <a:pt x="514" y="2315"/>
                  </a:lnTo>
                  <a:lnTo>
                    <a:pt x="522" y="2349"/>
                  </a:lnTo>
                  <a:lnTo>
                    <a:pt x="528" y="2381"/>
                  </a:lnTo>
                  <a:lnTo>
                    <a:pt x="532" y="2410"/>
                  </a:lnTo>
                  <a:lnTo>
                    <a:pt x="535" y="2437"/>
                  </a:lnTo>
                  <a:lnTo>
                    <a:pt x="537" y="2460"/>
                  </a:lnTo>
                  <a:lnTo>
                    <a:pt x="537" y="2470"/>
                  </a:lnTo>
                  <a:lnTo>
                    <a:pt x="536" y="2477"/>
                  </a:lnTo>
                  <a:lnTo>
                    <a:pt x="535" y="2484"/>
                  </a:lnTo>
                  <a:lnTo>
                    <a:pt x="533" y="2490"/>
                  </a:lnTo>
                  <a:lnTo>
                    <a:pt x="516" y="2481"/>
                  </a:lnTo>
                  <a:lnTo>
                    <a:pt x="501" y="2473"/>
                  </a:lnTo>
                  <a:lnTo>
                    <a:pt x="487" y="2464"/>
                  </a:lnTo>
                  <a:lnTo>
                    <a:pt x="473" y="2456"/>
                  </a:lnTo>
                  <a:lnTo>
                    <a:pt x="459" y="2450"/>
                  </a:lnTo>
                  <a:lnTo>
                    <a:pt x="446" y="2443"/>
                  </a:lnTo>
                  <a:lnTo>
                    <a:pt x="439" y="2441"/>
                  </a:lnTo>
                  <a:lnTo>
                    <a:pt x="432" y="2439"/>
                  </a:lnTo>
                  <a:lnTo>
                    <a:pt x="425" y="2437"/>
                  </a:lnTo>
                  <a:lnTo>
                    <a:pt x="417" y="2436"/>
                  </a:lnTo>
                  <a:lnTo>
                    <a:pt x="417" y="2446"/>
                  </a:lnTo>
                  <a:lnTo>
                    <a:pt x="418" y="2456"/>
                  </a:lnTo>
                  <a:lnTo>
                    <a:pt x="421" y="2464"/>
                  </a:lnTo>
                  <a:lnTo>
                    <a:pt x="425" y="2473"/>
                  </a:lnTo>
                  <a:lnTo>
                    <a:pt x="429" y="2481"/>
                  </a:lnTo>
                  <a:lnTo>
                    <a:pt x="433" y="2489"/>
                  </a:lnTo>
                  <a:lnTo>
                    <a:pt x="438" y="2496"/>
                  </a:lnTo>
                  <a:lnTo>
                    <a:pt x="445" y="2502"/>
                  </a:lnTo>
                  <a:lnTo>
                    <a:pt x="459" y="2516"/>
                  </a:lnTo>
                  <a:lnTo>
                    <a:pt x="475" y="2528"/>
                  </a:lnTo>
                  <a:lnTo>
                    <a:pt x="492" y="2538"/>
                  </a:lnTo>
                  <a:lnTo>
                    <a:pt x="510" y="2549"/>
                  </a:lnTo>
                  <a:lnTo>
                    <a:pt x="547" y="2569"/>
                  </a:lnTo>
                  <a:lnTo>
                    <a:pt x="582" y="2590"/>
                  </a:lnTo>
                  <a:lnTo>
                    <a:pt x="598" y="2601"/>
                  </a:lnTo>
                  <a:lnTo>
                    <a:pt x="611" y="2612"/>
                  </a:lnTo>
                  <a:lnTo>
                    <a:pt x="617" y="2619"/>
                  </a:lnTo>
                  <a:lnTo>
                    <a:pt x="622" y="2625"/>
                  </a:lnTo>
                  <a:lnTo>
                    <a:pt x="627" y="2632"/>
                  </a:lnTo>
                  <a:lnTo>
                    <a:pt x="630" y="2639"/>
                  </a:lnTo>
                  <a:lnTo>
                    <a:pt x="610" y="2668"/>
                  </a:lnTo>
                  <a:lnTo>
                    <a:pt x="587" y="2702"/>
                  </a:lnTo>
                  <a:lnTo>
                    <a:pt x="575" y="2717"/>
                  </a:lnTo>
                  <a:lnTo>
                    <a:pt x="562" y="2731"/>
                  </a:lnTo>
                  <a:lnTo>
                    <a:pt x="555" y="2737"/>
                  </a:lnTo>
                  <a:lnTo>
                    <a:pt x="548" y="2741"/>
                  </a:lnTo>
                  <a:lnTo>
                    <a:pt x="542" y="2745"/>
                  </a:lnTo>
                  <a:lnTo>
                    <a:pt x="534" y="2749"/>
                  </a:lnTo>
                  <a:lnTo>
                    <a:pt x="487" y="2723"/>
                  </a:lnTo>
                  <a:lnTo>
                    <a:pt x="447" y="2699"/>
                  </a:lnTo>
                  <a:lnTo>
                    <a:pt x="429" y="2688"/>
                  </a:lnTo>
                  <a:lnTo>
                    <a:pt x="412" y="2678"/>
                  </a:lnTo>
                  <a:lnTo>
                    <a:pt x="397" y="2667"/>
                  </a:lnTo>
                  <a:lnTo>
                    <a:pt x="383" y="2657"/>
                  </a:lnTo>
                  <a:lnTo>
                    <a:pt x="371" y="2647"/>
                  </a:lnTo>
                  <a:lnTo>
                    <a:pt x="360" y="2637"/>
                  </a:lnTo>
                  <a:lnTo>
                    <a:pt x="351" y="2627"/>
                  </a:lnTo>
                  <a:lnTo>
                    <a:pt x="341" y="2617"/>
                  </a:lnTo>
                  <a:lnTo>
                    <a:pt x="334" y="2606"/>
                  </a:lnTo>
                  <a:lnTo>
                    <a:pt x="327" y="2596"/>
                  </a:lnTo>
                  <a:lnTo>
                    <a:pt x="322" y="2585"/>
                  </a:lnTo>
                  <a:lnTo>
                    <a:pt x="317" y="2574"/>
                  </a:lnTo>
                  <a:lnTo>
                    <a:pt x="314" y="2563"/>
                  </a:lnTo>
                  <a:lnTo>
                    <a:pt x="311" y="2551"/>
                  </a:lnTo>
                  <a:lnTo>
                    <a:pt x="308" y="2538"/>
                  </a:lnTo>
                  <a:lnTo>
                    <a:pt x="307" y="2526"/>
                  </a:lnTo>
                  <a:lnTo>
                    <a:pt x="306" y="2512"/>
                  </a:lnTo>
                  <a:lnTo>
                    <a:pt x="306" y="2498"/>
                  </a:lnTo>
                  <a:lnTo>
                    <a:pt x="307" y="2482"/>
                  </a:lnTo>
                  <a:lnTo>
                    <a:pt x="308" y="2467"/>
                  </a:lnTo>
                  <a:lnTo>
                    <a:pt x="318" y="2391"/>
                  </a:lnTo>
                  <a:lnTo>
                    <a:pt x="332" y="2298"/>
                  </a:lnTo>
                  <a:lnTo>
                    <a:pt x="341" y="2291"/>
                  </a:lnTo>
                  <a:lnTo>
                    <a:pt x="350" y="2286"/>
                  </a:lnTo>
                  <a:lnTo>
                    <a:pt x="358" y="2282"/>
                  </a:lnTo>
                  <a:lnTo>
                    <a:pt x="367" y="2278"/>
                  </a:lnTo>
                  <a:lnTo>
                    <a:pt x="384" y="2275"/>
                  </a:lnTo>
                  <a:lnTo>
                    <a:pt x="410" y="2271"/>
                  </a:lnTo>
                  <a:lnTo>
                    <a:pt x="417" y="2287"/>
                  </a:lnTo>
                  <a:lnTo>
                    <a:pt x="426" y="2303"/>
                  </a:lnTo>
                  <a:lnTo>
                    <a:pt x="433" y="2319"/>
                  </a:lnTo>
                  <a:lnTo>
                    <a:pt x="441" y="2334"/>
                  </a:lnTo>
                  <a:lnTo>
                    <a:pt x="443" y="2334"/>
                  </a:lnTo>
                  <a:lnTo>
                    <a:pt x="445" y="2335"/>
                  </a:lnTo>
                  <a:lnTo>
                    <a:pt x="449" y="2330"/>
                  </a:lnTo>
                  <a:lnTo>
                    <a:pt x="451" y="2325"/>
                  </a:lnTo>
                  <a:lnTo>
                    <a:pt x="452" y="2319"/>
                  </a:lnTo>
                  <a:lnTo>
                    <a:pt x="453" y="2312"/>
                  </a:lnTo>
                  <a:lnTo>
                    <a:pt x="452" y="2306"/>
                  </a:lnTo>
                  <a:lnTo>
                    <a:pt x="450" y="2298"/>
                  </a:lnTo>
                  <a:lnTo>
                    <a:pt x="448" y="2292"/>
                  </a:lnTo>
                  <a:lnTo>
                    <a:pt x="446" y="2286"/>
                  </a:lnTo>
                  <a:lnTo>
                    <a:pt x="432" y="2259"/>
                  </a:lnTo>
                  <a:lnTo>
                    <a:pt x="421" y="2239"/>
                  </a:lnTo>
                  <a:lnTo>
                    <a:pt x="399" y="2237"/>
                  </a:lnTo>
                  <a:lnTo>
                    <a:pt x="379" y="2233"/>
                  </a:lnTo>
                  <a:lnTo>
                    <a:pt x="360" y="2228"/>
                  </a:lnTo>
                  <a:lnTo>
                    <a:pt x="342" y="2221"/>
                  </a:lnTo>
                  <a:lnTo>
                    <a:pt x="324" y="2215"/>
                  </a:lnTo>
                  <a:lnTo>
                    <a:pt x="307" y="2207"/>
                  </a:lnTo>
                  <a:lnTo>
                    <a:pt x="292" y="2198"/>
                  </a:lnTo>
                  <a:lnTo>
                    <a:pt x="276" y="2190"/>
                  </a:lnTo>
                  <a:lnTo>
                    <a:pt x="245" y="2170"/>
                  </a:lnTo>
                  <a:lnTo>
                    <a:pt x="216" y="2146"/>
                  </a:lnTo>
                  <a:lnTo>
                    <a:pt x="185" y="2123"/>
                  </a:lnTo>
                  <a:lnTo>
                    <a:pt x="152" y="2098"/>
                  </a:lnTo>
                  <a:lnTo>
                    <a:pt x="151" y="2090"/>
                  </a:lnTo>
                  <a:lnTo>
                    <a:pt x="151" y="2084"/>
                  </a:lnTo>
                  <a:lnTo>
                    <a:pt x="78" y="2071"/>
                  </a:lnTo>
                  <a:lnTo>
                    <a:pt x="78" y="2061"/>
                  </a:lnTo>
                  <a:lnTo>
                    <a:pt x="79" y="2052"/>
                  </a:lnTo>
                  <a:lnTo>
                    <a:pt x="112" y="2061"/>
                  </a:lnTo>
                  <a:lnTo>
                    <a:pt x="145" y="2070"/>
                  </a:lnTo>
                  <a:lnTo>
                    <a:pt x="178" y="2079"/>
                  </a:lnTo>
                  <a:lnTo>
                    <a:pt x="211" y="2088"/>
                  </a:lnTo>
                  <a:lnTo>
                    <a:pt x="212" y="2095"/>
                  </a:lnTo>
                  <a:lnTo>
                    <a:pt x="214" y="2102"/>
                  </a:lnTo>
                  <a:lnTo>
                    <a:pt x="233" y="2108"/>
                  </a:lnTo>
                  <a:lnTo>
                    <a:pt x="261" y="2118"/>
                  </a:lnTo>
                  <a:lnTo>
                    <a:pt x="277" y="2122"/>
                  </a:lnTo>
                  <a:lnTo>
                    <a:pt x="292" y="2125"/>
                  </a:lnTo>
                  <a:lnTo>
                    <a:pt x="298" y="2126"/>
                  </a:lnTo>
                  <a:lnTo>
                    <a:pt x="304" y="2127"/>
                  </a:lnTo>
                  <a:lnTo>
                    <a:pt x="310" y="2127"/>
                  </a:lnTo>
                  <a:lnTo>
                    <a:pt x="314" y="2126"/>
                  </a:lnTo>
                  <a:lnTo>
                    <a:pt x="304" y="2116"/>
                  </a:lnTo>
                  <a:lnTo>
                    <a:pt x="295" y="2104"/>
                  </a:lnTo>
                  <a:lnTo>
                    <a:pt x="284" y="2095"/>
                  </a:lnTo>
                  <a:lnTo>
                    <a:pt x="273" y="2084"/>
                  </a:lnTo>
                  <a:lnTo>
                    <a:pt x="248" y="2066"/>
                  </a:lnTo>
                  <a:lnTo>
                    <a:pt x="223" y="2049"/>
                  </a:lnTo>
                  <a:lnTo>
                    <a:pt x="171" y="2016"/>
                  </a:lnTo>
                  <a:lnTo>
                    <a:pt x="123" y="1985"/>
                  </a:lnTo>
                  <a:lnTo>
                    <a:pt x="111" y="1976"/>
                  </a:lnTo>
                  <a:lnTo>
                    <a:pt x="101" y="1968"/>
                  </a:lnTo>
                  <a:lnTo>
                    <a:pt x="91" y="1959"/>
                  </a:lnTo>
                  <a:lnTo>
                    <a:pt x="82" y="1950"/>
                  </a:lnTo>
                  <a:lnTo>
                    <a:pt x="74" y="1940"/>
                  </a:lnTo>
                  <a:lnTo>
                    <a:pt x="67" y="1931"/>
                  </a:lnTo>
                  <a:lnTo>
                    <a:pt x="61" y="1920"/>
                  </a:lnTo>
                  <a:lnTo>
                    <a:pt x="55" y="1910"/>
                  </a:lnTo>
                  <a:lnTo>
                    <a:pt x="51" y="1899"/>
                  </a:lnTo>
                  <a:lnTo>
                    <a:pt x="49" y="1886"/>
                  </a:lnTo>
                  <a:lnTo>
                    <a:pt x="48" y="1875"/>
                  </a:lnTo>
                  <a:lnTo>
                    <a:pt x="48" y="1861"/>
                  </a:lnTo>
                  <a:lnTo>
                    <a:pt x="49" y="1847"/>
                  </a:lnTo>
                  <a:lnTo>
                    <a:pt x="53" y="1832"/>
                  </a:lnTo>
                  <a:lnTo>
                    <a:pt x="57" y="1818"/>
                  </a:lnTo>
                  <a:lnTo>
                    <a:pt x="65" y="1801"/>
                  </a:lnTo>
                  <a:lnTo>
                    <a:pt x="70" y="1799"/>
                  </a:lnTo>
                  <a:lnTo>
                    <a:pt x="74" y="1799"/>
                  </a:lnTo>
                  <a:lnTo>
                    <a:pt x="78" y="1800"/>
                  </a:lnTo>
                  <a:lnTo>
                    <a:pt x="82" y="1802"/>
                  </a:lnTo>
                  <a:lnTo>
                    <a:pt x="85" y="1804"/>
                  </a:lnTo>
                  <a:lnTo>
                    <a:pt x="87" y="1808"/>
                  </a:lnTo>
                  <a:lnTo>
                    <a:pt x="89" y="1812"/>
                  </a:lnTo>
                  <a:lnTo>
                    <a:pt x="91" y="1818"/>
                  </a:lnTo>
                  <a:lnTo>
                    <a:pt x="94" y="1828"/>
                  </a:lnTo>
                  <a:lnTo>
                    <a:pt x="97" y="1841"/>
                  </a:lnTo>
                  <a:lnTo>
                    <a:pt x="102" y="1853"/>
                  </a:lnTo>
                  <a:lnTo>
                    <a:pt x="107" y="1863"/>
                  </a:lnTo>
                  <a:lnTo>
                    <a:pt x="116" y="1851"/>
                  </a:lnTo>
                  <a:lnTo>
                    <a:pt x="127" y="1841"/>
                  </a:lnTo>
                  <a:lnTo>
                    <a:pt x="139" y="1830"/>
                  </a:lnTo>
                  <a:lnTo>
                    <a:pt x="149" y="1820"/>
                  </a:lnTo>
                  <a:lnTo>
                    <a:pt x="162" y="1826"/>
                  </a:lnTo>
                  <a:lnTo>
                    <a:pt x="173" y="1835"/>
                  </a:lnTo>
                  <a:lnTo>
                    <a:pt x="174" y="1844"/>
                  </a:lnTo>
                  <a:lnTo>
                    <a:pt x="174" y="1854"/>
                  </a:lnTo>
                  <a:lnTo>
                    <a:pt x="176" y="1863"/>
                  </a:lnTo>
                  <a:lnTo>
                    <a:pt x="177" y="1874"/>
                  </a:lnTo>
                  <a:lnTo>
                    <a:pt x="169" y="1878"/>
                  </a:lnTo>
                  <a:lnTo>
                    <a:pt x="162" y="1882"/>
                  </a:lnTo>
                  <a:lnTo>
                    <a:pt x="162" y="1899"/>
                  </a:lnTo>
                  <a:lnTo>
                    <a:pt x="172" y="1899"/>
                  </a:lnTo>
                  <a:lnTo>
                    <a:pt x="182" y="1897"/>
                  </a:lnTo>
                  <a:lnTo>
                    <a:pt x="189" y="1895"/>
                  </a:lnTo>
                  <a:lnTo>
                    <a:pt x="196" y="1893"/>
                  </a:lnTo>
                  <a:lnTo>
                    <a:pt x="207" y="1887"/>
                  </a:lnTo>
                  <a:lnTo>
                    <a:pt x="216" y="1885"/>
                  </a:lnTo>
                  <a:lnTo>
                    <a:pt x="219" y="1885"/>
                  </a:lnTo>
                  <a:lnTo>
                    <a:pt x="222" y="1886"/>
                  </a:lnTo>
                  <a:lnTo>
                    <a:pt x="225" y="1890"/>
                  </a:lnTo>
                  <a:lnTo>
                    <a:pt x="228" y="1894"/>
                  </a:lnTo>
                  <a:lnTo>
                    <a:pt x="231" y="1901"/>
                  </a:lnTo>
                  <a:lnTo>
                    <a:pt x="236" y="1911"/>
                  </a:lnTo>
                  <a:lnTo>
                    <a:pt x="239" y="1923"/>
                  </a:lnTo>
                  <a:lnTo>
                    <a:pt x="243" y="1939"/>
                  </a:lnTo>
                  <a:lnTo>
                    <a:pt x="247" y="1947"/>
                  </a:lnTo>
                  <a:lnTo>
                    <a:pt x="253" y="1955"/>
                  </a:lnTo>
                  <a:lnTo>
                    <a:pt x="259" y="1962"/>
                  </a:lnTo>
                  <a:lnTo>
                    <a:pt x="265" y="1970"/>
                  </a:lnTo>
                  <a:lnTo>
                    <a:pt x="278" y="1983"/>
                  </a:lnTo>
                  <a:lnTo>
                    <a:pt x="294" y="1995"/>
                  </a:lnTo>
                  <a:lnTo>
                    <a:pt x="326" y="2018"/>
                  </a:lnTo>
                  <a:lnTo>
                    <a:pt x="361" y="2042"/>
                  </a:lnTo>
                  <a:lnTo>
                    <a:pt x="363" y="2041"/>
                  </a:lnTo>
                  <a:lnTo>
                    <a:pt x="365" y="2039"/>
                  </a:lnTo>
                  <a:lnTo>
                    <a:pt x="367" y="2035"/>
                  </a:lnTo>
                  <a:lnTo>
                    <a:pt x="368" y="2032"/>
                  </a:lnTo>
                  <a:lnTo>
                    <a:pt x="369" y="2025"/>
                  </a:lnTo>
                  <a:lnTo>
                    <a:pt x="369" y="2014"/>
                  </a:lnTo>
                  <a:lnTo>
                    <a:pt x="368" y="1990"/>
                  </a:lnTo>
                  <a:lnTo>
                    <a:pt x="363" y="1961"/>
                  </a:lnTo>
                  <a:lnTo>
                    <a:pt x="359" y="1933"/>
                  </a:lnTo>
                  <a:lnTo>
                    <a:pt x="354" y="1906"/>
                  </a:lnTo>
                  <a:lnTo>
                    <a:pt x="349" y="1887"/>
                  </a:lnTo>
                  <a:lnTo>
                    <a:pt x="346" y="1876"/>
                  </a:lnTo>
                  <a:lnTo>
                    <a:pt x="329" y="1867"/>
                  </a:lnTo>
                  <a:lnTo>
                    <a:pt x="310" y="1858"/>
                  </a:lnTo>
                  <a:lnTo>
                    <a:pt x="292" y="1849"/>
                  </a:lnTo>
                  <a:lnTo>
                    <a:pt x="275" y="1841"/>
                  </a:lnTo>
                  <a:lnTo>
                    <a:pt x="275" y="1837"/>
                  </a:lnTo>
                  <a:lnTo>
                    <a:pt x="277" y="1832"/>
                  </a:lnTo>
                  <a:lnTo>
                    <a:pt x="280" y="1829"/>
                  </a:lnTo>
                  <a:lnTo>
                    <a:pt x="283" y="1825"/>
                  </a:lnTo>
                  <a:lnTo>
                    <a:pt x="291" y="1818"/>
                  </a:lnTo>
                  <a:lnTo>
                    <a:pt x="296" y="1811"/>
                  </a:lnTo>
                  <a:lnTo>
                    <a:pt x="305" y="1815"/>
                  </a:lnTo>
                  <a:lnTo>
                    <a:pt x="315" y="1820"/>
                  </a:lnTo>
                  <a:lnTo>
                    <a:pt x="323" y="1825"/>
                  </a:lnTo>
                  <a:lnTo>
                    <a:pt x="332" y="1830"/>
                  </a:lnTo>
                  <a:lnTo>
                    <a:pt x="348" y="1844"/>
                  </a:lnTo>
                  <a:lnTo>
                    <a:pt x="362" y="1861"/>
                  </a:lnTo>
                  <a:lnTo>
                    <a:pt x="393" y="1897"/>
                  </a:lnTo>
                  <a:lnTo>
                    <a:pt x="426" y="1933"/>
                  </a:lnTo>
                  <a:lnTo>
                    <a:pt x="434" y="1931"/>
                  </a:lnTo>
                  <a:lnTo>
                    <a:pt x="441" y="1928"/>
                  </a:lnTo>
                  <a:lnTo>
                    <a:pt x="449" y="1923"/>
                  </a:lnTo>
                  <a:lnTo>
                    <a:pt x="455" y="1919"/>
                  </a:lnTo>
                  <a:lnTo>
                    <a:pt x="468" y="1909"/>
                  </a:lnTo>
                  <a:lnTo>
                    <a:pt x="479" y="1896"/>
                  </a:lnTo>
                  <a:lnTo>
                    <a:pt x="501" y="1868"/>
                  </a:lnTo>
                  <a:lnTo>
                    <a:pt x="522" y="1839"/>
                  </a:lnTo>
                  <a:lnTo>
                    <a:pt x="527" y="1841"/>
                  </a:lnTo>
                  <a:lnTo>
                    <a:pt x="532" y="1843"/>
                  </a:lnTo>
                  <a:close/>
                  <a:moveTo>
                    <a:pt x="409" y="1854"/>
                  </a:moveTo>
                  <a:lnTo>
                    <a:pt x="403" y="1850"/>
                  </a:lnTo>
                  <a:lnTo>
                    <a:pt x="399" y="1848"/>
                  </a:lnTo>
                  <a:lnTo>
                    <a:pt x="395" y="1845"/>
                  </a:lnTo>
                  <a:lnTo>
                    <a:pt x="393" y="1842"/>
                  </a:lnTo>
                  <a:lnTo>
                    <a:pt x="391" y="1839"/>
                  </a:lnTo>
                  <a:lnTo>
                    <a:pt x="389" y="1836"/>
                  </a:lnTo>
                  <a:lnTo>
                    <a:pt x="388" y="1832"/>
                  </a:lnTo>
                  <a:lnTo>
                    <a:pt x="388" y="1829"/>
                  </a:lnTo>
                  <a:lnTo>
                    <a:pt x="388" y="1822"/>
                  </a:lnTo>
                  <a:lnTo>
                    <a:pt x="390" y="1816"/>
                  </a:lnTo>
                  <a:lnTo>
                    <a:pt x="394" y="1809"/>
                  </a:lnTo>
                  <a:lnTo>
                    <a:pt x="399" y="1803"/>
                  </a:lnTo>
                  <a:lnTo>
                    <a:pt x="406" y="1797"/>
                  </a:lnTo>
                  <a:lnTo>
                    <a:pt x="412" y="1791"/>
                  </a:lnTo>
                  <a:lnTo>
                    <a:pt x="418" y="1787"/>
                  </a:lnTo>
                  <a:lnTo>
                    <a:pt x="426" y="1783"/>
                  </a:lnTo>
                  <a:lnTo>
                    <a:pt x="432" y="1781"/>
                  </a:lnTo>
                  <a:lnTo>
                    <a:pt x="438" y="1779"/>
                  </a:lnTo>
                  <a:lnTo>
                    <a:pt x="444" y="1779"/>
                  </a:lnTo>
                  <a:lnTo>
                    <a:pt x="447" y="1780"/>
                  </a:lnTo>
                  <a:lnTo>
                    <a:pt x="440" y="1798"/>
                  </a:lnTo>
                  <a:lnTo>
                    <a:pt x="432" y="1818"/>
                  </a:lnTo>
                  <a:lnTo>
                    <a:pt x="428" y="1827"/>
                  </a:lnTo>
                  <a:lnTo>
                    <a:pt x="421" y="1837"/>
                  </a:lnTo>
                  <a:lnTo>
                    <a:pt x="415" y="1845"/>
                  </a:lnTo>
                  <a:lnTo>
                    <a:pt x="409" y="1854"/>
                  </a:lnTo>
                  <a:close/>
                  <a:moveTo>
                    <a:pt x="310" y="1902"/>
                  </a:moveTo>
                  <a:lnTo>
                    <a:pt x="310" y="1944"/>
                  </a:lnTo>
                  <a:lnTo>
                    <a:pt x="308" y="1966"/>
                  </a:lnTo>
                  <a:lnTo>
                    <a:pt x="308" y="1974"/>
                  </a:lnTo>
                  <a:lnTo>
                    <a:pt x="307" y="1974"/>
                  </a:lnTo>
                  <a:lnTo>
                    <a:pt x="296" y="1967"/>
                  </a:lnTo>
                  <a:lnTo>
                    <a:pt x="284" y="1958"/>
                  </a:lnTo>
                  <a:lnTo>
                    <a:pt x="273" y="1950"/>
                  </a:lnTo>
                  <a:lnTo>
                    <a:pt x="263" y="1939"/>
                  </a:lnTo>
                  <a:lnTo>
                    <a:pt x="255" y="1929"/>
                  </a:lnTo>
                  <a:lnTo>
                    <a:pt x="248" y="1918"/>
                  </a:lnTo>
                  <a:lnTo>
                    <a:pt x="245" y="1912"/>
                  </a:lnTo>
                  <a:lnTo>
                    <a:pt x="244" y="1905"/>
                  </a:lnTo>
                  <a:lnTo>
                    <a:pt x="243" y="1899"/>
                  </a:lnTo>
                  <a:lnTo>
                    <a:pt x="242" y="1893"/>
                  </a:lnTo>
                  <a:lnTo>
                    <a:pt x="253" y="1887"/>
                  </a:lnTo>
                  <a:lnTo>
                    <a:pt x="260" y="1883"/>
                  </a:lnTo>
                  <a:lnTo>
                    <a:pt x="266" y="1881"/>
                  </a:lnTo>
                  <a:lnTo>
                    <a:pt x="270" y="1881"/>
                  </a:lnTo>
                  <a:lnTo>
                    <a:pt x="284" y="1887"/>
                  </a:lnTo>
                  <a:lnTo>
                    <a:pt x="310" y="1902"/>
                  </a:lnTo>
                  <a:close/>
                  <a:moveTo>
                    <a:pt x="296" y="2867"/>
                  </a:moveTo>
                  <a:lnTo>
                    <a:pt x="310" y="2878"/>
                  </a:lnTo>
                  <a:lnTo>
                    <a:pt x="325" y="2889"/>
                  </a:lnTo>
                  <a:lnTo>
                    <a:pt x="343" y="2902"/>
                  </a:lnTo>
                  <a:lnTo>
                    <a:pt x="362" y="2915"/>
                  </a:lnTo>
                  <a:lnTo>
                    <a:pt x="406" y="2942"/>
                  </a:lnTo>
                  <a:lnTo>
                    <a:pt x="451" y="2969"/>
                  </a:lnTo>
                  <a:lnTo>
                    <a:pt x="473" y="2984"/>
                  </a:lnTo>
                  <a:lnTo>
                    <a:pt x="494" y="2998"/>
                  </a:lnTo>
                  <a:lnTo>
                    <a:pt x="514" y="3013"/>
                  </a:lnTo>
                  <a:lnTo>
                    <a:pt x="533" y="3027"/>
                  </a:lnTo>
                  <a:lnTo>
                    <a:pt x="550" y="3040"/>
                  </a:lnTo>
                  <a:lnTo>
                    <a:pt x="564" y="3054"/>
                  </a:lnTo>
                  <a:lnTo>
                    <a:pt x="569" y="3061"/>
                  </a:lnTo>
                  <a:lnTo>
                    <a:pt x="574" y="3068"/>
                  </a:lnTo>
                  <a:lnTo>
                    <a:pt x="579" y="3074"/>
                  </a:lnTo>
                  <a:lnTo>
                    <a:pt x="582" y="3080"/>
                  </a:lnTo>
                  <a:lnTo>
                    <a:pt x="567" y="3098"/>
                  </a:lnTo>
                  <a:lnTo>
                    <a:pt x="556" y="3110"/>
                  </a:lnTo>
                  <a:lnTo>
                    <a:pt x="550" y="3113"/>
                  </a:lnTo>
                  <a:lnTo>
                    <a:pt x="544" y="3115"/>
                  </a:lnTo>
                  <a:lnTo>
                    <a:pt x="536" y="3117"/>
                  </a:lnTo>
                  <a:lnTo>
                    <a:pt x="526" y="3120"/>
                  </a:lnTo>
                  <a:lnTo>
                    <a:pt x="493" y="3103"/>
                  </a:lnTo>
                  <a:lnTo>
                    <a:pt x="451" y="3078"/>
                  </a:lnTo>
                  <a:lnTo>
                    <a:pt x="429" y="3064"/>
                  </a:lnTo>
                  <a:lnTo>
                    <a:pt x="405" y="3048"/>
                  </a:lnTo>
                  <a:lnTo>
                    <a:pt x="381" y="3031"/>
                  </a:lnTo>
                  <a:lnTo>
                    <a:pt x="359" y="3014"/>
                  </a:lnTo>
                  <a:lnTo>
                    <a:pt x="339" y="2995"/>
                  </a:lnTo>
                  <a:lnTo>
                    <a:pt x="320" y="2976"/>
                  </a:lnTo>
                  <a:lnTo>
                    <a:pt x="313" y="2966"/>
                  </a:lnTo>
                  <a:lnTo>
                    <a:pt x="305" y="2957"/>
                  </a:lnTo>
                  <a:lnTo>
                    <a:pt x="299" y="2947"/>
                  </a:lnTo>
                  <a:lnTo>
                    <a:pt x="294" y="2938"/>
                  </a:lnTo>
                  <a:lnTo>
                    <a:pt x="289" y="2929"/>
                  </a:lnTo>
                  <a:lnTo>
                    <a:pt x="286" y="2920"/>
                  </a:lnTo>
                  <a:lnTo>
                    <a:pt x="284" y="2910"/>
                  </a:lnTo>
                  <a:lnTo>
                    <a:pt x="283" y="2901"/>
                  </a:lnTo>
                  <a:lnTo>
                    <a:pt x="284" y="2892"/>
                  </a:lnTo>
                  <a:lnTo>
                    <a:pt x="286" y="2884"/>
                  </a:lnTo>
                  <a:lnTo>
                    <a:pt x="291" y="2875"/>
                  </a:lnTo>
                  <a:lnTo>
                    <a:pt x="296" y="2867"/>
                  </a:lnTo>
                  <a:close/>
                  <a:moveTo>
                    <a:pt x="323" y="3058"/>
                  </a:moveTo>
                  <a:lnTo>
                    <a:pt x="329" y="3054"/>
                  </a:lnTo>
                  <a:lnTo>
                    <a:pt x="333" y="3050"/>
                  </a:lnTo>
                  <a:lnTo>
                    <a:pt x="353" y="3068"/>
                  </a:lnTo>
                  <a:lnTo>
                    <a:pt x="373" y="3085"/>
                  </a:lnTo>
                  <a:lnTo>
                    <a:pt x="392" y="3099"/>
                  </a:lnTo>
                  <a:lnTo>
                    <a:pt x="411" y="3114"/>
                  </a:lnTo>
                  <a:lnTo>
                    <a:pt x="431" y="3127"/>
                  </a:lnTo>
                  <a:lnTo>
                    <a:pt x="452" y="3141"/>
                  </a:lnTo>
                  <a:lnTo>
                    <a:pt x="475" y="3153"/>
                  </a:lnTo>
                  <a:lnTo>
                    <a:pt x="501" y="3167"/>
                  </a:lnTo>
                  <a:lnTo>
                    <a:pt x="494" y="3189"/>
                  </a:lnTo>
                  <a:lnTo>
                    <a:pt x="488" y="3211"/>
                  </a:lnTo>
                  <a:lnTo>
                    <a:pt x="483" y="3235"/>
                  </a:lnTo>
                  <a:lnTo>
                    <a:pt x="476" y="3257"/>
                  </a:lnTo>
                  <a:lnTo>
                    <a:pt x="474" y="3257"/>
                  </a:lnTo>
                  <a:lnTo>
                    <a:pt x="473" y="3258"/>
                  </a:lnTo>
                  <a:lnTo>
                    <a:pt x="435" y="3238"/>
                  </a:lnTo>
                  <a:lnTo>
                    <a:pt x="405" y="3219"/>
                  </a:lnTo>
                  <a:lnTo>
                    <a:pt x="391" y="3210"/>
                  </a:lnTo>
                  <a:lnTo>
                    <a:pt x="379" y="3201"/>
                  </a:lnTo>
                  <a:lnTo>
                    <a:pt x="369" y="3191"/>
                  </a:lnTo>
                  <a:lnTo>
                    <a:pt x="359" y="3182"/>
                  </a:lnTo>
                  <a:lnTo>
                    <a:pt x="351" y="3171"/>
                  </a:lnTo>
                  <a:lnTo>
                    <a:pt x="344" y="3160"/>
                  </a:lnTo>
                  <a:lnTo>
                    <a:pt x="338" y="3147"/>
                  </a:lnTo>
                  <a:lnTo>
                    <a:pt x="334" y="3133"/>
                  </a:lnTo>
                  <a:lnTo>
                    <a:pt x="330" y="3117"/>
                  </a:lnTo>
                  <a:lnTo>
                    <a:pt x="326" y="3099"/>
                  </a:lnTo>
                  <a:lnTo>
                    <a:pt x="324" y="3080"/>
                  </a:lnTo>
                  <a:lnTo>
                    <a:pt x="323" y="3058"/>
                  </a:lnTo>
                  <a:close/>
                  <a:moveTo>
                    <a:pt x="364" y="3242"/>
                  </a:moveTo>
                  <a:lnTo>
                    <a:pt x="370" y="3243"/>
                  </a:lnTo>
                  <a:lnTo>
                    <a:pt x="378" y="3246"/>
                  </a:lnTo>
                  <a:lnTo>
                    <a:pt x="390" y="3252"/>
                  </a:lnTo>
                  <a:lnTo>
                    <a:pt x="403" y="3258"/>
                  </a:lnTo>
                  <a:lnTo>
                    <a:pt x="436" y="3275"/>
                  </a:lnTo>
                  <a:lnTo>
                    <a:pt x="474" y="3296"/>
                  </a:lnTo>
                  <a:lnTo>
                    <a:pt x="511" y="3318"/>
                  </a:lnTo>
                  <a:lnTo>
                    <a:pt x="545" y="3339"/>
                  </a:lnTo>
                  <a:lnTo>
                    <a:pt x="560" y="3349"/>
                  </a:lnTo>
                  <a:lnTo>
                    <a:pt x="572" y="3357"/>
                  </a:lnTo>
                  <a:lnTo>
                    <a:pt x="583" y="3366"/>
                  </a:lnTo>
                  <a:lnTo>
                    <a:pt x="589" y="3372"/>
                  </a:lnTo>
                  <a:lnTo>
                    <a:pt x="579" y="3395"/>
                  </a:lnTo>
                  <a:lnTo>
                    <a:pt x="562" y="3428"/>
                  </a:lnTo>
                  <a:lnTo>
                    <a:pt x="546" y="3457"/>
                  </a:lnTo>
                  <a:lnTo>
                    <a:pt x="539" y="3469"/>
                  </a:lnTo>
                  <a:lnTo>
                    <a:pt x="508" y="3447"/>
                  </a:lnTo>
                  <a:lnTo>
                    <a:pt x="472" y="3425"/>
                  </a:lnTo>
                  <a:lnTo>
                    <a:pt x="454" y="3412"/>
                  </a:lnTo>
                  <a:lnTo>
                    <a:pt x="436" y="3401"/>
                  </a:lnTo>
                  <a:lnTo>
                    <a:pt x="419" y="3388"/>
                  </a:lnTo>
                  <a:lnTo>
                    <a:pt x="403" y="3374"/>
                  </a:lnTo>
                  <a:lnTo>
                    <a:pt x="389" y="3360"/>
                  </a:lnTo>
                  <a:lnTo>
                    <a:pt x="376" y="3346"/>
                  </a:lnTo>
                  <a:lnTo>
                    <a:pt x="371" y="3338"/>
                  </a:lnTo>
                  <a:lnTo>
                    <a:pt x="365" y="3331"/>
                  </a:lnTo>
                  <a:lnTo>
                    <a:pt x="361" y="3322"/>
                  </a:lnTo>
                  <a:lnTo>
                    <a:pt x="358" y="3315"/>
                  </a:lnTo>
                  <a:lnTo>
                    <a:pt x="356" y="3307"/>
                  </a:lnTo>
                  <a:lnTo>
                    <a:pt x="354" y="3298"/>
                  </a:lnTo>
                  <a:lnTo>
                    <a:pt x="353" y="3290"/>
                  </a:lnTo>
                  <a:lnTo>
                    <a:pt x="353" y="3280"/>
                  </a:lnTo>
                  <a:lnTo>
                    <a:pt x="354" y="3271"/>
                  </a:lnTo>
                  <a:lnTo>
                    <a:pt x="356" y="3261"/>
                  </a:lnTo>
                  <a:lnTo>
                    <a:pt x="359" y="3252"/>
                  </a:lnTo>
                  <a:lnTo>
                    <a:pt x="364" y="3242"/>
                  </a:lnTo>
                  <a:close/>
                  <a:moveTo>
                    <a:pt x="400" y="3436"/>
                  </a:moveTo>
                  <a:lnTo>
                    <a:pt x="409" y="3436"/>
                  </a:lnTo>
                  <a:lnTo>
                    <a:pt x="417" y="3438"/>
                  </a:lnTo>
                  <a:lnTo>
                    <a:pt x="427" y="3441"/>
                  </a:lnTo>
                  <a:lnTo>
                    <a:pt x="436" y="3445"/>
                  </a:lnTo>
                  <a:lnTo>
                    <a:pt x="455" y="3456"/>
                  </a:lnTo>
                  <a:lnTo>
                    <a:pt x="475" y="3468"/>
                  </a:lnTo>
                  <a:lnTo>
                    <a:pt x="515" y="3497"/>
                  </a:lnTo>
                  <a:lnTo>
                    <a:pt x="550" y="3522"/>
                  </a:lnTo>
                  <a:lnTo>
                    <a:pt x="542" y="3531"/>
                  </a:lnTo>
                  <a:lnTo>
                    <a:pt x="531" y="3540"/>
                  </a:lnTo>
                  <a:lnTo>
                    <a:pt x="518" y="3549"/>
                  </a:lnTo>
                  <a:lnTo>
                    <a:pt x="505" y="3557"/>
                  </a:lnTo>
                  <a:lnTo>
                    <a:pt x="491" y="3564"/>
                  </a:lnTo>
                  <a:lnTo>
                    <a:pt x="477" y="3572"/>
                  </a:lnTo>
                  <a:lnTo>
                    <a:pt x="465" y="3577"/>
                  </a:lnTo>
                  <a:lnTo>
                    <a:pt x="455" y="3580"/>
                  </a:lnTo>
                  <a:lnTo>
                    <a:pt x="446" y="3573"/>
                  </a:lnTo>
                  <a:lnTo>
                    <a:pt x="436" y="3565"/>
                  </a:lnTo>
                  <a:lnTo>
                    <a:pt x="429" y="3558"/>
                  </a:lnTo>
                  <a:lnTo>
                    <a:pt x="424" y="3551"/>
                  </a:lnTo>
                  <a:lnTo>
                    <a:pt x="418" y="3542"/>
                  </a:lnTo>
                  <a:lnTo>
                    <a:pt x="414" y="3535"/>
                  </a:lnTo>
                  <a:lnTo>
                    <a:pt x="411" y="3526"/>
                  </a:lnTo>
                  <a:lnTo>
                    <a:pt x="408" y="3518"/>
                  </a:lnTo>
                  <a:lnTo>
                    <a:pt x="405" y="3499"/>
                  </a:lnTo>
                  <a:lnTo>
                    <a:pt x="402" y="3480"/>
                  </a:lnTo>
                  <a:lnTo>
                    <a:pt x="401" y="3458"/>
                  </a:lnTo>
                  <a:lnTo>
                    <a:pt x="400" y="3436"/>
                  </a:lnTo>
                  <a:close/>
                  <a:moveTo>
                    <a:pt x="590" y="3511"/>
                  </a:moveTo>
                  <a:lnTo>
                    <a:pt x="599" y="3479"/>
                  </a:lnTo>
                  <a:lnTo>
                    <a:pt x="607" y="3450"/>
                  </a:lnTo>
                  <a:lnTo>
                    <a:pt x="618" y="3423"/>
                  </a:lnTo>
                  <a:lnTo>
                    <a:pt x="630" y="3396"/>
                  </a:lnTo>
                  <a:lnTo>
                    <a:pt x="668" y="3409"/>
                  </a:lnTo>
                  <a:lnTo>
                    <a:pt x="708" y="3423"/>
                  </a:lnTo>
                  <a:lnTo>
                    <a:pt x="750" y="3437"/>
                  </a:lnTo>
                  <a:lnTo>
                    <a:pt x="790" y="3452"/>
                  </a:lnTo>
                  <a:lnTo>
                    <a:pt x="830" y="3468"/>
                  </a:lnTo>
                  <a:lnTo>
                    <a:pt x="870" y="3487"/>
                  </a:lnTo>
                  <a:lnTo>
                    <a:pt x="890" y="3497"/>
                  </a:lnTo>
                  <a:lnTo>
                    <a:pt x="910" y="3507"/>
                  </a:lnTo>
                  <a:lnTo>
                    <a:pt x="929" y="3519"/>
                  </a:lnTo>
                  <a:lnTo>
                    <a:pt x="948" y="3531"/>
                  </a:lnTo>
                  <a:lnTo>
                    <a:pt x="949" y="3556"/>
                  </a:lnTo>
                  <a:lnTo>
                    <a:pt x="948" y="3586"/>
                  </a:lnTo>
                  <a:lnTo>
                    <a:pt x="946" y="3600"/>
                  </a:lnTo>
                  <a:lnTo>
                    <a:pt x="943" y="3614"/>
                  </a:lnTo>
                  <a:lnTo>
                    <a:pt x="941" y="3620"/>
                  </a:lnTo>
                  <a:lnTo>
                    <a:pt x="938" y="3627"/>
                  </a:lnTo>
                  <a:lnTo>
                    <a:pt x="935" y="3632"/>
                  </a:lnTo>
                  <a:lnTo>
                    <a:pt x="932" y="3636"/>
                  </a:lnTo>
                  <a:lnTo>
                    <a:pt x="893" y="3619"/>
                  </a:lnTo>
                  <a:lnTo>
                    <a:pt x="850" y="3600"/>
                  </a:lnTo>
                  <a:lnTo>
                    <a:pt x="803" y="3579"/>
                  </a:lnTo>
                  <a:lnTo>
                    <a:pt x="757" y="3559"/>
                  </a:lnTo>
                  <a:lnTo>
                    <a:pt x="733" y="3550"/>
                  </a:lnTo>
                  <a:lnTo>
                    <a:pt x="711" y="3540"/>
                  </a:lnTo>
                  <a:lnTo>
                    <a:pt x="687" y="3532"/>
                  </a:lnTo>
                  <a:lnTo>
                    <a:pt x="666" y="3525"/>
                  </a:lnTo>
                  <a:lnTo>
                    <a:pt x="645" y="3519"/>
                  </a:lnTo>
                  <a:lnTo>
                    <a:pt x="625" y="3515"/>
                  </a:lnTo>
                  <a:lnTo>
                    <a:pt x="607" y="3512"/>
                  </a:lnTo>
                  <a:lnTo>
                    <a:pt x="590" y="3511"/>
                  </a:lnTo>
                  <a:close/>
                  <a:moveTo>
                    <a:pt x="964" y="3615"/>
                  </a:moveTo>
                  <a:lnTo>
                    <a:pt x="971" y="3596"/>
                  </a:lnTo>
                  <a:lnTo>
                    <a:pt x="978" y="3577"/>
                  </a:lnTo>
                  <a:lnTo>
                    <a:pt x="985" y="3558"/>
                  </a:lnTo>
                  <a:lnTo>
                    <a:pt x="992" y="3540"/>
                  </a:lnTo>
                  <a:lnTo>
                    <a:pt x="1024" y="3543"/>
                  </a:lnTo>
                  <a:lnTo>
                    <a:pt x="1056" y="3548"/>
                  </a:lnTo>
                  <a:lnTo>
                    <a:pt x="1087" y="3552"/>
                  </a:lnTo>
                  <a:lnTo>
                    <a:pt x="1119" y="3558"/>
                  </a:lnTo>
                  <a:lnTo>
                    <a:pt x="1182" y="3571"/>
                  </a:lnTo>
                  <a:lnTo>
                    <a:pt x="1244" y="3584"/>
                  </a:lnTo>
                  <a:lnTo>
                    <a:pt x="1308" y="3599"/>
                  </a:lnTo>
                  <a:lnTo>
                    <a:pt x="1371" y="3612"/>
                  </a:lnTo>
                  <a:lnTo>
                    <a:pt x="1403" y="3618"/>
                  </a:lnTo>
                  <a:lnTo>
                    <a:pt x="1435" y="3624"/>
                  </a:lnTo>
                  <a:lnTo>
                    <a:pt x="1468" y="3629"/>
                  </a:lnTo>
                  <a:lnTo>
                    <a:pt x="1501" y="3633"/>
                  </a:lnTo>
                  <a:lnTo>
                    <a:pt x="1502" y="3612"/>
                  </a:lnTo>
                  <a:lnTo>
                    <a:pt x="1502" y="3591"/>
                  </a:lnTo>
                  <a:lnTo>
                    <a:pt x="1504" y="3570"/>
                  </a:lnTo>
                  <a:lnTo>
                    <a:pt x="1505" y="3549"/>
                  </a:lnTo>
                  <a:lnTo>
                    <a:pt x="1507" y="3527"/>
                  </a:lnTo>
                  <a:lnTo>
                    <a:pt x="1509" y="3507"/>
                  </a:lnTo>
                  <a:lnTo>
                    <a:pt x="1511" y="3487"/>
                  </a:lnTo>
                  <a:lnTo>
                    <a:pt x="1515" y="3467"/>
                  </a:lnTo>
                  <a:lnTo>
                    <a:pt x="1571" y="3467"/>
                  </a:lnTo>
                  <a:lnTo>
                    <a:pt x="1648" y="3464"/>
                  </a:lnTo>
                  <a:lnTo>
                    <a:pt x="1737" y="3461"/>
                  </a:lnTo>
                  <a:lnTo>
                    <a:pt x="1831" y="3459"/>
                  </a:lnTo>
                  <a:lnTo>
                    <a:pt x="1878" y="3460"/>
                  </a:lnTo>
                  <a:lnTo>
                    <a:pt x="1922" y="3461"/>
                  </a:lnTo>
                  <a:lnTo>
                    <a:pt x="1963" y="3463"/>
                  </a:lnTo>
                  <a:lnTo>
                    <a:pt x="2000" y="3467"/>
                  </a:lnTo>
                  <a:lnTo>
                    <a:pt x="2017" y="3470"/>
                  </a:lnTo>
                  <a:lnTo>
                    <a:pt x="2033" y="3474"/>
                  </a:lnTo>
                  <a:lnTo>
                    <a:pt x="2046" y="3477"/>
                  </a:lnTo>
                  <a:lnTo>
                    <a:pt x="2058" y="3481"/>
                  </a:lnTo>
                  <a:lnTo>
                    <a:pt x="2069" y="3485"/>
                  </a:lnTo>
                  <a:lnTo>
                    <a:pt x="2077" y="3490"/>
                  </a:lnTo>
                  <a:lnTo>
                    <a:pt x="2083" y="3497"/>
                  </a:lnTo>
                  <a:lnTo>
                    <a:pt x="2088" y="3503"/>
                  </a:lnTo>
                  <a:lnTo>
                    <a:pt x="2094" y="3527"/>
                  </a:lnTo>
                  <a:lnTo>
                    <a:pt x="2098" y="3553"/>
                  </a:lnTo>
                  <a:lnTo>
                    <a:pt x="2102" y="3579"/>
                  </a:lnTo>
                  <a:lnTo>
                    <a:pt x="2105" y="3608"/>
                  </a:lnTo>
                  <a:lnTo>
                    <a:pt x="2079" y="3634"/>
                  </a:lnTo>
                  <a:lnTo>
                    <a:pt x="2055" y="3660"/>
                  </a:lnTo>
                  <a:lnTo>
                    <a:pt x="2032" y="3685"/>
                  </a:lnTo>
                  <a:lnTo>
                    <a:pt x="2008" y="3708"/>
                  </a:lnTo>
                  <a:lnTo>
                    <a:pt x="1996" y="3719"/>
                  </a:lnTo>
                  <a:lnTo>
                    <a:pt x="1984" y="3728"/>
                  </a:lnTo>
                  <a:lnTo>
                    <a:pt x="1971" y="3738"/>
                  </a:lnTo>
                  <a:lnTo>
                    <a:pt x="1957" y="3745"/>
                  </a:lnTo>
                  <a:lnTo>
                    <a:pt x="1943" y="3753"/>
                  </a:lnTo>
                  <a:lnTo>
                    <a:pt x="1928" y="3759"/>
                  </a:lnTo>
                  <a:lnTo>
                    <a:pt x="1911" y="3764"/>
                  </a:lnTo>
                  <a:lnTo>
                    <a:pt x="1895" y="3767"/>
                  </a:lnTo>
                  <a:lnTo>
                    <a:pt x="1883" y="3759"/>
                  </a:lnTo>
                  <a:lnTo>
                    <a:pt x="1864" y="3745"/>
                  </a:lnTo>
                  <a:lnTo>
                    <a:pt x="1844" y="3729"/>
                  </a:lnTo>
                  <a:lnTo>
                    <a:pt x="1823" y="3710"/>
                  </a:lnTo>
                  <a:lnTo>
                    <a:pt x="1813" y="3700"/>
                  </a:lnTo>
                  <a:lnTo>
                    <a:pt x="1804" y="3690"/>
                  </a:lnTo>
                  <a:lnTo>
                    <a:pt x="1797" y="3681"/>
                  </a:lnTo>
                  <a:lnTo>
                    <a:pt x="1791" y="3671"/>
                  </a:lnTo>
                  <a:lnTo>
                    <a:pt x="1789" y="3667"/>
                  </a:lnTo>
                  <a:lnTo>
                    <a:pt x="1788" y="3663"/>
                  </a:lnTo>
                  <a:lnTo>
                    <a:pt x="1787" y="3658"/>
                  </a:lnTo>
                  <a:lnTo>
                    <a:pt x="1787" y="3655"/>
                  </a:lnTo>
                  <a:lnTo>
                    <a:pt x="1787" y="3651"/>
                  </a:lnTo>
                  <a:lnTo>
                    <a:pt x="1789" y="3648"/>
                  </a:lnTo>
                  <a:lnTo>
                    <a:pt x="1790" y="3645"/>
                  </a:lnTo>
                  <a:lnTo>
                    <a:pt x="1793" y="3642"/>
                  </a:lnTo>
                  <a:lnTo>
                    <a:pt x="1895" y="3654"/>
                  </a:lnTo>
                  <a:lnTo>
                    <a:pt x="1898" y="3668"/>
                  </a:lnTo>
                  <a:lnTo>
                    <a:pt x="1900" y="3682"/>
                  </a:lnTo>
                  <a:lnTo>
                    <a:pt x="1900" y="3694"/>
                  </a:lnTo>
                  <a:lnTo>
                    <a:pt x="1900" y="3708"/>
                  </a:lnTo>
                  <a:lnTo>
                    <a:pt x="1900" y="3721"/>
                  </a:lnTo>
                  <a:lnTo>
                    <a:pt x="1902" y="3733"/>
                  </a:lnTo>
                  <a:lnTo>
                    <a:pt x="1903" y="3740"/>
                  </a:lnTo>
                  <a:lnTo>
                    <a:pt x="1904" y="3746"/>
                  </a:lnTo>
                  <a:lnTo>
                    <a:pt x="1907" y="3753"/>
                  </a:lnTo>
                  <a:lnTo>
                    <a:pt x="1909" y="3759"/>
                  </a:lnTo>
                  <a:lnTo>
                    <a:pt x="1914" y="3755"/>
                  </a:lnTo>
                  <a:lnTo>
                    <a:pt x="1918" y="3749"/>
                  </a:lnTo>
                  <a:lnTo>
                    <a:pt x="1921" y="3744"/>
                  </a:lnTo>
                  <a:lnTo>
                    <a:pt x="1924" y="3739"/>
                  </a:lnTo>
                  <a:lnTo>
                    <a:pt x="1928" y="3726"/>
                  </a:lnTo>
                  <a:lnTo>
                    <a:pt x="1931" y="3712"/>
                  </a:lnTo>
                  <a:lnTo>
                    <a:pt x="1937" y="3684"/>
                  </a:lnTo>
                  <a:lnTo>
                    <a:pt x="1940" y="3658"/>
                  </a:lnTo>
                  <a:lnTo>
                    <a:pt x="1964" y="3655"/>
                  </a:lnTo>
                  <a:lnTo>
                    <a:pt x="1988" y="3653"/>
                  </a:lnTo>
                  <a:lnTo>
                    <a:pt x="2015" y="3653"/>
                  </a:lnTo>
                  <a:lnTo>
                    <a:pt x="2044" y="3654"/>
                  </a:lnTo>
                  <a:lnTo>
                    <a:pt x="2043" y="3646"/>
                  </a:lnTo>
                  <a:lnTo>
                    <a:pt x="2042" y="3636"/>
                  </a:lnTo>
                  <a:lnTo>
                    <a:pt x="2041" y="3627"/>
                  </a:lnTo>
                  <a:lnTo>
                    <a:pt x="2040" y="3618"/>
                  </a:lnTo>
                  <a:lnTo>
                    <a:pt x="1973" y="3609"/>
                  </a:lnTo>
                  <a:lnTo>
                    <a:pt x="1904" y="3598"/>
                  </a:lnTo>
                  <a:lnTo>
                    <a:pt x="1870" y="3593"/>
                  </a:lnTo>
                  <a:lnTo>
                    <a:pt x="1836" y="3589"/>
                  </a:lnTo>
                  <a:lnTo>
                    <a:pt x="1803" y="3586"/>
                  </a:lnTo>
                  <a:lnTo>
                    <a:pt x="1769" y="3583"/>
                  </a:lnTo>
                  <a:lnTo>
                    <a:pt x="1735" y="3581"/>
                  </a:lnTo>
                  <a:lnTo>
                    <a:pt x="1702" y="3582"/>
                  </a:lnTo>
                  <a:lnTo>
                    <a:pt x="1686" y="3583"/>
                  </a:lnTo>
                  <a:lnTo>
                    <a:pt x="1670" y="3584"/>
                  </a:lnTo>
                  <a:lnTo>
                    <a:pt x="1653" y="3587"/>
                  </a:lnTo>
                  <a:lnTo>
                    <a:pt x="1637" y="3589"/>
                  </a:lnTo>
                  <a:lnTo>
                    <a:pt x="1621" y="3592"/>
                  </a:lnTo>
                  <a:lnTo>
                    <a:pt x="1605" y="3596"/>
                  </a:lnTo>
                  <a:lnTo>
                    <a:pt x="1590" y="3600"/>
                  </a:lnTo>
                  <a:lnTo>
                    <a:pt x="1574" y="3605"/>
                  </a:lnTo>
                  <a:lnTo>
                    <a:pt x="1558" y="3611"/>
                  </a:lnTo>
                  <a:lnTo>
                    <a:pt x="1543" y="3617"/>
                  </a:lnTo>
                  <a:lnTo>
                    <a:pt x="1528" y="3625"/>
                  </a:lnTo>
                  <a:lnTo>
                    <a:pt x="1514" y="3633"/>
                  </a:lnTo>
                  <a:lnTo>
                    <a:pt x="1489" y="3652"/>
                  </a:lnTo>
                  <a:lnTo>
                    <a:pt x="1468" y="3670"/>
                  </a:lnTo>
                  <a:lnTo>
                    <a:pt x="1448" y="3684"/>
                  </a:lnTo>
                  <a:lnTo>
                    <a:pt x="1430" y="3697"/>
                  </a:lnTo>
                  <a:lnTo>
                    <a:pt x="1413" y="3706"/>
                  </a:lnTo>
                  <a:lnTo>
                    <a:pt x="1398" y="3713"/>
                  </a:lnTo>
                  <a:lnTo>
                    <a:pt x="1384" y="3720"/>
                  </a:lnTo>
                  <a:lnTo>
                    <a:pt x="1371" y="3723"/>
                  </a:lnTo>
                  <a:lnTo>
                    <a:pt x="1358" y="3725"/>
                  </a:lnTo>
                  <a:lnTo>
                    <a:pt x="1348" y="3726"/>
                  </a:lnTo>
                  <a:lnTo>
                    <a:pt x="1337" y="3725"/>
                  </a:lnTo>
                  <a:lnTo>
                    <a:pt x="1328" y="3722"/>
                  </a:lnTo>
                  <a:lnTo>
                    <a:pt x="1318" y="3719"/>
                  </a:lnTo>
                  <a:lnTo>
                    <a:pt x="1310" y="3713"/>
                  </a:lnTo>
                  <a:lnTo>
                    <a:pt x="1301" y="3707"/>
                  </a:lnTo>
                  <a:lnTo>
                    <a:pt x="1293" y="3701"/>
                  </a:lnTo>
                  <a:lnTo>
                    <a:pt x="1259" y="3668"/>
                  </a:lnTo>
                  <a:lnTo>
                    <a:pt x="1220" y="3630"/>
                  </a:lnTo>
                  <a:lnTo>
                    <a:pt x="1209" y="3621"/>
                  </a:lnTo>
                  <a:lnTo>
                    <a:pt x="1196" y="3613"/>
                  </a:lnTo>
                  <a:lnTo>
                    <a:pt x="1183" y="3605"/>
                  </a:lnTo>
                  <a:lnTo>
                    <a:pt x="1169" y="3597"/>
                  </a:lnTo>
                  <a:lnTo>
                    <a:pt x="1152" y="3591"/>
                  </a:lnTo>
                  <a:lnTo>
                    <a:pt x="1135" y="3584"/>
                  </a:lnTo>
                  <a:lnTo>
                    <a:pt x="1116" y="3580"/>
                  </a:lnTo>
                  <a:lnTo>
                    <a:pt x="1095" y="3576"/>
                  </a:lnTo>
                  <a:lnTo>
                    <a:pt x="1062" y="3589"/>
                  </a:lnTo>
                  <a:lnTo>
                    <a:pt x="1028" y="3601"/>
                  </a:lnTo>
                  <a:lnTo>
                    <a:pt x="1011" y="3607"/>
                  </a:lnTo>
                  <a:lnTo>
                    <a:pt x="995" y="3611"/>
                  </a:lnTo>
                  <a:lnTo>
                    <a:pt x="980" y="3614"/>
                  </a:lnTo>
                  <a:lnTo>
                    <a:pt x="964" y="3615"/>
                  </a:lnTo>
                  <a:close/>
                  <a:moveTo>
                    <a:pt x="2136" y="3586"/>
                  </a:moveTo>
                  <a:lnTo>
                    <a:pt x="2136" y="3560"/>
                  </a:lnTo>
                  <a:lnTo>
                    <a:pt x="2137" y="3534"/>
                  </a:lnTo>
                  <a:lnTo>
                    <a:pt x="2138" y="3507"/>
                  </a:lnTo>
                  <a:lnTo>
                    <a:pt x="2139" y="3481"/>
                  </a:lnTo>
                  <a:lnTo>
                    <a:pt x="2154" y="3474"/>
                  </a:lnTo>
                  <a:lnTo>
                    <a:pt x="2168" y="3466"/>
                  </a:lnTo>
                  <a:lnTo>
                    <a:pt x="2183" y="3461"/>
                  </a:lnTo>
                  <a:lnTo>
                    <a:pt x="2197" y="3456"/>
                  </a:lnTo>
                  <a:lnTo>
                    <a:pt x="2212" y="3452"/>
                  </a:lnTo>
                  <a:lnTo>
                    <a:pt x="2228" y="3449"/>
                  </a:lnTo>
                  <a:lnTo>
                    <a:pt x="2243" y="3447"/>
                  </a:lnTo>
                  <a:lnTo>
                    <a:pt x="2259" y="3445"/>
                  </a:lnTo>
                  <a:lnTo>
                    <a:pt x="2290" y="3443"/>
                  </a:lnTo>
                  <a:lnTo>
                    <a:pt x="2323" y="3442"/>
                  </a:lnTo>
                  <a:lnTo>
                    <a:pt x="2356" y="3441"/>
                  </a:lnTo>
                  <a:lnTo>
                    <a:pt x="2389" y="3440"/>
                  </a:lnTo>
                  <a:lnTo>
                    <a:pt x="2394" y="3431"/>
                  </a:lnTo>
                  <a:lnTo>
                    <a:pt x="2398" y="3423"/>
                  </a:lnTo>
                  <a:lnTo>
                    <a:pt x="2403" y="3414"/>
                  </a:lnTo>
                  <a:lnTo>
                    <a:pt x="2407" y="3407"/>
                  </a:lnTo>
                  <a:lnTo>
                    <a:pt x="2415" y="3411"/>
                  </a:lnTo>
                  <a:lnTo>
                    <a:pt x="2427" y="3423"/>
                  </a:lnTo>
                  <a:lnTo>
                    <a:pt x="2446" y="3441"/>
                  </a:lnTo>
                  <a:lnTo>
                    <a:pt x="2468" y="3461"/>
                  </a:lnTo>
                  <a:lnTo>
                    <a:pt x="2509" y="3503"/>
                  </a:lnTo>
                  <a:lnTo>
                    <a:pt x="2536" y="3530"/>
                  </a:lnTo>
                  <a:lnTo>
                    <a:pt x="2488" y="3546"/>
                  </a:lnTo>
                  <a:lnTo>
                    <a:pt x="2442" y="3562"/>
                  </a:lnTo>
                  <a:lnTo>
                    <a:pt x="2399" y="3575"/>
                  </a:lnTo>
                  <a:lnTo>
                    <a:pt x="2358" y="3587"/>
                  </a:lnTo>
                  <a:lnTo>
                    <a:pt x="2337" y="3591"/>
                  </a:lnTo>
                  <a:lnTo>
                    <a:pt x="2317" y="3595"/>
                  </a:lnTo>
                  <a:lnTo>
                    <a:pt x="2296" y="3599"/>
                  </a:lnTo>
                  <a:lnTo>
                    <a:pt x="2274" y="3602"/>
                  </a:lnTo>
                  <a:lnTo>
                    <a:pt x="2252" y="3606"/>
                  </a:lnTo>
                  <a:lnTo>
                    <a:pt x="2230" y="3608"/>
                  </a:lnTo>
                  <a:lnTo>
                    <a:pt x="2206" y="3610"/>
                  </a:lnTo>
                  <a:lnTo>
                    <a:pt x="2182" y="3611"/>
                  </a:lnTo>
                  <a:lnTo>
                    <a:pt x="2170" y="3605"/>
                  </a:lnTo>
                  <a:lnTo>
                    <a:pt x="2158" y="3598"/>
                  </a:lnTo>
                  <a:lnTo>
                    <a:pt x="2147" y="3592"/>
                  </a:lnTo>
                  <a:lnTo>
                    <a:pt x="2136" y="3586"/>
                  </a:lnTo>
                  <a:close/>
                  <a:moveTo>
                    <a:pt x="2279" y="3649"/>
                  </a:moveTo>
                  <a:lnTo>
                    <a:pt x="2288" y="3644"/>
                  </a:lnTo>
                  <a:lnTo>
                    <a:pt x="2298" y="3638"/>
                  </a:lnTo>
                  <a:lnTo>
                    <a:pt x="2307" y="3634"/>
                  </a:lnTo>
                  <a:lnTo>
                    <a:pt x="2318" y="3631"/>
                  </a:lnTo>
                  <a:lnTo>
                    <a:pt x="2338" y="3627"/>
                  </a:lnTo>
                  <a:lnTo>
                    <a:pt x="2358" y="3625"/>
                  </a:lnTo>
                  <a:lnTo>
                    <a:pt x="2379" y="3623"/>
                  </a:lnTo>
                  <a:lnTo>
                    <a:pt x="2401" y="3621"/>
                  </a:lnTo>
                  <a:lnTo>
                    <a:pt x="2423" y="3618"/>
                  </a:lnTo>
                  <a:lnTo>
                    <a:pt x="2447" y="3615"/>
                  </a:lnTo>
                  <a:lnTo>
                    <a:pt x="2470" y="3606"/>
                  </a:lnTo>
                  <a:lnTo>
                    <a:pt x="2491" y="3595"/>
                  </a:lnTo>
                  <a:lnTo>
                    <a:pt x="2512" y="3586"/>
                  </a:lnTo>
                  <a:lnTo>
                    <a:pt x="2533" y="3578"/>
                  </a:lnTo>
                  <a:lnTo>
                    <a:pt x="2545" y="3575"/>
                  </a:lnTo>
                  <a:lnTo>
                    <a:pt x="2555" y="3573"/>
                  </a:lnTo>
                  <a:lnTo>
                    <a:pt x="2566" y="3572"/>
                  </a:lnTo>
                  <a:lnTo>
                    <a:pt x="2576" y="3572"/>
                  </a:lnTo>
                  <a:lnTo>
                    <a:pt x="2588" y="3574"/>
                  </a:lnTo>
                  <a:lnTo>
                    <a:pt x="2598" y="3577"/>
                  </a:lnTo>
                  <a:lnTo>
                    <a:pt x="2610" y="3581"/>
                  </a:lnTo>
                  <a:lnTo>
                    <a:pt x="2621" y="3588"/>
                  </a:lnTo>
                  <a:lnTo>
                    <a:pt x="2588" y="3614"/>
                  </a:lnTo>
                  <a:lnTo>
                    <a:pt x="2556" y="3639"/>
                  </a:lnTo>
                  <a:lnTo>
                    <a:pt x="2526" y="3664"/>
                  </a:lnTo>
                  <a:lnTo>
                    <a:pt x="2495" y="3686"/>
                  </a:lnTo>
                  <a:lnTo>
                    <a:pt x="2479" y="3695"/>
                  </a:lnTo>
                  <a:lnTo>
                    <a:pt x="2463" y="3705"/>
                  </a:lnTo>
                  <a:lnTo>
                    <a:pt x="2447" y="3713"/>
                  </a:lnTo>
                  <a:lnTo>
                    <a:pt x="2431" y="3720"/>
                  </a:lnTo>
                  <a:lnTo>
                    <a:pt x="2413" y="3725"/>
                  </a:lnTo>
                  <a:lnTo>
                    <a:pt x="2394" y="3729"/>
                  </a:lnTo>
                  <a:lnTo>
                    <a:pt x="2374" y="3731"/>
                  </a:lnTo>
                  <a:lnTo>
                    <a:pt x="2353" y="3732"/>
                  </a:lnTo>
                  <a:lnTo>
                    <a:pt x="2344" y="3729"/>
                  </a:lnTo>
                  <a:lnTo>
                    <a:pt x="2337" y="3725"/>
                  </a:lnTo>
                  <a:lnTo>
                    <a:pt x="2330" y="3722"/>
                  </a:lnTo>
                  <a:lnTo>
                    <a:pt x="2324" y="3718"/>
                  </a:lnTo>
                  <a:lnTo>
                    <a:pt x="2313" y="3708"/>
                  </a:lnTo>
                  <a:lnTo>
                    <a:pt x="2305" y="3699"/>
                  </a:lnTo>
                  <a:lnTo>
                    <a:pt x="2298" y="3688"/>
                  </a:lnTo>
                  <a:lnTo>
                    <a:pt x="2291" y="3676"/>
                  </a:lnTo>
                  <a:lnTo>
                    <a:pt x="2285" y="3663"/>
                  </a:lnTo>
                  <a:lnTo>
                    <a:pt x="2279" y="3649"/>
                  </a:lnTo>
                  <a:close/>
                  <a:moveTo>
                    <a:pt x="3015" y="3210"/>
                  </a:moveTo>
                  <a:lnTo>
                    <a:pt x="3013" y="3300"/>
                  </a:lnTo>
                  <a:lnTo>
                    <a:pt x="3008" y="3299"/>
                  </a:lnTo>
                  <a:lnTo>
                    <a:pt x="3005" y="3299"/>
                  </a:lnTo>
                  <a:lnTo>
                    <a:pt x="2988" y="3298"/>
                  </a:lnTo>
                  <a:lnTo>
                    <a:pt x="2972" y="3297"/>
                  </a:lnTo>
                  <a:lnTo>
                    <a:pt x="2957" y="3294"/>
                  </a:lnTo>
                  <a:lnTo>
                    <a:pt x="2943" y="3292"/>
                  </a:lnTo>
                  <a:lnTo>
                    <a:pt x="2917" y="3284"/>
                  </a:lnTo>
                  <a:lnTo>
                    <a:pt x="2890" y="3276"/>
                  </a:lnTo>
                  <a:lnTo>
                    <a:pt x="2889" y="3274"/>
                  </a:lnTo>
                  <a:lnTo>
                    <a:pt x="2890" y="3272"/>
                  </a:lnTo>
                  <a:lnTo>
                    <a:pt x="2891" y="3270"/>
                  </a:lnTo>
                  <a:lnTo>
                    <a:pt x="2892" y="3267"/>
                  </a:lnTo>
                  <a:lnTo>
                    <a:pt x="2897" y="3262"/>
                  </a:lnTo>
                  <a:lnTo>
                    <a:pt x="2903" y="3257"/>
                  </a:lnTo>
                  <a:lnTo>
                    <a:pt x="2921" y="3245"/>
                  </a:lnTo>
                  <a:lnTo>
                    <a:pt x="2942" y="3234"/>
                  </a:lnTo>
                  <a:lnTo>
                    <a:pt x="2966" y="3223"/>
                  </a:lnTo>
                  <a:lnTo>
                    <a:pt x="2987" y="3216"/>
                  </a:lnTo>
                  <a:lnTo>
                    <a:pt x="2996" y="3213"/>
                  </a:lnTo>
                  <a:lnTo>
                    <a:pt x="3004" y="3210"/>
                  </a:lnTo>
                  <a:lnTo>
                    <a:pt x="3010" y="3209"/>
                  </a:lnTo>
                  <a:lnTo>
                    <a:pt x="3015" y="3210"/>
                  </a:lnTo>
                  <a:close/>
                  <a:moveTo>
                    <a:pt x="2899" y="3215"/>
                  </a:moveTo>
                  <a:lnTo>
                    <a:pt x="2892" y="3204"/>
                  </a:lnTo>
                  <a:lnTo>
                    <a:pt x="2884" y="3195"/>
                  </a:lnTo>
                  <a:lnTo>
                    <a:pt x="2879" y="3185"/>
                  </a:lnTo>
                  <a:lnTo>
                    <a:pt x="2874" y="3177"/>
                  </a:lnTo>
                  <a:lnTo>
                    <a:pt x="2871" y="3168"/>
                  </a:lnTo>
                  <a:lnTo>
                    <a:pt x="2867" y="3160"/>
                  </a:lnTo>
                  <a:lnTo>
                    <a:pt x="2865" y="3152"/>
                  </a:lnTo>
                  <a:lnTo>
                    <a:pt x="2863" y="3145"/>
                  </a:lnTo>
                  <a:lnTo>
                    <a:pt x="2863" y="3139"/>
                  </a:lnTo>
                  <a:lnTo>
                    <a:pt x="2863" y="3131"/>
                  </a:lnTo>
                  <a:lnTo>
                    <a:pt x="2864" y="3126"/>
                  </a:lnTo>
                  <a:lnTo>
                    <a:pt x="2866" y="3120"/>
                  </a:lnTo>
                  <a:lnTo>
                    <a:pt x="2869" y="3114"/>
                  </a:lnTo>
                  <a:lnTo>
                    <a:pt x="2872" y="3108"/>
                  </a:lnTo>
                  <a:lnTo>
                    <a:pt x="2876" y="3103"/>
                  </a:lnTo>
                  <a:lnTo>
                    <a:pt x="2880" y="3098"/>
                  </a:lnTo>
                  <a:lnTo>
                    <a:pt x="2891" y="3088"/>
                  </a:lnTo>
                  <a:lnTo>
                    <a:pt x="2902" y="3079"/>
                  </a:lnTo>
                  <a:lnTo>
                    <a:pt x="2917" y="3070"/>
                  </a:lnTo>
                  <a:lnTo>
                    <a:pt x="2932" y="3060"/>
                  </a:lnTo>
                  <a:lnTo>
                    <a:pt x="2966" y="3041"/>
                  </a:lnTo>
                  <a:lnTo>
                    <a:pt x="3001" y="3019"/>
                  </a:lnTo>
                  <a:lnTo>
                    <a:pt x="3005" y="3020"/>
                  </a:lnTo>
                  <a:lnTo>
                    <a:pt x="3007" y="3022"/>
                  </a:lnTo>
                  <a:lnTo>
                    <a:pt x="3010" y="3024"/>
                  </a:lnTo>
                  <a:lnTo>
                    <a:pt x="3012" y="3029"/>
                  </a:lnTo>
                  <a:lnTo>
                    <a:pt x="3017" y="3038"/>
                  </a:lnTo>
                  <a:lnTo>
                    <a:pt x="3024" y="3048"/>
                  </a:lnTo>
                  <a:lnTo>
                    <a:pt x="3025" y="3070"/>
                  </a:lnTo>
                  <a:lnTo>
                    <a:pt x="3026" y="3088"/>
                  </a:lnTo>
                  <a:lnTo>
                    <a:pt x="3025" y="3105"/>
                  </a:lnTo>
                  <a:lnTo>
                    <a:pt x="3023" y="3120"/>
                  </a:lnTo>
                  <a:lnTo>
                    <a:pt x="3019" y="3131"/>
                  </a:lnTo>
                  <a:lnTo>
                    <a:pt x="3014" y="3142"/>
                  </a:lnTo>
                  <a:lnTo>
                    <a:pt x="3008" y="3151"/>
                  </a:lnTo>
                  <a:lnTo>
                    <a:pt x="3000" y="3160"/>
                  </a:lnTo>
                  <a:lnTo>
                    <a:pt x="2992" y="3167"/>
                  </a:lnTo>
                  <a:lnTo>
                    <a:pt x="2982" y="3174"/>
                  </a:lnTo>
                  <a:lnTo>
                    <a:pt x="2971" y="3181"/>
                  </a:lnTo>
                  <a:lnTo>
                    <a:pt x="2959" y="3186"/>
                  </a:lnTo>
                  <a:lnTo>
                    <a:pt x="2932" y="3200"/>
                  </a:lnTo>
                  <a:lnTo>
                    <a:pt x="2899" y="3215"/>
                  </a:lnTo>
                  <a:close/>
                  <a:moveTo>
                    <a:pt x="3008" y="2836"/>
                  </a:moveTo>
                  <a:lnTo>
                    <a:pt x="3014" y="2863"/>
                  </a:lnTo>
                  <a:lnTo>
                    <a:pt x="3020" y="2890"/>
                  </a:lnTo>
                  <a:lnTo>
                    <a:pt x="3023" y="2905"/>
                  </a:lnTo>
                  <a:lnTo>
                    <a:pt x="3025" y="2920"/>
                  </a:lnTo>
                  <a:lnTo>
                    <a:pt x="3024" y="2936"/>
                  </a:lnTo>
                  <a:lnTo>
                    <a:pt x="3023" y="2953"/>
                  </a:lnTo>
                  <a:lnTo>
                    <a:pt x="3000" y="2968"/>
                  </a:lnTo>
                  <a:lnTo>
                    <a:pt x="2972" y="2991"/>
                  </a:lnTo>
                  <a:lnTo>
                    <a:pt x="2939" y="3018"/>
                  </a:lnTo>
                  <a:lnTo>
                    <a:pt x="2903" y="3046"/>
                  </a:lnTo>
                  <a:lnTo>
                    <a:pt x="2869" y="3073"/>
                  </a:lnTo>
                  <a:lnTo>
                    <a:pt x="2837" y="3096"/>
                  </a:lnTo>
                  <a:lnTo>
                    <a:pt x="2823" y="3106"/>
                  </a:lnTo>
                  <a:lnTo>
                    <a:pt x="2810" y="3113"/>
                  </a:lnTo>
                  <a:lnTo>
                    <a:pt x="2801" y="3118"/>
                  </a:lnTo>
                  <a:lnTo>
                    <a:pt x="2793" y="3121"/>
                  </a:lnTo>
                  <a:lnTo>
                    <a:pt x="2778" y="3091"/>
                  </a:lnTo>
                  <a:lnTo>
                    <a:pt x="2764" y="3061"/>
                  </a:lnTo>
                  <a:lnTo>
                    <a:pt x="2751" y="3034"/>
                  </a:lnTo>
                  <a:lnTo>
                    <a:pt x="2739" y="3006"/>
                  </a:lnTo>
                  <a:lnTo>
                    <a:pt x="2761" y="2992"/>
                  </a:lnTo>
                  <a:lnTo>
                    <a:pt x="2795" y="2968"/>
                  </a:lnTo>
                  <a:lnTo>
                    <a:pt x="2836" y="2939"/>
                  </a:lnTo>
                  <a:lnTo>
                    <a:pt x="2881" y="2908"/>
                  </a:lnTo>
                  <a:lnTo>
                    <a:pt x="2924" y="2879"/>
                  </a:lnTo>
                  <a:lnTo>
                    <a:pt x="2963" y="2854"/>
                  </a:lnTo>
                  <a:lnTo>
                    <a:pt x="2979" y="2846"/>
                  </a:lnTo>
                  <a:lnTo>
                    <a:pt x="2993" y="2840"/>
                  </a:lnTo>
                  <a:lnTo>
                    <a:pt x="2998" y="2837"/>
                  </a:lnTo>
                  <a:lnTo>
                    <a:pt x="3003" y="2836"/>
                  </a:lnTo>
                  <a:lnTo>
                    <a:pt x="3006" y="2836"/>
                  </a:lnTo>
                  <a:lnTo>
                    <a:pt x="3008" y="2836"/>
                  </a:lnTo>
                  <a:close/>
                  <a:moveTo>
                    <a:pt x="2879" y="2868"/>
                  </a:moveTo>
                  <a:lnTo>
                    <a:pt x="2853" y="2888"/>
                  </a:lnTo>
                  <a:lnTo>
                    <a:pt x="2824" y="2909"/>
                  </a:lnTo>
                  <a:lnTo>
                    <a:pt x="2796" y="2931"/>
                  </a:lnTo>
                  <a:lnTo>
                    <a:pt x="2766" y="2952"/>
                  </a:lnTo>
                  <a:lnTo>
                    <a:pt x="2750" y="2961"/>
                  </a:lnTo>
                  <a:lnTo>
                    <a:pt x="2736" y="2971"/>
                  </a:lnTo>
                  <a:lnTo>
                    <a:pt x="2720" y="2979"/>
                  </a:lnTo>
                  <a:lnTo>
                    <a:pt x="2705" y="2986"/>
                  </a:lnTo>
                  <a:lnTo>
                    <a:pt x="2689" y="2993"/>
                  </a:lnTo>
                  <a:lnTo>
                    <a:pt x="2673" y="2998"/>
                  </a:lnTo>
                  <a:lnTo>
                    <a:pt x="2657" y="3003"/>
                  </a:lnTo>
                  <a:lnTo>
                    <a:pt x="2642" y="3006"/>
                  </a:lnTo>
                  <a:lnTo>
                    <a:pt x="2631" y="2975"/>
                  </a:lnTo>
                  <a:lnTo>
                    <a:pt x="2619" y="2942"/>
                  </a:lnTo>
                  <a:lnTo>
                    <a:pt x="2609" y="2910"/>
                  </a:lnTo>
                  <a:lnTo>
                    <a:pt x="2600" y="2883"/>
                  </a:lnTo>
                  <a:lnTo>
                    <a:pt x="2632" y="2861"/>
                  </a:lnTo>
                  <a:lnTo>
                    <a:pt x="2672" y="2831"/>
                  </a:lnTo>
                  <a:lnTo>
                    <a:pt x="2695" y="2815"/>
                  </a:lnTo>
                  <a:lnTo>
                    <a:pt x="2719" y="2800"/>
                  </a:lnTo>
                  <a:lnTo>
                    <a:pt x="2742" y="2788"/>
                  </a:lnTo>
                  <a:lnTo>
                    <a:pt x="2765" y="2776"/>
                  </a:lnTo>
                  <a:lnTo>
                    <a:pt x="2777" y="2772"/>
                  </a:lnTo>
                  <a:lnTo>
                    <a:pt x="2788" y="2768"/>
                  </a:lnTo>
                  <a:lnTo>
                    <a:pt x="2799" y="2766"/>
                  </a:lnTo>
                  <a:lnTo>
                    <a:pt x="2809" y="2764"/>
                  </a:lnTo>
                  <a:lnTo>
                    <a:pt x="2819" y="2763"/>
                  </a:lnTo>
                  <a:lnTo>
                    <a:pt x="2828" y="2764"/>
                  </a:lnTo>
                  <a:lnTo>
                    <a:pt x="2837" y="2767"/>
                  </a:lnTo>
                  <a:lnTo>
                    <a:pt x="2845" y="2771"/>
                  </a:lnTo>
                  <a:lnTo>
                    <a:pt x="2853" y="2776"/>
                  </a:lnTo>
                  <a:lnTo>
                    <a:pt x="2860" y="2784"/>
                  </a:lnTo>
                  <a:lnTo>
                    <a:pt x="2865" y="2793"/>
                  </a:lnTo>
                  <a:lnTo>
                    <a:pt x="2871" y="2804"/>
                  </a:lnTo>
                  <a:lnTo>
                    <a:pt x="2874" y="2816"/>
                  </a:lnTo>
                  <a:lnTo>
                    <a:pt x="2877" y="2831"/>
                  </a:lnTo>
                  <a:lnTo>
                    <a:pt x="2879" y="2849"/>
                  </a:lnTo>
                  <a:lnTo>
                    <a:pt x="2879" y="2868"/>
                  </a:lnTo>
                  <a:close/>
                  <a:moveTo>
                    <a:pt x="2808" y="2367"/>
                  </a:moveTo>
                  <a:lnTo>
                    <a:pt x="2804" y="2396"/>
                  </a:lnTo>
                  <a:lnTo>
                    <a:pt x="2798" y="2426"/>
                  </a:lnTo>
                  <a:lnTo>
                    <a:pt x="2789" y="2459"/>
                  </a:lnTo>
                  <a:lnTo>
                    <a:pt x="2779" y="2494"/>
                  </a:lnTo>
                  <a:lnTo>
                    <a:pt x="2766" y="2529"/>
                  </a:lnTo>
                  <a:lnTo>
                    <a:pt x="2751" y="2565"/>
                  </a:lnTo>
                  <a:lnTo>
                    <a:pt x="2735" y="2600"/>
                  </a:lnTo>
                  <a:lnTo>
                    <a:pt x="2717" y="2635"/>
                  </a:lnTo>
                  <a:lnTo>
                    <a:pt x="2706" y="2651"/>
                  </a:lnTo>
                  <a:lnTo>
                    <a:pt x="2697" y="2668"/>
                  </a:lnTo>
                  <a:lnTo>
                    <a:pt x="2686" y="2684"/>
                  </a:lnTo>
                  <a:lnTo>
                    <a:pt x="2674" y="2700"/>
                  </a:lnTo>
                  <a:lnTo>
                    <a:pt x="2663" y="2715"/>
                  </a:lnTo>
                  <a:lnTo>
                    <a:pt x="2651" y="2729"/>
                  </a:lnTo>
                  <a:lnTo>
                    <a:pt x="2640" y="2741"/>
                  </a:lnTo>
                  <a:lnTo>
                    <a:pt x="2627" y="2754"/>
                  </a:lnTo>
                  <a:lnTo>
                    <a:pt x="2614" y="2766"/>
                  </a:lnTo>
                  <a:lnTo>
                    <a:pt x="2600" y="2776"/>
                  </a:lnTo>
                  <a:lnTo>
                    <a:pt x="2588" y="2786"/>
                  </a:lnTo>
                  <a:lnTo>
                    <a:pt x="2574" y="2794"/>
                  </a:lnTo>
                  <a:lnTo>
                    <a:pt x="2560" y="2800"/>
                  </a:lnTo>
                  <a:lnTo>
                    <a:pt x="2546" y="2807"/>
                  </a:lnTo>
                  <a:lnTo>
                    <a:pt x="2532" y="2811"/>
                  </a:lnTo>
                  <a:lnTo>
                    <a:pt x="2517" y="2814"/>
                  </a:lnTo>
                  <a:lnTo>
                    <a:pt x="2493" y="2811"/>
                  </a:lnTo>
                  <a:lnTo>
                    <a:pt x="2469" y="2808"/>
                  </a:lnTo>
                  <a:lnTo>
                    <a:pt x="2445" y="2805"/>
                  </a:lnTo>
                  <a:lnTo>
                    <a:pt x="2421" y="2801"/>
                  </a:lnTo>
                  <a:lnTo>
                    <a:pt x="2422" y="2789"/>
                  </a:lnTo>
                  <a:lnTo>
                    <a:pt x="2423" y="2777"/>
                  </a:lnTo>
                  <a:lnTo>
                    <a:pt x="2425" y="2767"/>
                  </a:lnTo>
                  <a:lnTo>
                    <a:pt x="2428" y="2756"/>
                  </a:lnTo>
                  <a:lnTo>
                    <a:pt x="2432" y="2748"/>
                  </a:lnTo>
                  <a:lnTo>
                    <a:pt x="2436" y="2739"/>
                  </a:lnTo>
                  <a:lnTo>
                    <a:pt x="2440" y="2731"/>
                  </a:lnTo>
                  <a:lnTo>
                    <a:pt x="2445" y="2723"/>
                  </a:lnTo>
                  <a:lnTo>
                    <a:pt x="2452" y="2717"/>
                  </a:lnTo>
                  <a:lnTo>
                    <a:pt x="2458" y="2711"/>
                  </a:lnTo>
                  <a:lnTo>
                    <a:pt x="2464" y="2704"/>
                  </a:lnTo>
                  <a:lnTo>
                    <a:pt x="2472" y="2699"/>
                  </a:lnTo>
                  <a:lnTo>
                    <a:pt x="2488" y="2688"/>
                  </a:lnTo>
                  <a:lnTo>
                    <a:pt x="2504" y="2679"/>
                  </a:lnTo>
                  <a:lnTo>
                    <a:pt x="2540" y="2660"/>
                  </a:lnTo>
                  <a:lnTo>
                    <a:pt x="2577" y="2639"/>
                  </a:lnTo>
                  <a:lnTo>
                    <a:pt x="2595" y="2626"/>
                  </a:lnTo>
                  <a:lnTo>
                    <a:pt x="2613" y="2611"/>
                  </a:lnTo>
                  <a:lnTo>
                    <a:pt x="2622" y="2603"/>
                  </a:lnTo>
                  <a:lnTo>
                    <a:pt x="2630" y="2594"/>
                  </a:lnTo>
                  <a:lnTo>
                    <a:pt x="2637" y="2585"/>
                  </a:lnTo>
                  <a:lnTo>
                    <a:pt x="2646" y="2574"/>
                  </a:lnTo>
                  <a:lnTo>
                    <a:pt x="2656" y="2540"/>
                  </a:lnTo>
                  <a:lnTo>
                    <a:pt x="2667" y="2508"/>
                  </a:lnTo>
                  <a:lnTo>
                    <a:pt x="2678" y="2475"/>
                  </a:lnTo>
                  <a:lnTo>
                    <a:pt x="2687" y="2442"/>
                  </a:lnTo>
                  <a:lnTo>
                    <a:pt x="2699" y="2410"/>
                  </a:lnTo>
                  <a:lnTo>
                    <a:pt x="2710" y="2379"/>
                  </a:lnTo>
                  <a:lnTo>
                    <a:pt x="2723" y="2348"/>
                  </a:lnTo>
                  <a:lnTo>
                    <a:pt x="2737" y="2318"/>
                  </a:lnTo>
                  <a:lnTo>
                    <a:pt x="2748" y="2319"/>
                  </a:lnTo>
                  <a:lnTo>
                    <a:pt x="2758" y="2322"/>
                  </a:lnTo>
                  <a:lnTo>
                    <a:pt x="2766" y="2326"/>
                  </a:lnTo>
                  <a:lnTo>
                    <a:pt x="2775" y="2331"/>
                  </a:lnTo>
                  <a:lnTo>
                    <a:pt x="2789" y="2347"/>
                  </a:lnTo>
                  <a:lnTo>
                    <a:pt x="2808" y="2367"/>
                  </a:lnTo>
                  <a:close/>
                  <a:moveTo>
                    <a:pt x="2666" y="2254"/>
                  </a:moveTo>
                  <a:lnTo>
                    <a:pt x="2671" y="2255"/>
                  </a:lnTo>
                  <a:lnTo>
                    <a:pt x="2675" y="2255"/>
                  </a:lnTo>
                  <a:lnTo>
                    <a:pt x="2680" y="2257"/>
                  </a:lnTo>
                  <a:lnTo>
                    <a:pt x="2684" y="2258"/>
                  </a:lnTo>
                  <a:lnTo>
                    <a:pt x="2687" y="2260"/>
                  </a:lnTo>
                  <a:lnTo>
                    <a:pt x="2689" y="2264"/>
                  </a:lnTo>
                  <a:lnTo>
                    <a:pt x="2691" y="2266"/>
                  </a:lnTo>
                  <a:lnTo>
                    <a:pt x="2693" y="2269"/>
                  </a:lnTo>
                  <a:lnTo>
                    <a:pt x="2695" y="2276"/>
                  </a:lnTo>
                  <a:lnTo>
                    <a:pt x="2695" y="2285"/>
                  </a:lnTo>
                  <a:lnTo>
                    <a:pt x="2694" y="2294"/>
                  </a:lnTo>
                  <a:lnTo>
                    <a:pt x="2692" y="2304"/>
                  </a:lnTo>
                  <a:lnTo>
                    <a:pt x="2686" y="2324"/>
                  </a:lnTo>
                  <a:lnTo>
                    <a:pt x="2679" y="2344"/>
                  </a:lnTo>
                  <a:lnTo>
                    <a:pt x="2670" y="2362"/>
                  </a:lnTo>
                  <a:lnTo>
                    <a:pt x="2664" y="2376"/>
                  </a:lnTo>
                  <a:lnTo>
                    <a:pt x="2654" y="2376"/>
                  </a:lnTo>
                  <a:lnTo>
                    <a:pt x="2649" y="2375"/>
                  </a:lnTo>
                  <a:lnTo>
                    <a:pt x="2645" y="2374"/>
                  </a:lnTo>
                  <a:lnTo>
                    <a:pt x="2643" y="2352"/>
                  </a:lnTo>
                  <a:lnTo>
                    <a:pt x="2642" y="2335"/>
                  </a:lnTo>
                  <a:lnTo>
                    <a:pt x="2643" y="2322"/>
                  </a:lnTo>
                  <a:lnTo>
                    <a:pt x="2644" y="2309"/>
                  </a:lnTo>
                  <a:lnTo>
                    <a:pt x="2647" y="2297"/>
                  </a:lnTo>
                  <a:lnTo>
                    <a:pt x="2651" y="2285"/>
                  </a:lnTo>
                  <a:lnTo>
                    <a:pt x="2657" y="2271"/>
                  </a:lnTo>
                  <a:lnTo>
                    <a:pt x="2666" y="2254"/>
                  </a:lnTo>
                  <a:close/>
                  <a:moveTo>
                    <a:pt x="2593" y="2322"/>
                  </a:moveTo>
                  <a:lnTo>
                    <a:pt x="2599" y="2325"/>
                  </a:lnTo>
                  <a:lnTo>
                    <a:pt x="2604" y="2329"/>
                  </a:lnTo>
                  <a:lnTo>
                    <a:pt x="2609" y="2333"/>
                  </a:lnTo>
                  <a:lnTo>
                    <a:pt x="2613" y="2338"/>
                  </a:lnTo>
                  <a:lnTo>
                    <a:pt x="2621" y="2349"/>
                  </a:lnTo>
                  <a:lnTo>
                    <a:pt x="2626" y="2361"/>
                  </a:lnTo>
                  <a:lnTo>
                    <a:pt x="2630" y="2376"/>
                  </a:lnTo>
                  <a:lnTo>
                    <a:pt x="2633" y="2390"/>
                  </a:lnTo>
                  <a:lnTo>
                    <a:pt x="2635" y="2406"/>
                  </a:lnTo>
                  <a:lnTo>
                    <a:pt x="2636" y="2422"/>
                  </a:lnTo>
                  <a:lnTo>
                    <a:pt x="2635" y="2439"/>
                  </a:lnTo>
                  <a:lnTo>
                    <a:pt x="2634" y="2456"/>
                  </a:lnTo>
                  <a:lnTo>
                    <a:pt x="2631" y="2472"/>
                  </a:lnTo>
                  <a:lnTo>
                    <a:pt x="2628" y="2489"/>
                  </a:lnTo>
                  <a:lnTo>
                    <a:pt x="2624" y="2505"/>
                  </a:lnTo>
                  <a:lnTo>
                    <a:pt x="2618" y="2519"/>
                  </a:lnTo>
                  <a:lnTo>
                    <a:pt x="2613" y="2533"/>
                  </a:lnTo>
                  <a:lnTo>
                    <a:pt x="2607" y="2545"/>
                  </a:lnTo>
                  <a:lnTo>
                    <a:pt x="2604" y="2545"/>
                  </a:lnTo>
                  <a:lnTo>
                    <a:pt x="2599" y="2534"/>
                  </a:lnTo>
                  <a:lnTo>
                    <a:pt x="2597" y="2523"/>
                  </a:lnTo>
                  <a:lnTo>
                    <a:pt x="2594" y="2510"/>
                  </a:lnTo>
                  <a:lnTo>
                    <a:pt x="2592" y="2496"/>
                  </a:lnTo>
                  <a:lnTo>
                    <a:pt x="2589" y="2468"/>
                  </a:lnTo>
                  <a:lnTo>
                    <a:pt x="2587" y="2438"/>
                  </a:lnTo>
                  <a:lnTo>
                    <a:pt x="2586" y="2408"/>
                  </a:lnTo>
                  <a:lnTo>
                    <a:pt x="2586" y="2381"/>
                  </a:lnTo>
                  <a:lnTo>
                    <a:pt x="2585" y="2354"/>
                  </a:lnTo>
                  <a:lnTo>
                    <a:pt x="2584" y="2332"/>
                  </a:lnTo>
                  <a:lnTo>
                    <a:pt x="2593" y="2322"/>
                  </a:lnTo>
                  <a:close/>
                  <a:moveTo>
                    <a:pt x="2493" y="2250"/>
                  </a:moveTo>
                  <a:lnTo>
                    <a:pt x="2494" y="2237"/>
                  </a:lnTo>
                  <a:lnTo>
                    <a:pt x="2495" y="2226"/>
                  </a:lnTo>
                  <a:lnTo>
                    <a:pt x="2497" y="2214"/>
                  </a:lnTo>
                  <a:lnTo>
                    <a:pt x="2499" y="2203"/>
                  </a:lnTo>
                  <a:lnTo>
                    <a:pt x="2503" y="2194"/>
                  </a:lnTo>
                  <a:lnTo>
                    <a:pt x="2508" y="2185"/>
                  </a:lnTo>
                  <a:lnTo>
                    <a:pt x="2513" y="2177"/>
                  </a:lnTo>
                  <a:lnTo>
                    <a:pt x="2518" y="2170"/>
                  </a:lnTo>
                  <a:lnTo>
                    <a:pt x="2525" y="2163"/>
                  </a:lnTo>
                  <a:lnTo>
                    <a:pt x="2532" y="2158"/>
                  </a:lnTo>
                  <a:lnTo>
                    <a:pt x="2540" y="2154"/>
                  </a:lnTo>
                  <a:lnTo>
                    <a:pt x="2550" y="2149"/>
                  </a:lnTo>
                  <a:lnTo>
                    <a:pt x="2559" y="2147"/>
                  </a:lnTo>
                  <a:lnTo>
                    <a:pt x="2570" y="2145"/>
                  </a:lnTo>
                  <a:lnTo>
                    <a:pt x="2581" y="2144"/>
                  </a:lnTo>
                  <a:lnTo>
                    <a:pt x="2593" y="2145"/>
                  </a:lnTo>
                  <a:lnTo>
                    <a:pt x="2604" y="2159"/>
                  </a:lnTo>
                  <a:lnTo>
                    <a:pt x="2611" y="2172"/>
                  </a:lnTo>
                  <a:lnTo>
                    <a:pt x="2617" y="2185"/>
                  </a:lnTo>
                  <a:lnTo>
                    <a:pt x="2623" y="2200"/>
                  </a:lnTo>
                  <a:lnTo>
                    <a:pt x="2626" y="2215"/>
                  </a:lnTo>
                  <a:lnTo>
                    <a:pt x="2629" y="2232"/>
                  </a:lnTo>
                  <a:lnTo>
                    <a:pt x="2632" y="2251"/>
                  </a:lnTo>
                  <a:lnTo>
                    <a:pt x="2634" y="2272"/>
                  </a:lnTo>
                  <a:lnTo>
                    <a:pt x="2618" y="2279"/>
                  </a:lnTo>
                  <a:lnTo>
                    <a:pt x="2604" y="2288"/>
                  </a:lnTo>
                  <a:lnTo>
                    <a:pt x="2584" y="2286"/>
                  </a:lnTo>
                  <a:lnTo>
                    <a:pt x="2567" y="2284"/>
                  </a:lnTo>
                  <a:lnTo>
                    <a:pt x="2553" y="2281"/>
                  </a:lnTo>
                  <a:lnTo>
                    <a:pt x="2540" y="2277"/>
                  </a:lnTo>
                  <a:lnTo>
                    <a:pt x="2529" y="2273"/>
                  </a:lnTo>
                  <a:lnTo>
                    <a:pt x="2518" y="2268"/>
                  </a:lnTo>
                  <a:lnTo>
                    <a:pt x="2507" y="2260"/>
                  </a:lnTo>
                  <a:lnTo>
                    <a:pt x="2493" y="2250"/>
                  </a:lnTo>
                  <a:close/>
                  <a:moveTo>
                    <a:pt x="2547" y="2332"/>
                  </a:moveTo>
                  <a:lnTo>
                    <a:pt x="2550" y="2349"/>
                  </a:lnTo>
                  <a:lnTo>
                    <a:pt x="2553" y="2366"/>
                  </a:lnTo>
                  <a:lnTo>
                    <a:pt x="2555" y="2384"/>
                  </a:lnTo>
                  <a:lnTo>
                    <a:pt x="2557" y="2401"/>
                  </a:lnTo>
                  <a:lnTo>
                    <a:pt x="2560" y="2438"/>
                  </a:lnTo>
                  <a:lnTo>
                    <a:pt x="2561" y="2475"/>
                  </a:lnTo>
                  <a:lnTo>
                    <a:pt x="2561" y="2513"/>
                  </a:lnTo>
                  <a:lnTo>
                    <a:pt x="2563" y="2550"/>
                  </a:lnTo>
                  <a:lnTo>
                    <a:pt x="2563" y="2586"/>
                  </a:lnTo>
                  <a:lnTo>
                    <a:pt x="2564" y="2620"/>
                  </a:lnTo>
                  <a:lnTo>
                    <a:pt x="2548" y="2626"/>
                  </a:lnTo>
                  <a:lnTo>
                    <a:pt x="2533" y="2633"/>
                  </a:lnTo>
                  <a:lnTo>
                    <a:pt x="2517" y="2640"/>
                  </a:lnTo>
                  <a:lnTo>
                    <a:pt x="2502" y="2647"/>
                  </a:lnTo>
                  <a:lnTo>
                    <a:pt x="2492" y="2638"/>
                  </a:lnTo>
                  <a:lnTo>
                    <a:pt x="2494" y="2604"/>
                  </a:lnTo>
                  <a:lnTo>
                    <a:pt x="2496" y="2565"/>
                  </a:lnTo>
                  <a:lnTo>
                    <a:pt x="2499" y="2521"/>
                  </a:lnTo>
                  <a:lnTo>
                    <a:pt x="2502" y="2478"/>
                  </a:lnTo>
                  <a:lnTo>
                    <a:pt x="2506" y="2457"/>
                  </a:lnTo>
                  <a:lnTo>
                    <a:pt x="2509" y="2436"/>
                  </a:lnTo>
                  <a:lnTo>
                    <a:pt x="2513" y="2416"/>
                  </a:lnTo>
                  <a:lnTo>
                    <a:pt x="2517" y="2396"/>
                  </a:lnTo>
                  <a:lnTo>
                    <a:pt x="2523" y="2378"/>
                  </a:lnTo>
                  <a:lnTo>
                    <a:pt x="2530" y="2361"/>
                  </a:lnTo>
                  <a:lnTo>
                    <a:pt x="2537" y="2346"/>
                  </a:lnTo>
                  <a:lnTo>
                    <a:pt x="2547" y="2332"/>
                  </a:lnTo>
                  <a:close/>
                  <a:moveTo>
                    <a:pt x="2474" y="2291"/>
                  </a:moveTo>
                  <a:lnTo>
                    <a:pt x="2487" y="2300"/>
                  </a:lnTo>
                  <a:lnTo>
                    <a:pt x="2499" y="2308"/>
                  </a:lnTo>
                  <a:lnTo>
                    <a:pt x="2513" y="2316"/>
                  </a:lnTo>
                  <a:lnTo>
                    <a:pt x="2526" y="2326"/>
                  </a:lnTo>
                  <a:lnTo>
                    <a:pt x="2523" y="2342"/>
                  </a:lnTo>
                  <a:lnTo>
                    <a:pt x="2516" y="2383"/>
                  </a:lnTo>
                  <a:lnTo>
                    <a:pt x="2507" y="2440"/>
                  </a:lnTo>
                  <a:lnTo>
                    <a:pt x="2493" y="2506"/>
                  </a:lnTo>
                  <a:lnTo>
                    <a:pt x="2484" y="2538"/>
                  </a:lnTo>
                  <a:lnTo>
                    <a:pt x="2476" y="2569"/>
                  </a:lnTo>
                  <a:lnTo>
                    <a:pt x="2468" y="2598"/>
                  </a:lnTo>
                  <a:lnTo>
                    <a:pt x="2458" y="2623"/>
                  </a:lnTo>
                  <a:lnTo>
                    <a:pt x="2454" y="2633"/>
                  </a:lnTo>
                  <a:lnTo>
                    <a:pt x="2449" y="2643"/>
                  </a:lnTo>
                  <a:lnTo>
                    <a:pt x="2444" y="2650"/>
                  </a:lnTo>
                  <a:lnTo>
                    <a:pt x="2439" y="2657"/>
                  </a:lnTo>
                  <a:lnTo>
                    <a:pt x="2434" y="2662"/>
                  </a:lnTo>
                  <a:lnTo>
                    <a:pt x="2430" y="2664"/>
                  </a:lnTo>
                  <a:lnTo>
                    <a:pt x="2424" y="2665"/>
                  </a:lnTo>
                  <a:lnTo>
                    <a:pt x="2419" y="2663"/>
                  </a:lnTo>
                  <a:lnTo>
                    <a:pt x="2417" y="2659"/>
                  </a:lnTo>
                  <a:lnTo>
                    <a:pt x="2415" y="2654"/>
                  </a:lnTo>
                  <a:lnTo>
                    <a:pt x="2415" y="2647"/>
                  </a:lnTo>
                  <a:lnTo>
                    <a:pt x="2415" y="2639"/>
                  </a:lnTo>
                  <a:lnTo>
                    <a:pt x="2418" y="2621"/>
                  </a:lnTo>
                  <a:lnTo>
                    <a:pt x="2424" y="2599"/>
                  </a:lnTo>
                  <a:lnTo>
                    <a:pt x="2443" y="2546"/>
                  </a:lnTo>
                  <a:lnTo>
                    <a:pt x="2465" y="2489"/>
                  </a:lnTo>
                  <a:lnTo>
                    <a:pt x="2477" y="2459"/>
                  </a:lnTo>
                  <a:lnTo>
                    <a:pt x="2487" y="2431"/>
                  </a:lnTo>
                  <a:lnTo>
                    <a:pt x="2495" y="2403"/>
                  </a:lnTo>
                  <a:lnTo>
                    <a:pt x="2501" y="2378"/>
                  </a:lnTo>
                  <a:lnTo>
                    <a:pt x="2503" y="2366"/>
                  </a:lnTo>
                  <a:lnTo>
                    <a:pt x="2504" y="2356"/>
                  </a:lnTo>
                  <a:lnTo>
                    <a:pt x="2504" y="2345"/>
                  </a:lnTo>
                  <a:lnTo>
                    <a:pt x="2503" y="2335"/>
                  </a:lnTo>
                  <a:lnTo>
                    <a:pt x="2502" y="2328"/>
                  </a:lnTo>
                  <a:lnTo>
                    <a:pt x="2499" y="2321"/>
                  </a:lnTo>
                  <a:lnTo>
                    <a:pt x="2495" y="2314"/>
                  </a:lnTo>
                  <a:lnTo>
                    <a:pt x="2490" y="2310"/>
                  </a:lnTo>
                  <a:lnTo>
                    <a:pt x="2484" y="2314"/>
                  </a:lnTo>
                  <a:lnTo>
                    <a:pt x="2480" y="2321"/>
                  </a:lnTo>
                  <a:lnTo>
                    <a:pt x="2476" y="2327"/>
                  </a:lnTo>
                  <a:lnTo>
                    <a:pt x="2472" y="2334"/>
                  </a:lnTo>
                  <a:lnTo>
                    <a:pt x="2463" y="2351"/>
                  </a:lnTo>
                  <a:lnTo>
                    <a:pt x="2456" y="2371"/>
                  </a:lnTo>
                  <a:lnTo>
                    <a:pt x="2447" y="2393"/>
                  </a:lnTo>
                  <a:lnTo>
                    <a:pt x="2440" y="2417"/>
                  </a:lnTo>
                  <a:lnTo>
                    <a:pt x="2433" y="2442"/>
                  </a:lnTo>
                  <a:lnTo>
                    <a:pt x="2425" y="2469"/>
                  </a:lnTo>
                  <a:lnTo>
                    <a:pt x="2411" y="2523"/>
                  </a:lnTo>
                  <a:lnTo>
                    <a:pt x="2397" y="2574"/>
                  </a:lnTo>
                  <a:lnTo>
                    <a:pt x="2389" y="2599"/>
                  </a:lnTo>
                  <a:lnTo>
                    <a:pt x="2382" y="2621"/>
                  </a:lnTo>
                  <a:lnTo>
                    <a:pt x="2375" y="2641"/>
                  </a:lnTo>
                  <a:lnTo>
                    <a:pt x="2366" y="2659"/>
                  </a:lnTo>
                  <a:lnTo>
                    <a:pt x="2360" y="2658"/>
                  </a:lnTo>
                  <a:lnTo>
                    <a:pt x="2357" y="2657"/>
                  </a:lnTo>
                  <a:lnTo>
                    <a:pt x="2356" y="2655"/>
                  </a:lnTo>
                  <a:lnTo>
                    <a:pt x="2355" y="2652"/>
                  </a:lnTo>
                  <a:lnTo>
                    <a:pt x="2362" y="2612"/>
                  </a:lnTo>
                  <a:lnTo>
                    <a:pt x="2370" y="2565"/>
                  </a:lnTo>
                  <a:lnTo>
                    <a:pt x="2381" y="2511"/>
                  </a:lnTo>
                  <a:lnTo>
                    <a:pt x="2394" y="2457"/>
                  </a:lnTo>
                  <a:lnTo>
                    <a:pt x="2400" y="2431"/>
                  </a:lnTo>
                  <a:lnTo>
                    <a:pt x="2408" y="2404"/>
                  </a:lnTo>
                  <a:lnTo>
                    <a:pt x="2417" y="2380"/>
                  </a:lnTo>
                  <a:lnTo>
                    <a:pt x="2426" y="2357"/>
                  </a:lnTo>
                  <a:lnTo>
                    <a:pt x="2437" y="2337"/>
                  </a:lnTo>
                  <a:lnTo>
                    <a:pt x="2447" y="2318"/>
                  </a:lnTo>
                  <a:lnTo>
                    <a:pt x="2454" y="2310"/>
                  </a:lnTo>
                  <a:lnTo>
                    <a:pt x="2460" y="2303"/>
                  </a:lnTo>
                  <a:lnTo>
                    <a:pt x="2466" y="2296"/>
                  </a:lnTo>
                  <a:lnTo>
                    <a:pt x="2474" y="2291"/>
                  </a:lnTo>
                  <a:close/>
                  <a:moveTo>
                    <a:pt x="2208" y="2401"/>
                  </a:moveTo>
                  <a:lnTo>
                    <a:pt x="2224" y="2395"/>
                  </a:lnTo>
                  <a:lnTo>
                    <a:pt x="2237" y="2390"/>
                  </a:lnTo>
                  <a:lnTo>
                    <a:pt x="2249" y="2388"/>
                  </a:lnTo>
                  <a:lnTo>
                    <a:pt x="2261" y="2388"/>
                  </a:lnTo>
                  <a:lnTo>
                    <a:pt x="2270" y="2390"/>
                  </a:lnTo>
                  <a:lnTo>
                    <a:pt x="2280" y="2394"/>
                  </a:lnTo>
                  <a:lnTo>
                    <a:pt x="2288" y="2399"/>
                  </a:lnTo>
                  <a:lnTo>
                    <a:pt x="2296" y="2406"/>
                  </a:lnTo>
                  <a:lnTo>
                    <a:pt x="2304" y="2415"/>
                  </a:lnTo>
                  <a:lnTo>
                    <a:pt x="2311" y="2425"/>
                  </a:lnTo>
                  <a:lnTo>
                    <a:pt x="2320" y="2437"/>
                  </a:lnTo>
                  <a:lnTo>
                    <a:pt x="2328" y="2449"/>
                  </a:lnTo>
                  <a:lnTo>
                    <a:pt x="2347" y="2476"/>
                  </a:lnTo>
                  <a:lnTo>
                    <a:pt x="2370" y="2507"/>
                  </a:lnTo>
                  <a:lnTo>
                    <a:pt x="2370" y="2513"/>
                  </a:lnTo>
                  <a:lnTo>
                    <a:pt x="2368" y="2523"/>
                  </a:lnTo>
                  <a:lnTo>
                    <a:pt x="2365" y="2533"/>
                  </a:lnTo>
                  <a:lnTo>
                    <a:pt x="2362" y="2546"/>
                  </a:lnTo>
                  <a:lnTo>
                    <a:pt x="2353" y="2573"/>
                  </a:lnTo>
                  <a:lnTo>
                    <a:pt x="2341" y="2603"/>
                  </a:lnTo>
                  <a:lnTo>
                    <a:pt x="2330" y="2630"/>
                  </a:lnTo>
                  <a:lnTo>
                    <a:pt x="2320" y="2654"/>
                  </a:lnTo>
                  <a:lnTo>
                    <a:pt x="2316" y="2663"/>
                  </a:lnTo>
                  <a:lnTo>
                    <a:pt x="2311" y="2669"/>
                  </a:lnTo>
                  <a:lnTo>
                    <a:pt x="2309" y="2674"/>
                  </a:lnTo>
                  <a:lnTo>
                    <a:pt x="2307" y="2675"/>
                  </a:lnTo>
                  <a:lnTo>
                    <a:pt x="2302" y="2670"/>
                  </a:lnTo>
                  <a:lnTo>
                    <a:pt x="2298" y="2667"/>
                  </a:lnTo>
                  <a:lnTo>
                    <a:pt x="2294" y="2663"/>
                  </a:lnTo>
                  <a:lnTo>
                    <a:pt x="2292" y="2660"/>
                  </a:lnTo>
                  <a:lnTo>
                    <a:pt x="2290" y="2656"/>
                  </a:lnTo>
                  <a:lnTo>
                    <a:pt x="2289" y="2652"/>
                  </a:lnTo>
                  <a:lnTo>
                    <a:pt x="2289" y="2649"/>
                  </a:lnTo>
                  <a:lnTo>
                    <a:pt x="2289" y="2646"/>
                  </a:lnTo>
                  <a:lnTo>
                    <a:pt x="2293" y="2632"/>
                  </a:lnTo>
                  <a:lnTo>
                    <a:pt x="2300" y="2618"/>
                  </a:lnTo>
                  <a:lnTo>
                    <a:pt x="2287" y="2593"/>
                  </a:lnTo>
                  <a:lnTo>
                    <a:pt x="2272" y="2567"/>
                  </a:lnTo>
                  <a:lnTo>
                    <a:pt x="2256" y="2539"/>
                  </a:lnTo>
                  <a:lnTo>
                    <a:pt x="2242" y="2511"/>
                  </a:lnTo>
                  <a:lnTo>
                    <a:pt x="2235" y="2496"/>
                  </a:lnTo>
                  <a:lnTo>
                    <a:pt x="2229" y="2482"/>
                  </a:lnTo>
                  <a:lnTo>
                    <a:pt x="2223" y="2468"/>
                  </a:lnTo>
                  <a:lnTo>
                    <a:pt x="2218" y="2454"/>
                  </a:lnTo>
                  <a:lnTo>
                    <a:pt x="2214" y="2440"/>
                  </a:lnTo>
                  <a:lnTo>
                    <a:pt x="2211" y="2426"/>
                  </a:lnTo>
                  <a:lnTo>
                    <a:pt x="2209" y="2414"/>
                  </a:lnTo>
                  <a:lnTo>
                    <a:pt x="2208" y="2401"/>
                  </a:lnTo>
                  <a:close/>
                  <a:moveTo>
                    <a:pt x="2291" y="2793"/>
                  </a:moveTo>
                  <a:lnTo>
                    <a:pt x="2287" y="2793"/>
                  </a:lnTo>
                  <a:lnTo>
                    <a:pt x="2282" y="2790"/>
                  </a:lnTo>
                  <a:lnTo>
                    <a:pt x="2277" y="2787"/>
                  </a:lnTo>
                  <a:lnTo>
                    <a:pt x="2278" y="2776"/>
                  </a:lnTo>
                  <a:lnTo>
                    <a:pt x="2280" y="2764"/>
                  </a:lnTo>
                  <a:lnTo>
                    <a:pt x="2283" y="2754"/>
                  </a:lnTo>
                  <a:lnTo>
                    <a:pt x="2287" y="2743"/>
                  </a:lnTo>
                  <a:lnTo>
                    <a:pt x="2296" y="2722"/>
                  </a:lnTo>
                  <a:lnTo>
                    <a:pt x="2303" y="2702"/>
                  </a:lnTo>
                  <a:lnTo>
                    <a:pt x="2308" y="2706"/>
                  </a:lnTo>
                  <a:lnTo>
                    <a:pt x="2313" y="2711"/>
                  </a:lnTo>
                  <a:lnTo>
                    <a:pt x="2312" y="2721"/>
                  </a:lnTo>
                  <a:lnTo>
                    <a:pt x="2311" y="2733"/>
                  </a:lnTo>
                  <a:lnTo>
                    <a:pt x="2309" y="2742"/>
                  </a:lnTo>
                  <a:lnTo>
                    <a:pt x="2307" y="2753"/>
                  </a:lnTo>
                  <a:lnTo>
                    <a:pt x="2304" y="2762"/>
                  </a:lnTo>
                  <a:lnTo>
                    <a:pt x="2301" y="2773"/>
                  </a:lnTo>
                  <a:lnTo>
                    <a:pt x="2297" y="2782"/>
                  </a:lnTo>
                  <a:lnTo>
                    <a:pt x="2291" y="2793"/>
                  </a:lnTo>
                  <a:close/>
                  <a:moveTo>
                    <a:pt x="2336" y="2772"/>
                  </a:moveTo>
                  <a:lnTo>
                    <a:pt x="2334" y="2772"/>
                  </a:lnTo>
                  <a:lnTo>
                    <a:pt x="2332" y="2773"/>
                  </a:lnTo>
                  <a:lnTo>
                    <a:pt x="2329" y="2767"/>
                  </a:lnTo>
                  <a:lnTo>
                    <a:pt x="2327" y="2761"/>
                  </a:lnTo>
                  <a:lnTo>
                    <a:pt x="2325" y="2756"/>
                  </a:lnTo>
                  <a:lnTo>
                    <a:pt x="2325" y="2751"/>
                  </a:lnTo>
                  <a:lnTo>
                    <a:pt x="2325" y="2745"/>
                  </a:lnTo>
                  <a:lnTo>
                    <a:pt x="2326" y="2740"/>
                  </a:lnTo>
                  <a:lnTo>
                    <a:pt x="2327" y="2735"/>
                  </a:lnTo>
                  <a:lnTo>
                    <a:pt x="2329" y="2731"/>
                  </a:lnTo>
                  <a:lnTo>
                    <a:pt x="2341" y="2713"/>
                  </a:lnTo>
                  <a:lnTo>
                    <a:pt x="2354" y="2696"/>
                  </a:lnTo>
                  <a:lnTo>
                    <a:pt x="2362" y="2700"/>
                  </a:lnTo>
                  <a:lnTo>
                    <a:pt x="2370" y="2704"/>
                  </a:lnTo>
                  <a:lnTo>
                    <a:pt x="2365" y="2715"/>
                  </a:lnTo>
                  <a:lnTo>
                    <a:pt x="2355" y="2735"/>
                  </a:lnTo>
                  <a:lnTo>
                    <a:pt x="2344" y="2757"/>
                  </a:lnTo>
                  <a:lnTo>
                    <a:pt x="2336" y="2772"/>
                  </a:lnTo>
                  <a:close/>
                  <a:moveTo>
                    <a:pt x="2395" y="2710"/>
                  </a:moveTo>
                  <a:lnTo>
                    <a:pt x="2397" y="2710"/>
                  </a:lnTo>
                  <a:lnTo>
                    <a:pt x="2398" y="2717"/>
                  </a:lnTo>
                  <a:lnTo>
                    <a:pt x="2398" y="2724"/>
                  </a:lnTo>
                  <a:lnTo>
                    <a:pt x="2397" y="2731"/>
                  </a:lnTo>
                  <a:lnTo>
                    <a:pt x="2394" y="2737"/>
                  </a:lnTo>
                  <a:lnTo>
                    <a:pt x="2385" y="2750"/>
                  </a:lnTo>
                  <a:lnTo>
                    <a:pt x="2375" y="2764"/>
                  </a:lnTo>
                  <a:lnTo>
                    <a:pt x="2367" y="2752"/>
                  </a:lnTo>
                  <a:lnTo>
                    <a:pt x="2374" y="2741"/>
                  </a:lnTo>
                  <a:lnTo>
                    <a:pt x="2381" y="2731"/>
                  </a:lnTo>
                  <a:lnTo>
                    <a:pt x="2387" y="2720"/>
                  </a:lnTo>
                  <a:lnTo>
                    <a:pt x="2395" y="2710"/>
                  </a:lnTo>
                  <a:close/>
                  <a:moveTo>
                    <a:pt x="2273" y="2875"/>
                  </a:moveTo>
                  <a:lnTo>
                    <a:pt x="2265" y="2870"/>
                  </a:lnTo>
                  <a:lnTo>
                    <a:pt x="2256" y="2864"/>
                  </a:lnTo>
                  <a:lnTo>
                    <a:pt x="2252" y="2861"/>
                  </a:lnTo>
                  <a:lnTo>
                    <a:pt x="2249" y="2857"/>
                  </a:lnTo>
                  <a:lnTo>
                    <a:pt x="2247" y="2854"/>
                  </a:lnTo>
                  <a:lnTo>
                    <a:pt x="2246" y="2850"/>
                  </a:lnTo>
                  <a:lnTo>
                    <a:pt x="2247" y="2845"/>
                  </a:lnTo>
                  <a:lnTo>
                    <a:pt x="2248" y="2841"/>
                  </a:lnTo>
                  <a:lnTo>
                    <a:pt x="2250" y="2836"/>
                  </a:lnTo>
                  <a:lnTo>
                    <a:pt x="2253" y="2833"/>
                  </a:lnTo>
                  <a:lnTo>
                    <a:pt x="2256" y="2830"/>
                  </a:lnTo>
                  <a:lnTo>
                    <a:pt x="2260" y="2828"/>
                  </a:lnTo>
                  <a:lnTo>
                    <a:pt x="2264" y="2826"/>
                  </a:lnTo>
                  <a:lnTo>
                    <a:pt x="2269" y="2825"/>
                  </a:lnTo>
                  <a:lnTo>
                    <a:pt x="2280" y="2823"/>
                  </a:lnTo>
                  <a:lnTo>
                    <a:pt x="2291" y="2822"/>
                  </a:lnTo>
                  <a:lnTo>
                    <a:pt x="2305" y="2822"/>
                  </a:lnTo>
                  <a:lnTo>
                    <a:pt x="2320" y="2824"/>
                  </a:lnTo>
                  <a:lnTo>
                    <a:pt x="2350" y="2828"/>
                  </a:lnTo>
                  <a:lnTo>
                    <a:pt x="2382" y="2834"/>
                  </a:lnTo>
                  <a:lnTo>
                    <a:pt x="2412" y="2841"/>
                  </a:lnTo>
                  <a:lnTo>
                    <a:pt x="2438" y="2845"/>
                  </a:lnTo>
                  <a:lnTo>
                    <a:pt x="2412" y="2849"/>
                  </a:lnTo>
                  <a:lnTo>
                    <a:pt x="2385" y="2854"/>
                  </a:lnTo>
                  <a:lnTo>
                    <a:pt x="2359" y="2860"/>
                  </a:lnTo>
                  <a:lnTo>
                    <a:pt x="2334" y="2865"/>
                  </a:lnTo>
                  <a:lnTo>
                    <a:pt x="2311" y="2869"/>
                  </a:lnTo>
                  <a:lnTo>
                    <a:pt x="2293" y="2872"/>
                  </a:lnTo>
                  <a:lnTo>
                    <a:pt x="2280" y="2874"/>
                  </a:lnTo>
                  <a:lnTo>
                    <a:pt x="2273" y="2875"/>
                  </a:lnTo>
                  <a:close/>
                  <a:moveTo>
                    <a:pt x="2513" y="3071"/>
                  </a:moveTo>
                  <a:lnTo>
                    <a:pt x="2484" y="3054"/>
                  </a:lnTo>
                  <a:lnTo>
                    <a:pt x="2459" y="3037"/>
                  </a:lnTo>
                  <a:lnTo>
                    <a:pt x="2436" y="3020"/>
                  </a:lnTo>
                  <a:lnTo>
                    <a:pt x="2415" y="3004"/>
                  </a:lnTo>
                  <a:lnTo>
                    <a:pt x="2395" y="2986"/>
                  </a:lnTo>
                  <a:lnTo>
                    <a:pt x="2375" y="2968"/>
                  </a:lnTo>
                  <a:lnTo>
                    <a:pt x="2355" y="2948"/>
                  </a:lnTo>
                  <a:lnTo>
                    <a:pt x="2332" y="2926"/>
                  </a:lnTo>
                  <a:lnTo>
                    <a:pt x="2346" y="2921"/>
                  </a:lnTo>
                  <a:lnTo>
                    <a:pt x="2359" y="2917"/>
                  </a:lnTo>
                  <a:lnTo>
                    <a:pt x="2372" y="2912"/>
                  </a:lnTo>
                  <a:lnTo>
                    <a:pt x="2384" y="2909"/>
                  </a:lnTo>
                  <a:lnTo>
                    <a:pt x="2397" y="2907"/>
                  </a:lnTo>
                  <a:lnTo>
                    <a:pt x="2409" y="2905"/>
                  </a:lnTo>
                  <a:lnTo>
                    <a:pt x="2422" y="2904"/>
                  </a:lnTo>
                  <a:lnTo>
                    <a:pt x="2435" y="2904"/>
                  </a:lnTo>
                  <a:lnTo>
                    <a:pt x="2461" y="2903"/>
                  </a:lnTo>
                  <a:lnTo>
                    <a:pt x="2488" y="2904"/>
                  </a:lnTo>
                  <a:lnTo>
                    <a:pt x="2515" y="2905"/>
                  </a:lnTo>
                  <a:lnTo>
                    <a:pt x="2542" y="2906"/>
                  </a:lnTo>
                  <a:lnTo>
                    <a:pt x="2557" y="2930"/>
                  </a:lnTo>
                  <a:lnTo>
                    <a:pt x="2578" y="2968"/>
                  </a:lnTo>
                  <a:lnTo>
                    <a:pt x="2588" y="2990"/>
                  </a:lnTo>
                  <a:lnTo>
                    <a:pt x="2595" y="3009"/>
                  </a:lnTo>
                  <a:lnTo>
                    <a:pt x="2597" y="3018"/>
                  </a:lnTo>
                  <a:lnTo>
                    <a:pt x="2599" y="3027"/>
                  </a:lnTo>
                  <a:lnTo>
                    <a:pt x="2599" y="3033"/>
                  </a:lnTo>
                  <a:lnTo>
                    <a:pt x="2598" y="3039"/>
                  </a:lnTo>
                  <a:lnTo>
                    <a:pt x="2577" y="3048"/>
                  </a:lnTo>
                  <a:lnTo>
                    <a:pt x="2553" y="3057"/>
                  </a:lnTo>
                  <a:lnTo>
                    <a:pt x="2540" y="3062"/>
                  </a:lnTo>
                  <a:lnTo>
                    <a:pt x="2530" y="3067"/>
                  </a:lnTo>
                  <a:lnTo>
                    <a:pt x="2520" y="3070"/>
                  </a:lnTo>
                  <a:lnTo>
                    <a:pt x="2513" y="3071"/>
                  </a:lnTo>
                  <a:close/>
                  <a:moveTo>
                    <a:pt x="2846" y="3245"/>
                  </a:moveTo>
                  <a:lnTo>
                    <a:pt x="2840" y="3245"/>
                  </a:lnTo>
                  <a:lnTo>
                    <a:pt x="2824" y="3240"/>
                  </a:lnTo>
                  <a:lnTo>
                    <a:pt x="2810" y="3234"/>
                  </a:lnTo>
                  <a:lnTo>
                    <a:pt x="2797" y="3228"/>
                  </a:lnTo>
                  <a:lnTo>
                    <a:pt x="2785" y="3221"/>
                  </a:lnTo>
                  <a:lnTo>
                    <a:pt x="2774" y="3215"/>
                  </a:lnTo>
                  <a:lnTo>
                    <a:pt x="2763" y="3207"/>
                  </a:lnTo>
                  <a:lnTo>
                    <a:pt x="2752" y="3200"/>
                  </a:lnTo>
                  <a:lnTo>
                    <a:pt x="2742" y="3191"/>
                  </a:lnTo>
                  <a:lnTo>
                    <a:pt x="2743" y="3186"/>
                  </a:lnTo>
                  <a:lnTo>
                    <a:pt x="2744" y="3182"/>
                  </a:lnTo>
                  <a:lnTo>
                    <a:pt x="2746" y="3177"/>
                  </a:lnTo>
                  <a:lnTo>
                    <a:pt x="2750" y="3172"/>
                  </a:lnTo>
                  <a:lnTo>
                    <a:pt x="2754" y="3169"/>
                  </a:lnTo>
                  <a:lnTo>
                    <a:pt x="2759" y="3166"/>
                  </a:lnTo>
                  <a:lnTo>
                    <a:pt x="2764" y="3163"/>
                  </a:lnTo>
                  <a:lnTo>
                    <a:pt x="2769" y="3160"/>
                  </a:lnTo>
                  <a:lnTo>
                    <a:pt x="2782" y="3157"/>
                  </a:lnTo>
                  <a:lnTo>
                    <a:pt x="2796" y="3154"/>
                  </a:lnTo>
                  <a:lnTo>
                    <a:pt x="2810" y="3154"/>
                  </a:lnTo>
                  <a:lnTo>
                    <a:pt x="2824" y="3155"/>
                  </a:lnTo>
                  <a:lnTo>
                    <a:pt x="2831" y="3158"/>
                  </a:lnTo>
                  <a:lnTo>
                    <a:pt x="2837" y="3160"/>
                  </a:lnTo>
                  <a:lnTo>
                    <a:pt x="2843" y="3162"/>
                  </a:lnTo>
                  <a:lnTo>
                    <a:pt x="2848" y="3165"/>
                  </a:lnTo>
                  <a:lnTo>
                    <a:pt x="2853" y="3168"/>
                  </a:lnTo>
                  <a:lnTo>
                    <a:pt x="2857" y="3172"/>
                  </a:lnTo>
                  <a:lnTo>
                    <a:pt x="2861" y="3178"/>
                  </a:lnTo>
                  <a:lnTo>
                    <a:pt x="2863" y="3183"/>
                  </a:lnTo>
                  <a:lnTo>
                    <a:pt x="2865" y="3188"/>
                  </a:lnTo>
                  <a:lnTo>
                    <a:pt x="2866" y="3195"/>
                  </a:lnTo>
                  <a:lnTo>
                    <a:pt x="2866" y="3202"/>
                  </a:lnTo>
                  <a:lnTo>
                    <a:pt x="2864" y="3209"/>
                  </a:lnTo>
                  <a:lnTo>
                    <a:pt x="2862" y="3218"/>
                  </a:lnTo>
                  <a:lnTo>
                    <a:pt x="2858" y="3226"/>
                  </a:lnTo>
                  <a:lnTo>
                    <a:pt x="2853" y="3236"/>
                  </a:lnTo>
                  <a:lnTo>
                    <a:pt x="2846" y="3245"/>
                  </a:lnTo>
                  <a:close/>
                  <a:moveTo>
                    <a:pt x="2724" y="3185"/>
                  </a:moveTo>
                  <a:lnTo>
                    <a:pt x="2721" y="3185"/>
                  </a:lnTo>
                  <a:lnTo>
                    <a:pt x="2719" y="3185"/>
                  </a:lnTo>
                  <a:lnTo>
                    <a:pt x="2694" y="3176"/>
                  </a:lnTo>
                  <a:lnTo>
                    <a:pt x="2673" y="3167"/>
                  </a:lnTo>
                  <a:lnTo>
                    <a:pt x="2654" y="3157"/>
                  </a:lnTo>
                  <a:lnTo>
                    <a:pt x="2636" y="3147"/>
                  </a:lnTo>
                  <a:lnTo>
                    <a:pt x="2618" y="3135"/>
                  </a:lnTo>
                  <a:lnTo>
                    <a:pt x="2603" y="3124"/>
                  </a:lnTo>
                  <a:lnTo>
                    <a:pt x="2585" y="3110"/>
                  </a:lnTo>
                  <a:lnTo>
                    <a:pt x="2567" y="3096"/>
                  </a:lnTo>
                  <a:lnTo>
                    <a:pt x="2618" y="3064"/>
                  </a:lnTo>
                  <a:lnTo>
                    <a:pt x="2656" y="3038"/>
                  </a:lnTo>
                  <a:lnTo>
                    <a:pt x="2670" y="3029"/>
                  </a:lnTo>
                  <a:lnTo>
                    <a:pt x="2683" y="3022"/>
                  </a:lnTo>
                  <a:lnTo>
                    <a:pt x="2688" y="3020"/>
                  </a:lnTo>
                  <a:lnTo>
                    <a:pt x="2693" y="3018"/>
                  </a:lnTo>
                  <a:lnTo>
                    <a:pt x="2698" y="3017"/>
                  </a:lnTo>
                  <a:lnTo>
                    <a:pt x="2702" y="3017"/>
                  </a:lnTo>
                  <a:lnTo>
                    <a:pt x="2705" y="3018"/>
                  </a:lnTo>
                  <a:lnTo>
                    <a:pt x="2708" y="3019"/>
                  </a:lnTo>
                  <a:lnTo>
                    <a:pt x="2711" y="3021"/>
                  </a:lnTo>
                  <a:lnTo>
                    <a:pt x="2714" y="3024"/>
                  </a:lnTo>
                  <a:lnTo>
                    <a:pt x="2720" y="3033"/>
                  </a:lnTo>
                  <a:lnTo>
                    <a:pt x="2724" y="3046"/>
                  </a:lnTo>
                  <a:lnTo>
                    <a:pt x="2735" y="3082"/>
                  </a:lnTo>
                  <a:lnTo>
                    <a:pt x="2746" y="3135"/>
                  </a:lnTo>
                  <a:lnTo>
                    <a:pt x="2739" y="3141"/>
                  </a:lnTo>
                  <a:lnTo>
                    <a:pt x="2733" y="3146"/>
                  </a:lnTo>
                  <a:lnTo>
                    <a:pt x="2729" y="3150"/>
                  </a:lnTo>
                  <a:lnTo>
                    <a:pt x="2726" y="3155"/>
                  </a:lnTo>
                  <a:lnTo>
                    <a:pt x="2725" y="3161"/>
                  </a:lnTo>
                  <a:lnTo>
                    <a:pt x="2725" y="3167"/>
                  </a:lnTo>
                  <a:lnTo>
                    <a:pt x="2724" y="3176"/>
                  </a:lnTo>
                  <a:lnTo>
                    <a:pt x="2724" y="3185"/>
                  </a:lnTo>
                  <a:close/>
                  <a:moveTo>
                    <a:pt x="2258" y="2775"/>
                  </a:moveTo>
                  <a:lnTo>
                    <a:pt x="2250" y="2775"/>
                  </a:lnTo>
                  <a:lnTo>
                    <a:pt x="2232" y="2771"/>
                  </a:lnTo>
                  <a:lnTo>
                    <a:pt x="2217" y="2767"/>
                  </a:lnTo>
                  <a:lnTo>
                    <a:pt x="2203" y="2761"/>
                  </a:lnTo>
                  <a:lnTo>
                    <a:pt x="2190" y="2755"/>
                  </a:lnTo>
                  <a:lnTo>
                    <a:pt x="2178" y="2749"/>
                  </a:lnTo>
                  <a:lnTo>
                    <a:pt x="2169" y="2741"/>
                  </a:lnTo>
                  <a:lnTo>
                    <a:pt x="2159" y="2734"/>
                  </a:lnTo>
                  <a:lnTo>
                    <a:pt x="2151" y="2725"/>
                  </a:lnTo>
                  <a:lnTo>
                    <a:pt x="2143" y="2717"/>
                  </a:lnTo>
                  <a:lnTo>
                    <a:pt x="2135" y="2706"/>
                  </a:lnTo>
                  <a:lnTo>
                    <a:pt x="2127" y="2696"/>
                  </a:lnTo>
                  <a:lnTo>
                    <a:pt x="2119" y="2685"/>
                  </a:lnTo>
                  <a:lnTo>
                    <a:pt x="2102" y="2660"/>
                  </a:lnTo>
                  <a:lnTo>
                    <a:pt x="2084" y="2632"/>
                  </a:lnTo>
                  <a:lnTo>
                    <a:pt x="1998" y="2629"/>
                  </a:lnTo>
                  <a:lnTo>
                    <a:pt x="1997" y="2627"/>
                  </a:lnTo>
                  <a:lnTo>
                    <a:pt x="1995" y="2626"/>
                  </a:lnTo>
                  <a:lnTo>
                    <a:pt x="2018" y="2617"/>
                  </a:lnTo>
                  <a:lnTo>
                    <a:pt x="2036" y="2609"/>
                  </a:lnTo>
                  <a:lnTo>
                    <a:pt x="2051" y="2605"/>
                  </a:lnTo>
                  <a:lnTo>
                    <a:pt x="2061" y="2603"/>
                  </a:lnTo>
                  <a:lnTo>
                    <a:pt x="2070" y="2602"/>
                  </a:lnTo>
                  <a:lnTo>
                    <a:pt x="2076" y="2604"/>
                  </a:lnTo>
                  <a:lnTo>
                    <a:pt x="2081" y="2606"/>
                  </a:lnTo>
                  <a:lnTo>
                    <a:pt x="2084" y="2610"/>
                  </a:lnTo>
                  <a:lnTo>
                    <a:pt x="2089" y="2614"/>
                  </a:lnTo>
                  <a:lnTo>
                    <a:pt x="2092" y="2619"/>
                  </a:lnTo>
                  <a:lnTo>
                    <a:pt x="2096" y="2624"/>
                  </a:lnTo>
                  <a:lnTo>
                    <a:pt x="2102" y="2628"/>
                  </a:lnTo>
                  <a:lnTo>
                    <a:pt x="2111" y="2631"/>
                  </a:lnTo>
                  <a:lnTo>
                    <a:pt x="2121" y="2633"/>
                  </a:lnTo>
                  <a:lnTo>
                    <a:pt x="2135" y="2636"/>
                  </a:lnTo>
                  <a:lnTo>
                    <a:pt x="2153" y="2635"/>
                  </a:lnTo>
                  <a:lnTo>
                    <a:pt x="2143" y="2621"/>
                  </a:lnTo>
                  <a:lnTo>
                    <a:pt x="2132" y="2607"/>
                  </a:lnTo>
                  <a:lnTo>
                    <a:pt x="2121" y="2592"/>
                  </a:lnTo>
                  <a:lnTo>
                    <a:pt x="2111" y="2579"/>
                  </a:lnTo>
                  <a:lnTo>
                    <a:pt x="2079" y="2582"/>
                  </a:lnTo>
                  <a:lnTo>
                    <a:pt x="2048" y="2585"/>
                  </a:lnTo>
                  <a:lnTo>
                    <a:pt x="2017" y="2587"/>
                  </a:lnTo>
                  <a:lnTo>
                    <a:pt x="1985" y="2590"/>
                  </a:lnTo>
                  <a:lnTo>
                    <a:pt x="1980" y="2585"/>
                  </a:lnTo>
                  <a:lnTo>
                    <a:pt x="1974" y="2579"/>
                  </a:lnTo>
                  <a:lnTo>
                    <a:pt x="1995" y="2572"/>
                  </a:lnTo>
                  <a:lnTo>
                    <a:pt x="2014" y="2567"/>
                  </a:lnTo>
                  <a:lnTo>
                    <a:pt x="2031" y="2562"/>
                  </a:lnTo>
                  <a:lnTo>
                    <a:pt x="2048" y="2557"/>
                  </a:lnTo>
                  <a:lnTo>
                    <a:pt x="2065" y="2554"/>
                  </a:lnTo>
                  <a:lnTo>
                    <a:pt x="2084" y="2551"/>
                  </a:lnTo>
                  <a:lnTo>
                    <a:pt x="2107" y="2550"/>
                  </a:lnTo>
                  <a:lnTo>
                    <a:pt x="2132" y="2549"/>
                  </a:lnTo>
                  <a:lnTo>
                    <a:pt x="2159" y="2584"/>
                  </a:lnTo>
                  <a:lnTo>
                    <a:pt x="2173" y="2583"/>
                  </a:lnTo>
                  <a:lnTo>
                    <a:pt x="2187" y="2583"/>
                  </a:lnTo>
                  <a:lnTo>
                    <a:pt x="2166" y="2563"/>
                  </a:lnTo>
                  <a:lnTo>
                    <a:pt x="2149" y="2547"/>
                  </a:lnTo>
                  <a:lnTo>
                    <a:pt x="2141" y="2542"/>
                  </a:lnTo>
                  <a:lnTo>
                    <a:pt x="2134" y="2536"/>
                  </a:lnTo>
                  <a:lnTo>
                    <a:pt x="2127" y="2532"/>
                  </a:lnTo>
                  <a:lnTo>
                    <a:pt x="2120" y="2529"/>
                  </a:lnTo>
                  <a:lnTo>
                    <a:pt x="2107" y="2524"/>
                  </a:lnTo>
                  <a:lnTo>
                    <a:pt x="2090" y="2519"/>
                  </a:lnTo>
                  <a:lnTo>
                    <a:pt x="2071" y="2516"/>
                  </a:lnTo>
                  <a:lnTo>
                    <a:pt x="2046" y="2513"/>
                  </a:lnTo>
                  <a:lnTo>
                    <a:pt x="2046" y="2505"/>
                  </a:lnTo>
                  <a:lnTo>
                    <a:pt x="2051" y="2501"/>
                  </a:lnTo>
                  <a:lnTo>
                    <a:pt x="2056" y="2498"/>
                  </a:lnTo>
                  <a:lnTo>
                    <a:pt x="2063" y="2496"/>
                  </a:lnTo>
                  <a:lnTo>
                    <a:pt x="2071" y="2495"/>
                  </a:lnTo>
                  <a:lnTo>
                    <a:pt x="2087" y="2493"/>
                  </a:lnTo>
                  <a:lnTo>
                    <a:pt x="2105" y="2493"/>
                  </a:lnTo>
                  <a:lnTo>
                    <a:pt x="2140" y="2494"/>
                  </a:lnTo>
                  <a:lnTo>
                    <a:pt x="2173" y="2495"/>
                  </a:lnTo>
                  <a:lnTo>
                    <a:pt x="2192" y="2532"/>
                  </a:lnTo>
                  <a:lnTo>
                    <a:pt x="2211" y="2565"/>
                  </a:lnTo>
                  <a:lnTo>
                    <a:pt x="2227" y="2595"/>
                  </a:lnTo>
                  <a:lnTo>
                    <a:pt x="2242" y="2625"/>
                  </a:lnTo>
                  <a:lnTo>
                    <a:pt x="2247" y="2640"/>
                  </a:lnTo>
                  <a:lnTo>
                    <a:pt x="2252" y="2656"/>
                  </a:lnTo>
                  <a:lnTo>
                    <a:pt x="2256" y="2673"/>
                  </a:lnTo>
                  <a:lnTo>
                    <a:pt x="2259" y="2691"/>
                  </a:lnTo>
                  <a:lnTo>
                    <a:pt x="2261" y="2708"/>
                  </a:lnTo>
                  <a:lnTo>
                    <a:pt x="2261" y="2730"/>
                  </a:lnTo>
                  <a:lnTo>
                    <a:pt x="2260" y="2751"/>
                  </a:lnTo>
                  <a:lnTo>
                    <a:pt x="2258" y="2775"/>
                  </a:lnTo>
                  <a:close/>
                  <a:moveTo>
                    <a:pt x="2220" y="2308"/>
                  </a:moveTo>
                  <a:lnTo>
                    <a:pt x="2208" y="2318"/>
                  </a:lnTo>
                  <a:lnTo>
                    <a:pt x="2196" y="2326"/>
                  </a:lnTo>
                  <a:lnTo>
                    <a:pt x="2185" y="2332"/>
                  </a:lnTo>
                  <a:lnTo>
                    <a:pt x="2174" y="2339"/>
                  </a:lnTo>
                  <a:lnTo>
                    <a:pt x="2154" y="2350"/>
                  </a:lnTo>
                  <a:lnTo>
                    <a:pt x="2133" y="2361"/>
                  </a:lnTo>
                  <a:lnTo>
                    <a:pt x="2147" y="2384"/>
                  </a:lnTo>
                  <a:lnTo>
                    <a:pt x="2162" y="2408"/>
                  </a:lnTo>
                  <a:lnTo>
                    <a:pt x="2175" y="2433"/>
                  </a:lnTo>
                  <a:lnTo>
                    <a:pt x="2190" y="2456"/>
                  </a:lnTo>
                  <a:lnTo>
                    <a:pt x="2185" y="2463"/>
                  </a:lnTo>
                  <a:lnTo>
                    <a:pt x="2181" y="2471"/>
                  </a:lnTo>
                  <a:lnTo>
                    <a:pt x="2158" y="2471"/>
                  </a:lnTo>
                  <a:lnTo>
                    <a:pt x="2138" y="2472"/>
                  </a:lnTo>
                  <a:lnTo>
                    <a:pt x="2120" y="2474"/>
                  </a:lnTo>
                  <a:lnTo>
                    <a:pt x="2105" y="2476"/>
                  </a:lnTo>
                  <a:lnTo>
                    <a:pt x="2073" y="2482"/>
                  </a:lnTo>
                  <a:lnTo>
                    <a:pt x="2040" y="2489"/>
                  </a:lnTo>
                  <a:lnTo>
                    <a:pt x="2039" y="2493"/>
                  </a:lnTo>
                  <a:lnTo>
                    <a:pt x="2038" y="2497"/>
                  </a:lnTo>
                  <a:lnTo>
                    <a:pt x="2035" y="2502"/>
                  </a:lnTo>
                  <a:lnTo>
                    <a:pt x="2032" y="2507"/>
                  </a:lnTo>
                  <a:lnTo>
                    <a:pt x="2024" y="2516"/>
                  </a:lnTo>
                  <a:lnTo>
                    <a:pt x="2014" y="2525"/>
                  </a:lnTo>
                  <a:lnTo>
                    <a:pt x="2003" y="2532"/>
                  </a:lnTo>
                  <a:lnTo>
                    <a:pt x="1993" y="2539"/>
                  </a:lnTo>
                  <a:lnTo>
                    <a:pt x="1982" y="2545"/>
                  </a:lnTo>
                  <a:lnTo>
                    <a:pt x="1974" y="2548"/>
                  </a:lnTo>
                  <a:lnTo>
                    <a:pt x="1973" y="2526"/>
                  </a:lnTo>
                  <a:lnTo>
                    <a:pt x="1972" y="2505"/>
                  </a:lnTo>
                  <a:lnTo>
                    <a:pt x="1971" y="2483"/>
                  </a:lnTo>
                  <a:lnTo>
                    <a:pt x="1968" y="2462"/>
                  </a:lnTo>
                  <a:lnTo>
                    <a:pt x="1962" y="2421"/>
                  </a:lnTo>
                  <a:lnTo>
                    <a:pt x="1955" y="2381"/>
                  </a:lnTo>
                  <a:lnTo>
                    <a:pt x="1947" y="2342"/>
                  </a:lnTo>
                  <a:lnTo>
                    <a:pt x="1939" y="2302"/>
                  </a:lnTo>
                  <a:lnTo>
                    <a:pt x="1931" y="2263"/>
                  </a:lnTo>
                  <a:lnTo>
                    <a:pt x="1924" y="2223"/>
                  </a:lnTo>
                  <a:lnTo>
                    <a:pt x="1930" y="2217"/>
                  </a:lnTo>
                  <a:lnTo>
                    <a:pt x="1937" y="2213"/>
                  </a:lnTo>
                  <a:lnTo>
                    <a:pt x="1943" y="2210"/>
                  </a:lnTo>
                  <a:lnTo>
                    <a:pt x="1949" y="2207"/>
                  </a:lnTo>
                  <a:lnTo>
                    <a:pt x="1956" y="2205"/>
                  </a:lnTo>
                  <a:lnTo>
                    <a:pt x="1962" y="2204"/>
                  </a:lnTo>
                  <a:lnTo>
                    <a:pt x="1969" y="2204"/>
                  </a:lnTo>
                  <a:lnTo>
                    <a:pt x="1977" y="2205"/>
                  </a:lnTo>
                  <a:lnTo>
                    <a:pt x="1984" y="2207"/>
                  </a:lnTo>
                  <a:lnTo>
                    <a:pt x="1991" y="2210"/>
                  </a:lnTo>
                  <a:lnTo>
                    <a:pt x="1998" y="2212"/>
                  </a:lnTo>
                  <a:lnTo>
                    <a:pt x="2005" y="2216"/>
                  </a:lnTo>
                  <a:lnTo>
                    <a:pt x="2020" y="2225"/>
                  </a:lnTo>
                  <a:lnTo>
                    <a:pt x="2035" y="2235"/>
                  </a:lnTo>
                  <a:lnTo>
                    <a:pt x="2050" y="2247"/>
                  </a:lnTo>
                  <a:lnTo>
                    <a:pt x="2063" y="2259"/>
                  </a:lnTo>
                  <a:lnTo>
                    <a:pt x="2077" y="2273"/>
                  </a:lnTo>
                  <a:lnTo>
                    <a:pt x="2091" y="2287"/>
                  </a:lnTo>
                  <a:lnTo>
                    <a:pt x="2115" y="2312"/>
                  </a:lnTo>
                  <a:lnTo>
                    <a:pt x="2135" y="2333"/>
                  </a:lnTo>
                  <a:lnTo>
                    <a:pt x="2156" y="2325"/>
                  </a:lnTo>
                  <a:lnTo>
                    <a:pt x="2175" y="2319"/>
                  </a:lnTo>
                  <a:lnTo>
                    <a:pt x="2195" y="2313"/>
                  </a:lnTo>
                  <a:lnTo>
                    <a:pt x="2220" y="2308"/>
                  </a:lnTo>
                  <a:close/>
                  <a:moveTo>
                    <a:pt x="2040" y="2105"/>
                  </a:moveTo>
                  <a:lnTo>
                    <a:pt x="2041" y="2105"/>
                  </a:lnTo>
                  <a:lnTo>
                    <a:pt x="2043" y="2106"/>
                  </a:lnTo>
                  <a:lnTo>
                    <a:pt x="2043" y="2117"/>
                  </a:lnTo>
                  <a:lnTo>
                    <a:pt x="2041" y="2129"/>
                  </a:lnTo>
                  <a:lnTo>
                    <a:pt x="2038" y="2142"/>
                  </a:lnTo>
                  <a:lnTo>
                    <a:pt x="2033" y="2155"/>
                  </a:lnTo>
                  <a:lnTo>
                    <a:pt x="2027" y="2167"/>
                  </a:lnTo>
                  <a:lnTo>
                    <a:pt x="2020" y="2179"/>
                  </a:lnTo>
                  <a:lnTo>
                    <a:pt x="2017" y="2183"/>
                  </a:lnTo>
                  <a:lnTo>
                    <a:pt x="2013" y="2189"/>
                  </a:lnTo>
                  <a:lnTo>
                    <a:pt x="2008" y="2193"/>
                  </a:lnTo>
                  <a:lnTo>
                    <a:pt x="2003" y="2196"/>
                  </a:lnTo>
                  <a:lnTo>
                    <a:pt x="1997" y="2191"/>
                  </a:lnTo>
                  <a:lnTo>
                    <a:pt x="1992" y="2185"/>
                  </a:lnTo>
                  <a:lnTo>
                    <a:pt x="2040" y="2105"/>
                  </a:lnTo>
                  <a:close/>
                  <a:moveTo>
                    <a:pt x="1972" y="2120"/>
                  </a:moveTo>
                  <a:lnTo>
                    <a:pt x="1975" y="2120"/>
                  </a:lnTo>
                  <a:lnTo>
                    <a:pt x="1979" y="2122"/>
                  </a:lnTo>
                  <a:lnTo>
                    <a:pt x="1984" y="2124"/>
                  </a:lnTo>
                  <a:lnTo>
                    <a:pt x="1992" y="2128"/>
                  </a:lnTo>
                  <a:lnTo>
                    <a:pt x="1979" y="2143"/>
                  </a:lnTo>
                  <a:lnTo>
                    <a:pt x="1969" y="2158"/>
                  </a:lnTo>
                  <a:lnTo>
                    <a:pt x="1960" y="2175"/>
                  </a:lnTo>
                  <a:lnTo>
                    <a:pt x="1950" y="2192"/>
                  </a:lnTo>
                  <a:lnTo>
                    <a:pt x="1947" y="2192"/>
                  </a:lnTo>
                  <a:lnTo>
                    <a:pt x="1943" y="2193"/>
                  </a:lnTo>
                  <a:lnTo>
                    <a:pt x="1939" y="2193"/>
                  </a:lnTo>
                  <a:lnTo>
                    <a:pt x="1945" y="2173"/>
                  </a:lnTo>
                  <a:lnTo>
                    <a:pt x="1953" y="2154"/>
                  </a:lnTo>
                  <a:lnTo>
                    <a:pt x="1961" y="2136"/>
                  </a:lnTo>
                  <a:lnTo>
                    <a:pt x="1972" y="2120"/>
                  </a:lnTo>
                  <a:close/>
                  <a:moveTo>
                    <a:pt x="2207" y="2268"/>
                  </a:moveTo>
                  <a:lnTo>
                    <a:pt x="2197" y="2272"/>
                  </a:lnTo>
                  <a:lnTo>
                    <a:pt x="2189" y="2275"/>
                  </a:lnTo>
                  <a:lnTo>
                    <a:pt x="2179" y="2279"/>
                  </a:lnTo>
                  <a:lnTo>
                    <a:pt x="2171" y="2285"/>
                  </a:lnTo>
                  <a:lnTo>
                    <a:pt x="2146" y="2277"/>
                  </a:lnTo>
                  <a:lnTo>
                    <a:pt x="2125" y="2272"/>
                  </a:lnTo>
                  <a:lnTo>
                    <a:pt x="2116" y="2268"/>
                  </a:lnTo>
                  <a:lnTo>
                    <a:pt x="2108" y="2265"/>
                  </a:lnTo>
                  <a:lnTo>
                    <a:pt x="2100" y="2260"/>
                  </a:lnTo>
                  <a:lnTo>
                    <a:pt x="2093" y="2256"/>
                  </a:lnTo>
                  <a:lnTo>
                    <a:pt x="2087" y="2252"/>
                  </a:lnTo>
                  <a:lnTo>
                    <a:pt x="2080" y="2246"/>
                  </a:lnTo>
                  <a:lnTo>
                    <a:pt x="2074" y="2239"/>
                  </a:lnTo>
                  <a:lnTo>
                    <a:pt x="2069" y="2232"/>
                  </a:lnTo>
                  <a:lnTo>
                    <a:pt x="2056" y="2214"/>
                  </a:lnTo>
                  <a:lnTo>
                    <a:pt x="2042" y="2191"/>
                  </a:lnTo>
                  <a:lnTo>
                    <a:pt x="2050" y="2174"/>
                  </a:lnTo>
                  <a:lnTo>
                    <a:pt x="2057" y="2157"/>
                  </a:lnTo>
                  <a:lnTo>
                    <a:pt x="2064" y="2140"/>
                  </a:lnTo>
                  <a:lnTo>
                    <a:pt x="2072" y="2124"/>
                  </a:lnTo>
                  <a:lnTo>
                    <a:pt x="2079" y="2123"/>
                  </a:lnTo>
                  <a:lnTo>
                    <a:pt x="2088" y="2123"/>
                  </a:lnTo>
                  <a:lnTo>
                    <a:pt x="2087" y="2145"/>
                  </a:lnTo>
                  <a:lnTo>
                    <a:pt x="2086" y="2164"/>
                  </a:lnTo>
                  <a:lnTo>
                    <a:pt x="2084" y="2179"/>
                  </a:lnTo>
                  <a:lnTo>
                    <a:pt x="2084" y="2192"/>
                  </a:lnTo>
                  <a:lnTo>
                    <a:pt x="2087" y="2197"/>
                  </a:lnTo>
                  <a:lnTo>
                    <a:pt x="2089" y="2202"/>
                  </a:lnTo>
                  <a:lnTo>
                    <a:pt x="2093" y="2208"/>
                  </a:lnTo>
                  <a:lnTo>
                    <a:pt x="2098" y="2212"/>
                  </a:lnTo>
                  <a:lnTo>
                    <a:pt x="2105" y="2217"/>
                  </a:lnTo>
                  <a:lnTo>
                    <a:pt x="2112" y="2221"/>
                  </a:lnTo>
                  <a:lnTo>
                    <a:pt x="2121" y="2227"/>
                  </a:lnTo>
                  <a:lnTo>
                    <a:pt x="2133" y="2232"/>
                  </a:lnTo>
                  <a:lnTo>
                    <a:pt x="2133" y="2225"/>
                  </a:lnTo>
                  <a:lnTo>
                    <a:pt x="2132" y="2218"/>
                  </a:lnTo>
                  <a:lnTo>
                    <a:pt x="2130" y="2213"/>
                  </a:lnTo>
                  <a:lnTo>
                    <a:pt x="2128" y="2208"/>
                  </a:lnTo>
                  <a:lnTo>
                    <a:pt x="2121" y="2200"/>
                  </a:lnTo>
                  <a:lnTo>
                    <a:pt x="2116" y="2195"/>
                  </a:lnTo>
                  <a:lnTo>
                    <a:pt x="2118" y="2185"/>
                  </a:lnTo>
                  <a:lnTo>
                    <a:pt x="2121" y="2176"/>
                  </a:lnTo>
                  <a:lnTo>
                    <a:pt x="2126" y="2167"/>
                  </a:lnTo>
                  <a:lnTo>
                    <a:pt x="2131" y="2159"/>
                  </a:lnTo>
                  <a:lnTo>
                    <a:pt x="2141" y="2143"/>
                  </a:lnTo>
                  <a:lnTo>
                    <a:pt x="2152" y="2127"/>
                  </a:lnTo>
                  <a:lnTo>
                    <a:pt x="2131" y="2109"/>
                  </a:lnTo>
                  <a:lnTo>
                    <a:pt x="2114" y="2093"/>
                  </a:lnTo>
                  <a:lnTo>
                    <a:pt x="2106" y="2086"/>
                  </a:lnTo>
                  <a:lnTo>
                    <a:pt x="2097" y="2080"/>
                  </a:lnTo>
                  <a:lnTo>
                    <a:pt x="2088" y="2072"/>
                  </a:lnTo>
                  <a:lnTo>
                    <a:pt x="2077" y="2066"/>
                  </a:lnTo>
                  <a:lnTo>
                    <a:pt x="2062" y="2067"/>
                  </a:lnTo>
                  <a:lnTo>
                    <a:pt x="2045" y="2071"/>
                  </a:lnTo>
                  <a:lnTo>
                    <a:pt x="2027" y="2076"/>
                  </a:lnTo>
                  <a:lnTo>
                    <a:pt x="2010" y="2080"/>
                  </a:lnTo>
                  <a:lnTo>
                    <a:pt x="1992" y="2084"/>
                  </a:lnTo>
                  <a:lnTo>
                    <a:pt x="1976" y="2086"/>
                  </a:lnTo>
                  <a:lnTo>
                    <a:pt x="1968" y="2086"/>
                  </a:lnTo>
                  <a:lnTo>
                    <a:pt x="1962" y="2086"/>
                  </a:lnTo>
                  <a:lnTo>
                    <a:pt x="1956" y="2086"/>
                  </a:lnTo>
                  <a:lnTo>
                    <a:pt x="1952" y="2084"/>
                  </a:lnTo>
                  <a:lnTo>
                    <a:pt x="1950" y="2077"/>
                  </a:lnTo>
                  <a:lnTo>
                    <a:pt x="1950" y="2069"/>
                  </a:lnTo>
                  <a:lnTo>
                    <a:pt x="1960" y="2062"/>
                  </a:lnTo>
                  <a:lnTo>
                    <a:pt x="1969" y="2055"/>
                  </a:lnTo>
                  <a:lnTo>
                    <a:pt x="1979" y="2050"/>
                  </a:lnTo>
                  <a:lnTo>
                    <a:pt x="1987" y="2046"/>
                  </a:lnTo>
                  <a:lnTo>
                    <a:pt x="1997" y="2042"/>
                  </a:lnTo>
                  <a:lnTo>
                    <a:pt x="2005" y="2039"/>
                  </a:lnTo>
                  <a:lnTo>
                    <a:pt x="2014" y="2036"/>
                  </a:lnTo>
                  <a:lnTo>
                    <a:pt x="2023" y="2034"/>
                  </a:lnTo>
                  <a:lnTo>
                    <a:pt x="2042" y="2032"/>
                  </a:lnTo>
                  <a:lnTo>
                    <a:pt x="2061" y="2031"/>
                  </a:lnTo>
                  <a:lnTo>
                    <a:pt x="2083" y="2030"/>
                  </a:lnTo>
                  <a:lnTo>
                    <a:pt x="2107" y="2028"/>
                  </a:lnTo>
                  <a:lnTo>
                    <a:pt x="2100" y="2014"/>
                  </a:lnTo>
                  <a:lnTo>
                    <a:pt x="2093" y="2000"/>
                  </a:lnTo>
                  <a:lnTo>
                    <a:pt x="2084" y="1989"/>
                  </a:lnTo>
                  <a:lnTo>
                    <a:pt x="2075" y="1978"/>
                  </a:lnTo>
                  <a:lnTo>
                    <a:pt x="2065" y="1969"/>
                  </a:lnTo>
                  <a:lnTo>
                    <a:pt x="2055" y="1960"/>
                  </a:lnTo>
                  <a:lnTo>
                    <a:pt x="2044" y="1953"/>
                  </a:lnTo>
                  <a:lnTo>
                    <a:pt x="2033" y="1946"/>
                  </a:lnTo>
                  <a:lnTo>
                    <a:pt x="2010" y="1933"/>
                  </a:lnTo>
                  <a:lnTo>
                    <a:pt x="1985" y="1921"/>
                  </a:lnTo>
                  <a:lnTo>
                    <a:pt x="1960" y="1910"/>
                  </a:lnTo>
                  <a:lnTo>
                    <a:pt x="1936" y="1898"/>
                  </a:lnTo>
                  <a:lnTo>
                    <a:pt x="1935" y="1895"/>
                  </a:lnTo>
                  <a:lnTo>
                    <a:pt x="1936" y="1893"/>
                  </a:lnTo>
                  <a:lnTo>
                    <a:pt x="1937" y="1890"/>
                  </a:lnTo>
                  <a:lnTo>
                    <a:pt x="1939" y="1884"/>
                  </a:lnTo>
                  <a:lnTo>
                    <a:pt x="1957" y="1888"/>
                  </a:lnTo>
                  <a:lnTo>
                    <a:pt x="1974" y="1895"/>
                  </a:lnTo>
                  <a:lnTo>
                    <a:pt x="1991" y="1900"/>
                  </a:lnTo>
                  <a:lnTo>
                    <a:pt x="2006" y="1906"/>
                  </a:lnTo>
                  <a:lnTo>
                    <a:pt x="2021" y="1913"/>
                  </a:lnTo>
                  <a:lnTo>
                    <a:pt x="2035" y="1920"/>
                  </a:lnTo>
                  <a:lnTo>
                    <a:pt x="2049" y="1928"/>
                  </a:lnTo>
                  <a:lnTo>
                    <a:pt x="2061" y="1935"/>
                  </a:lnTo>
                  <a:lnTo>
                    <a:pt x="2073" y="1943"/>
                  </a:lnTo>
                  <a:lnTo>
                    <a:pt x="2084" y="1952"/>
                  </a:lnTo>
                  <a:lnTo>
                    <a:pt x="2095" y="1961"/>
                  </a:lnTo>
                  <a:lnTo>
                    <a:pt x="2105" y="1971"/>
                  </a:lnTo>
                  <a:lnTo>
                    <a:pt x="2114" y="1980"/>
                  </a:lnTo>
                  <a:lnTo>
                    <a:pt x="2124" y="1991"/>
                  </a:lnTo>
                  <a:lnTo>
                    <a:pt x="2132" y="2002"/>
                  </a:lnTo>
                  <a:lnTo>
                    <a:pt x="2139" y="2013"/>
                  </a:lnTo>
                  <a:lnTo>
                    <a:pt x="2147" y="2025"/>
                  </a:lnTo>
                  <a:lnTo>
                    <a:pt x="2153" y="2037"/>
                  </a:lnTo>
                  <a:lnTo>
                    <a:pt x="2159" y="2050"/>
                  </a:lnTo>
                  <a:lnTo>
                    <a:pt x="2166" y="2064"/>
                  </a:lnTo>
                  <a:lnTo>
                    <a:pt x="2171" y="2078"/>
                  </a:lnTo>
                  <a:lnTo>
                    <a:pt x="2175" y="2092"/>
                  </a:lnTo>
                  <a:lnTo>
                    <a:pt x="2181" y="2107"/>
                  </a:lnTo>
                  <a:lnTo>
                    <a:pt x="2185" y="2122"/>
                  </a:lnTo>
                  <a:lnTo>
                    <a:pt x="2192" y="2155"/>
                  </a:lnTo>
                  <a:lnTo>
                    <a:pt x="2197" y="2191"/>
                  </a:lnTo>
                  <a:lnTo>
                    <a:pt x="2203" y="2228"/>
                  </a:lnTo>
                  <a:lnTo>
                    <a:pt x="2207" y="2268"/>
                  </a:lnTo>
                  <a:close/>
                  <a:moveTo>
                    <a:pt x="2063" y="1838"/>
                  </a:moveTo>
                  <a:lnTo>
                    <a:pt x="2062" y="1842"/>
                  </a:lnTo>
                  <a:lnTo>
                    <a:pt x="2059" y="1844"/>
                  </a:lnTo>
                  <a:lnTo>
                    <a:pt x="2053" y="1847"/>
                  </a:lnTo>
                  <a:lnTo>
                    <a:pt x="2041" y="1853"/>
                  </a:lnTo>
                  <a:lnTo>
                    <a:pt x="2032" y="1847"/>
                  </a:lnTo>
                  <a:lnTo>
                    <a:pt x="2023" y="1842"/>
                  </a:lnTo>
                  <a:lnTo>
                    <a:pt x="2015" y="1837"/>
                  </a:lnTo>
                  <a:lnTo>
                    <a:pt x="2006" y="1832"/>
                  </a:lnTo>
                  <a:lnTo>
                    <a:pt x="2017" y="1825"/>
                  </a:lnTo>
                  <a:lnTo>
                    <a:pt x="2027" y="1818"/>
                  </a:lnTo>
                  <a:lnTo>
                    <a:pt x="2036" y="1823"/>
                  </a:lnTo>
                  <a:lnTo>
                    <a:pt x="2045" y="1827"/>
                  </a:lnTo>
                  <a:lnTo>
                    <a:pt x="2054" y="1832"/>
                  </a:lnTo>
                  <a:lnTo>
                    <a:pt x="2063" y="1838"/>
                  </a:lnTo>
                  <a:close/>
                  <a:moveTo>
                    <a:pt x="2035" y="1785"/>
                  </a:moveTo>
                  <a:lnTo>
                    <a:pt x="2039" y="1797"/>
                  </a:lnTo>
                  <a:lnTo>
                    <a:pt x="1973" y="1797"/>
                  </a:lnTo>
                  <a:lnTo>
                    <a:pt x="1974" y="1791"/>
                  </a:lnTo>
                  <a:lnTo>
                    <a:pt x="1975" y="1787"/>
                  </a:lnTo>
                  <a:lnTo>
                    <a:pt x="1991" y="1786"/>
                  </a:lnTo>
                  <a:lnTo>
                    <a:pt x="2005" y="1786"/>
                  </a:lnTo>
                  <a:lnTo>
                    <a:pt x="2020" y="1785"/>
                  </a:lnTo>
                  <a:lnTo>
                    <a:pt x="2035" y="1785"/>
                  </a:lnTo>
                  <a:close/>
                  <a:moveTo>
                    <a:pt x="2014" y="1753"/>
                  </a:moveTo>
                  <a:lnTo>
                    <a:pt x="1999" y="1757"/>
                  </a:lnTo>
                  <a:lnTo>
                    <a:pt x="1984" y="1762"/>
                  </a:lnTo>
                  <a:lnTo>
                    <a:pt x="1973" y="1754"/>
                  </a:lnTo>
                  <a:lnTo>
                    <a:pt x="1961" y="1747"/>
                  </a:lnTo>
                  <a:lnTo>
                    <a:pt x="1957" y="1743"/>
                  </a:lnTo>
                  <a:lnTo>
                    <a:pt x="1954" y="1739"/>
                  </a:lnTo>
                  <a:lnTo>
                    <a:pt x="1953" y="1735"/>
                  </a:lnTo>
                  <a:lnTo>
                    <a:pt x="1953" y="1731"/>
                  </a:lnTo>
                  <a:lnTo>
                    <a:pt x="1974" y="1730"/>
                  </a:lnTo>
                  <a:lnTo>
                    <a:pt x="1988" y="1731"/>
                  </a:lnTo>
                  <a:lnTo>
                    <a:pt x="1994" y="1733"/>
                  </a:lnTo>
                  <a:lnTo>
                    <a:pt x="2000" y="1737"/>
                  </a:lnTo>
                  <a:lnTo>
                    <a:pt x="2006" y="1744"/>
                  </a:lnTo>
                  <a:lnTo>
                    <a:pt x="2014" y="1753"/>
                  </a:lnTo>
                  <a:close/>
                  <a:moveTo>
                    <a:pt x="2005" y="1697"/>
                  </a:moveTo>
                  <a:lnTo>
                    <a:pt x="2005" y="1701"/>
                  </a:lnTo>
                  <a:lnTo>
                    <a:pt x="2006" y="1707"/>
                  </a:lnTo>
                  <a:lnTo>
                    <a:pt x="2002" y="1711"/>
                  </a:lnTo>
                  <a:lnTo>
                    <a:pt x="1998" y="1716"/>
                  </a:lnTo>
                  <a:lnTo>
                    <a:pt x="1995" y="1718"/>
                  </a:lnTo>
                  <a:lnTo>
                    <a:pt x="1993" y="1720"/>
                  </a:lnTo>
                  <a:lnTo>
                    <a:pt x="1990" y="1722"/>
                  </a:lnTo>
                  <a:lnTo>
                    <a:pt x="1986" y="1722"/>
                  </a:lnTo>
                  <a:lnTo>
                    <a:pt x="1971" y="1719"/>
                  </a:lnTo>
                  <a:lnTo>
                    <a:pt x="1959" y="1716"/>
                  </a:lnTo>
                  <a:lnTo>
                    <a:pt x="1954" y="1714"/>
                  </a:lnTo>
                  <a:lnTo>
                    <a:pt x="1950" y="1712"/>
                  </a:lnTo>
                  <a:lnTo>
                    <a:pt x="1947" y="1708"/>
                  </a:lnTo>
                  <a:lnTo>
                    <a:pt x="1945" y="1704"/>
                  </a:lnTo>
                  <a:lnTo>
                    <a:pt x="1959" y="1697"/>
                  </a:lnTo>
                  <a:lnTo>
                    <a:pt x="1972" y="1693"/>
                  </a:lnTo>
                  <a:lnTo>
                    <a:pt x="1979" y="1691"/>
                  </a:lnTo>
                  <a:lnTo>
                    <a:pt x="1987" y="1691"/>
                  </a:lnTo>
                  <a:lnTo>
                    <a:pt x="1996" y="1693"/>
                  </a:lnTo>
                  <a:lnTo>
                    <a:pt x="2005" y="1697"/>
                  </a:lnTo>
                  <a:close/>
                  <a:moveTo>
                    <a:pt x="1984" y="1660"/>
                  </a:moveTo>
                  <a:lnTo>
                    <a:pt x="1979" y="1667"/>
                  </a:lnTo>
                  <a:lnTo>
                    <a:pt x="1974" y="1674"/>
                  </a:lnTo>
                  <a:lnTo>
                    <a:pt x="1966" y="1674"/>
                  </a:lnTo>
                  <a:lnTo>
                    <a:pt x="1952" y="1669"/>
                  </a:lnTo>
                  <a:lnTo>
                    <a:pt x="1938" y="1663"/>
                  </a:lnTo>
                  <a:lnTo>
                    <a:pt x="1924" y="1658"/>
                  </a:lnTo>
                  <a:lnTo>
                    <a:pt x="1910" y="1654"/>
                  </a:lnTo>
                  <a:lnTo>
                    <a:pt x="1914" y="1651"/>
                  </a:lnTo>
                  <a:lnTo>
                    <a:pt x="1917" y="1649"/>
                  </a:lnTo>
                  <a:lnTo>
                    <a:pt x="1920" y="1648"/>
                  </a:lnTo>
                  <a:lnTo>
                    <a:pt x="1924" y="1646"/>
                  </a:lnTo>
                  <a:lnTo>
                    <a:pt x="1934" y="1645"/>
                  </a:lnTo>
                  <a:lnTo>
                    <a:pt x="1943" y="1646"/>
                  </a:lnTo>
                  <a:lnTo>
                    <a:pt x="1953" y="1649"/>
                  </a:lnTo>
                  <a:lnTo>
                    <a:pt x="1963" y="1652"/>
                  </a:lnTo>
                  <a:lnTo>
                    <a:pt x="1974" y="1656"/>
                  </a:lnTo>
                  <a:lnTo>
                    <a:pt x="1984" y="1660"/>
                  </a:lnTo>
                  <a:close/>
                  <a:moveTo>
                    <a:pt x="1957" y="1618"/>
                  </a:moveTo>
                  <a:lnTo>
                    <a:pt x="1946" y="1626"/>
                  </a:lnTo>
                  <a:lnTo>
                    <a:pt x="1939" y="1625"/>
                  </a:lnTo>
                  <a:lnTo>
                    <a:pt x="1933" y="1623"/>
                  </a:lnTo>
                  <a:lnTo>
                    <a:pt x="1926" y="1622"/>
                  </a:lnTo>
                  <a:lnTo>
                    <a:pt x="1922" y="1620"/>
                  </a:lnTo>
                  <a:lnTo>
                    <a:pt x="1915" y="1614"/>
                  </a:lnTo>
                  <a:lnTo>
                    <a:pt x="1907" y="1607"/>
                  </a:lnTo>
                  <a:lnTo>
                    <a:pt x="1912" y="1600"/>
                  </a:lnTo>
                  <a:lnTo>
                    <a:pt x="1918" y="1593"/>
                  </a:lnTo>
                  <a:lnTo>
                    <a:pt x="1921" y="1589"/>
                  </a:lnTo>
                  <a:lnTo>
                    <a:pt x="1924" y="1586"/>
                  </a:lnTo>
                  <a:lnTo>
                    <a:pt x="1927" y="1584"/>
                  </a:lnTo>
                  <a:lnTo>
                    <a:pt x="1930" y="1584"/>
                  </a:lnTo>
                  <a:lnTo>
                    <a:pt x="1937" y="1589"/>
                  </a:lnTo>
                  <a:lnTo>
                    <a:pt x="1943" y="1597"/>
                  </a:lnTo>
                  <a:lnTo>
                    <a:pt x="1947" y="1601"/>
                  </a:lnTo>
                  <a:lnTo>
                    <a:pt x="1950" y="1606"/>
                  </a:lnTo>
                  <a:lnTo>
                    <a:pt x="1954" y="1612"/>
                  </a:lnTo>
                  <a:lnTo>
                    <a:pt x="1957" y="1618"/>
                  </a:lnTo>
                  <a:close/>
                  <a:moveTo>
                    <a:pt x="1930" y="1565"/>
                  </a:moveTo>
                  <a:lnTo>
                    <a:pt x="1927" y="1569"/>
                  </a:lnTo>
                  <a:lnTo>
                    <a:pt x="1924" y="1575"/>
                  </a:lnTo>
                  <a:lnTo>
                    <a:pt x="1912" y="1575"/>
                  </a:lnTo>
                  <a:lnTo>
                    <a:pt x="1899" y="1565"/>
                  </a:lnTo>
                  <a:lnTo>
                    <a:pt x="1885" y="1556"/>
                  </a:lnTo>
                  <a:lnTo>
                    <a:pt x="1889" y="1550"/>
                  </a:lnTo>
                  <a:lnTo>
                    <a:pt x="1895" y="1546"/>
                  </a:lnTo>
                  <a:lnTo>
                    <a:pt x="1900" y="1544"/>
                  </a:lnTo>
                  <a:lnTo>
                    <a:pt x="1906" y="1543"/>
                  </a:lnTo>
                  <a:lnTo>
                    <a:pt x="1909" y="1543"/>
                  </a:lnTo>
                  <a:lnTo>
                    <a:pt x="1914" y="1544"/>
                  </a:lnTo>
                  <a:lnTo>
                    <a:pt x="1917" y="1546"/>
                  </a:lnTo>
                  <a:lnTo>
                    <a:pt x="1920" y="1548"/>
                  </a:lnTo>
                  <a:lnTo>
                    <a:pt x="1923" y="1551"/>
                  </a:lnTo>
                  <a:lnTo>
                    <a:pt x="1925" y="1555"/>
                  </a:lnTo>
                  <a:lnTo>
                    <a:pt x="1928" y="1560"/>
                  </a:lnTo>
                  <a:lnTo>
                    <a:pt x="1930" y="1565"/>
                  </a:lnTo>
                  <a:close/>
                  <a:moveTo>
                    <a:pt x="1920" y="1514"/>
                  </a:moveTo>
                  <a:lnTo>
                    <a:pt x="1916" y="1517"/>
                  </a:lnTo>
                  <a:lnTo>
                    <a:pt x="1910" y="1520"/>
                  </a:lnTo>
                  <a:lnTo>
                    <a:pt x="1905" y="1521"/>
                  </a:lnTo>
                  <a:lnTo>
                    <a:pt x="1899" y="1522"/>
                  </a:lnTo>
                  <a:lnTo>
                    <a:pt x="1886" y="1523"/>
                  </a:lnTo>
                  <a:lnTo>
                    <a:pt x="1879" y="1523"/>
                  </a:lnTo>
                  <a:lnTo>
                    <a:pt x="1846" y="1508"/>
                  </a:lnTo>
                  <a:lnTo>
                    <a:pt x="1848" y="1499"/>
                  </a:lnTo>
                  <a:lnTo>
                    <a:pt x="1850" y="1491"/>
                  </a:lnTo>
                  <a:lnTo>
                    <a:pt x="1867" y="1496"/>
                  </a:lnTo>
                  <a:lnTo>
                    <a:pt x="1884" y="1503"/>
                  </a:lnTo>
                  <a:lnTo>
                    <a:pt x="1902" y="1508"/>
                  </a:lnTo>
                  <a:lnTo>
                    <a:pt x="1920" y="1514"/>
                  </a:lnTo>
                  <a:close/>
                  <a:moveTo>
                    <a:pt x="1900" y="1476"/>
                  </a:moveTo>
                  <a:lnTo>
                    <a:pt x="1836" y="1475"/>
                  </a:lnTo>
                  <a:lnTo>
                    <a:pt x="1828" y="1466"/>
                  </a:lnTo>
                  <a:lnTo>
                    <a:pt x="1839" y="1459"/>
                  </a:lnTo>
                  <a:lnTo>
                    <a:pt x="1848" y="1455"/>
                  </a:lnTo>
                  <a:lnTo>
                    <a:pt x="1855" y="1452"/>
                  </a:lnTo>
                  <a:lnTo>
                    <a:pt x="1863" y="1452"/>
                  </a:lnTo>
                  <a:lnTo>
                    <a:pt x="1870" y="1454"/>
                  </a:lnTo>
                  <a:lnTo>
                    <a:pt x="1879" y="1458"/>
                  </a:lnTo>
                  <a:lnTo>
                    <a:pt x="1888" y="1466"/>
                  </a:lnTo>
                  <a:lnTo>
                    <a:pt x="1900" y="1476"/>
                  </a:lnTo>
                  <a:close/>
                  <a:moveTo>
                    <a:pt x="1877" y="1414"/>
                  </a:moveTo>
                  <a:lnTo>
                    <a:pt x="1877" y="1424"/>
                  </a:lnTo>
                  <a:lnTo>
                    <a:pt x="1872" y="1428"/>
                  </a:lnTo>
                  <a:lnTo>
                    <a:pt x="1867" y="1431"/>
                  </a:lnTo>
                  <a:lnTo>
                    <a:pt x="1861" y="1432"/>
                  </a:lnTo>
                  <a:lnTo>
                    <a:pt x="1855" y="1433"/>
                  </a:lnTo>
                  <a:lnTo>
                    <a:pt x="1844" y="1432"/>
                  </a:lnTo>
                  <a:lnTo>
                    <a:pt x="1832" y="1431"/>
                  </a:lnTo>
                  <a:lnTo>
                    <a:pt x="1817" y="1398"/>
                  </a:lnTo>
                  <a:lnTo>
                    <a:pt x="1824" y="1396"/>
                  </a:lnTo>
                  <a:lnTo>
                    <a:pt x="1831" y="1396"/>
                  </a:lnTo>
                  <a:lnTo>
                    <a:pt x="1839" y="1397"/>
                  </a:lnTo>
                  <a:lnTo>
                    <a:pt x="1846" y="1399"/>
                  </a:lnTo>
                  <a:lnTo>
                    <a:pt x="1862" y="1406"/>
                  </a:lnTo>
                  <a:lnTo>
                    <a:pt x="1877" y="1414"/>
                  </a:lnTo>
                  <a:close/>
                  <a:moveTo>
                    <a:pt x="1861" y="1352"/>
                  </a:moveTo>
                  <a:lnTo>
                    <a:pt x="1860" y="1364"/>
                  </a:lnTo>
                  <a:lnTo>
                    <a:pt x="1859" y="1377"/>
                  </a:lnTo>
                  <a:lnTo>
                    <a:pt x="1851" y="1377"/>
                  </a:lnTo>
                  <a:lnTo>
                    <a:pt x="1843" y="1378"/>
                  </a:lnTo>
                  <a:lnTo>
                    <a:pt x="1824" y="1377"/>
                  </a:lnTo>
                  <a:lnTo>
                    <a:pt x="1810" y="1376"/>
                  </a:lnTo>
                  <a:lnTo>
                    <a:pt x="1805" y="1376"/>
                  </a:lnTo>
                  <a:lnTo>
                    <a:pt x="1801" y="1375"/>
                  </a:lnTo>
                  <a:lnTo>
                    <a:pt x="1795" y="1372"/>
                  </a:lnTo>
                  <a:lnTo>
                    <a:pt x="1790" y="1368"/>
                  </a:lnTo>
                  <a:lnTo>
                    <a:pt x="1795" y="1358"/>
                  </a:lnTo>
                  <a:lnTo>
                    <a:pt x="1801" y="1350"/>
                  </a:lnTo>
                  <a:lnTo>
                    <a:pt x="1806" y="1341"/>
                  </a:lnTo>
                  <a:lnTo>
                    <a:pt x="1811" y="1333"/>
                  </a:lnTo>
                  <a:lnTo>
                    <a:pt x="1817" y="1336"/>
                  </a:lnTo>
                  <a:lnTo>
                    <a:pt x="1823" y="1339"/>
                  </a:lnTo>
                  <a:lnTo>
                    <a:pt x="1829" y="1340"/>
                  </a:lnTo>
                  <a:lnTo>
                    <a:pt x="1835" y="1342"/>
                  </a:lnTo>
                  <a:lnTo>
                    <a:pt x="1842" y="1343"/>
                  </a:lnTo>
                  <a:lnTo>
                    <a:pt x="1848" y="1344"/>
                  </a:lnTo>
                  <a:lnTo>
                    <a:pt x="1854" y="1347"/>
                  </a:lnTo>
                  <a:lnTo>
                    <a:pt x="1861" y="1352"/>
                  </a:lnTo>
                  <a:close/>
                  <a:moveTo>
                    <a:pt x="1839" y="1315"/>
                  </a:moveTo>
                  <a:lnTo>
                    <a:pt x="1840" y="1316"/>
                  </a:lnTo>
                  <a:lnTo>
                    <a:pt x="1838" y="1317"/>
                  </a:lnTo>
                  <a:lnTo>
                    <a:pt x="1835" y="1318"/>
                  </a:lnTo>
                  <a:lnTo>
                    <a:pt x="1832" y="1319"/>
                  </a:lnTo>
                  <a:lnTo>
                    <a:pt x="1824" y="1319"/>
                  </a:lnTo>
                  <a:lnTo>
                    <a:pt x="1817" y="1319"/>
                  </a:lnTo>
                  <a:lnTo>
                    <a:pt x="1809" y="1317"/>
                  </a:lnTo>
                  <a:lnTo>
                    <a:pt x="1801" y="1314"/>
                  </a:lnTo>
                  <a:lnTo>
                    <a:pt x="1792" y="1309"/>
                  </a:lnTo>
                  <a:lnTo>
                    <a:pt x="1785" y="1306"/>
                  </a:lnTo>
                  <a:lnTo>
                    <a:pt x="1777" y="1303"/>
                  </a:lnTo>
                  <a:lnTo>
                    <a:pt x="1771" y="1301"/>
                  </a:lnTo>
                  <a:lnTo>
                    <a:pt x="1769" y="1301"/>
                  </a:lnTo>
                  <a:lnTo>
                    <a:pt x="1767" y="1301"/>
                  </a:lnTo>
                  <a:lnTo>
                    <a:pt x="1765" y="1302"/>
                  </a:lnTo>
                  <a:lnTo>
                    <a:pt x="1763" y="1303"/>
                  </a:lnTo>
                  <a:lnTo>
                    <a:pt x="1767" y="1299"/>
                  </a:lnTo>
                  <a:lnTo>
                    <a:pt x="1772" y="1295"/>
                  </a:lnTo>
                  <a:lnTo>
                    <a:pt x="1776" y="1290"/>
                  </a:lnTo>
                  <a:lnTo>
                    <a:pt x="1782" y="1288"/>
                  </a:lnTo>
                  <a:lnTo>
                    <a:pt x="1786" y="1287"/>
                  </a:lnTo>
                  <a:lnTo>
                    <a:pt x="1791" y="1286"/>
                  </a:lnTo>
                  <a:lnTo>
                    <a:pt x="1796" y="1286"/>
                  </a:lnTo>
                  <a:lnTo>
                    <a:pt x="1802" y="1287"/>
                  </a:lnTo>
                  <a:lnTo>
                    <a:pt x="1807" y="1288"/>
                  </a:lnTo>
                  <a:lnTo>
                    <a:pt x="1812" y="1290"/>
                  </a:lnTo>
                  <a:lnTo>
                    <a:pt x="1816" y="1294"/>
                  </a:lnTo>
                  <a:lnTo>
                    <a:pt x="1822" y="1297"/>
                  </a:lnTo>
                  <a:lnTo>
                    <a:pt x="1831" y="1305"/>
                  </a:lnTo>
                  <a:lnTo>
                    <a:pt x="1839" y="1315"/>
                  </a:lnTo>
                  <a:close/>
                  <a:moveTo>
                    <a:pt x="1816" y="1253"/>
                  </a:moveTo>
                  <a:lnTo>
                    <a:pt x="1815" y="1258"/>
                  </a:lnTo>
                  <a:lnTo>
                    <a:pt x="1815" y="1263"/>
                  </a:lnTo>
                  <a:lnTo>
                    <a:pt x="1782" y="1273"/>
                  </a:lnTo>
                  <a:lnTo>
                    <a:pt x="1766" y="1270"/>
                  </a:lnTo>
                  <a:lnTo>
                    <a:pt x="1754" y="1267"/>
                  </a:lnTo>
                  <a:lnTo>
                    <a:pt x="1750" y="1265"/>
                  </a:lnTo>
                  <a:lnTo>
                    <a:pt x="1747" y="1263"/>
                  </a:lnTo>
                  <a:lnTo>
                    <a:pt x="1745" y="1261"/>
                  </a:lnTo>
                  <a:lnTo>
                    <a:pt x="1744" y="1258"/>
                  </a:lnTo>
                  <a:lnTo>
                    <a:pt x="1744" y="1256"/>
                  </a:lnTo>
                  <a:lnTo>
                    <a:pt x="1745" y="1252"/>
                  </a:lnTo>
                  <a:lnTo>
                    <a:pt x="1746" y="1249"/>
                  </a:lnTo>
                  <a:lnTo>
                    <a:pt x="1749" y="1246"/>
                  </a:lnTo>
                  <a:lnTo>
                    <a:pt x="1756" y="1240"/>
                  </a:lnTo>
                  <a:lnTo>
                    <a:pt x="1766" y="1231"/>
                  </a:lnTo>
                  <a:lnTo>
                    <a:pt x="1776" y="1236"/>
                  </a:lnTo>
                  <a:lnTo>
                    <a:pt x="1786" y="1243"/>
                  </a:lnTo>
                  <a:lnTo>
                    <a:pt x="1792" y="1245"/>
                  </a:lnTo>
                  <a:lnTo>
                    <a:pt x="1799" y="1248"/>
                  </a:lnTo>
                  <a:lnTo>
                    <a:pt x="1807" y="1251"/>
                  </a:lnTo>
                  <a:lnTo>
                    <a:pt x="1816" y="1253"/>
                  </a:lnTo>
                  <a:close/>
                  <a:moveTo>
                    <a:pt x="1797" y="1202"/>
                  </a:moveTo>
                  <a:lnTo>
                    <a:pt x="1791" y="1208"/>
                  </a:lnTo>
                  <a:lnTo>
                    <a:pt x="1784" y="1213"/>
                  </a:lnTo>
                  <a:lnTo>
                    <a:pt x="1781" y="1216"/>
                  </a:lnTo>
                  <a:lnTo>
                    <a:pt x="1777" y="1219"/>
                  </a:lnTo>
                  <a:lnTo>
                    <a:pt x="1774" y="1220"/>
                  </a:lnTo>
                  <a:lnTo>
                    <a:pt x="1771" y="1220"/>
                  </a:lnTo>
                  <a:lnTo>
                    <a:pt x="1764" y="1217"/>
                  </a:lnTo>
                  <a:lnTo>
                    <a:pt x="1758" y="1215"/>
                  </a:lnTo>
                  <a:lnTo>
                    <a:pt x="1754" y="1213"/>
                  </a:lnTo>
                  <a:lnTo>
                    <a:pt x="1750" y="1210"/>
                  </a:lnTo>
                  <a:lnTo>
                    <a:pt x="1745" y="1204"/>
                  </a:lnTo>
                  <a:lnTo>
                    <a:pt x="1739" y="1196"/>
                  </a:lnTo>
                  <a:lnTo>
                    <a:pt x="1755" y="1191"/>
                  </a:lnTo>
                  <a:lnTo>
                    <a:pt x="1769" y="1187"/>
                  </a:lnTo>
                  <a:lnTo>
                    <a:pt x="1775" y="1187"/>
                  </a:lnTo>
                  <a:lnTo>
                    <a:pt x="1782" y="1189"/>
                  </a:lnTo>
                  <a:lnTo>
                    <a:pt x="1789" y="1194"/>
                  </a:lnTo>
                  <a:lnTo>
                    <a:pt x="1797" y="1202"/>
                  </a:lnTo>
                  <a:close/>
                  <a:moveTo>
                    <a:pt x="1790" y="1165"/>
                  </a:moveTo>
                  <a:lnTo>
                    <a:pt x="1784" y="1170"/>
                  </a:lnTo>
                  <a:lnTo>
                    <a:pt x="1778" y="1173"/>
                  </a:lnTo>
                  <a:lnTo>
                    <a:pt x="1773" y="1175"/>
                  </a:lnTo>
                  <a:lnTo>
                    <a:pt x="1765" y="1177"/>
                  </a:lnTo>
                  <a:lnTo>
                    <a:pt x="1735" y="1170"/>
                  </a:lnTo>
                  <a:lnTo>
                    <a:pt x="1713" y="1164"/>
                  </a:lnTo>
                  <a:lnTo>
                    <a:pt x="1710" y="1161"/>
                  </a:lnTo>
                  <a:lnTo>
                    <a:pt x="1708" y="1159"/>
                  </a:lnTo>
                  <a:lnTo>
                    <a:pt x="1707" y="1157"/>
                  </a:lnTo>
                  <a:lnTo>
                    <a:pt x="1708" y="1155"/>
                  </a:lnTo>
                  <a:lnTo>
                    <a:pt x="1711" y="1152"/>
                  </a:lnTo>
                  <a:lnTo>
                    <a:pt x="1715" y="1150"/>
                  </a:lnTo>
                  <a:lnTo>
                    <a:pt x="1721" y="1147"/>
                  </a:lnTo>
                  <a:lnTo>
                    <a:pt x="1730" y="1144"/>
                  </a:lnTo>
                  <a:lnTo>
                    <a:pt x="1747" y="1150"/>
                  </a:lnTo>
                  <a:lnTo>
                    <a:pt x="1762" y="1155"/>
                  </a:lnTo>
                  <a:lnTo>
                    <a:pt x="1775" y="1159"/>
                  </a:lnTo>
                  <a:lnTo>
                    <a:pt x="1790" y="1165"/>
                  </a:lnTo>
                  <a:close/>
                  <a:moveTo>
                    <a:pt x="1751" y="1110"/>
                  </a:moveTo>
                  <a:lnTo>
                    <a:pt x="1743" y="1118"/>
                  </a:lnTo>
                  <a:lnTo>
                    <a:pt x="1735" y="1128"/>
                  </a:lnTo>
                  <a:lnTo>
                    <a:pt x="1725" y="1120"/>
                  </a:lnTo>
                  <a:lnTo>
                    <a:pt x="1713" y="1113"/>
                  </a:lnTo>
                  <a:lnTo>
                    <a:pt x="1702" y="1107"/>
                  </a:lnTo>
                  <a:lnTo>
                    <a:pt x="1692" y="1100"/>
                  </a:lnTo>
                  <a:lnTo>
                    <a:pt x="1699" y="1097"/>
                  </a:lnTo>
                  <a:lnTo>
                    <a:pt x="1707" y="1095"/>
                  </a:lnTo>
                  <a:lnTo>
                    <a:pt x="1715" y="1094"/>
                  </a:lnTo>
                  <a:lnTo>
                    <a:pt x="1725" y="1094"/>
                  </a:lnTo>
                  <a:lnTo>
                    <a:pt x="1733" y="1095"/>
                  </a:lnTo>
                  <a:lnTo>
                    <a:pt x="1740" y="1098"/>
                  </a:lnTo>
                  <a:lnTo>
                    <a:pt x="1744" y="1100"/>
                  </a:lnTo>
                  <a:lnTo>
                    <a:pt x="1747" y="1102"/>
                  </a:lnTo>
                  <a:lnTo>
                    <a:pt x="1749" y="1107"/>
                  </a:lnTo>
                  <a:lnTo>
                    <a:pt x="1751" y="1110"/>
                  </a:lnTo>
                  <a:close/>
                  <a:moveTo>
                    <a:pt x="1676" y="1039"/>
                  </a:moveTo>
                  <a:lnTo>
                    <a:pt x="1685" y="1043"/>
                  </a:lnTo>
                  <a:lnTo>
                    <a:pt x="1695" y="1048"/>
                  </a:lnTo>
                  <a:lnTo>
                    <a:pt x="1705" y="1053"/>
                  </a:lnTo>
                  <a:lnTo>
                    <a:pt x="1714" y="1057"/>
                  </a:lnTo>
                  <a:lnTo>
                    <a:pt x="1713" y="1066"/>
                  </a:lnTo>
                  <a:lnTo>
                    <a:pt x="1713" y="1076"/>
                  </a:lnTo>
                  <a:lnTo>
                    <a:pt x="1707" y="1076"/>
                  </a:lnTo>
                  <a:lnTo>
                    <a:pt x="1701" y="1077"/>
                  </a:lnTo>
                  <a:lnTo>
                    <a:pt x="1696" y="1075"/>
                  </a:lnTo>
                  <a:lnTo>
                    <a:pt x="1690" y="1073"/>
                  </a:lnTo>
                  <a:lnTo>
                    <a:pt x="1683" y="1068"/>
                  </a:lnTo>
                  <a:lnTo>
                    <a:pt x="1678" y="1063"/>
                  </a:lnTo>
                  <a:lnTo>
                    <a:pt x="1674" y="1058"/>
                  </a:lnTo>
                  <a:lnTo>
                    <a:pt x="1672" y="1052"/>
                  </a:lnTo>
                  <a:lnTo>
                    <a:pt x="1671" y="1048"/>
                  </a:lnTo>
                  <a:lnTo>
                    <a:pt x="1672" y="1045"/>
                  </a:lnTo>
                  <a:lnTo>
                    <a:pt x="1673" y="1042"/>
                  </a:lnTo>
                  <a:lnTo>
                    <a:pt x="1676" y="1039"/>
                  </a:lnTo>
                  <a:close/>
                  <a:moveTo>
                    <a:pt x="1656" y="1049"/>
                  </a:moveTo>
                  <a:lnTo>
                    <a:pt x="1660" y="1054"/>
                  </a:lnTo>
                  <a:lnTo>
                    <a:pt x="1664" y="1060"/>
                  </a:lnTo>
                  <a:lnTo>
                    <a:pt x="1669" y="1066"/>
                  </a:lnTo>
                  <a:lnTo>
                    <a:pt x="1672" y="1075"/>
                  </a:lnTo>
                  <a:lnTo>
                    <a:pt x="1674" y="1082"/>
                  </a:lnTo>
                  <a:lnTo>
                    <a:pt x="1673" y="1090"/>
                  </a:lnTo>
                  <a:lnTo>
                    <a:pt x="1672" y="1093"/>
                  </a:lnTo>
                  <a:lnTo>
                    <a:pt x="1671" y="1096"/>
                  </a:lnTo>
                  <a:lnTo>
                    <a:pt x="1668" y="1098"/>
                  </a:lnTo>
                  <a:lnTo>
                    <a:pt x="1664" y="1100"/>
                  </a:lnTo>
                  <a:lnTo>
                    <a:pt x="1658" y="1084"/>
                  </a:lnTo>
                  <a:lnTo>
                    <a:pt x="1653" y="1071"/>
                  </a:lnTo>
                  <a:lnTo>
                    <a:pt x="1652" y="1064"/>
                  </a:lnTo>
                  <a:lnTo>
                    <a:pt x="1652" y="1059"/>
                  </a:lnTo>
                  <a:lnTo>
                    <a:pt x="1653" y="1054"/>
                  </a:lnTo>
                  <a:lnTo>
                    <a:pt x="1656" y="1049"/>
                  </a:lnTo>
                  <a:close/>
                  <a:moveTo>
                    <a:pt x="1562" y="900"/>
                  </a:moveTo>
                  <a:lnTo>
                    <a:pt x="1575" y="895"/>
                  </a:lnTo>
                  <a:lnTo>
                    <a:pt x="1586" y="892"/>
                  </a:lnTo>
                  <a:lnTo>
                    <a:pt x="1593" y="891"/>
                  </a:lnTo>
                  <a:lnTo>
                    <a:pt x="1600" y="890"/>
                  </a:lnTo>
                  <a:lnTo>
                    <a:pt x="1608" y="890"/>
                  </a:lnTo>
                  <a:lnTo>
                    <a:pt x="1617" y="890"/>
                  </a:lnTo>
                  <a:lnTo>
                    <a:pt x="1623" y="922"/>
                  </a:lnTo>
                  <a:lnTo>
                    <a:pt x="1630" y="959"/>
                  </a:lnTo>
                  <a:lnTo>
                    <a:pt x="1635" y="1000"/>
                  </a:lnTo>
                  <a:lnTo>
                    <a:pt x="1640" y="1045"/>
                  </a:lnTo>
                  <a:lnTo>
                    <a:pt x="1645" y="1093"/>
                  </a:lnTo>
                  <a:lnTo>
                    <a:pt x="1649" y="1142"/>
                  </a:lnTo>
                  <a:lnTo>
                    <a:pt x="1653" y="1195"/>
                  </a:lnTo>
                  <a:lnTo>
                    <a:pt x="1655" y="1248"/>
                  </a:lnTo>
                  <a:lnTo>
                    <a:pt x="1657" y="1302"/>
                  </a:lnTo>
                  <a:lnTo>
                    <a:pt x="1657" y="1355"/>
                  </a:lnTo>
                  <a:lnTo>
                    <a:pt x="1657" y="1408"/>
                  </a:lnTo>
                  <a:lnTo>
                    <a:pt x="1656" y="1459"/>
                  </a:lnTo>
                  <a:lnTo>
                    <a:pt x="1653" y="1509"/>
                  </a:lnTo>
                  <a:lnTo>
                    <a:pt x="1650" y="1556"/>
                  </a:lnTo>
                  <a:lnTo>
                    <a:pt x="1644" y="1599"/>
                  </a:lnTo>
                  <a:lnTo>
                    <a:pt x="1637" y="1638"/>
                  </a:lnTo>
                  <a:lnTo>
                    <a:pt x="1624" y="1638"/>
                  </a:lnTo>
                  <a:lnTo>
                    <a:pt x="1612" y="1638"/>
                  </a:lnTo>
                  <a:lnTo>
                    <a:pt x="1598" y="1639"/>
                  </a:lnTo>
                  <a:lnTo>
                    <a:pt x="1585" y="1639"/>
                  </a:lnTo>
                  <a:lnTo>
                    <a:pt x="1577" y="1635"/>
                  </a:lnTo>
                  <a:lnTo>
                    <a:pt x="1567" y="1632"/>
                  </a:lnTo>
                  <a:lnTo>
                    <a:pt x="1559" y="1627"/>
                  </a:lnTo>
                  <a:lnTo>
                    <a:pt x="1549" y="1624"/>
                  </a:lnTo>
                  <a:lnTo>
                    <a:pt x="1543" y="1583"/>
                  </a:lnTo>
                  <a:lnTo>
                    <a:pt x="1538" y="1541"/>
                  </a:lnTo>
                  <a:lnTo>
                    <a:pt x="1535" y="1496"/>
                  </a:lnTo>
                  <a:lnTo>
                    <a:pt x="1533" y="1451"/>
                  </a:lnTo>
                  <a:lnTo>
                    <a:pt x="1533" y="1406"/>
                  </a:lnTo>
                  <a:lnTo>
                    <a:pt x="1533" y="1358"/>
                  </a:lnTo>
                  <a:lnTo>
                    <a:pt x="1535" y="1310"/>
                  </a:lnTo>
                  <a:lnTo>
                    <a:pt x="1537" y="1263"/>
                  </a:lnTo>
                  <a:lnTo>
                    <a:pt x="1542" y="1168"/>
                  </a:lnTo>
                  <a:lnTo>
                    <a:pt x="1549" y="1074"/>
                  </a:lnTo>
                  <a:lnTo>
                    <a:pt x="1557" y="984"/>
                  </a:lnTo>
                  <a:lnTo>
                    <a:pt x="1562" y="900"/>
                  </a:lnTo>
                  <a:close/>
                  <a:moveTo>
                    <a:pt x="1489" y="1021"/>
                  </a:moveTo>
                  <a:lnTo>
                    <a:pt x="1511" y="1021"/>
                  </a:lnTo>
                  <a:lnTo>
                    <a:pt x="1521" y="1030"/>
                  </a:lnTo>
                  <a:lnTo>
                    <a:pt x="1529" y="1041"/>
                  </a:lnTo>
                  <a:lnTo>
                    <a:pt x="1533" y="1046"/>
                  </a:lnTo>
                  <a:lnTo>
                    <a:pt x="1534" y="1053"/>
                  </a:lnTo>
                  <a:lnTo>
                    <a:pt x="1533" y="1056"/>
                  </a:lnTo>
                  <a:lnTo>
                    <a:pt x="1532" y="1059"/>
                  </a:lnTo>
                  <a:lnTo>
                    <a:pt x="1529" y="1062"/>
                  </a:lnTo>
                  <a:lnTo>
                    <a:pt x="1527" y="1066"/>
                  </a:lnTo>
                  <a:lnTo>
                    <a:pt x="1517" y="1060"/>
                  </a:lnTo>
                  <a:lnTo>
                    <a:pt x="1510" y="1055"/>
                  </a:lnTo>
                  <a:lnTo>
                    <a:pt x="1505" y="1051"/>
                  </a:lnTo>
                  <a:lnTo>
                    <a:pt x="1501" y="1045"/>
                  </a:lnTo>
                  <a:lnTo>
                    <a:pt x="1495" y="1035"/>
                  </a:lnTo>
                  <a:lnTo>
                    <a:pt x="1489" y="1021"/>
                  </a:lnTo>
                  <a:close/>
                  <a:moveTo>
                    <a:pt x="1480" y="1078"/>
                  </a:moveTo>
                  <a:lnTo>
                    <a:pt x="1485" y="1074"/>
                  </a:lnTo>
                  <a:lnTo>
                    <a:pt x="1491" y="1071"/>
                  </a:lnTo>
                  <a:lnTo>
                    <a:pt x="1499" y="1078"/>
                  </a:lnTo>
                  <a:lnTo>
                    <a:pt x="1507" y="1086"/>
                  </a:lnTo>
                  <a:lnTo>
                    <a:pt x="1518" y="1094"/>
                  </a:lnTo>
                  <a:lnTo>
                    <a:pt x="1532" y="1102"/>
                  </a:lnTo>
                  <a:lnTo>
                    <a:pt x="1528" y="1110"/>
                  </a:lnTo>
                  <a:lnTo>
                    <a:pt x="1525" y="1116"/>
                  </a:lnTo>
                  <a:lnTo>
                    <a:pt x="1519" y="1116"/>
                  </a:lnTo>
                  <a:lnTo>
                    <a:pt x="1505" y="1105"/>
                  </a:lnTo>
                  <a:lnTo>
                    <a:pt x="1495" y="1097"/>
                  </a:lnTo>
                  <a:lnTo>
                    <a:pt x="1487" y="1087"/>
                  </a:lnTo>
                  <a:lnTo>
                    <a:pt x="1480" y="1078"/>
                  </a:lnTo>
                  <a:close/>
                  <a:moveTo>
                    <a:pt x="1472" y="997"/>
                  </a:moveTo>
                  <a:lnTo>
                    <a:pt x="1467" y="997"/>
                  </a:lnTo>
                  <a:lnTo>
                    <a:pt x="1465" y="995"/>
                  </a:lnTo>
                  <a:lnTo>
                    <a:pt x="1463" y="995"/>
                  </a:lnTo>
                  <a:lnTo>
                    <a:pt x="1467" y="984"/>
                  </a:lnTo>
                  <a:lnTo>
                    <a:pt x="1471" y="973"/>
                  </a:lnTo>
                  <a:lnTo>
                    <a:pt x="1475" y="974"/>
                  </a:lnTo>
                  <a:lnTo>
                    <a:pt x="1478" y="975"/>
                  </a:lnTo>
                  <a:lnTo>
                    <a:pt x="1479" y="978"/>
                  </a:lnTo>
                  <a:lnTo>
                    <a:pt x="1479" y="981"/>
                  </a:lnTo>
                  <a:lnTo>
                    <a:pt x="1479" y="984"/>
                  </a:lnTo>
                  <a:lnTo>
                    <a:pt x="1477" y="987"/>
                  </a:lnTo>
                  <a:lnTo>
                    <a:pt x="1475" y="991"/>
                  </a:lnTo>
                  <a:lnTo>
                    <a:pt x="1472" y="997"/>
                  </a:lnTo>
                  <a:close/>
                  <a:moveTo>
                    <a:pt x="1517" y="1180"/>
                  </a:moveTo>
                  <a:lnTo>
                    <a:pt x="1511" y="1180"/>
                  </a:lnTo>
                  <a:lnTo>
                    <a:pt x="1506" y="1182"/>
                  </a:lnTo>
                  <a:lnTo>
                    <a:pt x="1496" y="1172"/>
                  </a:lnTo>
                  <a:lnTo>
                    <a:pt x="1485" y="1163"/>
                  </a:lnTo>
                  <a:lnTo>
                    <a:pt x="1476" y="1152"/>
                  </a:lnTo>
                  <a:lnTo>
                    <a:pt x="1465" y="1142"/>
                  </a:lnTo>
                  <a:lnTo>
                    <a:pt x="1466" y="1139"/>
                  </a:lnTo>
                  <a:lnTo>
                    <a:pt x="1467" y="1136"/>
                  </a:lnTo>
                  <a:lnTo>
                    <a:pt x="1469" y="1135"/>
                  </a:lnTo>
                  <a:lnTo>
                    <a:pt x="1472" y="1134"/>
                  </a:lnTo>
                  <a:lnTo>
                    <a:pt x="1477" y="1135"/>
                  </a:lnTo>
                  <a:lnTo>
                    <a:pt x="1481" y="1136"/>
                  </a:lnTo>
                  <a:lnTo>
                    <a:pt x="1485" y="1138"/>
                  </a:lnTo>
                  <a:lnTo>
                    <a:pt x="1489" y="1140"/>
                  </a:lnTo>
                  <a:lnTo>
                    <a:pt x="1494" y="1144"/>
                  </a:lnTo>
                  <a:lnTo>
                    <a:pt x="1499" y="1148"/>
                  </a:lnTo>
                  <a:lnTo>
                    <a:pt x="1503" y="1152"/>
                  </a:lnTo>
                  <a:lnTo>
                    <a:pt x="1507" y="1157"/>
                  </a:lnTo>
                  <a:lnTo>
                    <a:pt x="1510" y="1163"/>
                  </a:lnTo>
                  <a:lnTo>
                    <a:pt x="1514" y="1169"/>
                  </a:lnTo>
                  <a:lnTo>
                    <a:pt x="1516" y="1174"/>
                  </a:lnTo>
                  <a:lnTo>
                    <a:pt x="1517" y="1180"/>
                  </a:lnTo>
                  <a:close/>
                  <a:moveTo>
                    <a:pt x="1454" y="1209"/>
                  </a:moveTo>
                  <a:lnTo>
                    <a:pt x="1459" y="1205"/>
                  </a:lnTo>
                  <a:lnTo>
                    <a:pt x="1463" y="1202"/>
                  </a:lnTo>
                  <a:lnTo>
                    <a:pt x="1467" y="1202"/>
                  </a:lnTo>
                  <a:lnTo>
                    <a:pt x="1471" y="1202"/>
                  </a:lnTo>
                  <a:lnTo>
                    <a:pt x="1482" y="1207"/>
                  </a:lnTo>
                  <a:lnTo>
                    <a:pt x="1498" y="1215"/>
                  </a:lnTo>
                  <a:lnTo>
                    <a:pt x="1502" y="1256"/>
                  </a:lnTo>
                  <a:lnTo>
                    <a:pt x="1501" y="1256"/>
                  </a:lnTo>
                  <a:lnTo>
                    <a:pt x="1499" y="1258"/>
                  </a:lnTo>
                  <a:lnTo>
                    <a:pt x="1475" y="1232"/>
                  </a:lnTo>
                  <a:lnTo>
                    <a:pt x="1462" y="1219"/>
                  </a:lnTo>
                  <a:lnTo>
                    <a:pt x="1457" y="1212"/>
                  </a:lnTo>
                  <a:lnTo>
                    <a:pt x="1454" y="1209"/>
                  </a:lnTo>
                  <a:close/>
                  <a:moveTo>
                    <a:pt x="1451" y="1257"/>
                  </a:moveTo>
                  <a:lnTo>
                    <a:pt x="1459" y="1260"/>
                  </a:lnTo>
                  <a:lnTo>
                    <a:pt x="1469" y="1268"/>
                  </a:lnTo>
                  <a:lnTo>
                    <a:pt x="1482" y="1279"/>
                  </a:lnTo>
                  <a:lnTo>
                    <a:pt x="1492" y="1288"/>
                  </a:lnTo>
                  <a:lnTo>
                    <a:pt x="1492" y="1301"/>
                  </a:lnTo>
                  <a:lnTo>
                    <a:pt x="1494" y="1314"/>
                  </a:lnTo>
                  <a:lnTo>
                    <a:pt x="1489" y="1314"/>
                  </a:lnTo>
                  <a:lnTo>
                    <a:pt x="1486" y="1313"/>
                  </a:lnTo>
                  <a:lnTo>
                    <a:pt x="1483" y="1313"/>
                  </a:lnTo>
                  <a:lnTo>
                    <a:pt x="1480" y="1310"/>
                  </a:lnTo>
                  <a:lnTo>
                    <a:pt x="1477" y="1308"/>
                  </a:lnTo>
                  <a:lnTo>
                    <a:pt x="1475" y="1304"/>
                  </a:lnTo>
                  <a:lnTo>
                    <a:pt x="1468" y="1296"/>
                  </a:lnTo>
                  <a:lnTo>
                    <a:pt x="1463" y="1286"/>
                  </a:lnTo>
                  <a:lnTo>
                    <a:pt x="1456" y="1266"/>
                  </a:lnTo>
                  <a:lnTo>
                    <a:pt x="1451" y="1257"/>
                  </a:lnTo>
                  <a:close/>
                  <a:moveTo>
                    <a:pt x="1510" y="2736"/>
                  </a:moveTo>
                  <a:lnTo>
                    <a:pt x="1502" y="2728"/>
                  </a:lnTo>
                  <a:lnTo>
                    <a:pt x="1498" y="2722"/>
                  </a:lnTo>
                  <a:lnTo>
                    <a:pt x="1497" y="2717"/>
                  </a:lnTo>
                  <a:lnTo>
                    <a:pt x="1498" y="2711"/>
                  </a:lnTo>
                  <a:lnTo>
                    <a:pt x="1517" y="2705"/>
                  </a:lnTo>
                  <a:lnTo>
                    <a:pt x="1542" y="2700"/>
                  </a:lnTo>
                  <a:lnTo>
                    <a:pt x="1557" y="2697"/>
                  </a:lnTo>
                  <a:lnTo>
                    <a:pt x="1573" y="2695"/>
                  </a:lnTo>
                  <a:lnTo>
                    <a:pt x="1589" y="2693"/>
                  </a:lnTo>
                  <a:lnTo>
                    <a:pt x="1603" y="2691"/>
                  </a:lnTo>
                  <a:lnTo>
                    <a:pt x="1619" y="2691"/>
                  </a:lnTo>
                  <a:lnTo>
                    <a:pt x="1634" y="2691"/>
                  </a:lnTo>
                  <a:lnTo>
                    <a:pt x="1648" y="2693"/>
                  </a:lnTo>
                  <a:lnTo>
                    <a:pt x="1660" y="2696"/>
                  </a:lnTo>
                  <a:lnTo>
                    <a:pt x="1666" y="2698"/>
                  </a:lnTo>
                  <a:lnTo>
                    <a:pt x="1671" y="2700"/>
                  </a:lnTo>
                  <a:lnTo>
                    <a:pt x="1675" y="2703"/>
                  </a:lnTo>
                  <a:lnTo>
                    <a:pt x="1679" y="2706"/>
                  </a:lnTo>
                  <a:lnTo>
                    <a:pt x="1682" y="2711"/>
                  </a:lnTo>
                  <a:lnTo>
                    <a:pt x="1686" y="2715"/>
                  </a:lnTo>
                  <a:lnTo>
                    <a:pt x="1688" y="2719"/>
                  </a:lnTo>
                  <a:lnTo>
                    <a:pt x="1689" y="2724"/>
                  </a:lnTo>
                  <a:lnTo>
                    <a:pt x="1667" y="2725"/>
                  </a:lnTo>
                  <a:lnTo>
                    <a:pt x="1643" y="2726"/>
                  </a:lnTo>
                  <a:lnTo>
                    <a:pt x="1620" y="2729"/>
                  </a:lnTo>
                  <a:lnTo>
                    <a:pt x="1597" y="2731"/>
                  </a:lnTo>
                  <a:lnTo>
                    <a:pt x="1574" y="2733"/>
                  </a:lnTo>
                  <a:lnTo>
                    <a:pt x="1552" y="2734"/>
                  </a:lnTo>
                  <a:lnTo>
                    <a:pt x="1530" y="2735"/>
                  </a:lnTo>
                  <a:lnTo>
                    <a:pt x="1510" y="2736"/>
                  </a:lnTo>
                  <a:close/>
                  <a:moveTo>
                    <a:pt x="1744" y="1409"/>
                  </a:moveTo>
                  <a:lnTo>
                    <a:pt x="1743" y="1413"/>
                  </a:lnTo>
                  <a:lnTo>
                    <a:pt x="1739" y="1416"/>
                  </a:lnTo>
                  <a:lnTo>
                    <a:pt x="1736" y="1419"/>
                  </a:lnTo>
                  <a:lnTo>
                    <a:pt x="1732" y="1422"/>
                  </a:lnTo>
                  <a:lnTo>
                    <a:pt x="1724" y="1427"/>
                  </a:lnTo>
                  <a:lnTo>
                    <a:pt x="1718" y="1428"/>
                  </a:lnTo>
                  <a:lnTo>
                    <a:pt x="1710" y="1422"/>
                  </a:lnTo>
                  <a:lnTo>
                    <a:pt x="1701" y="1417"/>
                  </a:lnTo>
                  <a:lnTo>
                    <a:pt x="1693" y="1413"/>
                  </a:lnTo>
                  <a:lnTo>
                    <a:pt x="1686" y="1409"/>
                  </a:lnTo>
                  <a:lnTo>
                    <a:pt x="1693" y="1397"/>
                  </a:lnTo>
                  <a:lnTo>
                    <a:pt x="1702" y="1387"/>
                  </a:lnTo>
                  <a:lnTo>
                    <a:pt x="1712" y="1392"/>
                  </a:lnTo>
                  <a:lnTo>
                    <a:pt x="1723" y="1397"/>
                  </a:lnTo>
                  <a:lnTo>
                    <a:pt x="1733" y="1402"/>
                  </a:lnTo>
                  <a:lnTo>
                    <a:pt x="1744" y="1409"/>
                  </a:lnTo>
                  <a:close/>
                  <a:moveTo>
                    <a:pt x="1686" y="1344"/>
                  </a:moveTo>
                  <a:lnTo>
                    <a:pt x="1693" y="1340"/>
                  </a:lnTo>
                  <a:lnTo>
                    <a:pt x="1700" y="1337"/>
                  </a:lnTo>
                  <a:lnTo>
                    <a:pt x="1715" y="1351"/>
                  </a:lnTo>
                  <a:lnTo>
                    <a:pt x="1731" y="1364"/>
                  </a:lnTo>
                  <a:lnTo>
                    <a:pt x="1725" y="1370"/>
                  </a:lnTo>
                  <a:lnTo>
                    <a:pt x="1719" y="1377"/>
                  </a:lnTo>
                  <a:lnTo>
                    <a:pt x="1711" y="1375"/>
                  </a:lnTo>
                  <a:lnTo>
                    <a:pt x="1705" y="1373"/>
                  </a:lnTo>
                  <a:lnTo>
                    <a:pt x="1697" y="1371"/>
                  </a:lnTo>
                  <a:lnTo>
                    <a:pt x="1692" y="1366"/>
                  </a:lnTo>
                  <a:lnTo>
                    <a:pt x="1688" y="1362"/>
                  </a:lnTo>
                  <a:lnTo>
                    <a:pt x="1686" y="1357"/>
                  </a:lnTo>
                  <a:lnTo>
                    <a:pt x="1685" y="1352"/>
                  </a:lnTo>
                  <a:lnTo>
                    <a:pt x="1686" y="1344"/>
                  </a:lnTo>
                  <a:close/>
                  <a:moveTo>
                    <a:pt x="1735" y="1295"/>
                  </a:moveTo>
                  <a:lnTo>
                    <a:pt x="1732" y="1297"/>
                  </a:lnTo>
                  <a:lnTo>
                    <a:pt x="1728" y="1299"/>
                  </a:lnTo>
                  <a:lnTo>
                    <a:pt x="1723" y="1301"/>
                  </a:lnTo>
                  <a:lnTo>
                    <a:pt x="1717" y="1302"/>
                  </a:lnTo>
                  <a:lnTo>
                    <a:pt x="1705" y="1304"/>
                  </a:lnTo>
                  <a:lnTo>
                    <a:pt x="1696" y="1305"/>
                  </a:lnTo>
                  <a:lnTo>
                    <a:pt x="1682" y="1298"/>
                  </a:lnTo>
                  <a:lnTo>
                    <a:pt x="1670" y="1291"/>
                  </a:lnTo>
                  <a:lnTo>
                    <a:pt x="1679" y="1287"/>
                  </a:lnTo>
                  <a:lnTo>
                    <a:pt x="1695" y="1282"/>
                  </a:lnTo>
                  <a:lnTo>
                    <a:pt x="1711" y="1278"/>
                  </a:lnTo>
                  <a:lnTo>
                    <a:pt x="1724" y="1277"/>
                  </a:lnTo>
                  <a:lnTo>
                    <a:pt x="1735" y="1295"/>
                  </a:lnTo>
                  <a:close/>
                  <a:moveTo>
                    <a:pt x="1727" y="1230"/>
                  </a:moveTo>
                  <a:lnTo>
                    <a:pt x="1726" y="1242"/>
                  </a:lnTo>
                  <a:lnTo>
                    <a:pt x="1725" y="1253"/>
                  </a:lnTo>
                  <a:lnTo>
                    <a:pt x="1718" y="1253"/>
                  </a:lnTo>
                  <a:lnTo>
                    <a:pt x="1712" y="1254"/>
                  </a:lnTo>
                  <a:lnTo>
                    <a:pt x="1699" y="1248"/>
                  </a:lnTo>
                  <a:lnTo>
                    <a:pt x="1687" y="1242"/>
                  </a:lnTo>
                  <a:lnTo>
                    <a:pt x="1674" y="1234"/>
                  </a:lnTo>
                  <a:lnTo>
                    <a:pt x="1662" y="1228"/>
                  </a:lnTo>
                  <a:lnTo>
                    <a:pt x="1669" y="1222"/>
                  </a:lnTo>
                  <a:lnTo>
                    <a:pt x="1676" y="1215"/>
                  </a:lnTo>
                  <a:lnTo>
                    <a:pt x="1687" y="1215"/>
                  </a:lnTo>
                  <a:lnTo>
                    <a:pt x="1696" y="1217"/>
                  </a:lnTo>
                  <a:lnTo>
                    <a:pt x="1704" y="1220"/>
                  </a:lnTo>
                  <a:lnTo>
                    <a:pt x="1711" y="1222"/>
                  </a:lnTo>
                  <a:lnTo>
                    <a:pt x="1720" y="1227"/>
                  </a:lnTo>
                  <a:lnTo>
                    <a:pt x="1727" y="1230"/>
                  </a:lnTo>
                  <a:close/>
                  <a:moveTo>
                    <a:pt x="1668" y="1766"/>
                  </a:moveTo>
                  <a:lnTo>
                    <a:pt x="1669" y="1819"/>
                  </a:lnTo>
                  <a:lnTo>
                    <a:pt x="1671" y="1871"/>
                  </a:lnTo>
                  <a:lnTo>
                    <a:pt x="1673" y="1923"/>
                  </a:lnTo>
                  <a:lnTo>
                    <a:pt x="1675" y="1976"/>
                  </a:lnTo>
                  <a:lnTo>
                    <a:pt x="1677" y="2029"/>
                  </a:lnTo>
                  <a:lnTo>
                    <a:pt x="1679" y="2082"/>
                  </a:lnTo>
                  <a:lnTo>
                    <a:pt x="1681" y="2135"/>
                  </a:lnTo>
                  <a:lnTo>
                    <a:pt x="1683" y="2188"/>
                  </a:lnTo>
                  <a:lnTo>
                    <a:pt x="1686" y="2240"/>
                  </a:lnTo>
                  <a:lnTo>
                    <a:pt x="1687" y="2293"/>
                  </a:lnTo>
                  <a:lnTo>
                    <a:pt x="1689" y="2346"/>
                  </a:lnTo>
                  <a:lnTo>
                    <a:pt x="1690" y="2399"/>
                  </a:lnTo>
                  <a:lnTo>
                    <a:pt x="1690" y="2452"/>
                  </a:lnTo>
                  <a:lnTo>
                    <a:pt x="1690" y="2506"/>
                  </a:lnTo>
                  <a:lnTo>
                    <a:pt x="1689" y="2558"/>
                  </a:lnTo>
                  <a:lnTo>
                    <a:pt x="1688" y="2611"/>
                  </a:lnTo>
                  <a:lnTo>
                    <a:pt x="1681" y="2624"/>
                  </a:lnTo>
                  <a:lnTo>
                    <a:pt x="1676" y="2638"/>
                  </a:lnTo>
                  <a:lnTo>
                    <a:pt x="1662" y="2641"/>
                  </a:lnTo>
                  <a:lnTo>
                    <a:pt x="1649" y="2643"/>
                  </a:lnTo>
                  <a:lnTo>
                    <a:pt x="1634" y="2645"/>
                  </a:lnTo>
                  <a:lnTo>
                    <a:pt x="1619" y="2645"/>
                  </a:lnTo>
                  <a:lnTo>
                    <a:pt x="1590" y="2645"/>
                  </a:lnTo>
                  <a:lnTo>
                    <a:pt x="1563" y="2645"/>
                  </a:lnTo>
                  <a:lnTo>
                    <a:pt x="1549" y="2641"/>
                  </a:lnTo>
                  <a:lnTo>
                    <a:pt x="1536" y="2638"/>
                  </a:lnTo>
                  <a:lnTo>
                    <a:pt x="1522" y="2633"/>
                  </a:lnTo>
                  <a:lnTo>
                    <a:pt x="1509" y="2630"/>
                  </a:lnTo>
                  <a:lnTo>
                    <a:pt x="1510" y="2575"/>
                  </a:lnTo>
                  <a:lnTo>
                    <a:pt x="1513" y="2520"/>
                  </a:lnTo>
                  <a:lnTo>
                    <a:pt x="1515" y="2467"/>
                  </a:lnTo>
                  <a:lnTo>
                    <a:pt x="1516" y="2412"/>
                  </a:lnTo>
                  <a:lnTo>
                    <a:pt x="1518" y="2357"/>
                  </a:lnTo>
                  <a:lnTo>
                    <a:pt x="1519" y="2302"/>
                  </a:lnTo>
                  <a:lnTo>
                    <a:pt x="1521" y="2247"/>
                  </a:lnTo>
                  <a:lnTo>
                    <a:pt x="1523" y="2192"/>
                  </a:lnTo>
                  <a:lnTo>
                    <a:pt x="1524" y="2137"/>
                  </a:lnTo>
                  <a:lnTo>
                    <a:pt x="1526" y="2082"/>
                  </a:lnTo>
                  <a:lnTo>
                    <a:pt x="1528" y="2027"/>
                  </a:lnTo>
                  <a:lnTo>
                    <a:pt x="1530" y="1973"/>
                  </a:lnTo>
                  <a:lnTo>
                    <a:pt x="1532" y="1918"/>
                  </a:lnTo>
                  <a:lnTo>
                    <a:pt x="1534" y="1863"/>
                  </a:lnTo>
                  <a:lnTo>
                    <a:pt x="1536" y="1808"/>
                  </a:lnTo>
                  <a:lnTo>
                    <a:pt x="1537" y="1753"/>
                  </a:lnTo>
                  <a:lnTo>
                    <a:pt x="1570" y="1752"/>
                  </a:lnTo>
                  <a:lnTo>
                    <a:pt x="1599" y="1753"/>
                  </a:lnTo>
                  <a:lnTo>
                    <a:pt x="1614" y="1754"/>
                  </a:lnTo>
                  <a:lnTo>
                    <a:pt x="1631" y="1757"/>
                  </a:lnTo>
                  <a:lnTo>
                    <a:pt x="1648" y="1761"/>
                  </a:lnTo>
                  <a:lnTo>
                    <a:pt x="1668" y="1766"/>
                  </a:lnTo>
                  <a:close/>
                  <a:moveTo>
                    <a:pt x="1552" y="1662"/>
                  </a:moveTo>
                  <a:lnTo>
                    <a:pt x="1578" y="1666"/>
                  </a:lnTo>
                  <a:lnTo>
                    <a:pt x="1604" y="1671"/>
                  </a:lnTo>
                  <a:lnTo>
                    <a:pt x="1618" y="1674"/>
                  </a:lnTo>
                  <a:lnTo>
                    <a:pt x="1632" y="1678"/>
                  </a:lnTo>
                  <a:lnTo>
                    <a:pt x="1645" y="1682"/>
                  </a:lnTo>
                  <a:lnTo>
                    <a:pt x="1661" y="1689"/>
                  </a:lnTo>
                  <a:lnTo>
                    <a:pt x="1660" y="1698"/>
                  </a:lnTo>
                  <a:lnTo>
                    <a:pt x="1660" y="1707"/>
                  </a:lnTo>
                  <a:lnTo>
                    <a:pt x="1644" y="1709"/>
                  </a:lnTo>
                  <a:lnTo>
                    <a:pt x="1629" y="1710"/>
                  </a:lnTo>
                  <a:lnTo>
                    <a:pt x="1613" y="1712"/>
                  </a:lnTo>
                  <a:lnTo>
                    <a:pt x="1598" y="1714"/>
                  </a:lnTo>
                  <a:lnTo>
                    <a:pt x="1585" y="1713"/>
                  </a:lnTo>
                  <a:lnTo>
                    <a:pt x="1573" y="1712"/>
                  </a:lnTo>
                  <a:lnTo>
                    <a:pt x="1560" y="1711"/>
                  </a:lnTo>
                  <a:lnTo>
                    <a:pt x="1547" y="1710"/>
                  </a:lnTo>
                  <a:lnTo>
                    <a:pt x="1543" y="1700"/>
                  </a:lnTo>
                  <a:lnTo>
                    <a:pt x="1540" y="1693"/>
                  </a:lnTo>
                  <a:lnTo>
                    <a:pt x="1539" y="1688"/>
                  </a:lnTo>
                  <a:lnTo>
                    <a:pt x="1540" y="1682"/>
                  </a:lnTo>
                  <a:lnTo>
                    <a:pt x="1544" y="1674"/>
                  </a:lnTo>
                  <a:lnTo>
                    <a:pt x="1552" y="1662"/>
                  </a:lnTo>
                  <a:close/>
                  <a:moveTo>
                    <a:pt x="1501" y="1531"/>
                  </a:moveTo>
                  <a:lnTo>
                    <a:pt x="1505" y="1542"/>
                  </a:lnTo>
                  <a:lnTo>
                    <a:pt x="1509" y="1552"/>
                  </a:lnTo>
                  <a:lnTo>
                    <a:pt x="1511" y="1564"/>
                  </a:lnTo>
                  <a:lnTo>
                    <a:pt x="1514" y="1576"/>
                  </a:lnTo>
                  <a:lnTo>
                    <a:pt x="1513" y="1587"/>
                  </a:lnTo>
                  <a:lnTo>
                    <a:pt x="1511" y="1598"/>
                  </a:lnTo>
                  <a:lnTo>
                    <a:pt x="1509" y="1603"/>
                  </a:lnTo>
                  <a:lnTo>
                    <a:pt x="1507" y="1608"/>
                  </a:lnTo>
                  <a:lnTo>
                    <a:pt x="1504" y="1613"/>
                  </a:lnTo>
                  <a:lnTo>
                    <a:pt x="1501" y="1617"/>
                  </a:lnTo>
                  <a:lnTo>
                    <a:pt x="1500" y="1616"/>
                  </a:lnTo>
                  <a:lnTo>
                    <a:pt x="1500" y="1614"/>
                  </a:lnTo>
                  <a:lnTo>
                    <a:pt x="1496" y="1599"/>
                  </a:lnTo>
                  <a:lnTo>
                    <a:pt x="1490" y="1570"/>
                  </a:lnTo>
                  <a:lnTo>
                    <a:pt x="1489" y="1557"/>
                  </a:lnTo>
                  <a:lnTo>
                    <a:pt x="1490" y="1544"/>
                  </a:lnTo>
                  <a:lnTo>
                    <a:pt x="1491" y="1539"/>
                  </a:lnTo>
                  <a:lnTo>
                    <a:pt x="1494" y="1534"/>
                  </a:lnTo>
                  <a:lnTo>
                    <a:pt x="1497" y="1532"/>
                  </a:lnTo>
                  <a:lnTo>
                    <a:pt x="1501" y="1531"/>
                  </a:lnTo>
                  <a:close/>
                  <a:moveTo>
                    <a:pt x="1429" y="1466"/>
                  </a:moveTo>
                  <a:lnTo>
                    <a:pt x="1434" y="1454"/>
                  </a:lnTo>
                  <a:lnTo>
                    <a:pt x="1441" y="1445"/>
                  </a:lnTo>
                  <a:lnTo>
                    <a:pt x="1452" y="1451"/>
                  </a:lnTo>
                  <a:lnTo>
                    <a:pt x="1465" y="1456"/>
                  </a:lnTo>
                  <a:lnTo>
                    <a:pt x="1477" y="1463"/>
                  </a:lnTo>
                  <a:lnTo>
                    <a:pt x="1489" y="1468"/>
                  </a:lnTo>
                  <a:lnTo>
                    <a:pt x="1489" y="1476"/>
                  </a:lnTo>
                  <a:lnTo>
                    <a:pt x="1487" y="1490"/>
                  </a:lnTo>
                  <a:lnTo>
                    <a:pt x="1484" y="1502"/>
                  </a:lnTo>
                  <a:lnTo>
                    <a:pt x="1482" y="1506"/>
                  </a:lnTo>
                  <a:lnTo>
                    <a:pt x="1468" y="1495"/>
                  </a:lnTo>
                  <a:lnTo>
                    <a:pt x="1454" y="1485"/>
                  </a:lnTo>
                  <a:lnTo>
                    <a:pt x="1442" y="1475"/>
                  </a:lnTo>
                  <a:lnTo>
                    <a:pt x="1429" y="1466"/>
                  </a:lnTo>
                  <a:close/>
                  <a:moveTo>
                    <a:pt x="1424" y="1525"/>
                  </a:moveTo>
                  <a:lnTo>
                    <a:pt x="1431" y="1518"/>
                  </a:lnTo>
                  <a:lnTo>
                    <a:pt x="1439" y="1510"/>
                  </a:lnTo>
                  <a:lnTo>
                    <a:pt x="1450" y="1519"/>
                  </a:lnTo>
                  <a:lnTo>
                    <a:pt x="1462" y="1527"/>
                  </a:lnTo>
                  <a:lnTo>
                    <a:pt x="1473" y="1536"/>
                  </a:lnTo>
                  <a:lnTo>
                    <a:pt x="1486" y="1544"/>
                  </a:lnTo>
                  <a:lnTo>
                    <a:pt x="1484" y="1548"/>
                  </a:lnTo>
                  <a:lnTo>
                    <a:pt x="1482" y="1556"/>
                  </a:lnTo>
                  <a:lnTo>
                    <a:pt x="1478" y="1562"/>
                  </a:lnTo>
                  <a:lnTo>
                    <a:pt x="1475" y="1565"/>
                  </a:lnTo>
                  <a:lnTo>
                    <a:pt x="1461" y="1555"/>
                  </a:lnTo>
                  <a:lnTo>
                    <a:pt x="1448" y="1545"/>
                  </a:lnTo>
                  <a:lnTo>
                    <a:pt x="1435" y="1534"/>
                  </a:lnTo>
                  <a:lnTo>
                    <a:pt x="1424" y="1525"/>
                  </a:lnTo>
                  <a:close/>
                  <a:moveTo>
                    <a:pt x="1448" y="1616"/>
                  </a:moveTo>
                  <a:lnTo>
                    <a:pt x="1442" y="1605"/>
                  </a:lnTo>
                  <a:lnTo>
                    <a:pt x="1437" y="1597"/>
                  </a:lnTo>
                  <a:lnTo>
                    <a:pt x="1433" y="1589"/>
                  </a:lnTo>
                  <a:lnTo>
                    <a:pt x="1431" y="1584"/>
                  </a:lnTo>
                  <a:lnTo>
                    <a:pt x="1430" y="1578"/>
                  </a:lnTo>
                  <a:lnTo>
                    <a:pt x="1430" y="1571"/>
                  </a:lnTo>
                  <a:lnTo>
                    <a:pt x="1430" y="1565"/>
                  </a:lnTo>
                  <a:lnTo>
                    <a:pt x="1431" y="1556"/>
                  </a:lnTo>
                  <a:lnTo>
                    <a:pt x="1438" y="1560"/>
                  </a:lnTo>
                  <a:lnTo>
                    <a:pt x="1444" y="1565"/>
                  </a:lnTo>
                  <a:lnTo>
                    <a:pt x="1450" y="1571"/>
                  </a:lnTo>
                  <a:lnTo>
                    <a:pt x="1456" y="1579"/>
                  </a:lnTo>
                  <a:lnTo>
                    <a:pt x="1461" y="1587"/>
                  </a:lnTo>
                  <a:lnTo>
                    <a:pt x="1465" y="1596"/>
                  </a:lnTo>
                  <a:lnTo>
                    <a:pt x="1467" y="1606"/>
                  </a:lnTo>
                  <a:lnTo>
                    <a:pt x="1468" y="1618"/>
                  </a:lnTo>
                  <a:lnTo>
                    <a:pt x="1458" y="1617"/>
                  </a:lnTo>
                  <a:lnTo>
                    <a:pt x="1448" y="1616"/>
                  </a:lnTo>
                  <a:close/>
                  <a:moveTo>
                    <a:pt x="1419" y="1605"/>
                  </a:moveTo>
                  <a:lnTo>
                    <a:pt x="1427" y="1615"/>
                  </a:lnTo>
                  <a:lnTo>
                    <a:pt x="1438" y="1627"/>
                  </a:lnTo>
                  <a:lnTo>
                    <a:pt x="1449" y="1642"/>
                  </a:lnTo>
                  <a:lnTo>
                    <a:pt x="1460" y="1658"/>
                  </a:lnTo>
                  <a:lnTo>
                    <a:pt x="1464" y="1666"/>
                  </a:lnTo>
                  <a:lnTo>
                    <a:pt x="1467" y="1671"/>
                  </a:lnTo>
                  <a:lnTo>
                    <a:pt x="1469" y="1676"/>
                  </a:lnTo>
                  <a:lnTo>
                    <a:pt x="1469" y="1680"/>
                  </a:lnTo>
                  <a:lnTo>
                    <a:pt x="1469" y="1682"/>
                  </a:lnTo>
                  <a:lnTo>
                    <a:pt x="1468" y="1683"/>
                  </a:lnTo>
                  <a:lnTo>
                    <a:pt x="1467" y="1683"/>
                  </a:lnTo>
                  <a:lnTo>
                    <a:pt x="1465" y="1683"/>
                  </a:lnTo>
                  <a:lnTo>
                    <a:pt x="1460" y="1682"/>
                  </a:lnTo>
                  <a:lnTo>
                    <a:pt x="1451" y="1678"/>
                  </a:lnTo>
                  <a:lnTo>
                    <a:pt x="1445" y="1673"/>
                  </a:lnTo>
                  <a:lnTo>
                    <a:pt x="1435" y="1664"/>
                  </a:lnTo>
                  <a:lnTo>
                    <a:pt x="1425" y="1652"/>
                  </a:lnTo>
                  <a:lnTo>
                    <a:pt x="1414" y="1639"/>
                  </a:lnTo>
                  <a:lnTo>
                    <a:pt x="1410" y="1633"/>
                  </a:lnTo>
                  <a:lnTo>
                    <a:pt x="1407" y="1626"/>
                  </a:lnTo>
                  <a:lnTo>
                    <a:pt x="1405" y="1621"/>
                  </a:lnTo>
                  <a:lnTo>
                    <a:pt x="1404" y="1616"/>
                  </a:lnTo>
                  <a:lnTo>
                    <a:pt x="1405" y="1612"/>
                  </a:lnTo>
                  <a:lnTo>
                    <a:pt x="1407" y="1608"/>
                  </a:lnTo>
                  <a:lnTo>
                    <a:pt x="1412" y="1606"/>
                  </a:lnTo>
                  <a:lnTo>
                    <a:pt x="1419" y="1605"/>
                  </a:lnTo>
                  <a:close/>
                  <a:moveTo>
                    <a:pt x="1382" y="1676"/>
                  </a:moveTo>
                  <a:lnTo>
                    <a:pt x="1385" y="1672"/>
                  </a:lnTo>
                  <a:lnTo>
                    <a:pt x="1389" y="1670"/>
                  </a:lnTo>
                  <a:lnTo>
                    <a:pt x="1393" y="1669"/>
                  </a:lnTo>
                  <a:lnTo>
                    <a:pt x="1399" y="1669"/>
                  </a:lnTo>
                  <a:lnTo>
                    <a:pt x="1403" y="1669"/>
                  </a:lnTo>
                  <a:lnTo>
                    <a:pt x="1408" y="1670"/>
                  </a:lnTo>
                  <a:lnTo>
                    <a:pt x="1413" y="1672"/>
                  </a:lnTo>
                  <a:lnTo>
                    <a:pt x="1419" y="1675"/>
                  </a:lnTo>
                  <a:lnTo>
                    <a:pt x="1429" y="1681"/>
                  </a:lnTo>
                  <a:lnTo>
                    <a:pt x="1440" y="1689"/>
                  </a:lnTo>
                  <a:lnTo>
                    <a:pt x="1450" y="1697"/>
                  </a:lnTo>
                  <a:lnTo>
                    <a:pt x="1460" y="1705"/>
                  </a:lnTo>
                  <a:lnTo>
                    <a:pt x="1459" y="1711"/>
                  </a:lnTo>
                  <a:lnTo>
                    <a:pt x="1458" y="1718"/>
                  </a:lnTo>
                  <a:lnTo>
                    <a:pt x="1449" y="1719"/>
                  </a:lnTo>
                  <a:lnTo>
                    <a:pt x="1442" y="1722"/>
                  </a:lnTo>
                  <a:lnTo>
                    <a:pt x="1430" y="1718"/>
                  </a:lnTo>
                  <a:lnTo>
                    <a:pt x="1421" y="1713"/>
                  </a:lnTo>
                  <a:lnTo>
                    <a:pt x="1412" y="1708"/>
                  </a:lnTo>
                  <a:lnTo>
                    <a:pt x="1405" y="1701"/>
                  </a:lnTo>
                  <a:lnTo>
                    <a:pt x="1392" y="1689"/>
                  </a:lnTo>
                  <a:lnTo>
                    <a:pt x="1382" y="1676"/>
                  </a:lnTo>
                  <a:close/>
                  <a:moveTo>
                    <a:pt x="1441" y="1791"/>
                  </a:moveTo>
                  <a:lnTo>
                    <a:pt x="1428" y="1785"/>
                  </a:lnTo>
                  <a:lnTo>
                    <a:pt x="1418" y="1778"/>
                  </a:lnTo>
                  <a:lnTo>
                    <a:pt x="1409" y="1770"/>
                  </a:lnTo>
                  <a:lnTo>
                    <a:pt x="1403" y="1763"/>
                  </a:lnTo>
                  <a:lnTo>
                    <a:pt x="1401" y="1759"/>
                  </a:lnTo>
                  <a:lnTo>
                    <a:pt x="1399" y="1755"/>
                  </a:lnTo>
                  <a:lnTo>
                    <a:pt x="1399" y="1751"/>
                  </a:lnTo>
                  <a:lnTo>
                    <a:pt x="1399" y="1747"/>
                  </a:lnTo>
                  <a:lnTo>
                    <a:pt x="1399" y="1742"/>
                  </a:lnTo>
                  <a:lnTo>
                    <a:pt x="1401" y="1737"/>
                  </a:lnTo>
                  <a:lnTo>
                    <a:pt x="1403" y="1732"/>
                  </a:lnTo>
                  <a:lnTo>
                    <a:pt x="1407" y="1727"/>
                  </a:lnTo>
                  <a:lnTo>
                    <a:pt x="1412" y="1730"/>
                  </a:lnTo>
                  <a:lnTo>
                    <a:pt x="1421" y="1735"/>
                  </a:lnTo>
                  <a:lnTo>
                    <a:pt x="1430" y="1743"/>
                  </a:lnTo>
                  <a:lnTo>
                    <a:pt x="1441" y="1751"/>
                  </a:lnTo>
                  <a:lnTo>
                    <a:pt x="1445" y="1756"/>
                  </a:lnTo>
                  <a:lnTo>
                    <a:pt x="1448" y="1761"/>
                  </a:lnTo>
                  <a:lnTo>
                    <a:pt x="1450" y="1766"/>
                  </a:lnTo>
                  <a:lnTo>
                    <a:pt x="1452" y="1771"/>
                  </a:lnTo>
                  <a:lnTo>
                    <a:pt x="1451" y="1776"/>
                  </a:lnTo>
                  <a:lnTo>
                    <a:pt x="1450" y="1782"/>
                  </a:lnTo>
                  <a:lnTo>
                    <a:pt x="1446" y="1787"/>
                  </a:lnTo>
                  <a:lnTo>
                    <a:pt x="1441" y="1791"/>
                  </a:lnTo>
                  <a:close/>
                  <a:moveTo>
                    <a:pt x="1435" y="1879"/>
                  </a:moveTo>
                  <a:lnTo>
                    <a:pt x="1437" y="1881"/>
                  </a:lnTo>
                  <a:lnTo>
                    <a:pt x="1437" y="1883"/>
                  </a:lnTo>
                  <a:lnTo>
                    <a:pt x="1428" y="1890"/>
                  </a:lnTo>
                  <a:lnTo>
                    <a:pt x="1421" y="1897"/>
                  </a:lnTo>
                  <a:lnTo>
                    <a:pt x="1373" y="1867"/>
                  </a:lnTo>
                  <a:lnTo>
                    <a:pt x="1372" y="1861"/>
                  </a:lnTo>
                  <a:lnTo>
                    <a:pt x="1372" y="1858"/>
                  </a:lnTo>
                  <a:lnTo>
                    <a:pt x="1373" y="1855"/>
                  </a:lnTo>
                  <a:lnTo>
                    <a:pt x="1375" y="1850"/>
                  </a:lnTo>
                  <a:lnTo>
                    <a:pt x="1390" y="1858"/>
                  </a:lnTo>
                  <a:lnTo>
                    <a:pt x="1405" y="1865"/>
                  </a:lnTo>
                  <a:lnTo>
                    <a:pt x="1421" y="1872"/>
                  </a:lnTo>
                  <a:lnTo>
                    <a:pt x="1435" y="1879"/>
                  </a:lnTo>
                  <a:close/>
                  <a:moveTo>
                    <a:pt x="1377" y="1797"/>
                  </a:moveTo>
                  <a:lnTo>
                    <a:pt x="1381" y="1794"/>
                  </a:lnTo>
                  <a:lnTo>
                    <a:pt x="1384" y="1791"/>
                  </a:lnTo>
                  <a:lnTo>
                    <a:pt x="1388" y="1790"/>
                  </a:lnTo>
                  <a:lnTo>
                    <a:pt x="1392" y="1789"/>
                  </a:lnTo>
                  <a:lnTo>
                    <a:pt x="1401" y="1789"/>
                  </a:lnTo>
                  <a:lnTo>
                    <a:pt x="1410" y="1790"/>
                  </a:lnTo>
                  <a:lnTo>
                    <a:pt x="1420" y="1794"/>
                  </a:lnTo>
                  <a:lnTo>
                    <a:pt x="1429" y="1800"/>
                  </a:lnTo>
                  <a:lnTo>
                    <a:pt x="1438" y="1806"/>
                  </a:lnTo>
                  <a:lnTo>
                    <a:pt x="1445" y="1813"/>
                  </a:lnTo>
                  <a:lnTo>
                    <a:pt x="1441" y="1822"/>
                  </a:lnTo>
                  <a:lnTo>
                    <a:pt x="1438" y="1830"/>
                  </a:lnTo>
                  <a:lnTo>
                    <a:pt x="1410" y="1830"/>
                  </a:lnTo>
                  <a:lnTo>
                    <a:pt x="1402" y="1823"/>
                  </a:lnTo>
                  <a:lnTo>
                    <a:pt x="1394" y="1817"/>
                  </a:lnTo>
                  <a:lnTo>
                    <a:pt x="1386" y="1810"/>
                  </a:lnTo>
                  <a:lnTo>
                    <a:pt x="1377" y="1804"/>
                  </a:lnTo>
                  <a:lnTo>
                    <a:pt x="1377" y="1797"/>
                  </a:lnTo>
                  <a:close/>
                  <a:moveTo>
                    <a:pt x="1681" y="1150"/>
                  </a:moveTo>
                  <a:lnTo>
                    <a:pt x="1675" y="1148"/>
                  </a:lnTo>
                  <a:lnTo>
                    <a:pt x="1667" y="1144"/>
                  </a:lnTo>
                  <a:lnTo>
                    <a:pt x="1662" y="1141"/>
                  </a:lnTo>
                  <a:lnTo>
                    <a:pt x="1659" y="1139"/>
                  </a:lnTo>
                  <a:lnTo>
                    <a:pt x="1657" y="1137"/>
                  </a:lnTo>
                  <a:lnTo>
                    <a:pt x="1656" y="1135"/>
                  </a:lnTo>
                  <a:lnTo>
                    <a:pt x="1661" y="1130"/>
                  </a:lnTo>
                  <a:lnTo>
                    <a:pt x="1666" y="1126"/>
                  </a:lnTo>
                  <a:lnTo>
                    <a:pt x="1669" y="1123"/>
                  </a:lnTo>
                  <a:lnTo>
                    <a:pt x="1672" y="1122"/>
                  </a:lnTo>
                  <a:lnTo>
                    <a:pt x="1675" y="1123"/>
                  </a:lnTo>
                  <a:lnTo>
                    <a:pt x="1679" y="1127"/>
                  </a:lnTo>
                  <a:lnTo>
                    <a:pt x="1685" y="1131"/>
                  </a:lnTo>
                  <a:lnTo>
                    <a:pt x="1692" y="1138"/>
                  </a:lnTo>
                  <a:lnTo>
                    <a:pt x="1690" y="1141"/>
                  </a:lnTo>
                  <a:lnTo>
                    <a:pt x="1687" y="1146"/>
                  </a:lnTo>
                  <a:lnTo>
                    <a:pt x="1683" y="1149"/>
                  </a:lnTo>
                  <a:lnTo>
                    <a:pt x="1681" y="1150"/>
                  </a:lnTo>
                  <a:close/>
                  <a:moveTo>
                    <a:pt x="1713" y="1196"/>
                  </a:moveTo>
                  <a:lnTo>
                    <a:pt x="1709" y="1195"/>
                  </a:lnTo>
                  <a:lnTo>
                    <a:pt x="1702" y="1197"/>
                  </a:lnTo>
                  <a:lnTo>
                    <a:pt x="1696" y="1200"/>
                  </a:lnTo>
                  <a:lnTo>
                    <a:pt x="1692" y="1202"/>
                  </a:lnTo>
                  <a:lnTo>
                    <a:pt x="1683" y="1198"/>
                  </a:lnTo>
                  <a:lnTo>
                    <a:pt x="1673" y="1193"/>
                  </a:lnTo>
                  <a:lnTo>
                    <a:pt x="1662" y="1189"/>
                  </a:lnTo>
                  <a:lnTo>
                    <a:pt x="1655" y="1186"/>
                  </a:lnTo>
                  <a:lnTo>
                    <a:pt x="1658" y="1183"/>
                  </a:lnTo>
                  <a:lnTo>
                    <a:pt x="1662" y="1180"/>
                  </a:lnTo>
                  <a:lnTo>
                    <a:pt x="1669" y="1178"/>
                  </a:lnTo>
                  <a:lnTo>
                    <a:pt x="1675" y="1177"/>
                  </a:lnTo>
                  <a:lnTo>
                    <a:pt x="1683" y="1178"/>
                  </a:lnTo>
                  <a:lnTo>
                    <a:pt x="1692" y="1182"/>
                  </a:lnTo>
                  <a:lnTo>
                    <a:pt x="1697" y="1184"/>
                  </a:lnTo>
                  <a:lnTo>
                    <a:pt x="1702" y="1187"/>
                  </a:lnTo>
                  <a:lnTo>
                    <a:pt x="1708" y="1191"/>
                  </a:lnTo>
                  <a:lnTo>
                    <a:pt x="1713" y="1196"/>
                  </a:lnTo>
                  <a:close/>
                  <a:moveTo>
                    <a:pt x="1961" y="2788"/>
                  </a:moveTo>
                  <a:lnTo>
                    <a:pt x="1977" y="2809"/>
                  </a:lnTo>
                  <a:lnTo>
                    <a:pt x="1988" y="2830"/>
                  </a:lnTo>
                  <a:lnTo>
                    <a:pt x="2000" y="2853"/>
                  </a:lnTo>
                  <a:lnTo>
                    <a:pt x="2012" y="2883"/>
                  </a:lnTo>
                  <a:lnTo>
                    <a:pt x="1992" y="2888"/>
                  </a:lnTo>
                  <a:lnTo>
                    <a:pt x="1973" y="2892"/>
                  </a:lnTo>
                  <a:lnTo>
                    <a:pt x="1954" y="2897"/>
                  </a:lnTo>
                  <a:lnTo>
                    <a:pt x="1936" y="2899"/>
                  </a:lnTo>
                  <a:lnTo>
                    <a:pt x="1900" y="2902"/>
                  </a:lnTo>
                  <a:lnTo>
                    <a:pt x="1862" y="2904"/>
                  </a:lnTo>
                  <a:lnTo>
                    <a:pt x="1828" y="2902"/>
                  </a:lnTo>
                  <a:lnTo>
                    <a:pt x="1795" y="2898"/>
                  </a:lnTo>
                  <a:lnTo>
                    <a:pt x="1765" y="2893"/>
                  </a:lnTo>
                  <a:lnTo>
                    <a:pt x="1736" y="2887"/>
                  </a:lnTo>
                  <a:lnTo>
                    <a:pt x="1738" y="2511"/>
                  </a:lnTo>
                  <a:lnTo>
                    <a:pt x="1736" y="2474"/>
                  </a:lnTo>
                  <a:lnTo>
                    <a:pt x="1732" y="2423"/>
                  </a:lnTo>
                  <a:lnTo>
                    <a:pt x="1727" y="2360"/>
                  </a:lnTo>
                  <a:lnTo>
                    <a:pt x="1720" y="2285"/>
                  </a:lnTo>
                  <a:lnTo>
                    <a:pt x="1714" y="2202"/>
                  </a:lnTo>
                  <a:lnTo>
                    <a:pt x="1707" y="2115"/>
                  </a:lnTo>
                  <a:lnTo>
                    <a:pt x="1699" y="2023"/>
                  </a:lnTo>
                  <a:lnTo>
                    <a:pt x="1693" y="1930"/>
                  </a:lnTo>
                  <a:lnTo>
                    <a:pt x="1686" y="1839"/>
                  </a:lnTo>
                  <a:lnTo>
                    <a:pt x="1680" y="1751"/>
                  </a:lnTo>
                  <a:lnTo>
                    <a:pt x="1676" y="1669"/>
                  </a:lnTo>
                  <a:lnTo>
                    <a:pt x="1673" y="1595"/>
                  </a:lnTo>
                  <a:lnTo>
                    <a:pt x="1672" y="1532"/>
                  </a:lnTo>
                  <a:lnTo>
                    <a:pt x="1672" y="1482"/>
                  </a:lnTo>
                  <a:lnTo>
                    <a:pt x="1674" y="1463"/>
                  </a:lnTo>
                  <a:lnTo>
                    <a:pt x="1675" y="1447"/>
                  </a:lnTo>
                  <a:lnTo>
                    <a:pt x="1678" y="1436"/>
                  </a:lnTo>
                  <a:lnTo>
                    <a:pt x="1681" y="1430"/>
                  </a:lnTo>
                  <a:lnTo>
                    <a:pt x="1683" y="1433"/>
                  </a:lnTo>
                  <a:lnTo>
                    <a:pt x="1687" y="1435"/>
                  </a:lnTo>
                  <a:lnTo>
                    <a:pt x="1690" y="1437"/>
                  </a:lnTo>
                  <a:lnTo>
                    <a:pt x="1694" y="1438"/>
                  </a:lnTo>
                  <a:lnTo>
                    <a:pt x="1704" y="1439"/>
                  </a:lnTo>
                  <a:lnTo>
                    <a:pt x="1714" y="1439"/>
                  </a:lnTo>
                  <a:lnTo>
                    <a:pt x="1725" y="1440"/>
                  </a:lnTo>
                  <a:lnTo>
                    <a:pt x="1734" y="1444"/>
                  </a:lnTo>
                  <a:lnTo>
                    <a:pt x="1738" y="1446"/>
                  </a:lnTo>
                  <a:lnTo>
                    <a:pt x="1742" y="1449"/>
                  </a:lnTo>
                  <a:lnTo>
                    <a:pt x="1745" y="1452"/>
                  </a:lnTo>
                  <a:lnTo>
                    <a:pt x="1747" y="1457"/>
                  </a:lnTo>
                  <a:lnTo>
                    <a:pt x="1743" y="1463"/>
                  </a:lnTo>
                  <a:lnTo>
                    <a:pt x="1739" y="1469"/>
                  </a:lnTo>
                  <a:lnTo>
                    <a:pt x="1730" y="1465"/>
                  </a:lnTo>
                  <a:lnTo>
                    <a:pt x="1723" y="1462"/>
                  </a:lnTo>
                  <a:lnTo>
                    <a:pt x="1715" y="1459"/>
                  </a:lnTo>
                  <a:lnTo>
                    <a:pt x="1709" y="1458"/>
                  </a:lnTo>
                  <a:lnTo>
                    <a:pt x="1696" y="1457"/>
                  </a:lnTo>
                  <a:lnTo>
                    <a:pt x="1680" y="1457"/>
                  </a:lnTo>
                  <a:lnTo>
                    <a:pt x="1683" y="1487"/>
                  </a:lnTo>
                  <a:lnTo>
                    <a:pt x="1688" y="1515"/>
                  </a:lnTo>
                  <a:lnTo>
                    <a:pt x="1692" y="1544"/>
                  </a:lnTo>
                  <a:lnTo>
                    <a:pt x="1697" y="1573"/>
                  </a:lnTo>
                  <a:lnTo>
                    <a:pt x="1710" y="1629"/>
                  </a:lnTo>
                  <a:lnTo>
                    <a:pt x="1723" y="1685"/>
                  </a:lnTo>
                  <a:lnTo>
                    <a:pt x="1735" y="1742"/>
                  </a:lnTo>
                  <a:lnTo>
                    <a:pt x="1746" y="1800"/>
                  </a:lnTo>
                  <a:lnTo>
                    <a:pt x="1751" y="1829"/>
                  </a:lnTo>
                  <a:lnTo>
                    <a:pt x="1755" y="1859"/>
                  </a:lnTo>
                  <a:lnTo>
                    <a:pt x="1758" y="1890"/>
                  </a:lnTo>
                  <a:lnTo>
                    <a:pt x="1762" y="1921"/>
                  </a:lnTo>
                  <a:lnTo>
                    <a:pt x="1764" y="1936"/>
                  </a:lnTo>
                  <a:lnTo>
                    <a:pt x="1767" y="1949"/>
                  </a:lnTo>
                  <a:lnTo>
                    <a:pt x="1771" y="1960"/>
                  </a:lnTo>
                  <a:lnTo>
                    <a:pt x="1775" y="1973"/>
                  </a:lnTo>
                  <a:lnTo>
                    <a:pt x="1778" y="1986"/>
                  </a:lnTo>
                  <a:lnTo>
                    <a:pt x="1781" y="1999"/>
                  </a:lnTo>
                  <a:lnTo>
                    <a:pt x="1781" y="2008"/>
                  </a:lnTo>
                  <a:lnTo>
                    <a:pt x="1781" y="2016"/>
                  </a:lnTo>
                  <a:lnTo>
                    <a:pt x="1781" y="2026"/>
                  </a:lnTo>
                  <a:lnTo>
                    <a:pt x="1778" y="2036"/>
                  </a:lnTo>
                  <a:lnTo>
                    <a:pt x="1786" y="2045"/>
                  </a:lnTo>
                  <a:lnTo>
                    <a:pt x="1792" y="2054"/>
                  </a:lnTo>
                  <a:lnTo>
                    <a:pt x="1789" y="2069"/>
                  </a:lnTo>
                  <a:lnTo>
                    <a:pt x="1788" y="2085"/>
                  </a:lnTo>
                  <a:lnTo>
                    <a:pt x="1787" y="2102"/>
                  </a:lnTo>
                  <a:lnTo>
                    <a:pt x="1788" y="2120"/>
                  </a:lnTo>
                  <a:lnTo>
                    <a:pt x="1789" y="2138"/>
                  </a:lnTo>
                  <a:lnTo>
                    <a:pt x="1792" y="2157"/>
                  </a:lnTo>
                  <a:lnTo>
                    <a:pt x="1795" y="2176"/>
                  </a:lnTo>
                  <a:lnTo>
                    <a:pt x="1800" y="2196"/>
                  </a:lnTo>
                  <a:lnTo>
                    <a:pt x="1821" y="2279"/>
                  </a:lnTo>
                  <a:lnTo>
                    <a:pt x="1845" y="2367"/>
                  </a:lnTo>
                  <a:lnTo>
                    <a:pt x="1855" y="2410"/>
                  </a:lnTo>
                  <a:lnTo>
                    <a:pt x="1865" y="2455"/>
                  </a:lnTo>
                  <a:lnTo>
                    <a:pt x="1868" y="2476"/>
                  </a:lnTo>
                  <a:lnTo>
                    <a:pt x="1871" y="2498"/>
                  </a:lnTo>
                  <a:lnTo>
                    <a:pt x="1873" y="2519"/>
                  </a:lnTo>
                  <a:lnTo>
                    <a:pt x="1874" y="2539"/>
                  </a:lnTo>
                  <a:lnTo>
                    <a:pt x="1874" y="2559"/>
                  </a:lnTo>
                  <a:lnTo>
                    <a:pt x="1872" y="2580"/>
                  </a:lnTo>
                  <a:lnTo>
                    <a:pt x="1870" y="2599"/>
                  </a:lnTo>
                  <a:lnTo>
                    <a:pt x="1866" y="2618"/>
                  </a:lnTo>
                  <a:lnTo>
                    <a:pt x="1860" y="2636"/>
                  </a:lnTo>
                  <a:lnTo>
                    <a:pt x="1853" y="2652"/>
                  </a:lnTo>
                  <a:lnTo>
                    <a:pt x="1844" y="2669"/>
                  </a:lnTo>
                  <a:lnTo>
                    <a:pt x="1833" y="2685"/>
                  </a:lnTo>
                  <a:lnTo>
                    <a:pt x="1817" y="2698"/>
                  </a:lnTo>
                  <a:lnTo>
                    <a:pt x="1802" y="2712"/>
                  </a:lnTo>
                  <a:lnTo>
                    <a:pt x="1786" y="2724"/>
                  </a:lnTo>
                  <a:lnTo>
                    <a:pt x="1771" y="2737"/>
                  </a:lnTo>
                  <a:lnTo>
                    <a:pt x="1771" y="2757"/>
                  </a:lnTo>
                  <a:lnTo>
                    <a:pt x="1771" y="2776"/>
                  </a:lnTo>
                  <a:lnTo>
                    <a:pt x="1771" y="2796"/>
                  </a:lnTo>
                  <a:lnTo>
                    <a:pt x="1771" y="2815"/>
                  </a:lnTo>
                  <a:lnTo>
                    <a:pt x="1790" y="2822"/>
                  </a:lnTo>
                  <a:lnTo>
                    <a:pt x="1806" y="2827"/>
                  </a:lnTo>
                  <a:lnTo>
                    <a:pt x="1820" y="2829"/>
                  </a:lnTo>
                  <a:lnTo>
                    <a:pt x="1831" y="2830"/>
                  </a:lnTo>
                  <a:lnTo>
                    <a:pt x="1842" y="2829"/>
                  </a:lnTo>
                  <a:lnTo>
                    <a:pt x="1851" y="2828"/>
                  </a:lnTo>
                  <a:lnTo>
                    <a:pt x="1860" y="2825"/>
                  </a:lnTo>
                  <a:lnTo>
                    <a:pt x="1868" y="2822"/>
                  </a:lnTo>
                  <a:lnTo>
                    <a:pt x="1884" y="2813"/>
                  </a:lnTo>
                  <a:lnTo>
                    <a:pt x="1904" y="2804"/>
                  </a:lnTo>
                  <a:lnTo>
                    <a:pt x="1915" y="2799"/>
                  </a:lnTo>
                  <a:lnTo>
                    <a:pt x="1928" y="2795"/>
                  </a:lnTo>
                  <a:lnTo>
                    <a:pt x="1944" y="2791"/>
                  </a:lnTo>
                  <a:lnTo>
                    <a:pt x="1961" y="2788"/>
                  </a:lnTo>
                  <a:close/>
                  <a:moveTo>
                    <a:pt x="1839" y="2753"/>
                  </a:moveTo>
                  <a:lnTo>
                    <a:pt x="1840" y="2762"/>
                  </a:lnTo>
                  <a:lnTo>
                    <a:pt x="1842" y="2772"/>
                  </a:lnTo>
                  <a:lnTo>
                    <a:pt x="1831" y="2786"/>
                  </a:lnTo>
                  <a:lnTo>
                    <a:pt x="1826" y="2793"/>
                  </a:lnTo>
                  <a:lnTo>
                    <a:pt x="1824" y="2795"/>
                  </a:lnTo>
                  <a:lnTo>
                    <a:pt x="1823" y="2795"/>
                  </a:lnTo>
                  <a:lnTo>
                    <a:pt x="1808" y="2788"/>
                  </a:lnTo>
                  <a:lnTo>
                    <a:pt x="1793" y="2781"/>
                  </a:lnTo>
                  <a:lnTo>
                    <a:pt x="1794" y="2769"/>
                  </a:lnTo>
                  <a:lnTo>
                    <a:pt x="1796" y="2759"/>
                  </a:lnTo>
                  <a:lnTo>
                    <a:pt x="1797" y="2756"/>
                  </a:lnTo>
                  <a:lnTo>
                    <a:pt x="1800" y="2754"/>
                  </a:lnTo>
                  <a:lnTo>
                    <a:pt x="1802" y="2752"/>
                  </a:lnTo>
                  <a:lnTo>
                    <a:pt x="1804" y="2750"/>
                  </a:lnTo>
                  <a:lnTo>
                    <a:pt x="1809" y="2749"/>
                  </a:lnTo>
                  <a:lnTo>
                    <a:pt x="1816" y="2749"/>
                  </a:lnTo>
                  <a:lnTo>
                    <a:pt x="1826" y="2751"/>
                  </a:lnTo>
                  <a:lnTo>
                    <a:pt x="1839" y="2753"/>
                  </a:lnTo>
                  <a:close/>
                  <a:moveTo>
                    <a:pt x="2036" y="2668"/>
                  </a:moveTo>
                  <a:lnTo>
                    <a:pt x="2026" y="2677"/>
                  </a:lnTo>
                  <a:lnTo>
                    <a:pt x="2007" y="2691"/>
                  </a:lnTo>
                  <a:lnTo>
                    <a:pt x="1981" y="2708"/>
                  </a:lnTo>
                  <a:lnTo>
                    <a:pt x="1953" y="2728"/>
                  </a:lnTo>
                  <a:lnTo>
                    <a:pt x="1924" y="2745"/>
                  </a:lnTo>
                  <a:lnTo>
                    <a:pt x="1899" y="2761"/>
                  </a:lnTo>
                  <a:lnTo>
                    <a:pt x="1881" y="2773"/>
                  </a:lnTo>
                  <a:lnTo>
                    <a:pt x="1874" y="2776"/>
                  </a:lnTo>
                  <a:lnTo>
                    <a:pt x="1865" y="2761"/>
                  </a:lnTo>
                  <a:lnTo>
                    <a:pt x="1855" y="2747"/>
                  </a:lnTo>
                  <a:lnTo>
                    <a:pt x="1847" y="2732"/>
                  </a:lnTo>
                  <a:lnTo>
                    <a:pt x="1839" y="2717"/>
                  </a:lnTo>
                  <a:lnTo>
                    <a:pt x="1861" y="2703"/>
                  </a:lnTo>
                  <a:lnTo>
                    <a:pt x="1884" y="2687"/>
                  </a:lnTo>
                  <a:lnTo>
                    <a:pt x="1897" y="2680"/>
                  </a:lnTo>
                  <a:lnTo>
                    <a:pt x="1908" y="2673"/>
                  </a:lnTo>
                  <a:lnTo>
                    <a:pt x="1921" y="2666"/>
                  </a:lnTo>
                  <a:lnTo>
                    <a:pt x="1934" y="2660"/>
                  </a:lnTo>
                  <a:lnTo>
                    <a:pt x="1946" y="2655"/>
                  </a:lnTo>
                  <a:lnTo>
                    <a:pt x="1959" y="2651"/>
                  </a:lnTo>
                  <a:lnTo>
                    <a:pt x="1972" y="2649"/>
                  </a:lnTo>
                  <a:lnTo>
                    <a:pt x="1984" y="2648"/>
                  </a:lnTo>
                  <a:lnTo>
                    <a:pt x="1998" y="2650"/>
                  </a:lnTo>
                  <a:lnTo>
                    <a:pt x="2011" y="2654"/>
                  </a:lnTo>
                  <a:lnTo>
                    <a:pt x="2017" y="2656"/>
                  </a:lnTo>
                  <a:lnTo>
                    <a:pt x="2023" y="2660"/>
                  </a:lnTo>
                  <a:lnTo>
                    <a:pt x="2030" y="2663"/>
                  </a:lnTo>
                  <a:lnTo>
                    <a:pt x="2036" y="2668"/>
                  </a:lnTo>
                  <a:close/>
                  <a:moveTo>
                    <a:pt x="1897" y="2610"/>
                  </a:moveTo>
                  <a:lnTo>
                    <a:pt x="1902" y="2610"/>
                  </a:lnTo>
                  <a:lnTo>
                    <a:pt x="1907" y="2610"/>
                  </a:lnTo>
                  <a:lnTo>
                    <a:pt x="1910" y="2611"/>
                  </a:lnTo>
                  <a:lnTo>
                    <a:pt x="1914" y="2613"/>
                  </a:lnTo>
                  <a:lnTo>
                    <a:pt x="1918" y="2615"/>
                  </a:lnTo>
                  <a:lnTo>
                    <a:pt x="1923" y="2619"/>
                  </a:lnTo>
                  <a:lnTo>
                    <a:pt x="1923" y="2624"/>
                  </a:lnTo>
                  <a:lnTo>
                    <a:pt x="1918" y="2626"/>
                  </a:lnTo>
                  <a:lnTo>
                    <a:pt x="1914" y="2628"/>
                  </a:lnTo>
                  <a:lnTo>
                    <a:pt x="1908" y="2629"/>
                  </a:lnTo>
                  <a:lnTo>
                    <a:pt x="1905" y="2629"/>
                  </a:lnTo>
                  <a:lnTo>
                    <a:pt x="1900" y="2628"/>
                  </a:lnTo>
                  <a:lnTo>
                    <a:pt x="1896" y="2628"/>
                  </a:lnTo>
                  <a:lnTo>
                    <a:pt x="1896" y="2619"/>
                  </a:lnTo>
                  <a:lnTo>
                    <a:pt x="1897" y="2610"/>
                  </a:lnTo>
                  <a:close/>
                  <a:moveTo>
                    <a:pt x="1944" y="2572"/>
                  </a:moveTo>
                  <a:lnTo>
                    <a:pt x="1943" y="2579"/>
                  </a:lnTo>
                  <a:lnTo>
                    <a:pt x="1940" y="2587"/>
                  </a:lnTo>
                  <a:lnTo>
                    <a:pt x="1938" y="2590"/>
                  </a:lnTo>
                  <a:lnTo>
                    <a:pt x="1937" y="2593"/>
                  </a:lnTo>
                  <a:lnTo>
                    <a:pt x="1935" y="2594"/>
                  </a:lnTo>
                  <a:lnTo>
                    <a:pt x="1934" y="2594"/>
                  </a:lnTo>
                  <a:lnTo>
                    <a:pt x="1923" y="2591"/>
                  </a:lnTo>
                  <a:lnTo>
                    <a:pt x="1912" y="2587"/>
                  </a:lnTo>
                  <a:lnTo>
                    <a:pt x="1903" y="2584"/>
                  </a:lnTo>
                  <a:lnTo>
                    <a:pt x="1892" y="2581"/>
                  </a:lnTo>
                  <a:lnTo>
                    <a:pt x="1892" y="2573"/>
                  </a:lnTo>
                  <a:lnTo>
                    <a:pt x="1891" y="2565"/>
                  </a:lnTo>
                  <a:lnTo>
                    <a:pt x="1897" y="2562"/>
                  </a:lnTo>
                  <a:lnTo>
                    <a:pt x="1902" y="2558"/>
                  </a:lnTo>
                  <a:lnTo>
                    <a:pt x="1909" y="2556"/>
                  </a:lnTo>
                  <a:lnTo>
                    <a:pt x="1917" y="2556"/>
                  </a:lnTo>
                  <a:lnTo>
                    <a:pt x="1924" y="2557"/>
                  </a:lnTo>
                  <a:lnTo>
                    <a:pt x="1931" y="2561"/>
                  </a:lnTo>
                  <a:lnTo>
                    <a:pt x="1939" y="2566"/>
                  </a:lnTo>
                  <a:lnTo>
                    <a:pt x="1944" y="2572"/>
                  </a:lnTo>
                  <a:close/>
                  <a:moveTo>
                    <a:pt x="1941" y="2524"/>
                  </a:moveTo>
                  <a:lnTo>
                    <a:pt x="1940" y="2526"/>
                  </a:lnTo>
                  <a:lnTo>
                    <a:pt x="1939" y="2530"/>
                  </a:lnTo>
                  <a:lnTo>
                    <a:pt x="1934" y="2530"/>
                  </a:lnTo>
                  <a:lnTo>
                    <a:pt x="1924" y="2527"/>
                  </a:lnTo>
                  <a:lnTo>
                    <a:pt x="1915" y="2525"/>
                  </a:lnTo>
                  <a:lnTo>
                    <a:pt x="1906" y="2523"/>
                  </a:lnTo>
                  <a:lnTo>
                    <a:pt x="1897" y="2520"/>
                  </a:lnTo>
                  <a:lnTo>
                    <a:pt x="1902" y="2516"/>
                  </a:lnTo>
                  <a:lnTo>
                    <a:pt x="1907" y="2514"/>
                  </a:lnTo>
                  <a:lnTo>
                    <a:pt x="1912" y="2512"/>
                  </a:lnTo>
                  <a:lnTo>
                    <a:pt x="1917" y="2512"/>
                  </a:lnTo>
                  <a:lnTo>
                    <a:pt x="1922" y="2512"/>
                  </a:lnTo>
                  <a:lnTo>
                    <a:pt x="1928" y="2514"/>
                  </a:lnTo>
                  <a:lnTo>
                    <a:pt x="1935" y="2518"/>
                  </a:lnTo>
                  <a:lnTo>
                    <a:pt x="1941" y="2524"/>
                  </a:lnTo>
                  <a:close/>
                  <a:moveTo>
                    <a:pt x="1930" y="2470"/>
                  </a:moveTo>
                  <a:lnTo>
                    <a:pt x="1928" y="2476"/>
                  </a:lnTo>
                  <a:lnTo>
                    <a:pt x="1924" y="2486"/>
                  </a:lnTo>
                  <a:lnTo>
                    <a:pt x="1921" y="2490"/>
                  </a:lnTo>
                  <a:lnTo>
                    <a:pt x="1919" y="2494"/>
                  </a:lnTo>
                  <a:lnTo>
                    <a:pt x="1917" y="2496"/>
                  </a:lnTo>
                  <a:lnTo>
                    <a:pt x="1915" y="2496"/>
                  </a:lnTo>
                  <a:lnTo>
                    <a:pt x="1906" y="2493"/>
                  </a:lnTo>
                  <a:lnTo>
                    <a:pt x="1899" y="2489"/>
                  </a:lnTo>
                  <a:lnTo>
                    <a:pt x="1893" y="2484"/>
                  </a:lnTo>
                  <a:lnTo>
                    <a:pt x="1889" y="2480"/>
                  </a:lnTo>
                  <a:lnTo>
                    <a:pt x="1881" y="2471"/>
                  </a:lnTo>
                  <a:lnTo>
                    <a:pt x="1874" y="2461"/>
                  </a:lnTo>
                  <a:lnTo>
                    <a:pt x="1889" y="2458"/>
                  </a:lnTo>
                  <a:lnTo>
                    <a:pt x="1901" y="2458"/>
                  </a:lnTo>
                  <a:lnTo>
                    <a:pt x="1906" y="2459"/>
                  </a:lnTo>
                  <a:lnTo>
                    <a:pt x="1914" y="2461"/>
                  </a:lnTo>
                  <a:lnTo>
                    <a:pt x="1921" y="2464"/>
                  </a:lnTo>
                  <a:lnTo>
                    <a:pt x="1930" y="2470"/>
                  </a:lnTo>
                  <a:close/>
                  <a:moveTo>
                    <a:pt x="1895" y="2397"/>
                  </a:moveTo>
                  <a:lnTo>
                    <a:pt x="1906" y="2406"/>
                  </a:lnTo>
                  <a:lnTo>
                    <a:pt x="1919" y="2416"/>
                  </a:lnTo>
                  <a:lnTo>
                    <a:pt x="1914" y="2423"/>
                  </a:lnTo>
                  <a:lnTo>
                    <a:pt x="1909" y="2432"/>
                  </a:lnTo>
                  <a:lnTo>
                    <a:pt x="1878" y="2432"/>
                  </a:lnTo>
                  <a:lnTo>
                    <a:pt x="1870" y="2422"/>
                  </a:lnTo>
                  <a:lnTo>
                    <a:pt x="1863" y="2412"/>
                  </a:lnTo>
                  <a:lnTo>
                    <a:pt x="1870" y="2408"/>
                  </a:lnTo>
                  <a:lnTo>
                    <a:pt x="1879" y="2404"/>
                  </a:lnTo>
                  <a:lnTo>
                    <a:pt x="1887" y="2401"/>
                  </a:lnTo>
                  <a:lnTo>
                    <a:pt x="1895" y="2397"/>
                  </a:lnTo>
                  <a:close/>
                  <a:moveTo>
                    <a:pt x="1919" y="2358"/>
                  </a:moveTo>
                  <a:lnTo>
                    <a:pt x="1916" y="2362"/>
                  </a:lnTo>
                  <a:lnTo>
                    <a:pt x="1911" y="2366"/>
                  </a:lnTo>
                  <a:lnTo>
                    <a:pt x="1905" y="2370"/>
                  </a:lnTo>
                  <a:lnTo>
                    <a:pt x="1900" y="2374"/>
                  </a:lnTo>
                  <a:lnTo>
                    <a:pt x="1887" y="2371"/>
                  </a:lnTo>
                  <a:lnTo>
                    <a:pt x="1878" y="2368"/>
                  </a:lnTo>
                  <a:lnTo>
                    <a:pt x="1870" y="2364"/>
                  </a:lnTo>
                  <a:lnTo>
                    <a:pt x="1866" y="2360"/>
                  </a:lnTo>
                  <a:lnTo>
                    <a:pt x="1859" y="2347"/>
                  </a:lnTo>
                  <a:lnTo>
                    <a:pt x="1849" y="2330"/>
                  </a:lnTo>
                  <a:lnTo>
                    <a:pt x="1859" y="2330"/>
                  </a:lnTo>
                  <a:lnTo>
                    <a:pt x="1868" y="2331"/>
                  </a:lnTo>
                  <a:lnTo>
                    <a:pt x="1876" y="2332"/>
                  </a:lnTo>
                  <a:lnTo>
                    <a:pt x="1883" y="2334"/>
                  </a:lnTo>
                  <a:lnTo>
                    <a:pt x="1890" y="2338"/>
                  </a:lnTo>
                  <a:lnTo>
                    <a:pt x="1898" y="2342"/>
                  </a:lnTo>
                  <a:lnTo>
                    <a:pt x="1907" y="2349"/>
                  </a:lnTo>
                  <a:lnTo>
                    <a:pt x="1919" y="2358"/>
                  </a:lnTo>
                  <a:close/>
                  <a:moveTo>
                    <a:pt x="1905" y="1948"/>
                  </a:moveTo>
                  <a:lnTo>
                    <a:pt x="1904" y="1937"/>
                  </a:lnTo>
                  <a:lnTo>
                    <a:pt x="1903" y="1928"/>
                  </a:lnTo>
                  <a:lnTo>
                    <a:pt x="1914" y="1929"/>
                  </a:lnTo>
                  <a:lnTo>
                    <a:pt x="1924" y="1931"/>
                  </a:lnTo>
                  <a:lnTo>
                    <a:pt x="1934" y="1933"/>
                  </a:lnTo>
                  <a:lnTo>
                    <a:pt x="1943" y="1936"/>
                  </a:lnTo>
                  <a:lnTo>
                    <a:pt x="1953" y="1940"/>
                  </a:lnTo>
                  <a:lnTo>
                    <a:pt x="1961" y="1944"/>
                  </a:lnTo>
                  <a:lnTo>
                    <a:pt x="1969" y="1949"/>
                  </a:lnTo>
                  <a:lnTo>
                    <a:pt x="1978" y="1954"/>
                  </a:lnTo>
                  <a:lnTo>
                    <a:pt x="1995" y="1966"/>
                  </a:lnTo>
                  <a:lnTo>
                    <a:pt x="2012" y="1978"/>
                  </a:lnTo>
                  <a:lnTo>
                    <a:pt x="2030" y="1993"/>
                  </a:lnTo>
                  <a:lnTo>
                    <a:pt x="2048" y="2009"/>
                  </a:lnTo>
                  <a:lnTo>
                    <a:pt x="2045" y="2012"/>
                  </a:lnTo>
                  <a:lnTo>
                    <a:pt x="2042" y="2014"/>
                  </a:lnTo>
                  <a:lnTo>
                    <a:pt x="2040" y="2015"/>
                  </a:lnTo>
                  <a:lnTo>
                    <a:pt x="2036" y="2016"/>
                  </a:lnTo>
                  <a:lnTo>
                    <a:pt x="2003" y="1998"/>
                  </a:lnTo>
                  <a:lnTo>
                    <a:pt x="1971" y="1981"/>
                  </a:lnTo>
                  <a:lnTo>
                    <a:pt x="1938" y="1965"/>
                  </a:lnTo>
                  <a:lnTo>
                    <a:pt x="1905" y="1948"/>
                  </a:lnTo>
                  <a:close/>
                  <a:moveTo>
                    <a:pt x="1976" y="2015"/>
                  </a:moveTo>
                  <a:lnTo>
                    <a:pt x="1976" y="2021"/>
                  </a:lnTo>
                  <a:lnTo>
                    <a:pt x="1975" y="2026"/>
                  </a:lnTo>
                  <a:lnTo>
                    <a:pt x="1973" y="2030"/>
                  </a:lnTo>
                  <a:lnTo>
                    <a:pt x="1972" y="2034"/>
                  </a:lnTo>
                  <a:lnTo>
                    <a:pt x="1966" y="2042"/>
                  </a:lnTo>
                  <a:lnTo>
                    <a:pt x="1959" y="2049"/>
                  </a:lnTo>
                  <a:lnTo>
                    <a:pt x="1943" y="2061"/>
                  </a:lnTo>
                  <a:lnTo>
                    <a:pt x="1926" y="2073"/>
                  </a:lnTo>
                  <a:lnTo>
                    <a:pt x="1925" y="2095"/>
                  </a:lnTo>
                  <a:lnTo>
                    <a:pt x="1923" y="2117"/>
                  </a:lnTo>
                  <a:lnTo>
                    <a:pt x="1919" y="2140"/>
                  </a:lnTo>
                  <a:lnTo>
                    <a:pt x="1915" y="2164"/>
                  </a:lnTo>
                  <a:lnTo>
                    <a:pt x="1911" y="2164"/>
                  </a:lnTo>
                  <a:lnTo>
                    <a:pt x="1909" y="2165"/>
                  </a:lnTo>
                  <a:lnTo>
                    <a:pt x="1905" y="2164"/>
                  </a:lnTo>
                  <a:lnTo>
                    <a:pt x="1902" y="2163"/>
                  </a:lnTo>
                  <a:lnTo>
                    <a:pt x="1900" y="2144"/>
                  </a:lnTo>
                  <a:lnTo>
                    <a:pt x="1897" y="2121"/>
                  </a:lnTo>
                  <a:lnTo>
                    <a:pt x="1892" y="2096"/>
                  </a:lnTo>
                  <a:lnTo>
                    <a:pt x="1888" y="2068"/>
                  </a:lnTo>
                  <a:lnTo>
                    <a:pt x="1886" y="2042"/>
                  </a:lnTo>
                  <a:lnTo>
                    <a:pt x="1885" y="2017"/>
                  </a:lnTo>
                  <a:lnTo>
                    <a:pt x="1886" y="2007"/>
                  </a:lnTo>
                  <a:lnTo>
                    <a:pt x="1888" y="1997"/>
                  </a:lnTo>
                  <a:lnTo>
                    <a:pt x="1891" y="1990"/>
                  </a:lnTo>
                  <a:lnTo>
                    <a:pt x="1895" y="1984"/>
                  </a:lnTo>
                  <a:lnTo>
                    <a:pt x="1916" y="1988"/>
                  </a:lnTo>
                  <a:lnTo>
                    <a:pt x="1935" y="1993"/>
                  </a:lnTo>
                  <a:lnTo>
                    <a:pt x="1943" y="1997"/>
                  </a:lnTo>
                  <a:lnTo>
                    <a:pt x="1954" y="2002"/>
                  </a:lnTo>
                  <a:lnTo>
                    <a:pt x="1964" y="2008"/>
                  </a:lnTo>
                  <a:lnTo>
                    <a:pt x="1976" y="2015"/>
                  </a:lnTo>
                  <a:close/>
                  <a:moveTo>
                    <a:pt x="1745" y="1321"/>
                  </a:moveTo>
                  <a:lnTo>
                    <a:pt x="1749" y="1328"/>
                  </a:lnTo>
                  <a:lnTo>
                    <a:pt x="1754" y="1338"/>
                  </a:lnTo>
                  <a:lnTo>
                    <a:pt x="1759" y="1350"/>
                  </a:lnTo>
                  <a:lnTo>
                    <a:pt x="1765" y="1362"/>
                  </a:lnTo>
                  <a:lnTo>
                    <a:pt x="1776" y="1391"/>
                  </a:lnTo>
                  <a:lnTo>
                    <a:pt x="1789" y="1420"/>
                  </a:lnTo>
                  <a:lnTo>
                    <a:pt x="1801" y="1450"/>
                  </a:lnTo>
                  <a:lnTo>
                    <a:pt x="1814" y="1476"/>
                  </a:lnTo>
                  <a:lnTo>
                    <a:pt x="1821" y="1487"/>
                  </a:lnTo>
                  <a:lnTo>
                    <a:pt x="1827" y="1496"/>
                  </a:lnTo>
                  <a:lnTo>
                    <a:pt x="1833" y="1504"/>
                  </a:lnTo>
                  <a:lnTo>
                    <a:pt x="1841" y="1509"/>
                  </a:lnTo>
                  <a:lnTo>
                    <a:pt x="1843" y="1530"/>
                  </a:lnTo>
                  <a:lnTo>
                    <a:pt x="1847" y="1551"/>
                  </a:lnTo>
                  <a:lnTo>
                    <a:pt x="1852" y="1571"/>
                  </a:lnTo>
                  <a:lnTo>
                    <a:pt x="1859" y="1592"/>
                  </a:lnTo>
                  <a:lnTo>
                    <a:pt x="1866" y="1612"/>
                  </a:lnTo>
                  <a:lnTo>
                    <a:pt x="1874" y="1632"/>
                  </a:lnTo>
                  <a:lnTo>
                    <a:pt x="1883" y="1652"/>
                  </a:lnTo>
                  <a:lnTo>
                    <a:pt x="1892" y="1671"/>
                  </a:lnTo>
                  <a:lnTo>
                    <a:pt x="1911" y="1711"/>
                  </a:lnTo>
                  <a:lnTo>
                    <a:pt x="1929" y="1751"/>
                  </a:lnTo>
                  <a:lnTo>
                    <a:pt x="1939" y="1771"/>
                  </a:lnTo>
                  <a:lnTo>
                    <a:pt x="1946" y="1792"/>
                  </a:lnTo>
                  <a:lnTo>
                    <a:pt x="1954" y="1815"/>
                  </a:lnTo>
                  <a:lnTo>
                    <a:pt x="1961" y="1836"/>
                  </a:lnTo>
                  <a:lnTo>
                    <a:pt x="1938" y="1851"/>
                  </a:lnTo>
                  <a:lnTo>
                    <a:pt x="1911" y="1873"/>
                  </a:lnTo>
                  <a:lnTo>
                    <a:pt x="1899" y="1882"/>
                  </a:lnTo>
                  <a:lnTo>
                    <a:pt x="1886" y="1891"/>
                  </a:lnTo>
                  <a:lnTo>
                    <a:pt x="1877" y="1897"/>
                  </a:lnTo>
                  <a:lnTo>
                    <a:pt x="1868" y="1900"/>
                  </a:lnTo>
                  <a:lnTo>
                    <a:pt x="1866" y="1896"/>
                  </a:lnTo>
                  <a:lnTo>
                    <a:pt x="1863" y="1890"/>
                  </a:lnTo>
                  <a:lnTo>
                    <a:pt x="1860" y="1881"/>
                  </a:lnTo>
                  <a:lnTo>
                    <a:pt x="1855" y="1869"/>
                  </a:lnTo>
                  <a:lnTo>
                    <a:pt x="1848" y="1842"/>
                  </a:lnTo>
                  <a:lnTo>
                    <a:pt x="1839" y="1807"/>
                  </a:lnTo>
                  <a:lnTo>
                    <a:pt x="1820" y="1723"/>
                  </a:lnTo>
                  <a:lnTo>
                    <a:pt x="1799" y="1625"/>
                  </a:lnTo>
                  <a:lnTo>
                    <a:pt x="1780" y="1527"/>
                  </a:lnTo>
                  <a:lnTo>
                    <a:pt x="1763" y="1436"/>
                  </a:lnTo>
                  <a:lnTo>
                    <a:pt x="1750" y="1364"/>
                  </a:lnTo>
                  <a:lnTo>
                    <a:pt x="1745" y="1321"/>
                  </a:lnTo>
                  <a:close/>
                  <a:moveTo>
                    <a:pt x="1705" y="1495"/>
                  </a:moveTo>
                  <a:lnTo>
                    <a:pt x="1708" y="1492"/>
                  </a:lnTo>
                  <a:lnTo>
                    <a:pt x="1711" y="1490"/>
                  </a:lnTo>
                  <a:lnTo>
                    <a:pt x="1714" y="1489"/>
                  </a:lnTo>
                  <a:lnTo>
                    <a:pt x="1718" y="1488"/>
                  </a:lnTo>
                  <a:lnTo>
                    <a:pt x="1726" y="1488"/>
                  </a:lnTo>
                  <a:lnTo>
                    <a:pt x="1733" y="1491"/>
                  </a:lnTo>
                  <a:lnTo>
                    <a:pt x="1750" y="1501"/>
                  </a:lnTo>
                  <a:lnTo>
                    <a:pt x="1768" y="1513"/>
                  </a:lnTo>
                  <a:lnTo>
                    <a:pt x="1762" y="1520"/>
                  </a:lnTo>
                  <a:lnTo>
                    <a:pt x="1756" y="1526"/>
                  </a:lnTo>
                  <a:lnTo>
                    <a:pt x="1740" y="1525"/>
                  </a:lnTo>
                  <a:lnTo>
                    <a:pt x="1725" y="1525"/>
                  </a:lnTo>
                  <a:lnTo>
                    <a:pt x="1714" y="1510"/>
                  </a:lnTo>
                  <a:lnTo>
                    <a:pt x="1705" y="1495"/>
                  </a:lnTo>
                  <a:close/>
                  <a:moveTo>
                    <a:pt x="1709" y="1552"/>
                  </a:moveTo>
                  <a:lnTo>
                    <a:pt x="1717" y="1549"/>
                  </a:lnTo>
                  <a:lnTo>
                    <a:pt x="1725" y="1547"/>
                  </a:lnTo>
                  <a:lnTo>
                    <a:pt x="1732" y="1546"/>
                  </a:lnTo>
                  <a:lnTo>
                    <a:pt x="1740" y="1545"/>
                  </a:lnTo>
                  <a:lnTo>
                    <a:pt x="1748" y="1546"/>
                  </a:lnTo>
                  <a:lnTo>
                    <a:pt x="1756" y="1547"/>
                  </a:lnTo>
                  <a:lnTo>
                    <a:pt x="1765" y="1551"/>
                  </a:lnTo>
                  <a:lnTo>
                    <a:pt x="1774" y="1557"/>
                  </a:lnTo>
                  <a:lnTo>
                    <a:pt x="1768" y="1563"/>
                  </a:lnTo>
                  <a:lnTo>
                    <a:pt x="1762" y="1567"/>
                  </a:lnTo>
                  <a:lnTo>
                    <a:pt x="1756" y="1569"/>
                  </a:lnTo>
                  <a:lnTo>
                    <a:pt x="1751" y="1570"/>
                  </a:lnTo>
                  <a:lnTo>
                    <a:pt x="1709" y="1552"/>
                  </a:lnTo>
                  <a:close/>
                  <a:moveTo>
                    <a:pt x="1726" y="1604"/>
                  </a:moveTo>
                  <a:lnTo>
                    <a:pt x="1724" y="1595"/>
                  </a:lnTo>
                  <a:lnTo>
                    <a:pt x="1723" y="1586"/>
                  </a:lnTo>
                  <a:lnTo>
                    <a:pt x="1735" y="1586"/>
                  </a:lnTo>
                  <a:lnTo>
                    <a:pt x="1748" y="1587"/>
                  </a:lnTo>
                  <a:lnTo>
                    <a:pt x="1762" y="1587"/>
                  </a:lnTo>
                  <a:lnTo>
                    <a:pt x="1775" y="1588"/>
                  </a:lnTo>
                  <a:lnTo>
                    <a:pt x="1780" y="1598"/>
                  </a:lnTo>
                  <a:lnTo>
                    <a:pt x="1784" y="1610"/>
                  </a:lnTo>
                  <a:lnTo>
                    <a:pt x="1780" y="1610"/>
                  </a:lnTo>
                  <a:lnTo>
                    <a:pt x="1775" y="1611"/>
                  </a:lnTo>
                  <a:lnTo>
                    <a:pt x="1763" y="1608"/>
                  </a:lnTo>
                  <a:lnTo>
                    <a:pt x="1750" y="1607"/>
                  </a:lnTo>
                  <a:lnTo>
                    <a:pt x="1738" y="1605"/>
                  </a:lnTo>
                  <a:lnTo>
                    <a:pt x="1726" y="1604"/>
                  </a:lnTo>
                  <a:close/>
                  <a:moveTo>
                    <a:pt x="1736" y="1650"/>
                  </a:moveTo>
                  <a:lnTo>
                    <a:pt x="1736" y="1640"/>
                  </a:lnTo>
                  <a:lnTo>
                    <a:pt x="1738" y="1636"/>
                  </a:lnTo>
                  <a:lnTo>
                    <a:pt x="1742" y="1632"/>
                  </a:lnTo>
                  <a:lnTo>
                    <a:pt x="1745" y="1627"/>
                  </a:lnTo>
                  <a:lnTo>
                    <a:pt x="1758" y="1634"/>
                  </a:lnTo>
                  <a:lnTo>
                    <a:pt x="1772" y="1641"/>
                  </a:lnTo>
                  <a:lnTo>
                    <a:pt x="1787" y="1648"/>
                  </a:lnTo>
                  <a:lnTo>
                    <a:pt x="1801" y="1655"/>
                  </a:lnTo>
                  <a:lnTo>
                    <a:pt x="1796" y="1659"/>
                  </a:lnTo>
                  <a:lnTo>
                    <a:pt x="1792" y="1662"/>
                  </a:lnTo>
                  <a:lnTo>
                    <a:pt x="1788" y="1663"/>
                  </a:lnTo>
                  <a:lnTo>
                    <a:pt x="1783" y="1664"/>
                  </a:lnTo>
                  <a:lnTo>
                    <a:pt x="1774" y="1666"/>
                  </a:lnTo>
                  <a:lnTo>
                    <a:pt x="1765" y="1666"/>
                  </a:lnTo>
                  <a:lnTo>
                    <a:pt x="1750" y="1657"/>
                  </a:lnTo>
                  <a:lnTo>
                    <a:pt x="1736" y="1650"/>
                  </a:lnTo>
                  <a:close/>
                  <a:moveTo>
                    <a:pt x="1794" y="1717"/>
                  </a:moveTo>
                  <a:lnTo>
                    <a:pt x="1783" y="1709"/>
                  </a:lnTo>
                  <a:lnTo>
                    <a:pt x="1772" y="1700"/>
                  </a:lnTo>
                  <a:lnTo>
                    <a:pt x="1761" y="1693"/>
                  </a:lnTo>
                  <a:lnTo>
                    <a:pt x="1750" y="1685"/>
                  </a:lnTo>
                  <a:lnTo>
                    <a:pt x="1789" y="1677"/>
                  </a:lnTo>
                  <a:lnTo>
                    <a:pt x="1810" y="1697"/>
                  </a:lnTo>
                  <a:lnTo>
                    <a:pt x="1810" y="1703"/>
                  </a:lnTo>
                  <a:lnTo>
                    <a:pt x="1809" y="1707"/>
                  </a:lnTo>
                  <a:lnTo>
                    <a:pt x="1807" y="1710"/>
                  </a:lnTo>
                  <a:lnTo>
                    <a:pt x="1805" y="1712"/>
                  </a:lnTo>
                  <a:lnTo>
                    <a:pt x="1800" y="1716"/>
                  </a:lnTo>
                  <a:lnTo>
                    <a:pt x="1794" y="1717"/>
                  </a:lnTo>
                  <a:close/>
                  <a:moveTo>
                    <a:pt x="1745" y="1729"/>
                  </a:moveTo>
                  <a:lnTo>
                    <a:pt x="1749" y="1723"/>
                  </a:lnTo>
                  <a:lnTo>
                    <a:pt x="1753" y="1717"/>
                  </a:lnTo>
                  <a:lnTo>
                    <a:pt x="1767" y="1728"/>
                  </a:lnTo>
                  <a:lnTo>
                    <a:pt x="1781" y="1739"/>
                  </a:lnTo>
                  <a:lnTo>
                    <a:pt x="1794" y="1751"/>
                  </a:lnTo>
                  <a:lnTo>
                    <a:pt x="1808" y="1763"/>
                  </a:lnTo>
                  <a:lnTo>
                    <a:pt x="1802" y="1769"/>
                  </a:lnTo>
                  <a:lnTo>
                    <a:pt x="1797" y="1776"/>
                  </a:lnTo>
                  <a:lnTo>
                    <a:pt x="1791" y="1776"/>
                  </a:lnTo>
                  <a:lnTo>
                    <a:pt x="1780" y="1771"/>
                  </a:lnTo>
                  <a:lnTo>
                    <a:pt x="1771" y="1766"/>
                  </a:lnTo>
                  <a:lnTo>
                    <a:pt x="1765" y="1761"/>
                  </a:lnTo>
                  <a:lnTo>
                    <a:pt x="1759" y="1754"/>
                  </a:lnTo>
                  <a:lnTo>
                    <a:pt x="1752" y="1742"/>
                  </a:lnTo>
                  <a:lnTo>
                    <a:pt x="1745" y="1729"/>
                  </a:lnTo>
                  <a:close/>
                  <a:moveTo>
                    <a:pt x="1766" y="1800"/>
                  </a:moveTo>
                  <a:lnTo>
                    <a:pt x="1766" y="1784"/>
                  </a:lnTo>
                  <a:lnTo>
                    <a:pt x="1782" y="1787"/>
                  </a:lnTo>
                  <a:lnTo>
                    <a:pt x="1797" y="1791"/>
                  </a:lnTo>
                  <a:lnTo>
                    <a:pt x="1813" y="1795"/>
                  </a:lnTo>
                  <a:lnTo>
                    <a:pt x="1829" y="1800"/>
                  </a:lnTo>
                  <a:lnTo>
                    <a:pt x="1824" y="1806"/>
                  </a:lnTo>
                  <a:lnTo>
                    <a:pt x="1819" y="1810"/>
                  </a:lnTo>
                  <a:lnTo>
                    <a:pt x="1814" y="1812"/>
                  </a:lnTo>
                  <a:lnTo>
                    <a:pt x="1809" y="1813"/>
                  </a:lnTo>
                  <a:lnTo>
                    <a:pt x="1797" y="1809"/>
                  </a:lnTo>
                  <a:lnTo>
                    <a:pt x="1787" y="1806"/>
                  </a:lnTo>
                  <a:lnTo>
                    <a:pt x="1776" y="1803"/>
                  </a:lnTo>
                  <a:lnTo>
                    <a:pt x="1766" y="1800"/>
                  </a:lnTo>
                  <a:close/>
                  <a:moveTo>
                    <a:pt x="1790" y="1836"/>
                  </a:moveTo>
                  <a:lnTo>
                    <a:pt x="1801" y="1836"/>
                  </a:lnTo>
                  <a:lnTo>
                    <a:pt x="1811" y="1837"/>
                  </a:lnTo>
                  <a:lnTo>
                    <a:pt x="1821" y="1837"/>
                  </a:lnTo>
                  <a:lnTo>
                    <a:pt x="1831" y="1838"/>
                  </a:lnTo>
                  <a:lnTo>
                    <a:pt x="1836" y="1847"/>
                  </a:lnTo>
                  <a:lnTo>
                    <a:pt x="1842" y="1858"/>
                  </a:lnTo>
                  <a:lnTo>
                    <a:pt x="1835" y="1864"/>
                  </a:lnTo>
                  <a:lnTo>
                    <a:pt x="1829" y="1871"/>
                  </a:lnTo>
                  <a:lnTo>
                    <a:pt x="1801" y="1865"/>
                  </a:lnTo>
                  <a:lnTo>
                    <a:pt x="1795" y="1850"/>
                  </a:lnTo>
                  <a:lnTo>
                    <a:pt x="1790" y="1836"/>
                  </a:lnTo>
                  <a:close/>
                  <a:moveTo>
                    <a:pt x="1791" y="1903"/>
                  </a:moveTo>
                  <a:lnTo>
                    <a:pt x="1804" y="1898"/>
                  </a:lnTo>
                  <a:lnTo>
                    <a:pt x="1819" y="1892"/>
                  </a:lnTo>
                  <a:lnTo>
                    <a:pt x="1826" y="1890"/>
                  </a:lnTo>
                  <a:lnTo>
                    <a:pt x="1834" y="1890"/>
                  </a:lnTo>
                  <a:lnTo>
                    <a:pt x="1839" y="1891"/>
                  </a:lnTo>
                  <a:lnTo>
                    <a:pt x="1843" y="1892"/>
                  </a:lnTo>
                  <a:lnTo>
                    <a:pt x="1847" y="1894"/>
                  </a:lnTo>
                  <a:lnTo>
                    <a:pt x="1852" y="1897"/>
                  </a:lnTo>
                  <a:lnTo>
                    <a:pt x="1852" y="1910"/>
                  </a:lnTo>
                  <a:lnTo>
                    <a:pt x="1836" y="1919"/>
                  </a:lnTo>
                  <a:lnTo>
                    <a:pt x="1823" y="1918"/>
                  </a:lnTo>
                  <a:lnTo>
                    <a:pt x="1809" y="1915"/>
                  </a:lnTo>
                  <a:lnTo>
                    <a:pt x="1804" y="1913"/>
                  </a:lnTo>
                  <a:lnTo>
                    <a:pt x="1799" y="1911"/>
                  </a:lnTo>
                  <a:lnTo>
                    <a:pt x="1794" y="1908"/>
                  </a:lnTo>
                  <a:lnTo>
                    <a:pt x="1791" y="1903"/>
                  </a:lnTo>
                  <a:close/>
                  <a:moveTo>
                    <a:pt x="1799" y="1961"/>
                  </a:moveTo>
                  <a:lnTo>
                    <a:pt x="1797" y="1956"/>
                  </a:lnTo>
                  <a:lnTo>
                    <a:pt x="1797" y="1952"/>
                  </a:lnTo>
                  <a:lnTo>
                    <a:pt x="1799" y="1949"/>
                  </a:lnTo>
                  <a:lnTo>
                    <a:pt x="1801" y="1947"/>
                  </a:lnTo>
                  <a:lnTo>
                    <a:pt x="1803" y="1946"/>
                  </a:lnTo>
                  <a:lnTo>
                    <a:pt x="1806" y="1944"/>
                  </a:lnTo>
                  <a:lnTo>
                    <a:pt x="1810" y="1946"/>
                  </a:lnTo>
                  <a:lnTo>
                    <a:pt x="1814" y="1947"/>
                  </a:lnTo>
                  <a:lnTo>
                    <a:pt x="1833" y="1954"/>
                  </a:lnTo>
                  <a:lnTo>
                    <a:pt x="1848" y="1960"/>
                  </a:lnTo>
                  <a:lnTo>
                    <a:pt x="1848" y="1965"/>
                  </a:lnTo>
                  <a:lnTo>
                    <a:pt x="1848" y="1971"/>
                  </a:lnTo>
                  <a:lnTo>
                    <a:pt x="1847" y="1974"/>
                  </a:lnTo>
                  <a:lnTo>
                    <a:pt x="1846" y="1976"/>
                  </a:lnTo>
                  <a:lnTo>
                    <a:pt x="1845" y="1977"/>
                  </a:lnTo>
                  <a:lnTo>
                    <a:pt x="1843" y="1977"/>
                  </a:lnTo>
                  <a:lnTo>
                    <a:pt x="1831" y="1973"/>
                  </a:lnTo>
                  <a:lnTo>
                    <a:pt x="1821" y="1969"/>
                  </a:lnTo>
                  <a:lnTo>
                    <a:pt x="1809" y="1966"/>
                  </a:lnTo>
                  <a:lnTo>
                    <a:pt x="1799" y="1961"/>
                  </a:lnTo>
                  <a:close/>
                  <a:moveTo>
                    <a:pt x="1804" y="2021"/>
                  </a:moveTo>
                  <a:lnTo>
                    <a:pt x="1805" y="2009"/>
                  </a:lnTo>
                  <a:lnTo>
                    <a:pt x="1806" y="1998"/>
                  </a:lnTo>
                  <a:lnTo>
                    <a:pt x="1823" y="2004"/>
                  </a:lnTo>
                  <a:lnTo>
                    <a:pt x="1840" y="2008"/>
                  </a:lnTo>
                  <a:lnTo>
                    <a:pt x="1857" y="2013"/>
                  </a:lnTo>
                  <a:lnTo>
                    <a:pt x="1874" y="2018"/>
                  </a:lnTo>
                  <a:lnTo>
                    <a:pt x="1869" y="2022"/>
                  </a:lnTo>
                  <a:lnTo>
                    <a:pt x="1864" y="2025"/>
                  </a:lnTo>
                  <a:lnTo>
                    <a:pt x="1858" y="2028"/>
                  </a:lnTo>
                  <a:lnTo>
                    <a:pt x="1852" y="2029"/>
                  </a:lnTo>
                  <a:lnTo>
                    <a:pt x="1842" y="2032"/>
                  </a:lnTo>
                  <a:lnTo>
                    <a:pt x="1833" y="2033"/>
                  </a:lnTo>
                  <a:lnTo>
                    <a:pt x="1819" y="2026"/>
                  </a:lnTo>
                  <a:lnTo>
                    <a:pt x="1804" y="2021"/>
                  </a:lnTo>
                  <a:close/>
                  <a:moveTo>
                    <a:pt x="1812" y="2070"/>
                  </a:moveTo>
                  <a:lnTo>
                    <a:pt x="1811" y="2060"/>
                  </a:lnTo>
                  <a:lnTo>
                    <a:pt x="1811" y="2050"/>
                  </a:lnTo>
                  <a:lnTo>
                    <a:pt x="1820" y="2049"/>
                  </a:lnTo>
                  <a:lnTo>
                    <a:pt x="1827" y="2050"/>
                  </a:lnTo>
                  <a:lnTo>
                    <a:pt x="1835" y="2052"/>
                  </a:lnTo>
                  <a:lnTo>
                    <a:pt x="1842" y="2055"/>
                  </a:lnTo>
                  <a:lnTo>
                    <a:pt x="1857" y="2066"/>
                  </a:lnTo>
                  <a:lnTo>
                    <a:pt x="1873" y="2080"/>
                  </a:lnTo>
                  <a:lnTo>
                    <a:pt x="1863" y="2088"/>
                  </a:lnTo>
                  <a:lnTo>
                    <a:pt x="1853" y="2098"/>
                  </a:lnTo>
                  <a:lnTo>
                    <a:pt x="1843" y="2091"/>
                  </a:lnTo>
                  <a:lnTo>
                    <a:pt x="1832" y="2084"/>
                  </a:lnTo>
                  <a:lnTo>
                    <a:pt x="1823" y="2078"/>
                  </a:lnTo>
                  <a:lnTo>
                    <a:pt x="1812" y="2070"/>
                  </a:lnTo>
                  <a:close/>
                  <a:moveTo>
                    <a:pt x="1829" y="2140"/>
                  </a:moveTo>
                  <a:lnTo>
                    <a:pt x="1817" y="2115"/>
                  </a:lnTo>
                  <a:lnTo>
                    <a:pt x="1827" y="2113"/>
                  </a:lnTo>
                  <a:lnTo>
                    <a:pt x="1835" y="2113"/>
                  </a:lnTo>
                  <a:lnTo>
                    <a:pt x="1844" y="2115"/>
                  </a:lnTo>
                  <a:lnTo>
                    <a:pt x="1852" y="2118"/>
                  </a:lnTo>
                  <a:lnTo>
                    <a:pt x="1871" y="2126"/>
                  </a:lnTo>
                  <a:lnTo>
                    <a:pt x="1891" y="2137"/>
                  </a:lnTo>
                  <a:lnTo>
                    <a:pt x="1891" y="2153"/>
                  </a:lnTo>
                  <a:lnTo>
                    <a:pt x="1887" y="2153"/>
                  </a:lnTo>
                  <a:lnTo>
                    <a:pt x="1883" y="2155"/>
                  </a:lnTo>
                  <a:lnTo>
                    <a:pt x="1869" y="2151"/>
                  </a:lnTo>
                  <a:lnTo>
                    <a:pt x="1855" y="2146"/>
                  </a:lnTo>
                  <a:lnTo>
                    <a:pt x="1843" y="2143"/>
                  </a:lnTo>
                  <a:lnTo>
                    <a:pt x="1829" y="2140"/>
                  </a:lnTo>
                  <a:close/>
                  <a:moveTo>
                    <a:pt x="1831" y="2175"/>
                  </a:moveTo>
                  <a:lnTo>
                    <a:pt x="1848" y="2174"/>
                  </a:lnTo>
                  <a:lnTo>
                    <a:pt x="1862" y="2174"/>
                  </a:lnTo>
                  <a:lnTo>
                    <a:pt x="1869" y="2176"/>
                  </a:lnTo>
                  <a:lnTo>
                    <a:pt x="1878" y="2179"/>
                  </a:lnTo>
                  <a:lnTo>
                    <a:pt x="1886" y="2184"/>
                  </a:lnTo>
                  <a:lnTo>
                    <a:pt x="1897" y="2192"/>
                  </a:lnTo>
                  <a:lnTo>
                    <a:pt x="1887" y="2199"/>
                  </a:lnTo>
                  <a:lnTo>
                    <a:pt x="1880" y="2208"/>
                  </a:lnTo>
                  <a:lnTo>
                    <a:pt x="1863" y="2199"/>
                  </a:lnTo>
                  <a:lnTo>
                    <a:pt x="1849" y="2191"/>
                  </a:lnTo>
                  <a:lnTo>
                    <a:pt x="1843" y="2188"/>
                  </a:lnTo>
                  <a:lnTo>
                    <a:pt x="1839" y="2183"/>
                  </a:lnTo>
                  <a:lnTo>
                    <a:pt x="1834" y="2179"/>
                  </a:lnTo>
                  <a:lnTo>
                    <a:pt x="1831" y="2175"/>
                  </a:lnTo>
                  <a:close/>
                  <a:moveTo>
                    <a:pt x="1843" y="2274"/>
                  </a:moveTo>
                  <a:lnTo>
                    <a:pt x="1859" y="2278"/>
                  </a:lnTo>
                  <a:lnTo>
                    <a:pt x="1873" y="2284"/>
                  </a:lnTo>
                  <a:lnTo>
                    <a:pt x="1889" y="2289"/>
                  </a:lnTo>
                  <a:lnTo>
                    <a:pt x="1905" y="2294"/>
                  </a:lnTo>
                  <a:lnTo>
                    <a:pt x="1904" y="2308"/>
                  </a:lnTo>
                  <a:lnTo>
                    <a:pt x="1903" y="2322"/>
                  </a:lnTo>
                  <a:lnTo>
                    <a:pt x="1896" y="2321"/>
                  </a:lnTo>
                  <a:lnTo>
                    <a:pt x="1887" y="2321"/>
                  </a:lnTo>
                  <a:lnTo>
                    <a:pt x="1876" y="2319"/>
                  </a:lnTo>
                  <a:lnTo>
                    <a:pt x="1866" y="2314"/>
                  </a:lnTo>
                  <a:lnTo>
                    <a:pt x="1858" y="2310"/>
                  </a:lnTo>
                  <a:lnTo>
                    <a:pt x="1850" y="2304"/>
                  </a:lnTo>
                  <a:lnTo>
                    <a:pt x="1848" y="2301"/>
                  </a:lnTo>
                  <a:lnTo>
                    <a:pt x="1845" y="2297"/>
                  </a:lnTo>
                  <a:lnTo>
                    <a:pt x="1844" y="2293"/>
                  </a:lnTo>
                  <a:lnTo>
                    <a:pt x="1842" y="2290"/>
                  </a:lnTo>
                  <a:lnTo>
                    <a:pt x="1842" y="2286"/>
                  </a:lnTo>
                  <a:lnTo>
                    <a:pt x="1842" y="2282"/>
                  </a:lnTo>
                  <a:lnTo>
                    <a:pt x="1842" y="2278"/>
                  </a:lnTo>
                  <a:lnTo>
                    <a:pt x="1843" y="2274"/>
                  </a:lnTo>
                  <a:close/>
                  <a:moveTo>
                    <a:pt x="1832" y="2230"/>
                  </a:moveTo>
                  <a:lnTo>
                    <a:pt x="1832" y="2223"/>
                  </a:lnTo>
                  <a:lnTo>
                    <a:pt x="1842" y="2219"/>
                  </a:lnTo>
                  <a:lnTo>
                    <a:pt x="1850" y="2216"/>
                  </a:lnTo>
                  <a:lnTo>
                    <a:pt x="1858" y="2215"/>
                  </a:lnTo>
                  <a:lnTo>
                    <a:pt x="1864" y="2216"/>
                  </a:lnTo>
                  <a:lnTo>
                    <a:pt x="1871" y="2219"/>
                  </a:lnTo>
                  <a:lnTo>
                    <a:pt x="1880" y="2225"/>
                  </a:lnTo>
                  <a:lnTo>
                    <a:pt x="1891" y="2232"/>
                  </a:lnTo>
                  <a:lnTo>
                    <a:pt x="1905" y="2241"/>
                  </a:lnTo>
                  <a:lnTo>
                    <a:pt x="1905" y="2248"/>
                  </a:lnTo>
                  <a:lnTo>
                    <a:pt x="1891" y="2259"/>
                  </a:lnTo>
                  <a:lnTo>
                    <a:pt x="1880" y="2256"/>
                  </a:lnTo>
                  <a:lnTo>
                    <a:pt x="1870" y="2254"/>
                  </a:lnTo>
                  <a:lnTo>
                    <a:pt x="1862" y="2251"/>
                  </a:lnTo>
                  <a:lnTo>
                    <a:pt x="1854" y="2247"/>
                  </a:lnTo>
                  <a:lnTo>
                    <a:pt x="1843" y="2239"/>
                  </a:lnTo>
                  <a:lnTo>
                    <a:pt x="1832" y="2230"/>
                  </a:lnTo>
                  <a:close/>
                  <a:moveTo>
                    <a:pt x="1688" y="2963"/>
                  </a:moveTo>
                  <a:lnTo>
                    <a:pt x="1732" y="2963"/>
                  </a:lnTo>
                  <a:lnTo>
                    <a:pt x="1776" y="2962"/>
                  </a:lnTo>
                  <a:lnTo>
                    <a:pt x="1821" y="2961"/>
                  </a:lnTo>
                  <a:lnTo>
                    <a:pt x="1865" y="2961"/>
                  </a:lnTo>
                  <a:lnTo>
                    <a:pt x="1887" y="2961"/>
                  </a:lnTo>
                  <a:lnTo>
                    <a:pt x="1910" y="2962"/>
                  </a:lnTo>
                  <a:lnTo>
                    <a:pt x="1933" y="2963"/>
                  </a:lnTo>
                  <a:lnTo>
                    <a:pt x="1955" y="2965"/>
                  </a:lnTo>
                  <a:lnTo>
                    <a:pt x="1978" y="2967"/>
                  </a:lnTo>
                  <a:lnTo>
                    <a:pt x="2000" y="2972"/>
                  </a:lnTo>
                  <a:lnTo>
                    <a:pt x="2023" y="2976"/>
                  </a:lnTo>
                  <a:lnTo>
                    <a:pt x="2046" y="2981"/>
                  </a:lnTo>
                  <a:lnTo>
                    <a:pt x="2046" y="3013"/>
                  </a:lnTo>
                  <a:lnTo>
                    <a:pt x="2048" y="3046"/>
                  </a:lnTo>
                  <a:lnTo>
                    <a:pt x="2049" y="3078"/>
                  </a:lnTo>
                  <a:lnTo>
                    <a:pt x="2050" y="3111"/>
                  </a:lnTo>
                  <a:lnTo>
                    <a:pt x="2034" y="3113"/>
                  </a:lnTo>
                  <a:lnTo>
                    <a:pt x="2018" y="3116"/>
                  </a:lnTo>
                  <a:lnTo>
                    <a:pt x="2002" y="3120"/>
                  </a:lnTo>
                  <a:lnTo>
                    <a:pt x="1987" y="3123"/>
                  </a:lnTo>
                  <a:lnTo>
                    <a:pt x="1947" y="3121"/>
                  </a:lnTo>
                  <a:lnTo>
                    <a:pt x="1908" y="3120"/>
                  </a:lnTo>
                  <a:lnTo>
                    <a:pt x="1869" y="3117"/>
                  </a:lnTo>
                  <a:lnTo>
                    <a:pt x="1830" y="3116"/>
                  </a:lnTo>
                  <a:lnTo>
                    <a:pt x="1791" y="3115"/>
                  </a:lnTo>
                  <a:lnTo>
                    <a:pt x="1753" y="3113"/>
                  </a:lnTo>
                  <a:lnTo>
                    <a:pt x="1715" y="3110"/>
                  </a:lnTo>
                  <a:lnTo>
                    <a:pt x="1677" y="3107"/>
                  </a:lnTo>
                  <a:lnTo>
                    <a:pt x="1676" y="3069"/>
                  </a:lnTo>
                  <a:lnTo>
                    <a:pt x="1676" y="3029"/>
                  </a:lnTo>
                  <a:lnTo>
                    <a:pt x="1677" y="3009"/>
                  </a:lnTo>
                  <a:lnTo>
                    <a:pt x="1679" y="2991"/>
                  </a:lnTo>
                  <a:lnTo>
                    <a:pt x="1681" y="2983"/>
                  </a:lnTo>
                  <a:lnTo>
                    <a:pt x="1682" y="2976"/>
                  </a:lnTo>
                  <a:lnTo>
                    <a:pt x="1685" y="2969"/>
                  </a:lnTo>
                  <a:lnTo>
                    <a:pt x="1688" y="2963"/>
                  </a:lnTo>
                  <a:close/>
                  <a:moveTo>
                    <a:pt x="2177" y="3126"/>
                  </a:moveTo>
                  <a:lnTo>
                    <a:pt x="2113" y="3112"/>
                  </a:lnTo>
                  <a:lnTo>
                    <a:pt x="2100" y="3074"/>
                  </a:lnTo>
                  <a:lnTo>
                    <a:pt x="2087" y="3037"/>
                  </a:lnTo>
                  <a:lnTo>
                    <a:pt x="2083" y="3021"/>
                  </a:lnTo>
                  <a:lnTo>
                    <a:pt x="2081" y="3009"/>
                  </a:lnTo>
                  <a:lnTo>
                    <a:pt x="2082" y="3003"/>
                  </a:lnTo>
                  <a:lnTo>
                    <a:pt x="2083" y="2999"/>
                  </a:lnTo>
                  <a:lnTo>
                    <a:pt x="2087" y="2997"/>
                  </a:lnTo>
                  <a:lnTo>
                    <a:pt x="2091" y="2996"/>
                  </a:lnTo>
                  <a:lnTo>
                    <a:pt x="2093" y="2997"/>
                  </a:lnTo>
                  <a:lnTo>
                    <a:pt x="2097" y="2999"/>
                  </a:lnTo>
                  <a:lnTo>
                    <a:pt x="2102" y="3004"/>
                  </a:lnTo>
                  <a:lnTo>
                    <a:pt x="2108" y="3010"/>
                  </a:lnTo>
                  <a:lnTo>
                    <a:pt x="2122" y="3025"/>
                  </a:lnTo>
                  <a:lnTo>
                    <a:pt x="2138" y="3043"/>
                  </a:lnTo>
                  <a:lnTo>
                    <a:pt x="2153" y="3064"/>
                  </a:lnTo>
                  <a:lnTo>
                    <a:pt x="2168" y="3084"/>
                  </a:lnTo>
                  <a:lnTo>
                    <a:pt x="2173" y="3093"/>
                  </a:lnTo>
                  <a:lnTo>
                    <a:pt x="2178" y="3102"/>
                  </a:lnTo>
                  <a:lnTo>
                    <a:pt x="2183" y="3109"/>
                  </a:lnTo>
                  <a:lnTo>
                    <a:pt x="2185" y="3115"/>
                  </a:lnTo>
                  <a:lnTo>
                    <a:pt x="2182" y="3121"/>
                  </a:lnTo>
                  <a:lnTo>
                    <a:pt x="2177" y="3126"/>
                  </a:lnTo>
                  <a:close/>
                  <a:moveTo>
                    <a:pt x="2392" y="3388"/>
                  </a:moveTo>
                  <a:lnTo>
                    <a:pt x="2364" y="3395"/>
                  </a:lnTo>
                  <a:lnTo>
                    <a:pt x="2335" y="3402"/>
                  </a:lnTo>
                  <a:lnTo>
                    <a:pt x="2302" y="3408"/>
                  </a:lnTo>
                  <a:lnTo>
                    <a:pt x="2268" y="3414"/>
                  </a:lnTo>
                  <a:lnTo>
                    <a:pt x="2233" y="3420"/>
                  </a:lnTo>
                  <a:lnTo>
                    <a:pt x="2197" y="3424"/>
                  </a:lnTo>
                  <a:lnTo>
                    <a:pt x="2160" y="3428"/>
                  </a:lnTo>
                  <a:lnTo>
                    <a:pt x="2124" y="3431"/>
                  </a:lnTo>
                  <a:lnTo>
                    <a:pt x="2050" y="3437"/>
                  </a:lnTo>
                  <a:lnTo>
                    <a:pt x="1978" y="3441"/>
                  </a:lnTo>
                  <a:lnTo>
                    <a:pt x="1912" y="3443"/>
                  </a:lnTo>
                  <a:lnTo>
                    <a:pt x="1854" y="3443"/>
                  </a:lnTo>
                  <a:lnTo>
                    <a:pt x="1844" y="3439"/>
                  </a:lnTo>
                  <a:lnTo>
                    <a:pt x="1834" y="3434"/>
                  </a:lnTo>
                  <a:lnTo>
                    <a:pt x="1827" y="3429"/>
                  </a:lnTo>
                  <a:lnTo>
                    <a:pt x="1821" y="3424"/>
                  </a:lnTo>
                  <a:lnTo>
                    <a:pt x="1816" y="3418"/>
                  </a:lnTo>
                  <a:lnTo>
                    <a:pt x="1812" y="3411"/>
                  </a:lnTo>
                  <a:lnTo>
                    <a:pt x="1810" y="3404"/>
                  </a:lnTo>
                  <a:lnTo>
                    <a:pt x="1809" y="3396"/>
                  </a:lnTo>
                  <a:lnTo>
                    <a:pt x="1808" y="3381"/>
                  </a:lnTo>
                  <a:lnTo>
                    <a:pt x="1809" y="3363"/>
                  </a:lnTo>
                  <a:lnTo>
                    <a:pt x="1810" y="3343"/>
                  </a:lnTo>
                  <a:lnTo>
                    <a:pt x="1812" y="3322"/>
                  </a:lnTo>
                  <a:lnTo>
                    <a:pt x="1842" y="3319"/>
                  </a:lnTo>
                  <a:lnTo>
                    <a:pt x="1871" y="3316"/>
                  </a:lnTo>
                  <a:lnTo>
                    <a:pt x="1901" y="3315"/>
                  </a:lnTo>
                  <a:lnTo>
                    <a:pt x="1930" y="3313"/>
                  </a:lnTo>
                  <a:lnTo>
                    <a:pt x="1991" y="3312"/>
                  </a:lnTo>
                  <a:lnTo>
                    <a:pt x="2051" y="3311"/>
                  </a:lnTo>
                  <a:lnTo>
                    <a:pt x="2112" y="3312"/>
                  </a:lnTo>
                  <a:lnTo>
                    <a:pt x="2173" y="3314"/>
                  </a:lnTo>
                  <a:lnTo>
                    <a:pt x="2234" y="3316"/>
                  </a:lnTo>
                  <a:lnTo>
                    <a:pt x="2294" y="3318"/>
                  </a:lnTo>
                  <a:lnTo>
                    <a:pt x="2294" y="3281"/>
                  </a:lnTo>
                  <a:lnTo>
                    <a:pt x="2259" y="3283"/>
                  </a:lnTo>
                  <a:lnTo>
                    <a:pt x="2216" y="3287"/>
                  </a:lnTo>
                  <a:lnTo>
                    <a:pt x="2193" y="3289"/>
                  </a:lnTo>
                  <a:lnTo>
                    <a:pt x="2169" y="3290"/>
                  </a:lnTo>
                  <a:lnTo>
                    <a:pt x="2146" y="3291"/>
                  </a:lnTo>
                  <a:lnTo>
                    <a:pt x="2122" y="3291"/>
                  </a:lnTo>
                  <a:lnTo>
                    <a:pt x="2100" y="3289"/>
                  </a:lnTo>
                  <a:lnTo>
                    <a:pt x="2080" y="3285"/>
                  </a:lnTo>
                  <a:lnTo>
                    <a:pt x="2071" y="3282"/>
                  </a:lnTo>
                  <a:lnTo>
                    <a:pt x="2061" y="3279"/>
                  </a:lnTo>
                  <a:lnTo>
                    <a:pt x="2053" y="3276"/>
                  </a:lnTo>
                  <a:lnTo>
                    <a:pt x="2044" y="3272"/>
                  </a:lnTo>
                  <a:lnTo>
                    <a:pt x="2038" y="3266"/>
                  </a:lnTo>
                  <a:lnTo>
                    <a:pt x="2032" y="3260"/>
                  </a:lnTo>
                  <a:lnTo>
                    <a:pt x="2025" y="3254"/>
                  </a:lnTo>
                  <a:lnTo>
                    <a:pt x="2021" y="3246"/>
                  </a:lnTo>
                  <a:lnTo>
                    <a:pt x="2017" y="3239"/>
                  </a:lnTo>
                  <a:lnTo>
                    <a:pt x="2015" y="3229"/>
                  </a:lnTo>
                  <a:lnTo>
                    <a:pt x="2013" y="3220"/>
                  </a:lnTo>
                  <a:lnTo>
                    <a:pt x="2013" y="3209"/>
                  </a:lnTo>
                  <a:lnTo>
                    <a:pt x="2019" y="3205"/>
                  </a:lnTo>
                  <a:lnTo>
                    <a:pt x="2026" y="3203"/>
                  </a:lnTo>
                  <a:lnTo>
                    <a:pt x="2034" y="3202"/>
                  </a:lnTo>
                  <a:lnTo>
                    <a:pt x="2042" y="3203"/>
                  </a:lnTo>
                  <a:lnTo>
                    <a:pt x="2059" y="3205"/>
                  </a:lnTo>
                  <a:lnTo>
                    <a:pt x="2078" y="3207"/>
                  </a:lnTo>
                  <a:lnTo>
                    <a:pt x="2070" y="3222"/>
                  </a:lnTo>
                  <a:lnTo>
                    <a:pt x="2062" y="3237"/>
                  </a:lnTo>
                  <a:lnTo>
                    <a:pt x="2069" y="3246"/>
                  </a:lnTo>
                  <a:lnTo>
                    <a:pt x="2076" y="3256"/>
                  </a:lnTo>
                  <a:lnTo>
                    <a:pt x="2090" y="3256"/>
                  </a:lnTo>
                  <a:lnTo>
                    <a:pt x="2102" y="3256"/>
                  </a:lnTo>
                  <a:lnTo>
                    <a:pt x="2116" y="3257"/>
                  </a:lnTo>
                  <a:lnTo>
                    <a:pt x="2129" y="3257"/>
                  </a:lnTo>
                  <a:lnTo>
                    <a:pt x="2125" y="3209"/>
                  </a:lnTo>
                  <a:lnTo>
                    <a:pt x="2111" y="3206"/>
                  </a:lnTo>
                  <a:lnTo>
                    <a:pt x="2097" y="3205"/>
                  </a:lnTo>
                  <a:lnTo>
                    <a:pt x="2131" y="3200"/>
                  </a:lnTo>
                  <a:lnTo>
                    <a:pt x="2162" y="3196"/>
                  </a:lnTo>
                  <a:lnTo>
                    <a:pt x="2187" y="3194"/>
                  </a:lnTo>
                  <a:lnTo>
                    <a:pt x="2209" y="3192"/>
                  </a:lnTo>
                  <a:lnTo>
                    <a:pt x="2218" y="3192"/>
                  </a:lnTo>
                  <a:lnTo>
                    <a:pt x="2228" y="3194"/>
                  </a:lnTo>
                  <a:lnTo>
                    <a:pt x="2236" y="3196"/>
                  </a:lnTo>
                  <a:lnTo>
                    <a:pt x="2244" y="3197"/>
                  </a:lnTo>
                  <a:lnTo>
                    <a:pt x="2251" y="3200"/>
                  </a:lnTo>
                  <a:lnTo>
                    <a:pt x="2259" y="3203"/>
                  </a:lnTo>
                  <a:lnTo>
                    <a:pt x="2265" y="3206"/>
                  </a:lnTo>
                  <a:lnTo>
                    <a:pt x="2272" y="3210"/>
                  </a:lnTo>
                  <a:lnTo>
                    <a:pt x="2279" y="3216"/>
                  </a:lnTo>
                  <a:lnTo>
                    <a:pt x="2284" y="3222"/>
                  </a:lnTo>
                  <a:lnTo>
                    <a:pt x="2290" y="3228"/>
                  </a:lnTo>
                  <a:lnTo>
                    <a:pt x="2297" y="3236"/>
                  </a:lnTo>
                  <a:lnTo>
                    <a:pt x="2308" y="3252"/>
                  </a:lnTo>
                  <a:lnTo>
                    <a:pt x="2322" y="3272"/>
                  </a:lnTo>
                  <a:lnTo>
                    <a:pt x="2351" y="3322"/>
                  </a:lnTo>
                  <a:lnTo>
                    <a:pt x="2392" y="3388"/>
                  </a:lnTo>
                  <a:close/>
                  <a:moveTo>
                    <a:pt x="1969" y="3187"/>
                  </a:moveTo>
                  <a:lnTo>
                    <a:pt x="1972" y="3206"/>
                  </a:lnTo>
                  <a:lnTo>
                    <a:pt x="1973" y="3227"/>
                  </a:lnTo>
                  <a:lnTo>
                    <a:pt x="1973" y="3248"/>
                  </a:lnTo>
                  <a:lnTo>
                    <a:pt x="1972" y="3270"/>
                  </a:lnTo>
                  <a:lnTo>
                    <a:pt x="1943" y="3270"/>
                  </a:lnTo>
                  <a:lnTo>
                    <a:pt x="1915" y="3270"/>
                  </a:lnTo>
                  <a:lnTo>
                    <a:pt x="1887" y="3269"/>
                  </a:lnTo>
                  <a:lnTo>
                    <a:pt x="1859" y="3269"/>
                  </a:lnTo>
                  <a:lnTo>
                    <a:pt x="1817" y="3270"/>
                  </a:lnTo>
                  <a:lnTo>
                    <a:pt x="1771" y="3271"/>
                  </a:lnTo>
                  <a:lnTo>
                    <a:pt x="1723" y="3273"/>
                  </a:lnTo>
                  <a:lnTo>
                    <a:pt x="1672" y="3273"/>
                  </a:lnTo>
                  <a:lnTo>
                    <a:pt x="1647" y="3273"/>
                  </a:lnTo>
                  <a:lnTo>
                    <a:pt x="1622" y="3273"/>
                  </a:lnTo>
                  <a:lnTo>
                    <a:pt x="1599" y="3272"/>
                  </a:lnTo>
                  <a:lnTo>
                    <a:pt x="1576" y="3270"/>
                  </a:lnTo>
                  <a:lnTo>
                    <a:pt x="1554" y="3266"/>
                  </a:lnTo>
                  <a:lnTo>
                    <a:pt x="1534" y="3263"/>
                  </a:lnTo>
                  <a:lnTo>
                    <a:pt x="1515" y="3259"/>
                  </a:lnTo>
                  <a:lnTo>
                    <a:pt x="1497" y="3254"/>
                  </a:lnTo>
                  <a:lnTo>
                    <a:pt x="1500" y="3155"/>
                  </a:lnTo>
                  <a:lnTo>
                    <a:pt x="1551" y="3154"/>
                  </a:lnTo>
                  <a:lnTo>
                    <a:pt x="1610" y="3152"/>
                  </a:lnTo>
                  <a:lnTo>
                    <a:pt x="1673" y="3151"/>
                  </a:lnTo>
                  <a:lnTo>
                    <a:pt x="1739" y="3151"/>
                  </a:lnTo>
                  <a:lnTo>
                    <a:pt x="1772" y="3152"/>
                  </a:lnTo>
                  <a:lnTo>
                    <a:pt x="1805" y="3153"/>
                  </a:lnTo>
                  <a:lnTo>
                    <a:pt x="1836" y="3155"/>
                  </a:lnTo>
                  <a:lnTo>
                    <a:pt x="1867" y="3160"/>
                  </a:lnTo>
                  <a:lnTo>
                    <a:pt x="1896" y="3164"/>
                  </a:lnTo>
                  <a:lnTo>
                    <a:pt x="1922" y="3170"/>
                  </a:lnTo>
                  <a:lnTo>
                    <a:pt x="1935" y="3174"/>
                  </a:lnTo>
                  <a:lnTo>
                    <a:pt x="1947" y="3178"/>
                  </a:lnTo>
                  <a:lnTo>
                    <a:pt x="1959" y="3183"/>
                  </a:lnTo>
                  <a:lnTo>
                    <a:pt x="1969" y="3187"/>
                  </a:lnTo>
                  <a:close/>
                  <a:moveTo>
                    <a:pt x="1087" y="3052"/>
                  </a:moveTo>
                  <a:lnTo>
                    <a:pt x="1088" y="3032"/>
                  </a:lnTo>
                  <a:lnTo>
                    <a:pt x="1091" y="3012"/>
                  </a:lnTo>
                  <a:lnTo>
                    <a:pt x="1097" y="2991"/>
                  </a:lnTo>
                  <a:lnTo>
                    <a:pt x="1102" y="2969"/>
                  </a:lnTo>
                  <a:lnTo>
                    <a:pt x="1109" y="2949"/>
                  </a:lnTo>
                  <a:lnTo>
                    <a:pt x="1118" y="2929"/>
                  </a:lnTo>
                  <a:lnTo>
                    <a:pt x="1126" y="2911"/>
                  </a:lnTo>
                  <a:lnTo>
                    <a:pt x="1136" y="2894"/>
                  </a:lnTo>
                  <a:lnTo>
                    <a:pt x="1195" y="2897"/>
                  </a:lnTo>
                  <a:lnTo>
                    <a:pt x="1254" y="2901"/>
                  </a:lnTo>
                  <a:lnTo>
                    <a:pt x="1315" y="2905"/>
                  </a:lnTo>
                  <a:lnTo>
                    <a:pt x="1376" y="2910"/>
                  </a:lnTo>
                  <a:lnTo>
                    <a:pt x="1438" y="2916"/>
                  </a:lnTo>
                  <a:lnTo>
                    <a:pt x="1499" y="2923"/>
                  </a:lnTo>
                  <a:lnTo>
                    <a:pt x="1560" y="2930"/>
                  </a:lnTo>
                  <a:lnTo>
                    <a:pt x="1620" y="2939"/>
                  </a:lnTo>
                  <a:lnTo>
                    <a:pt x="1621" y="2940"/>
                  </a:lnTo>
                  <a:lnTo>
                    <a:pt x="1623" y="2942"/>
                  </a:lnTo>
                  <a:lnTo>
                    <a:pt x="1624" y="2945"/>
                  </a:lnTo>
                  <a:lnTo>
                    <a:pt x="1625" y="2949"/>
                  </a:lnTo>
                  <a:lnTo>
                    <a:pt x="1628" y="2960"/>
                  </a:lnTo>
                  <a:lnTo>
                    <a:pt x="1630" y="2973"/>
                  </a:lnTo>
                  <a:lnTo>
                    <a:pt x="1631" y="3002"/>
                  </a:lnTo>
                  <a:lnTo>
                    <a:pt x="1630" y="3036"/>
                  </a:lnTo>
                  <a:lnTo>
                    <a:pt x="1628" y="3068"/>
                  </a:lnTo>
                  <a:lnTo>
                    <a:pt x="1625" y="3096"/>
                  </a:lnTo>
                  <a:lnTo>
                    <a:pt x="1623" y="3116"/>
                  </a:lnTo>
                  <a:lnTo>
                    <a:pt x="1622" y="3123"/>
                  </a:lnTo>
                  <a:lnTo>
                    <a:pt x="1556" y="3117"/>
                  </a:lnTo>
                  <a:lnTo>
                    <a:pt x="1487" y="3112"/>
                  </a:lnTo>
                  <a:lnTo>
                    <a:pt x="1418" y="3108"/>
                  </a:lnTo>
                  <a:lnTo>
                    <a:pt x="1348" y="3103"/>
                  </a:lnTo>
                  <a:lnTo>
                    <a:pt x="1313" y="3099"/>
                  </a:lnTo>
                  <a:lnTo>
                    <a:pt x="1279" y="3096"/>
                  </a:lnTo>
                  <a:lnTo>
                    <a:pt x="1246" y="3091"/>
                  </a:lnTo>
                  <a:lnTo>
                    <a:pt x="1213" y="3086"/>
                  </a:lnTo>
                  <a:lnTo>
                    <a:pt x="1180" y="3079"/>
                  </a:lnTo>
                  <a:lnTo>
                    <a:pt x="1148" y="3072"/>
                  </a:lnTo>
                  <a:lnTo>
                    <a:pt x="1118" y="3062"/>
                  </a:lnTo>
                  <a:lnTo>
                    <a:pt x="1087" y="3052"/>
                  </a:lnTo>
                  <a:close/>
                  <a:moveTo>
                    <a:pt x="1465" y="3155"/>
                  </a:moveTo>
                  <a:lnTo>
                    <a:pt x="1466" y="3177"/>
                  </a:lnTo>
                  <a:lnTo>
                    <a:pt x="1467" y="3200"/>
                  </a:lnTo>
                  <a:lnTo>
                    <a:pt x="1468" y="3225"/>
                  </a:lnTo>
                  <a:lnTo>
                    <a:pt x="1466" y="3253"/>
                  </a:lnTo>
                  <a:lnTo>
                    <a:pt x="1463" y="3252"/>
                  </a:lnTo>
                  <a:lnTo>
                    <a:pt x="1459" y="3252"/>
                  </a:lnTo>
                  <a:lnTo>
                    <a:pt x="1423" y="3250"/>
                  </a:lnTo>
                  <a:lnTo>
                    <a:pt x="1387" y="3246"/>
                  </a:lnTo>
                  <a:lnTo>
                    <a:pt x="1352" y="3242"/>
                  </a:lnTo>
                  <a:lnTo>
                    <a:pt x="1317" y="3238"/>
                  </a:lnTo>
                  <a:lnTo>
                    <a:pt x="1249" y="3227"/>
                  </a:lnTo>
                  <a:lnTo>
                    <a:pt x="1181" y="3215"/>
                  </a:lnTo>
                  <a:lnTo>
                    <a:pt x="1115" y="3201"/>
                  </a:lnTo>
                  <a:lnTo>
                    <a:pt x="1048" y="3185"/>
                  </a:lnTo>
                  <a:lnTo>
                    <a:pt x="981" y="3168"/>
                  </a:lnTo>
                  <a:lnTo>
                    <a:pt x="911" y="3151"/>
                  </a:lnTo>
                  <a:lnTo>
                    <a:pt x="916" y="3122"/>
                  </a:lnTo>
                  <a:lnTo>
                    <a:pt x="922" y="3096"/>
                  </a:lnTo>
                  <a:lnTo>
                    <a:pt x="929" y="3073"/>
                  </a:lnTo>
                  <a:lnTo>
                    <a:pt x="937" y="3050"/>
                  </a:lnTo>
                  <a:lnTo>
                    <a:pt x="1003" y="3066"/>
                  </a:lnTo>
                  <a:lnTo>
                    <a:pt x="1068" y="3080"/>
                  </a:lnTo>
                  <a:lnTo>
                    <a:pt x="1134" y="3093"/>
                  </a:lnTo>
                  <a:lnTo>
                    <a:pt x="1200" y="3106"/>
                  </a:lnTo>
                  <a:lnTo>
                    <a:pt x="1266" y="3118"/>
                  </a:lnTo>
                  <a:lnTo>
                    <a:pt x="1331" y="3130"/>
                  </a:lnTo>
                  <a:lnTo>
                    <a:pt x="1399" y="3143"/>
                  </a:lnTo>
                  <a:lnTo>
                    <a:pt x="1465" y="3155"/>
                  </a:lnTo>
                  <a:close/>
                  <a:moveTo>
                    <a:pt x="1144" y="3353"/>
                  </a:moveTo>
                  <a:lnTo>
                    <a:pt x="1141" y="3344"/>
                  </a:lnTo>
                  <a:lnTo>
                    <a:pt x="1139" y="3333"/>
                  </a:lnTo>
                  <a:lnTo>
                    <a:pt x="1138" y="3321"/>
                  </a:lnTo>
                  <a:lnTo>
                    <a:pt x="1138" y="3309"/>
                  </a:lnTo>
                  <a:lnTo>
                    <a:pt x="1140" y="3287"/>
                  </a:lnTo>
                  <a:lnTo>
                    <a:pt x="1142" y="3270"/>
                  </a:lnTo>
                  <a:lnTo>
                    <a:pt x="1177" y="3271"/>
                  </a:lnTo>
                  <a:lnTo>
                    <a:pt x="1213" y="3272"/>
                  </a:lnTo>
                  <a:lnTo>
                    <a:pt x="1249" y="3275"/>
                  </a:lnTo>
                  <a:lnTo>
                    <a:pt x="1285" y="3278"/>
                  </a:lnTo>
                  <a:lnTo>
                    <a:pt x="1356" y="3285"/>
                  </a:lnTo>
                  <a:lnTo>
                    <a:pt x="1429" y="3295"/>
                  </a:lnTo>
                  <a:lnTo>
                    <a:pt x="1502" y="3304"/>
                  </a:lnTo>
                  <a:lnTo>
                    <a:pt x="1575" y="3313"/>
                  </a:lnTo>
                  <a:lnTo>
                    <a:pt x="1612" y="3317"/>
                  </a:lnTo>
                  <a:lnTo>
                    <a:pt x="1649" y="3320"/>
                  </a:lnTo>
                  <a:lnTo>
                    <a:pt x="1686" y="3322"/>
                  </a:lnTo>
                  <a:lnTo>
                    <a:pt x="1724" y="3323"/>
                  </a:lnTo>
                  <a:lnTo>
                    <a:pt x="1734" y="3326"/>
                  </a:lnTo>
                  <a:lnTo>
                    <a:pt x="1745" y="3327"/>
                  </a:lnTo>
                  <a:lnTo>
                    <a:pt x="1751" y="3329"/>
                  </a:lnTo>
                  <a:lnTo>
                    <a:pt x="1756" y="3331"/>
                  </a:lnTo>
                  <a:lnTo>
                    <a:pt x="1764" y="3334"/>
                  </a:lnTo>
                  <a:lnTo>
                    <a:pt x="1770" y="3338"/>
                  </a:lnTo>
                  <a:lnTo>
                    <a:pt x="1770" y="3357"/>
                  </a:lnTo>
                  <a:lnTo>
                    <a:pt x="1770" y="3377"/>
                  </a:lnTo>
                  <a:lnTo>
                    <a:pt x="1770" y="3396"/>
                  </a:lnTo>
                  <a:lnTo>
                    <a:pt x="1771" y="3416"/>
                  </a:lnTo>
                  <a:lnTo>
                    <a:pt x="1757" y="3419"/>
                  </a:lnTo>
                  <a:lnTo>
                    <a:pt x="1743" y="3422"/>
                  </a:lnTo>
                  <a:lnTo>
                    <a:pt x="1729" y="3425"/>
                  </a:lnTo>
                  <a:lnTo>
                    <a:pt x="1715" y="3428"/>
                  </a:lnTo>
                  <a:lnTo>
                    <a:pt x="1643" y="3424"/>
                  </a:lnTo>
                  <a:lnTo>
                    <a:pt x="1571" y="3420"/>
                  </a:lnTo>
                  <a:lnTo>
                    <a:pt x="1498" y="3415"/>
                  </a:lnTo>
                  <a:lnTo>
                    <a:pt x="1424" y="3410"/>
                  </a:lnTo>
                  <a:lnTo>
                    <a:pt x="1387" y="3407"/>
                  </a:lnTo>
                  <a:lnTo>
                    <a:pt x="1351" y="3402"/>
                  </a:lnTo>
                  <a:lnTo>
                    <a:pt x="1315" y="3397"/>
                  </a:lnTo>
                  <a:lnTo>
                    <a:pt x="1279" y="3391"/>
                  </a:lnTo>
                  <a:lnTo>
                    <a:pt x="1244" y="3384"/>
                  </a:lnTo>
                  <a:lnTo>
                    <a:pt x="1211" y="3375"/>
                  </a:lnTo>
                  <a:lnTo>
                    <a:pt x="1177" y="3365"/>
                  </a:lnTo>
                  <a:lnTo>
                    <a:pt x="1144" y="3353"/>
                  </a:lnTo>
                  <a:close/>
                  <a:moveTo>
                    <a:pt x="1466" y="3588"/>
                  </a:moveTo>
                  <a:lnTo>
                    <a:pt x="1462" y="3588"/>
                  </a:lnTo>
                  <a:lnTo>
                    <a:pt x="1459" y="3589"/>
                  </a:lnTo>
                  <a:lnTo>
                    <a:pt x="1388" y="3576"/>
                  </a:lnTo>
                  <a:lnTo>
                    <a:pt x="1317" y="3561"/>
                  </a:lnTo>
                  <a:lnTo>
                    <a:pt x="1248" y="3545"/>
                  </a:lnTo>
                  <a:lnTo>
                    <a:pt x="1177" y="3530"/>
                  </a:lnTo>
                  <a:lnTo>
                    <a:pt x="1107" y="3512"/>
                  </a:lnTo>
                  <a:lnTo>
                    <a:pt x="1039" y="3494"/>
                  </a:lnTo>
                  <a:lnTo>
                    <a:pt x="971" y="3475"/>
                  </a:lnTo>
                  <a:lnTo>
                    <a:pt x="905" y="3455"/>
                  </a:lnTo>
                  <a:lnTo>
                    <a:pt x="907" y="3427"/>
                  </a:lnTo>
                  <a:lnTo>
                    <a:pt x="911" y="3401"/>
                  </a:lnTo>
                  <a:lnTo>
                    <a:pt x="916" y="3375"/>
                  </a:lnTo>
                  <a:lnTo>
                    <a:pt x="924" y="3351"/>
                  </a:lnTo>
                  <a:lnTo>
                    <a:pt x="940" y="3352"/>
                  </a:lnTo>
                  <a:lnTo>
                    <a:pt x="956" y="3353"/>
                  </a:lnTo>
                  <a:lnTo>
                    <a:pt x="973" y="3356"/>
                  </a:lnTo>
                  <a:lnTo>
                    <a:pt x="991" y="3360"/>
                  </a:lnTo>
                  <a:lnTo>
                    <a:pt x="1030" y="3370"/>
                  </a:lnTo>
                  <a:lnTo>
                    <a:pt x="1070" y="3383"/>
                  </a:lnTo>
                  <a:lnTo>
                    <a:pt x="1110" y="3395"/>
                  </a:lnTo>
                  <a:lnTo>
                    <a:pt x="1150" y="3409"/>
                  </a:lnTo>
                  <a:lnTo>
                    <a:pt x="1186" y="3422"/>
                  </a:lnTo>
                  <a:lnTo>
                    <a:pt x="1220" y="3431"/>
                  </a:lnTo>
                  <a:lnTo>
                    <a:pt x="1241" y="3433"/>
                  </a:lnTo>
                  <a:lnTo>
                    <a:pt x="1265" y="3434"/>
                  </a:lnTo>
                  <a:lnTo>
                    <a:pt x="1290" y="3436"/>
                  </a:lnTo>
                  <a:lnTo>
                    <a:pt x="1314" y="3436"/>
                  </a:lnTo>
                  <a:lnTo>
                    <a:pt x="1339" y="3437"/>
                  </a:lnTo>
                  <a:lnTo>
                    <a:pt x="1365" y="3438"/>
                  </a:lnTo>
                  <a:lnTo>
                    <a:pt x="1388" y="3440"/>
                  </a:lnTo>
                  <a:lnTo>
                    <a:pt x="1410" y="3444"/>
                  </a:lnTo>
                  <a:lnTo>
                    <a:pt x="1421" y="3447"/>
                  </a:lnTo>
                  <a:lnTo>
                    <a:pt x="1430" y="3450"/>
                  </a:lnTo>
                  <a:lnTo>
                    <a:pt x="1440" y="3455"/>
                  </a:lnTo>
                  <a:lnTo>
                    <a:pt x="1448" y="3460"/>
                  </a:lnTo>
                  <a:lnTo>
                    <a:pt x="1456" y="3465"/>
                  </a:lnTo>
                  <a:lnTo>
                    <a:pt x="1462" y="3471"/>
                  </a:lnTo>
                  <a:lnTo>
                    <a:pt x="1468" y="3478"/>
                  </a:lnTo>
                  <a:lnTo>
                    <a:pt x="1472" y="3486"/>
                  </a:lnTo>
                  <a:lnTo>
                    <a:pt x="1477" y="3495"/>
                  </a:lnTo>
                  <a:lnTo>
                    <a:pt x="1479" y="3504"/>
                  </a:lnTo>
                  <a:lnTo>
                    <a:pt x="1480" y="3516"/>
                  </a:lnTo>
                  <a:lnTo>
                    <a:pt x="1480" y="3527"/>
                  </a:lnTo>
                  <a:lnTo>
                    <a:pt x="1479" y="3541"/>
                  </a:lnTo>
                  <a:lnTo>
                    <a:pt x="1477" y="3555"/>
                  </a:lnTo>
                  <a:lnTo>
                    <a:pt x="1472" y="3571"/>
                  </a:lnTo>
                  <a:lnTo>
                    <a:pt x="1466" y="3588"/>
                  </a:lnTo>
                  <a:close/>
                  <a:moveTo>
                    <a:pt x="884" y="3317"/>
                  </a:moveTo>
                  <a:lnTo>
                    <a:pt x="883" y="3328"/>
                  </a:lnTo>
                  <a:lnTo>
                    <a:pt x="880" y="3343"/>
                  </a:lnTo>
                  <a:lnTo>
                    <a:pt x="876" y="3360"/>
                  </a:lnTo>
                  <a:lnTo>
                    <a:pt x="870" y="3378"/>
                  </a:lnTo>
                  <a:lnTo>
                    <a:pt x="867" y="3387"/>
                  </a:lnTo>
                  <a:lnTo>
                    <a:pt x="862" y="3395"/>
                  </a:lnTo>
                  <a:lnTo>
                    <a:pt x="858" y="3403"/>
                  </a:lnTo>
                  <a:lnTo>
                    <a:pt x="854" y="3409"/>
                  </a:lnTo>
                  <a:lnTo>
                    <a:pt x="850" y="3415"/>
                  </a:lnTo>
                  <a:lnTo>
                    <a:pt x="845" y="3420"/>
                  </a:lnTo>
                  <a:lnTo>
                    <a:pt x="839" y="3422"/>
                  </a:lnTo>
                  <a:lnTo>
                    <a:pt x="833" y="3423"/>
                  </a:lnTo>
                  <a:lnTo>
                    <a:pt x="812" y="3416"/>
                  </a:lnTo>
                  <a:lnTo>
                    <a:pt x="790" y="3410"/>
                  </a:lnTo>
                  <a:lnTo>
                    <a:pt x="769" y="3403"/>
                  </a:lnTo>
                  <a:lnTo>
                    <a:pt x="747" y="3394"/>
                  </a:lnTo>
                  <a:lnTo>
                    <a:pt x="704" y="3376"/>
                  </a:lnTo>
                  <a:lnTo>
                    <a:pt x="663" y="3356"/>
                  </a:lnTo>
                  <a:lnTo>
                    <a:pt x="622" y="3335"/>
                  </a:lnTo>
                  <a:lnTo>
                    <a:pt x="583" y="3313"/>
                  </a:lnTo>
                  <a:lnTo>
                    <a:pt x="545" y="3291"/>
                  </a:lnTo>
                  <a:lnTo>
                    <a:pt x="509" y="3269"/>
                  </a:lnTo>
                  <a:lnTo>
                    <a:pt x="509" y="3256"/>
                  </a:lnTo>
                  <a:lnTo>
                    <a:pt x="511" y="3243"/>
                  </a:lnTo>
                  <a:lnTo>
                    <a:pt x="513" y="3229"/>
                  </a:lnTo>
                  <a:lnTo>
                    <a:pt x="517" y="3216"/>
                  </a:lnTo>
                  <a:lnTo>
                    <a:pt x="521" y="3202"/>
                  </a:lnTo>
                  <a:lnTo>
                    <a:pt x="526" y="3190"/>
                  </a:lnTo>
                  <a:lnTo>
                    <a:pt x="530" y="3179"/>
                  </a:lnTo>
                  <a:lnTo>
                    <a:pt x="535" y="3170"/>
                  </a:lnTo>
                  <a:lnTo>
                    <a:pt x="580" y="3185"/>
                  </a:lnTo>
                  <a:lnTo>
                    <a:pt x="623" y="3201"/>
                  </a:lnTo>
                  <a:lnTo>
                    <a:pt x="665" y="3218"/>
                  </a:lnTo>
                  <a:lnTo>
                    <a:pt x="708" y="3235"/>
                  </a:lnTo>
                  <a:lnTo>
                    <a:pt x="751" y="3254"/>
                  </a:lnTo>
                  <a:lnTo>
                    <a:pt x="794" y="3273"/>
                  </a:lnTo>
                  <a:lnTo>
                    <a:pt x="838" y="3294"/>
                  </a:lnTo>
                  <a:lnTo>
                    <a:pt x="884" y="3317"/>
                  </a:lnTo>
                  <a:close/>
                  <a:moveTo>
                    <a:pt x="587" y="3104"/>
                  </a:moveTo>
                  <a:lnTo>
                    <a:pt x="596" y="3099"/>
                  </a:lnTo>
                  <a:lnTo>
                    <a:pt x="605" y="3097"/>
                  </a:lnTo>
                  <a:lnTo>
                    <a:pt x="616" y="3095"/>
                  </a:lnTo>
                  <a:lnTo>
                    <a:pt x="627" y="3095"/>
                  </a:lnTo>
                  <a:lnTo>
                    <a:pt x="640" y="3095"/>
                  </a:lnTo>
                  <a:lnTo>
                    <a:pt x="652" y="3096"/>
                  </a:lnTo>
                  <a:lnTo>
                    <a:pt x="666" y="3098"/>
                  </a:lnTo>
                  <a:lnTo>
                    <a:pt x="681" y="3101"/>
                  </a:lnTo>
                  <a:lnTo>
                    <a:pt x="712" y="3108"/>
                  </a:lnTo>
                  <a:lnTo>
                    <a:pt x="744" y="3117"/>
                  </a:lnTo>
                  <a:lnTo>
                    <a:pt x="778" y="3129"/>
                  </a:lnTo>
                  <a:lnTo>
                    <a:pt x="813" y="3142"/>
                  </a:lnTo>
                  <a:lnTo>
                    <a:pt x="884" y="3170"/>
                  </a:lnTo>
                  <a:lnTo>
                    <a:pt x="951" y="3199"/>
                  </a:lnTo>
                  <a:lnTo>
                    <a:pt x="983" y="3211"/>
                  </a:lnTo>
                  <a:lnTo>
                    <a:pt x="1012" y="3224"/>
                  </a:lnTo>
                  <a:lnTo>
                    <a:pt x="1040" y="3235"/>
                  </a:lnTo>
                  <a:lnTo>
                    <a:pt x="1063" y="3243"/>
                  </a:lnTo>
                  <a:lnTo>
                    <a:pt x="1072" y="3246"/>
                  </a:lnTo>
                  <a:lnTo>
                    <a:pt x="1080" y="3251"/>
                  </a:lnTo>
                  <a:lnTo>
                    <a:pt x="1086" y="3254"/>
                  </a:lnTo>
                  <a:lnTo>
                    <a:pt x="1090" y="3258"/>
                  </a:lnTo>
                  <a:lnTo>
                    <a:pt x="1095" y="3261"/>
                  </a:lnTo>
                  <a:lnTo>
                    <a:pt x="1097" y="3265"/>
                  </a:lnTo>
                  <a:lnTo>
                    <a:pt x="1098" y="3270"/>
                  </a:lnTo>
                  <a:lnTo>
                    <a:pt x="1099" y="3274"/>
                  </a:lnTo>
                  <a:lnTo>
                    <a:pt x="1098" y="3279"/>
                  </a:lnTo>
                  <a:lnTo>
                    <a:pt x="1097" y="3283"/>
                  </a:lnTo>
                  <a:lnTo>
                    <a:pt x="1095" y="3290"/>
                  </a:lnTo>
                  <a:lnTo>
                    <a:pt x="1093" y="3296"/>
                  </a:lnTo>
                  <a:lnTo>
                    <a:pt x="1085" y="3311"/>
                  </a:lnTo>
                  <a:lnTo>
                    <a:pt x="1077" y="3328"/>
                  </a:lnTo>
                  <a:lnTo>
                    <a:pt x="1071" y="3328"/>
                  </a:lnTo>
                  <a:lnTo>
                    <a:pt x="1026" y="3314"/>
                  </a:lnTo>
                  <a:lnTo>
                    <a:pt x="963" y="3295"/>
                  </a:lnTo>
                  <a:lnTo>
                    <a:pt x="928" y="3284"/>
                  </a:lnTo>
                  <a:lnTo>
                    <a:pt x="891" y="3273"/>
                  </a:lnTo>
                  <a:lnTo>
                    <a:pt x="852" y="3260"/>
                  </a:lnTo>
                  <a:lnTo>
                    <a:pt x="814" y="3247"/>
                  </a:lnTo>
                  <a:lnTo>
                    <a:pt x="776" y="3233"/>
                  </a:lnTo>
                  <a:lnTo>
                    <a:pt x="739" y="3217"/>
                  </a:lnTo>
                  <a:lnTo>
                    <a:pt x="721" y="3209"/>
                  </a:lnTo>
                  <a:lnTo>
                    <a:pt x="704" y="3201"/>
                  </a:lnTo>
                  <a:lnTo>
                    <a:pt x="687" y="3192"/>
                  </a:lnTo>
                  <a:lnTo>
                    <a:pt x="673" y="3183"/>
                  </a:lnTo>
                  <a:lnTo>
                    <a:pt x="658" y="3174"/>
                  </a:lnTo>
                  <a:lnTo>
                    <a:pt x="644" y="3165"/>
                  </a:lnTo>
                  <a:lnTo>
                    <a:pt x="631" y="3155"/>
                  </a:lnTo>
                  <a:lnTo>
                    <a:pt x="620" y="3146"/>
                  </a:lnTo>
                  <a:lnTo>
                    <a:pt x="609" y="3135"/>
                  </a:lnTo>
                  <a:lnTo>
                    <a:pt x="600" y="3125"/>
                  </a:lnTo>
                  <a:lnTo>
                    <a:pt x="592" y="3114"/>
                  </a:lnTo>
                  <a:lnTo>
                    <a:pt x="587" y="3104"/>
                  </a:lnTo>
                  <a:close/>
                  <a:moveTo>
                    <a:pt x="409" y="2901"/>
                  </a:moveTo>
                  <a:lnTo>
                    <a:pt x="388" y="2882"/>
                  </a:lnTo>
                  <a:lnTo>
                    <a:pt x="369" y="2865"/>
                  </a:lnTo>
                  <a:lnTo>
                    <a:pt x="353" y="2848"/>
                  </a:lnTo>
                  <a:lnTo>
                    <a:pt x="338" y="2832"/>
                  </a:lnTo>
                  <a:lnTo>
                    <a:pt x="324" y="2816"/>
                  </a:lnTo>
                  <a:lnTo>
                    <a:pt x="312" y="2798"/>
                  </a:lnTo>
                  <a:lnTo>
                    <a:pt x="300" y="2778"/>
                  </a:lnTo>
                  <a:lnTo>
                    <a:pt x="288" y="2756"/>
                  </a:lnTo>
                  <a:lnTo>
                    <a:pt x="296" y="2742"/>
                  </a:lnTo>
                  <a:lnTo>
                    <a:pt x="302" y="2729"/>
                  </a:lnTo>
                  <a:lnTo>
                    <a:pt x="305" y="2716"/>
                  </a:lnTo>
                  <a:lnTo>
                    <a:pt x="308" y="2703"/>
                  </a:lnTo>
                  <a:lnTo>
                    <a:pt x="311" y="2691"/>
                  </a:lnTo>
                  <a:lnTo>
                    <a:pt x="314" y="2678"/>
                  </a:lnTo>
                  <a:lnTo>
                    <a:pt x="317" y="2665"/>
                  </a:lnTo>
                  <a:lnTo>
                    <a:pt x="323" y="2652"/>
                  </a:lnTo>
                  <a:lnTo>
                    <a:pt x="361" y="2678"/>
                  </a:lnTo>
                  <a:lnTo>
                    <a:pt x="397" y="2704"/>
                  </a:lnTo>
                  <a:lnTo>
                    <a:pt x="415" y="2718"/>
                  </a:lnTo>
                  <a:lnTo>
                    <a:pt x="433" y="2734"/>
                  </a:lnTo>
                  <a:lnTo>
                    <a:pt x="452" y="2750"/>
                  </a:lnTo>
                  <a:lnTo>
                    <a:pt x="471" y="2768"/>
                  </a:lnTo>
                  <a:lnTo>
                    <a:pt x="470" y="2774"/>
                  </a:lnTo>
                  <a:lnTo>
                    <a:pt x="468" y="2782"/>
                  </a:lnTo>
                  <a:lnTo>
                    <a:pt x="465" y="2791"/>
                  </a:lnTo>
                  <a:lnTo>
                    <a:pt x="461" y="2801"/>
                  </a:lnTo>
                  <a:lnTo>
                    <a:pt x="451" y="2823"/>
                  </a:lnTo>
                  <a:lnTo>
                    <a:pt x="439" y="2846"/>
                  </a:lnTo>
                  <a:lnTo>
                    <a:pt x="418" y="2884"/>
                  </a:lnTo>
                  <a:lnTo>
                    <a:pt x="409" y="2901"/>
                  </a:lnTo>
                  <a:close/>
                  <a:moveTo>
                    <a:pt x="497" y="2807"/>
                  </a:moveTo>
                  <a:lnTo>
                    <a:pt x="546" y="2833"/>
                  </a:lnTo>
                  <a:lnTo>
                    <a:pt x="594" y="2862"/>
                  </a:lnTo>
                  <a:lnTo>
                    <a:pt x="643" y="2891"/>
                  </a:lnTo>
                  <a:lnTo>
                    <a:pt x="693" y="2921"/>
                  </a:lnTo>
                  <a:lnTo>
                    <a:pt x="742" y="2952"/>
                  </a:lnTo>
                  <a:lnTo>
                    <a:pt x="792" y="2982"/>
                  </a:lnTo>
                  <a:lnTo>
                    <a:pt x="843" y="3012"/>
                  </a:lnTo>
                  <a:lnTo>
                    <a:pt x="894" y="3041"/>
                  </a:lnTo>
                  <a:lnTo>
                    <a:pt x="891" y="3065"/>
                  </a:lnTo>
                  <a:lnTo>
                    <a:pt x="886" y="3089"/>
                  </a:lnTo>
                  <a:lnTo>
                    <a:pt x="878" y="3114"/>
                  </a:lnTo>
                  <a:lnTo>
                    <a:pt x="870" y="3140"/>
                  </a:lnTo>
                  <a:lnTo>
                    <a:pt x="866" y="3140"/>
                  </a:lnTo>
                  <a:lnTo>
                    <a:pt x="864" y="3141"/>
                  </a:lnTo>
                  <a:lnTo>
                    <a:pt x="808" y="3116"/>
                  </a:lnTo>
                  <a:lnTo>
                    <a:pt x="753" y="3092"/>
                  </a:lnTo>
                  <a:lnTo>
                    <a:pt x="699" y="3068"/>
                  </a:lnTo>
                  <a:lnTo>
                    <a:pt x="646" y="3042"/>
                  </a:lnTo>
                  <a:lnTo>
                    <a:pt x="594" y="3016"/>
                  </a:lnTo>
                  <a:lnTo>
                    <a:pt x="543" y="2989"/>
                  </a:lnTo>
                  <a:lnTo>
                    <a:pt x="518" y="2974"/>
                  </a:lnTo>
                  <a:lnTo>
                    <a:pt x="493" y="2959"/>
                  </a:lnTo>
                  <a:lnTo>
                    <a:pt x="469" y="2944"/>
                  </a:lnTo>
                  <a:lnTo>
                    <a:pt x="444" y="2928"/>
                  </a:lnTo>
                  <a:lnTo>
                    <a:pt x="445" y="2919"/>
                  </a:lnTo>
                  <a:lnTo>
                    <a:pt x="446" y="2910"/>
                  </a:lnTo>
                  <a:lnTo>
                    <a:pt x="447" y="2902"/>
                  </a:lnTo>
                  <a:lnTo>
                    <a:pt x="449" y="2893"/>
                  </a:lnTo>
                  <a:lnTo>
                    <a:pt x="455" y="2878"/>
                  </a:lnTo>
                  <a:lnTo>
                    <a:pt x="463" y="2862"/>
                  </a:lnTo>
                  <a:lnTo>
                    <a:pt x="479" y="2833"/>
                  </a:lnTo>
                  <a:lnTo>
                    <a:pt x="497" y="2807"/>
                  </a:lnTo>
                  <a:close/>
                  <a:moveTo>
                    <a:pt x="1081" y="2887"/>
                  </a:moveTo>
                  <a:lnTo>
                    <a:pt x="1072" y="2923"/>
                  </a:lnTo>
                  <a:lnTo>
                    <a:pt x="1060" y="2975"/>
                  </a:lnTo>
                  <a:lnTo>
                    <a:pt x="1057" y="2987"/>
                  </a:lnTo>
                  <a:lnTo>
                    <a:pt x="1052" y="2999"/>
                  </a:lnTo>
                  <a:lnTo>
                    <a:pt x="1048" y="3011"/>
                  </a:lnTo>
                  <a:lnTo>
                    <a:pt x="1043" y="3020"/>
                  </a:lnTo>
                  <a:lnTo>
                    <a:pt x="1038" y="3029"/>
                  </a:lnTo>
                  <a:lnTo>
                    <a:pt x="1032" y="3035"/>
                  </a:lnTo>
                  <a:lnTo>
                    <a:pt x="1029" y="3037"/>
                  </a:lnTo>
                  <a:lnTo>
                    <a:pt x="1027" y="3039"/>
                  </a:lnTo>
                  <a:lnTo>
                    <a:pt x="1024" y="3040"/>
                  </a:lnTo>
                  <a:lnTo>
                    <a:pt x="1021" y="3040"/>
                  </a:lnTo>
                  <a:lnTo>
                    <a:pt x="990" y="3031"/>
                  </a:lnTo>
                  <a:lnTo>
                    <a:pt x="961" y="3020"/>
                  </a:lnTo>
                  <a:lnTo>
                    <a:pt x="930" y="3009"/>
                  </a:lnTo>
                  <a:lnTo>
                    <a:pt x="900" y="2996"/>
                  </a:lnTo>
                  <a:lnTo>
                    <a:pt x="871" y="2982"/>
                  </a:lnTo>
                  <a:lnTo>
                    <a:pt x="841" y="2967"/>
                  </a:lnTo>
                  <a:lnTo>
                    <a:pt x="812" y="2953"/>
                  </a:lnTo>
                  <a:lnTo>
                    <a:pt x="783" y="2937"/>
                  </a:lnTo>
                  <a:lnTo>
                    <a:pt x="755" y="2920"/>
                  </a:lnTo>
                  <a:lnTo>
                    <a:pt x="726" y="2903"/>
                  </a:lnTo>
                  <a:lnTo>
                    <a:pt x="699" y="2885"/>
                  </a:lnTo>
                  <a:lnTo>
                    <a:pt x="671" y="2868"/>
                  </a:lnTo>
                  <a:lnTo>
                    <a:pt x="619" y="2832"/>
                  </a:lnTo>
                  <a:lnTo>
                    <a:pt x="568" y="2796"/>
                  </a:lnTo>
                  <a:lnTo>
                    <a:pt x="592" y="2762"/>
                  </a:lnTo>
                  <a:lnTo>
                    <a:pt x="616" y="2730"/>
                  </a:lnTo>
                  <a:lnTo>
                    <a:pt x="641" y="2698"/>
                  </a:lnTo>
                  <a:lnTo>
                    <a:pt x="667" y="2667"/>
                  </a:lnTo>
                  <a:lnTo>
                    <a:pt x="678" y="2668"/>
                  </a:lnTo>
                  <a:lnTo>
                    <a:pt x="694" y="2674"/>
                  </a:lnTo>
                  <a:lnTo>
                    <a:pt x="715" y="2681"/>
                  </a:lnTo>
                  <a:lnTo>
                    <a:pt x="739" y="2692"/>
                  </a:lnTo>
                  <a:lnTo>
                    <a:pt x="768" y="2704"/>
                  </a:lnTo>
                  <a:lnTo>
                    <a:pt x="799" y="2718"/>
                  </a:lnTo>
                  <a:lnTo>
                    <a:pt x="832" y="2734"/>
                  </a:lnTo>
                  <a:lnTo>
                    <a:pt x="866" y="2751"/>
                  </a:lnTo>
                  <a:lnTo>
                    <a:pt x="900" y="2769"/>
                  </a:lnTo>
                  <a:lnTo>
                    <a:pt x="934" y="2787"/>
                  </a:lnTo>
                  <a:lnTo>
                    <a:pt x="967" y="2805"/>
                  </a:lnTo>
                  <a:lnTo>
                    <a:pt x="997" y="2824"/>
                  </a:lnTo>
                  <a:lnTo>
                    <a:pt x="1024" y="2841"/>
                  </a:lnTo>
                  <a:lnTo>
                    <a:pt x="1048" y="2857"/>
                  </a:lnTo>
                  <a:lnTo>
                    <a:pt x="1059" y="2866"/>
                  </a:lnTo>
                  <a:lnTo>
                    <a:pt x="1067" y="2873"/>
                  </a:lnTo>
                  <a:lnTo>
                    <a:pt x="1075" y="2881"/>
                  </a:lnTo>
                  <a:lnTo>
                    <a:pt x="1081" y="2887"/>
                  </a:lnTo>
                  <a:close/>
                  <a:moveTo>
                    <a:pt x="577" y="2200"/>
                  </a:moveTo>
                  <a:lnTo>
                    <a:pt x="572" y="2191"/>
                  </a:lnTo>
                  <a:lnTo>
                    <a:pt x="568" y="2180"/>
                  </a:lnTo>
                  <a:lnTo>
                    <a:pt x="564" y="2171"/>
                  </a:lnTo>
                  <a:lnTo>
                    <a:pt x="561" y="2160"/>
                  </a:lnTo>
                  <a:lnTo>
                    <a:pt x="566" y="2155"/>
                  </a:lnTo>
                  <a:lnTo>
                    <a:pt x="570" y="2152"/>
                  </a:lnTo>
                  <a:lnTo>
                    <a:pt x="572" y="2151"/>
                  </a:lnTo>
                  <a:lnTo>
                    <a:pt x="574" y="2151"/>
                  </a:lnTo>
                  <a:lnTo>
                    <a:pt x="578" y="2157"/>
                  </a:lnTo>
                  <a:lnTo>
                    <a:pt x="580" y="2164"/>
                  </a:lnTo>
                  <a:lnTo>
                    <a:pt x="582" y="2174"/>
                  </a:lnTo>
                  <a:lnTo>
                    <a:pt x="583" y="2183"/>
                  </a:lnTo>
                  <a:lnTo>
                    <a:pt x="582" y="2192"/>
                  </a:lnTo>
                  <a:lnTo>
                    <a:pt x="581" y="2198"/>
                  </a:lnTo>
                  <a:lnTo>
                    <a:pt x="581" y="2200"/>
                  </a:lnTo>
                  <a:lnTo>
                    <a:pt x="580" y="2201"/>
                  </a:lnTo>
                  <a:lnTo>
                    <a:pt x="578" y="2201"/>
                  </a:lnTo>
                  <a:lnTo>
                    <a:pt x="577" y="2200"/>
                  </a:lnTo>
                  <a:close/>
                  <a:moveTo>
                    <a:pt x="603" y="2165"/>
                  </a:moveTo>
                  <a:lnTo>
                    <a:pt x="597" y="2152"/>
                  </a:lnTo>
                  <a:lnTo>
                    <a:pt x="591" y="2140"/>
                  </a:lnTo>
                  <a:lnTo>
                    <a:pt x="598" y="2132"/>
                  </a:lnTo>
                  <a:lnTo>
                    <a:pt x="605" y="2123"/>
                  </a:lnTo>
                  <a:lnTo>
                    <a:pt x="607" y="2134"/>
                  </a:lnTo>
                  <a:lnTo>
                    <a:pt x="609" y="2151"/>
                  </a:lnTo>
                  <a:lnTo>
                    <a:pt x="609" y="2159"/>
                  </a:lnTo>
                  <a:lnTo>
                    <a:pt x="609" y="2165"/>
                  </a:lnTo>
                  <a:lnTo>
                    <a:pt x="608" y="2166"/>
                  </a:lnTo>
                  <a:lnTo>
                    <a:pt x="607" y="2167"/>
                  </a:lnTo>
                  <a:lnTo>
                    <a:pt x="605" y="2166"/>
                  </a:lnTo>
                  <a:lnTo>
                    <a:pt x="603" y="2165"/>
                  </a:lnTo>
                  <a:close/>
                  <a:moveTo>
                    <a:pt x="721" y="2607"/>
                  </a:moveTo>
                  <a:lnTo>
                    <a:pt x="716" y="2607"/>
                  </a:lnTo>
                  <a:lnTo>
                    <a:pt x="712" y="2608"/>
                  </a:lnTo>
                  <a:lnTo>
                    <a:pt x="699" y="2605"/>
                  </a:lnTo>
                  <a:lnTo>
                    <a:pt x="687" y="2601"/>
                  </a:lnTo>
                  <a:lnTo>
                    <a:pt x="676" y="2595"/>
                  </a:lnTo>
                  <a:lnTo>
                    <a:pt x="665" y="2589"/>
                  </a:lnTo>
                  <a:lnTo>
                    <a:pt x="655" y="2582"/>
                  </a:lnTo>
                  <a:lnTo>
                    <a:pt x="645" y="2572"/>
                  </a:lnTo>
                  <a:lnTo>
                    <a:pt x="636" y="2564"/>
                  </a:lnTo>
                  <a:lnTo>
                    <a:pt x="627" y="2553"/>
                  </a:lnTo>
                  <a:lnTo>
                    <a:pt x="619" y="2542"/>
                  </a:lnTo>
                  <a:lnTo>
                    <a:pt x="611" y="2530"/>
                  </a:lnTo>
                  <a:lnTo>
                    <a:pt x="604" y="2517"/>
                  </a:lnTo>
                  <a:lnTo>
                    <a:pt x="598" y="2505"/>
                  </a:lnTo>
                  <a:lnTo>
                    <a:pt x="591" y="2491"/>
                  </a:lnTo>
                  <a:lnTo>
                    <a:pt x="586" y="2477"/>
                  </a:lnTo>
                  <a:lnTo>
                    <a:pt x="582" y="2462"/>
                  </a:lnTo>
                  <a:lnTo>
                    <a:pt x="578" y="2447"/>
                  </a:lnTo>
                  <a:lnTo>
                    <a:pt x="573" y="2433"/>
                  </a:lnTo>
                  <a:lnTo>
                    <a:pt x="570" y="2418"/>
                  </a:lnTo>
                  <a:lnTo>
                    <a:pt x="568" y="2403"/>
                  </a:lnTo>
                  <a:lnTo>
                    <a:pt x="566" y="2387"/>
                  </a:lnTo>
                  <a:lnTo>
                    <a:pt x="565" y="2372"/>
                  </a:lnTo>
                  <a:lnTo>
                    <a:pt x="564" y="2358"/>
                  </a:lnTo>
                  <a:lnTo>
                    <a:pt x="564" y="2343"/>
                  </a:lnTo>
                  <a:lnTo>
                    <a:pt x="565" y="2329"/>
                  </a:lnTo>
                  <a:lnTo>
                    <a:pt x="566" y="2314"/>
                  </a:lnTo>
                  <a:lnTo>
                    <a:pt x="568" y="2302"/>
                  </a:lnTo>
                  <a:lnTo>
                    <a:pt x="571" y="2288"/>
                  </a:lnTo>
                  <a:lnTo>
                    <a:pt x="574" y="2275"/>
                  </a:lnTo>
                  <a:lnTo>
                    <a:pt x="579" y="2264"/>
                  </a:lnTo>
                  <a:lnTo>
                    <a:pt x="583" y="2253"/>
                  </a:lnTo>
                  <a:lnTo>
                    <a:pt x="588" y="2242"/>
                  </a:lnTo>
                  <a:lnTo>
                    <a:pt x="594" y="2233"/>
                  </a:lnTo>
                  <a:lnTo>
                    <a:pt x="605" y="2223"/>
                  </a:lnTo>
                  <a:lnTo>
                    <a:pt x="615" y="2217"/>
                  </a:lnTo>
                  <a:lnTo>
                    <a:pt x="624" y="2214"/>
                  </a:lnTo>
                  <a:lnTo>
                    <a:pt x="634" y="2213"/>
                  </a:lnTo>
                  <a:lnTo>
                    <a:pt x="643" y="2214"/>
                  </a:lnTo>
                  <a:lnTo>
                    <a:pt x="651" y="2218"/>
                  </a:lnTo>
                  <a:lnTo>
                    <a:pt x="660" y="2223"/>
                  </a:lnTo>
                  <a:lnTo>
                    <a:pt x="668" y="2231"/>
                  </a:lnTo>
                  <a:lnTo>
                    <a:pt x="676" y="2240"/>
                  </a:lnTo>
                  <a:lnTo>
                    <a:pt x="683" y="2251"/>
                  </a:lnTo>
                  <a:lnTo>
                    <a:pt x="689" y="2263"/>
                  </a:lnTo>
                  <a:lnTo>
                    <a:pt x="696" y="2276"/>
                  </a:lnTo>
                  <a:lnTo>
                    <a:pt x="702" y="2291"/>
                  </a:lnTo>
                  <a:lnTo>
                    <a:pt x="708" y="2308"/>
                  </a:lnTo>
                  <a:lnTo>
                    <a:pt x="713" y="2324"/>
                  </a:lnTo>
                  <a:lnTo>
                    <a:pt x="718" y="2342"/>
                  </a:lnTo>
                  <a:lnTo>
                    <a:pt x="722" y="2360"/>
                  </a:lnTo>
                  <a:lnTo>
                    <a:pt x="726" y="2379"/>
                  </a:lnTo>
                  <a:lnTo>
                    <a:pt x="730" y="2398"/>
                  </a:lnTo>
                  <a:lnTo>
                    <a:pt x="732" y="2417"/>
                  </a:lnTo>
                  <a:lnTo>
                    <a:pt x="736" y="2455"/>
                  </a:lnTo>
                  <a:lnTo>
                    <a:pt x="738" y="2492"/>
                  </a:lnTo>
                  <a:lnTo>
                    <a:pt x="738" y="2510"/>
                  </a:lnTo>
                  <a:lnTo>
                    <a:pt x="737" y="2527"/>
                  </a:lnTo>
                  <a:lnTo>
                    <a:pt x="736" y="2544"/>
                  </a:lnTo>
                  <a:lnTo>
                    <a:pt x="735" y="2558"/>
                  </a:lnTo>
                  <a:lnTo>
                    <a:pt x="732" y="2573"/>
                  </a:lnTo>
                  <a:lnTo>
                    <a:pt x="728" y="2586"/>
                  </a:lnTo>
                  <a:lnTo>
                    <a:pt x="725" y="2598"/>
                  </a:lnTo>
                  <a:lnTo>
                    <a:pt x="721" y="2607"/>
                  </a:lnTo>
                  <a:close/>
                  <a:moveTo>
                    <a:pt x="1337" y="2754"/>
                  </a:moveTo>
                  <a:lnTo>
                    <a:pt x="1326" y="2753"/>
                  </a:lnTo>
                  <a:lnTo>
                    <a:pt x="1314" y="2753"/>
                  </a:lnTo>
                  <a:lnTo>
                    <a:pt x="1306" y="2744"/>
                  </a:lnTo>
                  <a:lnTo>
                    <a:pt x="1297" y="2735"/>
                  </a:lnTo>
                  <a:lnTo>
                    <a:pt x="1301" y="2730"/>
                  </a:lnTo>
                  <a:lnTo>
                    <a:pt x="1306" y="2724"/>
                  </a:lnTo>
                  <a:lnTo>
                    <a:pt x="1310" y="2719"/>
                  </a:lnTo>
                  <a:lnTo>
                    <a:pt x="1315" y="2715"/>
                  </a:lnTo>
                  <a:lnTo>
                    <a:pt x="1324" y="2722"/>
                  </a:lnTo>
                  <a:lnTo>
                    <a:pt x="1330" y="2729"/>
                  </a:lnTo>
                  <a:lnTo>
                    <a:pt x="1333" y="2733"/>
                  </a:lnTo>
                  <a:lnTo>
                    <a:pt x="1335" y="2738"/>
                  </a:lnTo>
                  <a:lnTo>
                    <a:pt x="1336" y="2745"/>
                  </a:lnTo>
                  <a:lnTo>
                    <a:pt x="1337" y="2754"/>
                  </a:lnTo>
                  <a:close/>
                  <a:moveTo>
                    <a:pt x="1357" y="2702"/>
                  </a:moveTo>
                  <a:lnTo>
                    <a:pt x="1347" y="2696"/>
                  </a:lnTo>
                  <a:lnTo>
                    <a:pt x="1337" y="2688"/>
                  </a:lnTo>
                  <a:lnTo>
                    <a:pt x="1327" y="2681"/>
                  </a:lnTo>
                  <a:lnTo>
                    <a:pt x="1318" y="2674"/>
                  </a:lnTo>
                  <a:lnTo>
                    <a:pt x="1311" y="2666"/>
                  </a:lnTo>
                  <a:lnTo>
                    <a:pt x="1305" y="2658"/>
                  </a:lnTo>
                  <a:lnTo>
                    <a:pt x="1303" y="2652"/>
                  </a:lnTo>
                  <a:lnTo>
                    <a:pt x="1300" y="2648"/>
                  </a:lnTo>
                  <a:lnTo>
                    <a:pt x="1299" y="2644"/>
                  </a:lnTo>
                  <a:lnTo>
                    <a:pt x="1299" y="2639"/>
                  </a:lnTo>
                  <a:lnTo>
                    <a:pt x="1308" y="2641"/>
                  </a:lnTo>
                  <a:lnTo>
                    <a:pt x="1317" y="2644"/>
                  </a:lnTo>
                  <a:lnTo>
                    <a:pt x="1328" y="2649"/>
                  </a:lnTo>
                  <a:lnTo>
                    <a:pt x="1337" y="2657"/>
                  </a:lnTo>
                  <a:lnTo>
                    <a:pt x="1342" y="2661"/>
                  </a:lnTo>
                  <a:lnTo>
                    <a:pt x="1346" y="2665"/>
                  </a:lnTo>
                  <a:lnTo>
                    <a:pt x="1350" y="2670"/>
                  </a:lnTo>
                  <a:lnTo>
                    <a:pt x="1353" y="2676"/>
                  </a:lnTo>
                  <a:lnTo>
                    <a:pt x="1355" y="2682"/>
                  </a:lnTo>
                  <a:lnTo>
                    <a:pt x="1356" y="2688"/>
                  </a:lnTo>
                  <a:lnTo>
                    <a:pt x="1357" y="2695"/>
                  </a:lnTo>
                  <a:lnTo>
                    <a:pt x="1357" y="2702"/>
                  </a:lnTo>
                  <a:close/>
                  <a:moveTo>
                    <a:pt x="1366" y="2613"/>
                  </a:moveTo>
                  <a:lnTo>
                    <a:pt x="1364" y="2632"/>
                  </a:lnTo>
                  <a:lnTo>
                    <a:pt x="1357" y="2631"/>
                  </a:lnTo>
                  <a:lnTo>
                    <a:pt x="1351" y="2631"/>
                  </a:lnTo>
                  <a:lnTo>
                    <a:pt x="1344" y="2629"/>
                  </a:lnTo>
                  <a:lnTo>
                    <a:pt x="1338" y="2627"/>
                  </a:lnTo>
                  <a:lnTo>
                    <a:pt x="1335" y="2624"/>
                  </a:lnTo>
                  <a:lnTo>
                    <a:pt x="1333" y="2620"/>
                  </a:lnTo>
                  <a:lnTo>
                    <a:pt x="1330" y="2611"/>
                  </a:lnTo>
                  <a:lnTo>
                    <a:pt x="1328" y="2604"/>
                  </a:lnTo>
                  <a:lnTo>
                    <a:pt x="1332" y="2596"/>
                  </a:lnTo>
                  <a:lnTo>
                    <a:pt x="1336" y="2593"/>
                  </a:lnTo>
                  <a:lnTo>
                    <a:pt x="1338" y="2592"/>
                  </a:lnTo>
                  <a:lnTo>
                    <a:pt x="1341" y="2591"/>
                  </a:lnTo>
                  <a:lnTo>
                    <a:pt x="1342" y="2591"/>
                  </a:lnTo>
                  <a:lnTo>
                    <a:pt x="1344" y="2592"/>
                  </a:lnTo>
                  <a:lnTo>
                    <a:pt x="1352" y="2599"/>
                  </a:lnTo>
                  <a:lnTo>
                    <a:pt x="1366" y="2613"/>
                  </a:lnTo>
                  <a:close/>
                  <a:moveTo>
                    <a:pt x="1372" y="2553"/>
                  </a:moveTo>
                  <a:lnTo>
                    <a:pt x="1372" y="2561"/>
                  </a:lnTo>
                  <a:lnTo>
                    <a:pt x="1372" y="2568"/>
                  </a:lnTo>
                  <a:lnTo>
                    <a:pt x="1370" y="2570"/>
                  </a:lnTo>
                  <a:lnTo>
                    <a:pt x="1368" y="2571"/>
                  </a:lnTo>
                  <a:lnTo>
                    <a:pt x="1367" y="2571"/>
                  </a:lnTo>
                  <a:lnTo>
                    <a:pt x="1364" y="2571"/>
                  </a:lnTo>
                  <a:lnTo>
                    <a:pt x="1356" y="2567"/>
                  </a:lnTo>
                  <a:lnTo>
                    <a:pt x="1350" y="2563"/>
                  </a:lnTo>
                  <a:lnTo>
                    <a:pt x="1346" y="2558"/>
                  </a:lnTo>
                  <a:lnTo>
                    <a:pt x="1341" y="2554"/>
                  </a:lnTo>
                  <a:lnTo>
                    <a:pt x="1334" y="2545"/>
                  </a:lnTo>
                  <a:lnTo>
                    <a:pt x="1328" y="2535"/>
                  </a:lnTo>
                  <a:lnTo>
                    <a:pt x="1329" y="2528"/>
                  </a:lnTo>
                  <a:lnTo>
                    <a:pt x="1330" y="2521"/>
                  </a:lnTo>
                  <a:lnTo>
                    <a:pt x="1336" y="2524"/>
                  </a:lnTo>
                  <a:lnTo>
                    <a:pt x="1342" y="2527"/>
                  </a:lnTo>
                  <a:lnTo>
                    <a:pt x="1346" y="2530"/>
                  </a:lnTo>
                  <a:lnTo>
                    <a:pt x="1350" y="2534"/>
                  </a:lnTo>
                  <a:lnTo>
                    <a:pt x="1354" y="2538"/>
                  </a:lnTo>
                  <a:lnTo>
                    <a:pt x="1358" y="2544"/>
                  </a:lnTo>
                  <a:lnTo>
                    <a:pt x="1365" y="2548"/>
                  </a:lnTo>
                  <a:lnTo>
                    <a:pt x="1372" y="2553"/>
                  </a:lnTo>
                  <a:close/>
                  <a:moveTo>
                    <a:pt x="1330" y="2250"/>
                  </a:moveTo>
                  <a:lnTo>
                    <a:pt x="1332" y="2265"/>
                  </a:lnTo>
                  <a:lnTo>
                    <a:pt x="1327" y="2270"/>
                  </a:lnTo>
                  <a:lnTo>
                    <a:pt x="1322" y="2276"/>
                  </a:lnTo>
                  <a:lnTo>
                    <a:pt x="1315" y="2265"/>
                  </a:lnTo>
                  <a:lnTo>
                    <a:pt x="1309" y="2253"/>
                  </a:lnTo>
                  <a:lnTo>
                    <a:pt x="1330" y="2250"/>
                  </a:lnTo>
                  <a:close/>
                  <a:moveTo>
                    <a:pt x="1343" y="2226"/>
                  </a:moveTo>
                  <a:lnTo>
                    <a:pt x="1341" y="2226"/>
                  </a:lnTo>
                  <a:lnTo>
                    <a:pt x="1337" y="2227"/>
                  </a:lnTo>
                  <a:lnTo>
                    <a:pt x="1331" y="2221"/>
                  </a:lnTo>
                  <a:lnTo>
                    <a:pt x="1324" y="2217"/>
                  </a:lnTo>
                  <a:lnTo>
                    <a:pt x="1325" y="2209"/>
                  </a:lnTo>
                  <a:lnTo>
                    <a:pt x="1327" y="2203"/>
                  </a:lnTo>
                  <a:lnTo>
                    <a:pt x="1330" y="2199"/>
                  </a:lnTo>
                  <a:lnTo>
                    <a:pt x="1334" y="2194"/>
                  </a:lnTo>
                  <a:lnTo>
                    <a:pt x="1326" y="2193"/>
                  </a:lnTo>
                  <a:lnTo>
                    <a:pt x="1317" y="2193"/>
                  </a:lnTo>
                  <a:lnTo>
                    <a:pt x="1309" y="2192"/>
                  </a:lnTo>
                  <a:lnTo>
                    <a:pt x="1300" y="2192"/>
                  </a:lnTo>
                  <a:lnTo>
                    <a:pt x="1296" y="2176"/>
                  </a:lnTo>
                  <a:lnTo>
                    <a:pt x="1292" y="2160"/>
                  </a:lnTo>
                  <a:lnTo>
                    <a:pt x="1290" y="2146"/>
                  </a:lnTo>
                  <a:lnTo>
                    <a:pt x="1288" y="2133"/>
                  </a:lnTo>
                  <a:lnTo>
                    <a:pt x="1287" y="2120"/>
                  </a:lnTo>
                  <a:lnTo>
                    <a:pt x="1286" y="2108"/>
                  </a:lnTo>
                  <a:lnTo>
                    <a:pt x="1287" y="2097"/>
                  </a:lnTo>
                  <a:lnTo>
                    <a:pt x="1287" y="2085"/>
                  </a:lnTo>
                  <a:lnTo>
                    <a:pt x="1291" y="2062"/>
                  </a:lnTo>
                  <a:lnTo>
                    <a:pt x="1296" y="2037"/>
                  </a:lnTo>
                  <a:lnTo>
                    <a:pt x="1304" y="2012"/>
                  </a:lnTo>
                  <a:lnTo>
                    <a:pt x="1312" y="1983"/>
                  </a:lnTo>
                  <a:lnTo>
                    <a:pt x="1332" y="1975"/>
                  </a:lnTo>
                  <a:lnTo>
                    <a:pt x="1353" y="1969"/>
                  </a:lnTo>
                  <a:lnTo>
                    <a:pt x="1373" y="1962"/>
                  </a:lnTo>
                  <a:lnTo>
                    <a:pt x="1394" y="1956"/>
                  </a:lnTo>
                  <a:lnTo>
                    <a:pt x="1415" y="1952"/>
                  </a:lnTo>
                  <a:lnTo>
                    <a:pt x="1437" y="1948"/>
                  </a:lnTo>
                  <a:lnTo>
                    <a:pt x="1460" y="1946"/>
                  </a:lnTo>
                  <a:lnTo>
                    <a:pt x="1483" y="1944"/>
                  </a:lnTo>
                  <a:lnTo>
                    <a:pt x="1485" y="1948"/>
                  </a:lnTo>
                  <a:lnTo>
                    <a:pt x="1487" y="1952"/>
                  </a:lnTo>
                  <a:lnTo>
                    <a:pt x="1482" y="1959"/>
                  </a:lnTo>
                  <a:lnTo>
                    <a:pt x="1477" y="1967"/>
                  </a:lnTo>
                  <a:lnTo>
                    <a:pt x="1471" y="1972"/>
                  </a:lnTo>
                  <a:lnTo>
                    <a:pt x="1465" y="1977"/>
                  </a:lnTo>
                  <a:lnTo>
                    <a:pt x="1453" y="1987"/>
                  </a:lnTo>
                  <a:lnTo>
                    <a:pt x="1441" y="1993"/>
                  </a:lnTo>
                  <a:lnTo>
                    <a:pt x="1415" y="2002"/>
                  </a:lnTo>
                  <a:lnTo>
                    <a:pt x="1391" y="2009"/>
                  </a:lnTo>
                  <a:lnTo>
                    <a:pt x="1380" y="2013"/>
                  </a:lnTo>
                  <a:lnTo>
                    <a:pt x="1370" y="2018"/>
                  </a:lnTo>
                  <a:lnTo>
                    <a:pt x="1365" y="2022"/>
                  </a:lnTo>
                  <a:lnTo>
                    <a:pt x="1361" y="2026"/>
                  </a:lnTo>
                  <a:lnTo>
                    <a:pt x="1356" y="2030"/>
                  </a:lnTo>
                  <a:lnTo>
                    <a:pt x="1353" y="2035"/>
                  </a:lnTo>
                  <a:lnTo>
                    <a:pt x="1350" y="2041"/>
                  </a:lnTo>
                  <a:lnTo>
                    <a:pt x="1348" y="2047"/>
                  </a:lnTo>
                  <a:lnTo>
                    <a:pt x="1346" y="2054"/>
                  </a:lnTo>
                  <a:lnTo>
                    <a:pt x="1344" y="2063"/>
                  </a:lnTo>
                  <a:lnTo>
                    <a:pt x="1343" y="2071"/>
                  </a:lnTo>
                  <a:lnTo>
                    <a:pt x="1342" y="2082"/>
                  </a:lnTo>
                  <a:lnTo>
                    <a:pt x="1342" y="2093"/>
                  </a:lnTo>
                  <a:lnTo>
                    <a:pt x="1343" y="2106"/>
                  </a:lnTo>
                  <a:lnTo>
                    <a:pt x="1335" y="2130"/>
                  </a:lnTo>
                  <a:lnTo>
                    <a:pt x="1328" y="2148"/>
                  </a:lnTo>
                  <a:lnTo>
                    <a:pt x="1327" y="2152"/>
                  </a:lnTo>
                  <a:lnTo>
                    <a:pt x="1327" y="2156"/>
                  </a:lnTo>
                  <a:lnTo>
                    <a:pt x="1328" y="2159"/>
                  </a:lnTo>
                  <a:lnTo>
                    <a:pt x="1329" y="2163"/>
                  </a:lnTo>
                  <a:lnTo>
                    <a:pt x="1332" y="2167"/>
                  </a:lnTo>
                  <a:lnTo>
                    <a:pt x="1335" y="2171"/>
                  </a:lnTo>
                  <a:lnTo>
                    <a:pt x="1341" y="2175"/>
                  </a:lnTo>
                  <a:lnTo>
                    <a:pt x="1347" y="2180"/>
                  </a:lnTo>
                  <a:lnTo>
                    <a:pt x="1348" y="2191"/>
                  </a:lnTo>
                  <a:lnTo>
                    <a:pt x="1349" y="2201"/>
                  </a:lnTo>
                  <a:lnTo>
                    <a:pt x="1349" y="2207"/>
                  </a:lnTo>
                  <a:lnTo>
                    <a:pt x="1348" y="2212"/>
                  </a:lnTo>
                  <a:lnTo>
                    <a:pt x="1346" y="2218"/>
                  </a:lnTo>
                  <a:lnTo>
                    <a:pt x="1343" y="2226"/>
                  </a:lnTo>
                  <a:close/>
                  <a:moveTo>
                    <a:pt x="1383" y="2439"/>
                  </a:moveTo>
                  <a:lnTo>
                    <a:pt x="1380" y="2444"/>
                  </a:lnTo>
                  <a:lnTo>
                    <a:pt x="1377" y="2451"/>
                  </a:lnTo>
                  <a:lnTo>
                    <a:pt x="1366" y="2449"/>
                  </a:lnTo>
                  <a:lnTo>
                    <a:pt x="1354" y="2446"/>
                  </a:lnTo>
                  <a:lnTo>
                    <a:pt x="1350" y="2437"/>
                  </a:lnTo>
                  <a:lnTo>
                    <a:pt x="1346" y="2427"/>
                  </a:lnTo>
                  <a:lnTo>
                    <a:pt x="1351" y="2425"/>
                  </a:lnTo>
                  <a:lnTo>
                    <a:pt x="1355" y="2423"/>
                  </a:lnTo>
                  <a:lnTo>
                    <a:pt x="1360" y="2423"/>
                  </a:lnTo>
                  <a:lnTo>
                    <a:pt x="1363" y="2424"/>
                  </a:lnTo>
                  <a:lnTo>
                    <a:pt x="1371" y="2430"/>
                  </a:lnTo>
                  <a:lnTo>
                    <a:pt x="1383" y="2439"/>
                  </a:lnTo>
                  <a:close/>
                  <a:moveTo>
                    <a:pt x="1351" y="2338"/>
                  </a:moveTo>
                  <a:lnTo>
                    <a:pt x="1360" y="2341"/>
                  </a:lnTo>
                  <a:lnTo>
                    <a:pt x="1366" y="2345"/>
                  </a:lnTo>
                  <a:lnTo>
                    <a:pt x="1371" y="2349"/>
                  </a:lnTo>
                  <a:lnTo>
                    <a:pt x="1375" y="2353"/>
                  </a:lnTo>
                  <a:lnTo>
                    <a:pt x="1379" y="2358"/>
                  </a:lnTo>
                  <a:lnTo>
                    <a:pt x="1380" y="2361"/>
                  </a:lnTo>
                  <a:lnTo>
                    <a:pt x="1381" y="2365"/>
                  </a:lnTo>
                  <a:lnTo>
                    <a:pt x="1382" y="2369"/>
                  </a:lnTo>
                  <a:lnTo>
                    <a:pt x="1381" y="2376"/>
                  </a:lnTo>
                  <a:lnTo>
                    <a:pt x="1379" y="2380"/>
                  </a:lnTo>
                  <a:lnTo>
                    <a:pt x="1375" y="2383"/>
                  </a:lnTo>
                  <a:lnTo>
                    <a:pt x="1374" y="2383"/>
                  </a:lnTo>
                  <a:lnTo>
                    <a:pt x="1364" y="2377"/>
                  </a:lnTo>
                  <a:lnTo>
                    <a:pt x="1356" y="2371"/>
                  </a:lnTo>
                  <a:lnTo>
                    <a:pt x="1350" y="2366"/>
                  </a:lnTo>
                  <a:lnTo>
                    <a:pt x="1346" y="2362"/>
                  </a:lnTo>
                  <a:lnTo>
                    <a:pt x="1345" y="2359"/>
                  </a:lnTo>
                  <a:lnTo>
                    <a:pt x="1344" y="2357"/>
                  </a:lnTo>
                  <a:lnTo>
                    <a:pt x="1344" y="2354"/>
                  </a:lnTo>
                  <a:lnTo>
                    <a:pt x="1345" y="2351"/>
                  </a:lnTo>
                  <a:lnTo>
                    <a:pt x="1347" y="2345"/>
                  </a:lnTo>
                  <a:lnTo>
                    <a:pt x="1351" y="2338"/>
                  </a:lnTo>
                  <a:close/>
                  <a:moveTo>
                    <a:pt x="1385" y="2319"/>
                  </a:moveTo>
                  <a:lnTo>
                    <a:pt x="1380" y="2323"/>
                  </a:lnTo>
                  <a:lnTo>
                    <a:pt x="1375" y="2327"/>
                  </a:lnTo>
                  <a:lnTo>
                    <a:pt x="1367" y="2319"/>
                  </a:lnTo>
                  <a:lnTo>
                    <a:pt x="1358" y="2311"/>
                  </a:lnTo>
                  <a:lnTo>
                    <a:pt x="1358" y="2305"/>
                  </a:lnTo>
                  <a:lnTo>
                    <a:pt x="1358" y="2300"/>
                  </a:lnTo>
                  <a:lnTo>
                    <a:pt x="1371" y="2309"/>
                  </a:lnTo>
                  <a:lnTo>
                    <a:pt x="1385" y="2319"/>
                  </a:lnTo>
                  <a:close/>
                  <a:moveTo>
                    <a:pt x="1408" y="2273"/>
                  </a:moveTo>
                  <a:lnTo>
                    <a:pt x="1405" y="2276"/>
                  </a:lnTo>
                  <a:lnTo>
                    <a:pt x="1403" y="2278"/>
                  </a:lnTo>
                  <a:lnTo>
                    <a:pt x="1400" y="2279"/>
                  </a:lnTo>
                  <a:lnTo>
                    <a:pt x="1396" y="2279"/>
                  </a:lnTo>
                  <a:lnTo>
                    <a:pt x="1383" y="2271"/>
                  </a:lnTo>
                  <a:lnTo>
                    <a:pt x="1371" y="2264"/>
                  </a:lnTo>
                  <a:lnTo>
                    <a:pt x="1371" y="2249"/>
                  </a:lnTo>
                  <a:lnTo>
                    <a:pt x="1376" y="2246"/>
                  </a:lnTo>
                  <a:lnTo>
                    <a:pt x="1382" y="2245"/>
                  </a:lnTo>
                  <a:lnTo>
                    <a:pt x="1387" y="2246"/>
                  </a:lnTo>
                  <a:lnTo>
                    <a:pt x="1391" y="2249"/>
                  </a:lnTo>
                  <a:lnTo>
                    <a:pt x="1399" y="2259"/>
                  </a:lnTo>
                  <a:lnTo>
                    <a:pt x="1408" y="2273"/>
                  </a:lnTo>
                  <a:close/>
                  <a:moveTo>
                    <a:pt x="1372" y="2204"/>
                  </a:moveTo>
                  <a:lnTo>
                    <a:pt x="1376" y="2205"/>
                  </a:lnTo>
                  <a:lnTo>
                    <a:pt x="1383" y="2208"/>
                  </a:lnTo>
                  <a:lnTo>
                    <a:pt x="1389" y="2211"/>
                  </a:lnTo>
                  <a:lnTo>
                    <a:pt x="1399" y="2217"/>
                  </a:lnTo>
                  <a:lnTo>
                    <a:pt x="1396" y="2217"/>
                  </a:lnTo>
                  <a:lnTo>
                    <a:pt x="1394" y="2218"/>
                  </a:lnTo>
                  <a:lnTo>
                    <a:pt x="1370" y="2208"/>
                  </a:lnTo>
                  <a:lnTo>
                    <a:pt x="1371" y="2205"/>
                  </a:lnTo>
                  <a:lnTo>
                    <a:pt x="1372" y="2204"/>
                  </a:lnTo>
                  <a:close/>
                  <a:moveTo>
                    <a:pt x="1448" y="2134"/>
                  </a:moveTo>
                  <a:lnTo>
                    <a:pt x="1442" y="2141"/>
                  </a:lnTo>
                  <a:lnTo>
                    <a:pt x="1433" y="2148"/>
                  </a:lnTo>
                  <a:lnTo>
                    <a:pt x="1425" y="2155"/>
                  </a:lnTo>
                  <a:lnTo>
                    <a:pt x="1415" y="2160"/>
                  </a:lnTo>
                  <a:lnTo>
                    <a:pt x="1405" y="2164"/>
                  </a:lnTo>
                  <a:lnTo>
                    <a:pt x="1395" y="2167"/>
                  </a:lnTo>
                  <a:lnTo>
                    <a:pt x="1386" y="2170"/>
                  </a:lnTo>
                  <a:lnTo>
                    <a:pt x="1377" y="2171"/>
                  </a:lnTo>
                  <a:lnTo>
                    <a:pt x="1370" y="2160"/>
                  </a:lnTo>
                  <a:lnTo>
                    <a:pt x="1388" y="2144"/>
                  </a:lnTo>
                  <a:lnTo>
                    <a:pt x="1406" y="2130"/>
                  </a:lnTo>
                  <a:lnTo>
                    <a:pt x="1410" y="2128"/>
                  </a:lnTo>
                  <a:lnTo>
                    <a:pt x="1415" y="2126"/>
                  </a:lnTo>
                  <a:lnTo>
                    <a:pt x="1421" y="2125"/>
                  </a:lnTo>
                  <a:lnTo>
                    <a:pt x="1426" y="2125"/>
                  </a:lnTo>
                  <a:lnTo>
                    <a:pt x="1431" y="2125"/>
                  </a:lnTo>
                  <a:lnTo>
                    <a:pt x="1437" y="2127"/>
                  </a:lnTo>
                  <a:lnTo>
                    <a:pt x="1443" y="2129"/>
                  </a:lnTo>
                  <a:lnTo>
                    <a:pt x="1448" y="2134"/>
                  </a:lnTo>
                  <a:close/>
                  <a:moveTo>
                    <a:pt x="1440" y="2045"/>
                  </a:moveTo>
                  <a:lnTo>
                    <a:pt x="1425" y="2049"/>
                  </a:lnTo>
                  <a:lnTo>
                    <a:pt x="1407" y="2054"/>
                  </a:lnTo>
                  <a:lnTo>
                    <a:pt x="1398" y="2058"/>
                  </a:lnTo>
                  <a:lnTo>
                    <a:pt x="1389" y="2060"/>
                  </a:lnTo>
                  <a:lnTo>
                    <a:pt x="1383" y="2061"/>
                  </a:lnTo>
                  <a:lnTo>
                    <a:pt x="1379" y="2061"/>
                  </a:lnTo>
                  <a:lnTo>
                    <a:pt x="1375" y="2055"/>
                  </a:lnTo>
                  <a:lnTo>
                    <a:pt x="1373" y="2051"/>
                  </a:lnTo>
                  <a:lnTo>
                    <a:pt x="1391" y="2040"/>
                  </a:lnTo>
                  <a:lnTo>
                    <a:pt x="1407" y="2031"/>
                  </a:lnTo>
                  <a:lnTo>
                    <a:pt x="1415" y="2027"/>
                  </a:lnTo>
                  <a:lnTo>
                    <a:pt x="1424" y="2025"/>
                  </a:lnTo>
                  <a:lnTo>
                    <a:pt x="1434" y="2024"/>
                  </a:lnTo>
                  <a:lnTo>
                    <a:pt x="1447" y="2024"/>
                  </a:lnTo>
                  <a:lnTo>
                    <a:pt x="1440" y="2045"/>
                  </a:lnTo>
                  <a:close/>
                  <a:moveTo>
                    <a:pt x="1467" y="2062"/>
                  </a:moveTo>
                  <a:lnTo>
                    <a:pt x="1466" y="2067"/>
                  </a:lnTo>
                  <a:lnTo>
                    <a:pt x="1464" y="2072"/>
                  </a:lnTo>
                  <a:lnTo>
                    <a:pt x="1461" y="2078"/>
                  </a:lnTo>
                  <a:lnTo>
                    <a:pt x="1457" y="2082"/>
                  </a:lnTo>
                  <a:lnTo>
                    <a:pt x="1451" y="2086"/>
                  </a:lnTo>
                  <a:lnTo>
                    <a:pt x="1445" y="2089"/>
                  </a:lnTo>
                  <a:lnTo>
                    <a:pt x="1439" y="2093"/>
                  </a:lnTo>
                  <a:lnTo>
                    <a:pt x="1431" y="2097"/>
                  </a:lnTo>
                  <a:lnTo>
                    <a:pt x="1418" y="2102"/>
                  </a:lnTo>
                  <a:lnTo>
                    <a:pt x="1403" y="2106"/>
                  </a:lnTo>
                  <a:lnTo>
                    <a:pt x="1390" y="2109"/>
                  </a:lnTo>
                  <a:lnTo>
                    <a:pt x="1380" y="2111"/>
                  </a:lnTo>
                  <a:lnTo>
                    <a:pt x="1370" y="2104"/>
                  </a:lnTo>
                  <a:lnTo>
                    <a:pt x="1383" y="2096"/>
                  </a:lnTo>
                  <a:lnTo>
                    <a:pt x="1393" y="2088"/>
                  </a:lnTo>
                  <a:lnTo>
                    <a:pt x="1404" y="2082"/>
                  </a:lnTo>
                  <a:lnTo>
                    <a:pt x="1414" y="2078"/>
                  </a:lnTo>
                  <a:lnTo>
                    <a:pt x="1425" y="2073"/>
                  </a:lnTo>
                  <a:lnTo>
                    <a:pt x="1438" y="2069"/>
                  </a:lnTo>
                  <a:lnTo>
                    <a:pt x="1451" y="2066"/>
                  </a:lnTo>
                  <a:lnTo>
                    <a:pt x="1467" y="2062"/>
                  </a:lnTo>
                  <a:close/>
                  <a:moveTo>
                    <a:pt x="1108" y="2167"/>
                  </a:moveTo>
                  <a:lnTo>
                    <a:pt x="1121" y="2174"/>
                  </a:lnTo>
                  <a:lnTo>
                    <a:pt x="1135" y="2180"/>
                  </a:lnTo>
                  <a:lnTo>
                    <a:pt x="1132" y="2202"/>
                  </a:lnTo>
                  <a:lnTo>
                    <a:pt x="1125" y="2248"/>
                  </a:lnTo>
                  <a:lnTo>
                    <a:pt x="1121" y="2272"/>
                  </a:lnTo>
                  <a:lnTo>
                    <a:pt x="1116" y="2292"/>
                  </a:lnTo>
                  <a:lnTo>
                    <a:pt x="1114" y="2300"/>
                  </a:lnTo>
                  <a:lnTo>
                    <a:pt x="1112" y="2305"/>
                  </a:lnTo>
                  <a:lnTo>
                    <a:pt x="1110" y="2306"/>
                  </a:lnTo>
                  <a:lnTo>
                    <a:pt x="1109" y="2307"/>
                  </a:lnTo>
                  <a:lnTo>
                    <a:pt x="1108" y="2307"/>
                  </a:lnTo>
                  <a:lnTo>
                    <a:pt x="1094" y="2278"/>
                  </a:lnTo>
                  <a:lnTo>
                    <a:pt x="1084" y="2259"/>
                  </a:lnTo>
                  <a:lnTo>
                    <a:pt x="1081" y="2252"/>
                  </a:lnTo>
                  <a:lnTo>
                    <a:pt x="1078" y="2246"/>
                  </a:lnTo>
                  <a:lnTo>
                    <a:pt x="1077" y="2240"/>
                  </a:lnTo>
                  <a:lnTo>
                    <a:pt x="1077" y="2235"/>
                  </a:lnTo>
                  <a:lnTo>
                    <a:pt x="1077" y="2231"/>
                  </a:lnTo>
                  <a:lnTo>
                    <a:pt x="1079" y="2226"/>
                  </a:lnTo>
                  <a:lnTo>
                    <a:pt x="1081" y="2219"/>
                  </a:lnTo>
                  <a:lnTo>
                    <a:pt x="1085" y="2213"/>
                  </a:lnTo>
                  <a:lnTo>
                    <a:pt x="1095" y="2194"/>
                  </a:lnTo>
                  <a:lnTo>
                    <a:pt x="1108" y="2167"/>
                  </a:lnTo>
                  <a:close/>
                  <a:moveTo>
                    <a:pt x="1082" y="1993"/>
                  </a:moveTo>
                  <a:lnTo>
                    <a:pt x="1097" y="1985"/>
                  </a:lnTo>
                  <a:lnTo>
                    <a:pt x="1112" y="1976"/>
                  </a:lnTo>
                  <a:lnTo>
                    <a:pt x="1116" y="1984"/>
                  </a:lnTo>
                  <a:lnTo>
                    <a:pt x="1118" y="1989"/>
                  </a:lnTo>
                  <a:lnTo>
                    <a:pt x="1120" y="1994"/>
                  </a:lnTo>
                  <a:lnTo>
                    <a:pt x="1122" y="2004"/>
                  </a:lnTo>
                  <a:lnTo>
                    <a:pt x="1118" y="2011"/>
                  </a:lnTo>
                  <a:lnTo>
                    <a:pt x="1114" y="2018"/>
                  </a:lnTo>
                  <a:lnTo>
                    <a:pt x="1110" y="2018"/>
                  </a:lnTo>
                  <a:lnTo>
                    <a:pt x="1098" y="2016"/>
                  </a:lnTo>
                  <a:lnTo>
                    <a:pt x="1084" y="2014"/>
                  </a:lnTo>
                  <a:lnTo>
                    <a:pt x="1082" y="1993"/>
                  </a:lnTo>
                  <a:close/>
                  <a:moveTo>
                    <a:pt x="1052" y="2076"/>
                  </a:moveTo>
                  <a:lnTo>
                    <a:pt x="1067" y="2063"/>
                  </a:lnTo>
                  <a:lnTo>
                    <a:pt x="1081" y="2051"/>
                  </a:lnTo>
                  <a:lnTo>
                    <a:pt x="1089" y="2055"/>
                  </a:lnTo>
                  <a:lnTo>
                    <a:pt x="1096" y="2060"/>
                  </a:lnTo>
                  <a:lnTo>
                    <a:pt x="1098" y="2062"/>
                  </a:lnTo>
                  <a:lnTo>
                    <a:pt x="1101" y="2067"/>
                  </a:lnTo>
                  <a:lnTo>
                    <a:pt x="1104" y="2072"/>
                  </a:lnTo>
                  <a:lnTo>
                    <a:pt x="1107" y="2081"/>
                  </a:lnTo>
                  <a:lnTo>
                    <a:pt x="1098" y="2086"/>
                  </a:lnTo>
                  <a:lnTo>
                    <a:pt x="1089" y="2089"/>
                  </a:lnTo>
                  <a:lnTo>
                    <a:pt x="1082" y="2091"/>
                  </a:lnTo>
                  <a:lnTo>
                    <a:pt x="1076" y="2092"/>
                  </a:lnTo>
                  <a:lnTo>
                    <a:pt x="1063" y="2085"/>
                  </a:lnTo>
                  <a:lnTo>
                    <a:pt x="1057" y="2080"/>
                  </a:lnTo>
                  <a:lnTo>
                    <a:pt x="1055" y="2078"/>
                  </a:lnTo>
                  <a:lnTo>
                    <a:pt x="1052" y="2076"/>
                  </a:lnTo>
                  <a:close/>
                  <a:moveTo>
                    <a:pt x="909" y="2088"/>
                  </a:moveTo>
                  <a:lnTo>
                    <a:pt x="899" y="2085"/>
                  </a:lnTo>
                  <a:lnTo>
                    <a:pt x="891" y="2082"/>
                  </a:lnTo>
                  <a:lnTo>
                    <a:pt x="883" y="2079"/>
                  </a:lnTo>
                  <a:lnTo>
                    <a:pt x="876" y="2074"/>
                  </a:lnTo>
                  <a:lnTo>
                    <a:pt x="871" y="2070"/>
                  </a:lnTo>
                  <a:lnTo>
                    <a:pt x="867" y="2065"/>
                  </a:lnTo>
                  <a:lnTo>
                    <a:pt x="864" y="2061"/>
                  </a:lnTo>
                  <a:lnTo>
                    <a:pt x="862" y="2056"/>
                  </a:lnTo>
                  <a:lnTo>
                    <a:pt x="862" y="2052"/>
                  </a:lnTo>
                  <a:lnTo>
                    <a:pt x="865" y="2048"/>
                  </a:lnTo>
                  <a:lnTo>
                    <a:pt x="868" y="2045"/>
                  </a:lnTo>
                  <a:lnTo>
                    <a:pt x="874" y="2042"/>
                  </a:lnTo>
                  <a:lnTo>
                    <a:pt x="881" y="2039"/>
                  </a:lnTo>
                  <a:lnTo>
                    <a:pt x="890" y="2036"/>
                  </a:lnTo>
                  <a:lnTo>
                    <a:pt x="902" y="2035"/>
                  </a:lnTo>
                  <a:lnTo>
                    <a:pt x="915" y="2035"/>
                  </a:lnTo>
                  <a:lnTo>
                    <a:pt x="921" y="2044"/>
                  </a:lnTo>
                  <a:lnTo>
                    <a:pt x="925" y="2051"/>
                  </a:lnTo>
                  <a:lnTo>
                    <a:pt x="929" y="2060"/>
                  </a:lnTo>
                  <a:lnTo>
                    <a:pt x="931" y="2066"/>
                  </a:lnTo>
                  <a:lnTo>
                    <a:pt x="932" y="2069"/>
                  </a:lnTo>
                  <a:lnTo>
                    <a:pt x="931" y="2072"/>
                  </a:lnTo>
                  <a:lnTo>
                    <a:pt x="930" y="2076"/>
                  </a:lnTo>
                  <a:lnTo>
                    <a:pt x="928" y="2079"/>
                  </a:lnTo>
                  <a:lnTo>
                    <a:pt x="925" y="2082"/>
                  </a:lnTo>
                  <a:lnTo>
                    <a:pt x="921" y="2084"/>
                  </a:lnTo>
                  <a:lnTo>
                    <a:pt x="915" y="2086"/>
                  </a:lnTo>
                  <a:lnTo>
                    <a:pt x="909" y="2088"/>
                  </a:lnTo>
                  <a:close/>
                  <a:moveTo>
                    <a:pt x="1025" y="2098"/>
                  </a:moveTo>
                  <a:lnTo>
                    <a:pt x="1027" y="2113"/>
                  </a:lnTo>
                  <a:lnTo>
                    <a:pt x="1033" y="2108"/>
                  </a:lnTo>
                  <a:lnTo>
                    <a:pt x="1039" y="2104"/>
                  </a:lnTo>
                  <a:lnTo>
                    <a:pt x="1046" y="2114"/>
                  </a:lnTo>
                  <a:lnTo>
                    <a:pt x="1051" y="2123"/>
                  </a:lnTo>
                  <a:lnTo>
                    <a:pt x="1057" y="2135"/>
                  </a:lnTo>
                  <a:lnTo>
                    <a:pt x="1060" y="2145"/>
                  </a:lnTo>
                  <a:lnTo>
                    <a:pt x="1063" y="2158"/>
                  </a:lnTo>
                  <a:lnTo>
                    <a:pt x="1064" y="2170"/>
                  </a:lnTo>
                  <a:lnTo>
                    <a:pt x="1064" y="2182"/>
                  </a:lnTo>
                  <a:lnTo>
                    <a:pt x="1063" y="2194"/>
                  </a:lnTo>
                  <a:lnTo>
                    <a:pt x="1061" y="2204"/>
                  </a:lnTo>
                  <a:lnTo>
                    <a:pt x="1057" y="2215"/>
                  </a:lnTo>
                  <a:lnTo>
                    <a:pt x="1051" y="2225"/>
                  </a:lnTo>
                  <a:lnTo>
                    <a:pt x="1044" y="2233"/>
                  </a:lnTo>
                  <a:lnTo>
                    <a:pt x="1040" y="2236"/>
                  </a:lnTo>
                  <a:lnTo>
                    <a:pt x="1036" y="2239"/>
                  </a:lnTo>
                  <a:lnTo>
                    <a:pt x="1030" y="2242"/>
                  </a:lnTo>
                  <a:lnTo>
                    <a:pt x="1025" y="2245"/>
                  </a:lnTo>
                  <a:lnTo>
                    <a:pt x="1019" y="2247"/>
                  </a:lnTo>
                  <a:lnTo>
                    <a:pt x="1012" y="2248"/>
                  </a:lnTo>
                  <a:lnTo>
                    <a:pt x="1006" y="2249"/>
                  </a:lnTo>
                  <a:lnTo>
                    <a:pt x="999" y="2249"/>
                  </a:lnTo>
                  <a:lnTo>
                    <a:pt x="986" y="2246"/>
                  </a:lnTo>
                  <a:lnTo>
                    <a:pt x="973" y="2242"/>
                  </a:lnTo>
                  <a:lnTo>
                    <a:pt x="963" y="2238"/>
                  </a:lnTo>
                  <a:lnTo>
                    <a:pt x="953" y="2234"/>
                  </a:lnTo>
                  <a:lnTo>
                    <a:pt x="944" y="2230"/>
                  </a:lnTo>
                  <a:lnTo>
                    <a:pt x="936" y="2225"/>
                  </a:lnTo>
                  <a:lnTo>
                    <a:pt x="930" y="2219"/>
                  </a:lnTo>
                  <a:lnTo>
                    <a:pt x="924" y="2214"/>
                  </a:lnTo>
                  <a:lnTo>
                    <a:pt x="919" y="2209"/>
                  </a:lnTo>
                  <a:lnTo>
                    <a:pt x="915" y="2203"/>
                  </a:lnTo>
                  <a:lnTo>
                    <a:pt x="913" y="2197"/>
                  </a:lnTo>
                  <a:lnTo>
                    <a:pt x="911" y="2192"/>
                  </a:lnTo>
                  <a:lnTo>
                    <a:pt x="910" y="2185"/>
                  </a:lnTo>
                  <a:lnTo>
                    <a:pt x="909" y="2180"/>
                  </a:lnTo>
                  <a:lnTo>
                    <a:pt x="910" y="2174"/>
                  </a:lnTo>
                  <a:lnTo>
                    <a:pt x="911" y="2169"/>
                  </a:lnTo>
                  <a:lnTo>
                    <a:pt x="913" y="2162"/>
                  </a:lnTo>
                  <a:lnTo>
                    <a:pt x="916" y="2157"/>
                  </a:lnTo>
                  <a:lnTo>
                    <a:pt x="921" y="2151"/>
                  </a:lnTo>
                  <a:lnTo>
                    <a:pt x="925" y="2145"/>
                  </a:lnTo>
                  <a:lnTo>
                    <a:pt x="930" y="2140"/>
                  </a:lnTo>
                  <a:lnTo>
                    <a:pt x="935" y="2135"/>
                  </a:lnTo>
                  <a:lnTo>
                    <a:pt x="942" y="2129"/>
                  </a:lnTo>
                  <a:lnTo>
                    <a:pt x="949" y="2124"/>
                  </a:lnTo>
                  <a:lnTo>
                    <a:pt x="965" y="2116"/>
                  </a:lnTo>
                  <a:lnTo>
                    <a:pt x="983" y="2108"/>
                  </a:lnTo>
                  <a:lnTo>
                    <a:pt x="1003" y="2102"/>
                  </a:lnTo>
                  <a:lnTo>
                    <a:pt x="1025" y="2098"/>
                  </a:lnTo>
                  <a:close/>
                  <a:moveTo>
                    <a:pt x="1165" y="2066"/>
                  </a:moveTo>
                  <a:lnTo>
                    <a:pt x="1156" y="2058"/>
                  </a:lnTo>
                  <a:lnTo>
                    <a:pt x="1145" y="2051"/>
                  </a:lnTo>
                  <a:lnTo>
                    <a:pt x="1146" y="2045"/>
                  </a:lnTo>
                  <a:lnTo>
                    <a:pt x="1146" y="2039"/>
                  </a:lnTo>
                  <a:lnTo>
                    <a:pt x="1152" y="2041"/>
                  </a:lnTo>
                  <a:lnTo>
                    <a:pt x="1159" y="2045"/>
                  </a:lnTo>
                  <a:lnTo>
                    <a:pt x="1164" y="2048"/>
                  </a:lnTo>
                  <a:lnTo>
                    <a:pt x="1169" y="2051"/>
                  </a:lnTo>
                  <a:lnTo>
                    <a:pt x="1172" y="2055"/>
                  </a:lnTo>
                  <a:lnTo>
                    <a:pt x="1175" y="2061"/>
                  </a:lnTo>
                  <a:lnTo>
                    <a:pt x="1170" y="2063"/>
                  </a:lnTo>
                  <a:lnTo>
                    <a:pt x="1165" y="2066"/>
                  </a:lnTo>
                  <a:close/>
                  <a:moveTo>
                    <a:pt x="1196" y="2165"/>
                  </a:moveTo>
                  <a:lnTo>
                    <a:pt x="1193" y="2170"/>
                  </a:lnTo>
                  <a:lnTo>
                    <a:pt x="1190" y="2174"/>
                  </a:lnTo>
                  <a:lnTo>
                    <a:pt x="1186" y="2177"/>
                  </a:lnTo>
                  <a:lnTo>
                    <a:pt x="1183" y="2179"/>
                  </a:lnTo>
                  <a:lnTo>
                    <a:pt x="1170" y="2174"/>
                  </a:lnTo>
                  <a:lnTo>
                    <a:pt x="1157" y="2167"/>
                  </a:lnTo>
                  <a:lnTo>
                    <a:pt x="1144" y="2161"/>
                  </a:lnTo>
                  <a:lnTo>
                    <a:pt x="1134" y="2155"/>
                  </a:lnTo>
                  <a:lnTo>
                    <a:pt x="1114" y="2142"/>
                  </a:lnTo>
                  <a:lnTo>
                    <a:pt x="1095" y="2127"/>
                  </a:lnTo>
                  <a:lnTo>
                    <a:pt x="1095" y="2121"/>
                  </a:lnTo>
                  <a:lnTo>
                    <a:pt x="1095" y="2115"/>
                  </a:lnTo>
                  <a:lnTo>
                    <a:pt x="1108" y="2116"/>
                  </a:lnTo>
                  <a:lnTo>
                    <a:pt x="1122" y="2118"/>
                  </a:lnTo>
                  <a:lnTo>
                    <a:pt x="1135" y="2120"/>
                  </a:lnTo>
                  <a:lnTo>
                    <a:pt x="1147" y="2125"/>
                  </a:lnTo>
                  <a:lnTo>
                    <a:pt x="1160" y="2132"/>
                  </a:lnTo>
                  <a:lnTo>
                    <a:pt x="1172" y="2140"/>
                  </a:lnTo>
                  <a:lnTo>
                    <a:pt x="1178" y="2145"/>
                  </a:lnTo>
                  <a:lnTo>
                    <a:pt x="1184" y="2152"/>
                  </a:lnTo>
                  <a:lnTo>
                    <a:pt x="1190" y="2158"/>
                  </a:lnTo>
                  <a:lnTo>
                    <a:pt x="1196" y="2165"/>
                  </a:lnTo>
                  <a:close/>
                  <a:moveTo>
                    <a:pt x="1189" y="2468"/>
                  </a:moveTo>
                  <a:lnTo>
                    <a:pt x="1210" y="2468"/>
                  </a:lnTo>
                  <a:lnTo>
                    <a:pt x="1216" y="2441"/>
                  </a:lnTo>
                  <a:lnTo>
                    <a:pt x="1221" y="2417"/>
                  </a:lnTo>
                  <a:lnTo>
                    <a:pt x="1228" y="2394"/>
                  </a:lnTo>
                  <a:lnTo>
                    <a:pt x="1234" y="2371"/>
                  </a:lnTo>
                  <a:lnTo>
                    <a:pt x="1241" y="2350"/>
                  </a:lnTo>
                  <a:lnTo>
                    <a:pt x="1250" y="2328"/>
                  </a:lnTo>
                  <a:lnTo>
                    <a:pt x="1260" y="2306"/>
                  </a:lnTo>
                  <a:lnTo>
                    <a:pt x="1271" y="2283"/>
                  </a:lnTo>
                  <a:lnTo>
                    <a:pt x="1286" y="2284"/>
                  </a:lnTo>
                  <a:lnTo>
                    <a:pt x="1300" y="2285"/>
                  </a:lnTo>
                  <a:lnTo>
                    <a:pt x="1315" y="2286"/>
                  </a:lnTo>
                  <a:lnTo>
                    <a:pt x="1330" y="2287"/>
                  </a:lnTo>
                  <a:lnTo>
                    <a:pt x="1326" y="2325"/>
                  </a:lnTo>
                  <a:lnTo>
                    <a:pt x="1322" y="2366"/>
                  </a:lnTo>
                  <a:lnTo>
                    <a:pt x="1318" y="2387"/>
                  </a:lnTo>
                  <a:lnTo>
                    <a:pt x="1315" y="2408"/>
                  </a:lnTo>
                  <a:lnTo>
                    <a:pt x="1311" y="2428"/>
                  </a:lnTo>
                  <a:lnTo>
                    <a:pt x="1306" y="2449"/>
                  </a:lnTo>
                  <a:lnTo>
                    <a:pt x="1299" y="2469"/>
                  </a:lnTo>
                  <a:lnTo>
                    <a:pt x="1291" y="2487"/>
                  </a:lnTo>
                  <a:lnTo>
                    <a:pt x="1287" y="2495"/>
                  </a:lnTo>
                  <a:lnTo>
                    <a:pt x="1281" y="2503"/>
                  </a:lnTo>
                  <a:lnTo>
                    <a:pt x="1276" y="2512"/>
                  </a:lnTo>
                  <a:lnTo>
                    <a:pt x="1271" y="2519"/>
                  </a:lnTo>
                  <a:lnTo>
                    <a:pt x="1265" y="2526"/>
                  </a:lnTo>
                  <a:lnTo>
                    <a:pt x="1257" y="2533"/>
                  </a:lnTo>
                  <a:lnTo>
                    <a:pt x="1250" y="2538"/>
                  </a:lnTo>
                  <a:lnTo>
                    <a:pt x="1242" y="2544"/>
                  </a:lnTo>
                  <a:lnTo>
                    <a:pt x="1234" y="2549"/>
                  </a:lnTo>
                  <a:lnTo>
                    <a:pt x="1224" y="2553"/>
                  </a:lnTo>
                  <a:lnTo>
                    <a:pt x="1215" y="2557"/>
                  </a:lnTo>
                  <a:lnTo>
                    <a:pt x="1204" y="2559"/>
                  </a:lnTo>
                  <a:lnTo>
                    <a:pt x="1197" y="2557"/>
                  </a:lnTo>
                  <a:lnTo>
                    <a:pt x="1191" y="2554"/>
                  </a:lnTo>
                  <a:lnTo>
                    <a:pt x="1184" y="2549"/>
                  </a:lnTo>
                  <a:lnTo>
                    <a:pt x="1179" y="2542"/>
                  </a:lnTo>
                  <a:lnTo>
                    <a:pt x="1174" y="2534"/>
                  </a:lnTo>
                  <a:lnTo>
                    <a:pt x="1171" y="2525"/>
                  </a:lnTo>
                  <a:lnTo>
                    <a:pt x="1166" y="2515"/>
                  </a:lnTo>
                  <a:lnTo>
                    <a:pt x="1163" y="2503"/>
                  </a:lnTo>
                  <a:lnTo>
                    <a:pt x="1161" y="2492"/>
                  </a:lnTo>
                  <a:lnTo>
                    <a:pt x="1159" y="2479"/>
                  </a:lnTo>
                  <a:lnTo>
                    <a:pt x="1157" y="2465"/>
                  </a:lnTo>
                  <a:lnTo>
                    <a:pt x="1156" y="2452"/>
                  </a:lnTo>
                  <a:lnTo>
                    <a:pt x="1155" y="2422"/>
                  </a:lnTo>
                  <a:lnTo>
                    <a:pt x="1155" y="2393"/>
                  </a:lnTo>
                  <a:lnTo>
                    <a:pt x="1156" y="2362"/>
                  </a:lnTo>
                  <a:lnTo>
                    <a:pt x="1158" y="2332"/>
                  </a:lnTo>
                  <a:lnTo>
                    <a:pt x="1161" y="2304"/>
                  </a:lnTo>
                  <a:lnTo>
                    <a:pt x="1164" y="2278"/>
                  </a:lnTo>
                  <a:lnTo>
                    <a:pt x="1167" y="2256"/>
                  </a:lnTo>
                  <a:lnTo>
                    <a:pt x="1172" y="2237"/>
                  </a:lnTo>
                  <a:lnTo>
                    <a:pt x="1175" y="2223"/>
                  </a:lnTo>
                  <a:lnTo>
                    <a:pt x="1178" y="2215"/>
                  </a:lnTo>
                  <a:lnTo>
                    <a:pt x="1191" y="2223"/>
                  </a:lnTo>
                  <a:lnTo>
                    <a:pt x="1203" y="2233"/>
                  </a:lnTo>
                  <a:lnTo>
                    <a:pt x="1202" y="2260"/>
                  </a:lnTo>
                  <a:lnTo>
                    <a:pt x="1201" y="2289"/>
                  </a:lnTo>
                  <a:lnTo>
                    <a:pt x="1199" y="2318"/>
                  </a:lnTo>
                  <a:lnTo>
                    <a:pt x="1197" y="2347"/>
                  </a:lnTo>
                  <a:lnTo>
                    <a:pt x="1195" y="2377"/>
                  </a:lnTo>
                  <a:lnTo>
                    <a:pt x="1193" y="2406"/>
                  </a:lnTo>
                  <a:lnTo>
                    <a:pt x="1191" y="2437"/>
                  </a:lnTo>
                  <a:lnTo>
                    <a:pt x="1189" y="2468"/>
                  </a:lnTo>
                  <a:close/>
                  <a:moveTo>
                    <a:pt x="1491" y="1346"/>
                  </a:moveTo>
                  <a:lnTo>
                    <a:pt x="1490" y="1361"/>
                  </a:lnTo>
                  <a:lnTo>
                    <a:pt x="1489" y="1376"/>
                  </a:lnTo>
                  <a:lnTo>
                    <a:pt x="1488" y="1376"/>
                  </a:lnTo>
                  <a:lnTo>
                    <a:pt x="1487" y="1377"/>
                  </a:lnTo>
                  <a:lnTo>
                    <a:pt x="1478" y="1372"/>
                  </a:lnTo>
                  <a:lnTo>
                    <a:pt x="1469" y="1364"/>
                  </a:lnTo>
                  <a:lnTo>
                    <a:pt x="1463" y="1358"/>
                  </a:lnTo>
                  <a:lnTo>
                    <a:pt x="1457" y="1352"/>
                  </a:lnTo>
                  <a:lnTo>
                    <a:pt x="1446" y="1341"/>
                  </a:lnTo>
                  <a:lnTo>
                    <a:pt x="1437" y="1332"/>
                  </a:lnTo>
                  <a:lnTo>
                    <a:pt x="1437" y="1391"/>
                  </a:lnTo>
                  <a:lnTo>
                    <a:pt x="1451" y="1393"/>
                  </a:lnTo>
                  <a:lnTo>
                    <a:pt x="1465" y="1397"/>
                  </a:lnTo>
                  <a:lnTo>
                    <a:pt x="1468" y="1399"/>
                  </a:lnTo>
                  <a:lnTo>
                    <a:pt x="1471" y="1401"/>
                  </a:lnTo>
                  <a:lnTo>
                    <a:pt x="1473" y="1405"/>
                  </a:lnTo>
                  <a:lnTo>
                    <a:pt x="1475" y="1408"/>
                  </a:lnTo>
                  <a:lnTo>
                    <a:pt x="1477" y="1412"/>
                  </a:lnTo>
                  <a:lnTo>
                    <a:pt x="1478" y="1418"/>
                  </a:lnTo>
                  <a:lnTo>
                    <a:pt x="1478" y="1425"/>
                  </a:lnTo>
                  <a:lnTo>
                    <a:pt x="1478" y="1432"/>
                  </a:lnTo>
                  <a:lnTo>
                    <a:pt x="1475" y="1435"/>
                  </a:lnTo>
                  <a:lnTo>
                    <a:pt x="1470" y="1438"/>
                  </a:lnTo>
                  <a:lnTo>
                    <a:pt x="1428" y="1401"/>
                  </a:lnTo>
                  <a:lnTo>
                    <a:pt x="1420" y="1432"/>
                  </a:lnTo>
                  <a:lnTo>
                    <a:pt x="1412" y="1464"/>
                  </a:lnTo>
                  <a:lnTo>
                    <a:pt x="1404" y="1495"/>
                  </a:lnTo>
                  <a:lnTo>
                    <a:pt x="1398" y="1528"/>
                  </a:lnTo>
                  <a:lnTo>
                    <a:pt x="1390" y="1561"/>
                  </a:lnTo>
                  <a:lnTo>
                    <a:pt x="1385" y="1595"/>
                  </a:lnTo>
                  <a:lnTo>
                    <a:pt x="1380" y="1627"/>
                  </a:lnTo>
                  <a:lnTo>
                    <a:pt x="1374" y="1661"/>
                  </a:lnTo>
                  <a:lnTo>
                    <a:pt x="1370" y="1695"/>
                  </a:lnTo>
                  <a:lnTo>
                    <a:pt x="1367" y="1729"/>
                  </a:lnTo>
                  <a:lnTo>
                    <a:pt x="1365" y="1764"/>
                  </a:lnTo>
                  <a:lnTo>
                    <a:pt x="1363" y="1798"/>
                  </a:lnTo>
                  <a:lnTo>
                    <a:pt x="1362" y="1831"/>
                  </a:lnTo>
                  <a:lnTo>
                    <a:pt x="1361" y="1865"/>
                  </a:lnTo>
                  <a:lnTo>
                    <a:pt x="1361" y="1898"/>
                  </a:lnTo>
                  <a:lnTo>
                    <a:pt x="1363" y="1932"/>
                  </a:lnTo>
                  <a:lnTo>
                    <a:pt x="1374" y="1922"/>
                  </a:lnTo>
                  <a:lnTo>
                    <a:pt x="1384" y="1916"/>
                  </a:lnTo>
                  <a:lnTo>
                    <a:pt x="1392" y="1913"/>
                  </a:lnTo>
                  <a:lnTo>
                    <a:pt x="1401" y="1911"/>
                  </a:lnTo>
                  <a:lnTo>
                    <a:pt x="1409" y="1911"/>
                  </a:lnTo>
                  <a:lnTo>
                    <a:pt x="1420" y="1912"/>
                  </a:lnTo>
                  <a:lnTo>
                    <a:pt x="1432" y="1914"/>
                  </a:lnTo>
                  <a:lnTo>
                    <a:pt x="1448" y="1917"/>
                  </a:lnTo>
                  <a:lnTo>
                    <a:pt x="1453" y="1881"/>
                  </a:lnTo>
                  <a:lnTo>
                    <a:pt x="1458" y="1845"/>
                  </a:lnTo>
                  <a:lnTo>
                    <a:pt x="1463" y="1809"/>
                  </a:lnTo>
                  <a:lnTo>
                    <a:pt x="1468" y="1774"/>
                  </a:lnTo>
                  <a:lnTo>
                    <a:pt x="1473" y="1739"/>
                  </a:lnTo>
                  <a:lnTo>
                    <a:pt x="1481" y="1705"/>
                  </a:lnTo>
                  <a:lnTo>
                    <a:pt x="1489" y="1672"/>
                  </a:lnTo>
                  <a:lnTo>
                    <a:pt x="1500" y="1641"/>
                  </a:lnTo>
                  <a:lnTo>
                    <a:pt x="1503" y="1656"/>
                  </a:lnTo>
                  <a:lnTo>
                    <a:pt x="1506" y="1672"/>
                  </a:lnTo>
                  <a:lnTo>
                    <a:pt x="1508" y="1688"/>
                  </a:lnTo>
                  <a:lnTo>
                    <a:pt x="1510" y="1704"/>
                  </a:lnTo>
                  <a:lnTo>
                    <a:pt x="1510" y="1720"/>
                  </a:lnTo>
                  <a:lnTo>
                    <a:pt x="1510" y="1737"/>
                  </a:lnTo>
                  <a:lnTo>
                    <a:pt x="1509" y="1754"/>
                  </a:lnTo>
                  <a:lnTo>
                    <a:pt x="1508" y="1772"/>
                  </a:lnTo>
                  <a:lnTo>
                    <a:pt x="1505" y="1807"/>
                  </a:lnTo>
                  <a:lnTo>
                    <a:pt x="1501" y="1842"/>
                  </a:lnTo>
                  <a:lnTo>
                    <a:pt x="1497" y="1877"/>
                  </a:lnTo>
                  <a:lnTo>
                    <a:pt x="1492" y="1911"/>
                  </a:lnTo>
                  <a:lnTo>
                    <a:pt x="1464" y="1918"/>
                  </a:lnTo>
                  <a:lnTo>
                    <a:pt x="1440" y="1925"/>
                  </a:lnTo>
                  <a:lnTo>
                    <a:pt x="1417" y="1933"/>
                  </a:lnTo>
                  <a:lnTo>
                    <a:pt x="1394" y="1941"/>
                  </a:lnTo>
                  <a:lnTo>
                    <a:pt x="1373" y="1951"/>
                  </a:lnTo>
                  <a:lnTo>
                    <a:pt x="1352" y="1959"/>
                  </a:lnTo>
                  <a:lnTo>
                    <a:pt x="1330" y="1969"/>
                  </a:lnTo>
                  <a:lnTo>
                    <a:pt x="1307" y="1977"/>
                  </a:lnTo>
                  <a:lnTo>
                    <a:pt x="1295" y="2005"/>
                  </a:lnTo>
                  <a:lnTo>
                    <a:pt x="1284" y="2030"/>
                  </a:lnTo>
                  <a:lnTo>
                    <a:pt x="1274" y="2053"/>
                  </a:lnTo>
                  <a:lnTo>
                    <a:pt x="1267" y="2078"/>
                  </a:lnTo>
                  <a:lnTo>
                    <a:pt x="1263" y="2089"/>
                  </a:lnTo>
                  <a:lnTo>
                    <a:pt x="1260" y="2103"/>
                  </a:lnTo>
                  <a:lnTo>
                    <a:pt x="1258" y="2117"/>
                  </a:lnTo>
                  <a:lnTo>
                    <a:pt x="1257" y="2130"/>
                  </a:lnTo>
                  <a:lnTo>
                    <a:pt x="1256" y="2146"/>
                  </a:lnTo>
                  <a:lnTo>
                    <a:pt x="1255" y="2163"/>
                  </a:lnTo>
                  <a:lnTo>
                    <a:pt x="1255" y="2181"/>
                  </a:lnTo>
                  <a:lnTo>
                    <a:pt x="1256" y="2201"/>
                  </a:lnTo>
                  <a:lnTo>
                    <a:pt x="1270" y="2204"/>
                  </a:lnTo>
                  <a:lnTo>
                    <a:pt x="1282" y="2209"/>
                  </a:lnTo>
                  <a:lnTo>
                    <a:pt x="1282" y="2219"/>
                  </a:lnTo>
                  <a:lnTo>
                    <a:pt x="1276" y="2220"/>
                  </a:lnTo>
                  <a:lnTo>
                    <a:pt x="1271" y="2221"/>
                  </a:lnTo>
                  <a:lnTo>
                    <a:pt x="1266" y="2223"/>
                  </a:lnTo>
                  <a:lnTo>
                    <a:pt x="1261" y="2227"/>
                  </a:lnTo>
                  <a:lnTo>
                    <a:pt x="1257" y="2230"/>
                  </a:lnTo>
                  <a:lnTo>
                    <a:pt x="1254" y="2234"/>
                  </a:lnTo>
                  <a:lnTo>
                    <a:pt x="1251" y="2237"/>
                  </a:lnTo>
                  <a:lnTo>
                    <a:pt x="1248" y="2242"/>
                  </a:lnTo>
                  <a:lnTo>
                    <a:pt x="1242" y="2252"/>
                  </a:lnTo>
                  <a:lnTo>
                    <a:pt x="1238" y="2264"/>
                  </a:lnTo>
                  <a:lnTo>
                    <a:pt x="1235" y="2275"/>
                  </a:lnTo>
                  <a:lnTo>
                    <a:pt x="1231" y="2288"/>
                  </a:lnTo>
                  <a:lnTo>
                    <a:pt x="1228" y="2288"/>
                  </a:lnTo>
                  <a:lnTo>
                    <a:pt x="1228" y="2271"/>
                  </a:lnTo>
                  <a:lnTo>
                    <a:pt x="1229" y="2234"/>
                  </a:lnTo>
                  <a:lnTo>
                    <a:pt x="1231" y="2195"/>
                  </a:lnTo>
                  <a:lnTo>
                    <a:pt x="1231" y="2174"/>
                  </a:lnTo>
                  <a:lnTo>
                    <a:pt x="1224" y="2156"/>
                  </a:lnTo>
                  <a:lnTo>
                    <a:pt x="1219" y="2139"/>
                  </a:lnTo>
                  <a:lnTo>
                    <a:pt x="1216" y="2120"/>
                  </a:lnTo>
                  <a:lnTo>
                    <a:pt x="1213" y="2102"/>
                  </a:lnTo>
                  <a:lnTo>
                    <a:pt x="1212" y="2083"/>
                  </a:lnTo>
                  <a:lnTo>
                    <a:pt x="1212" y="2064"/>
                  </a:lnTo>
                  <a:lnTo>
                    <a:pt x="1212" y="2044"/>
                  </a:lnTo>
                  <a:lnTo>
                    <a:pt x="1214" y="2024"/>
                  </a:lnTo>
                  <a:lnTo>
                    <a:pt x="1216" y="2005"/>
                  </a:lnTo>
                  <a:lnTo>
                    <a:pt x="1220" y="1984"/>
                  </a:lnTo>
                  <a:lnTo>
                    <a:pt x="1224" y="1964"/>
                  </a:lnTo>
                  <a:lnTo>
                    <a:pt x="1229" y="1943"/>
                  </a:lnTo>
                  <a:lnTo>
                    <a:pt x="1240" y="1902"/>
                  </a:lnTo>
                  <a:lnTo>
                    <a:pt x="1254" y="1861"/>
                  </a:lnTo>
                  <a:lnTo>
                    <a:pt x="1285" y="1779"/>
                  </a:lnTo>
                  <a:lnTo>
                    <a:pt x="1315" y="1699"/>
                  </a:lnTo>
                  <a:lnTo>
                    <a:pt x="1329" y="1661"/>
                  </a:lnTo>
                  <a:lnTo>
                    <a:pt x="1343" y="1624"/>
                  </a:lnTo>
                  <a:lnTo>
                    <a:pt x="1353" y="1589"/>
                  </a:lnTo>
                  <a:lnTo>
                    <a:pt x="1362" y="1556"/>
                  </a:lnTo>
                  <a:lnTo>
                    <a:pt x="1364" y="1530"/>
                  </a:lnTo>
                  <a:lnTo>
                    <a:pt x="1368" y="1498"/>
                  </a:lnTo>
                  <a:lnTo>
                    <a:pt x="1374" y="1459"/>
                  </a:lnTo>
                  <a:lnTo>
                    <a:pt x="1382" y="1421"/>
                  </a:lnTo>
                  <a:lnTo>
                    <a:pt x="1387" y="1402"/>
                  </a:lnTo>
                  <a:lnTo>
                    <a:pt x="1391" y="1383"/>
                  </a:lnTo>
                  <a:lnTo>
                    <a:pt x="1396" y="1366"/>
                  </a:lnTo>
                  <a:lnTo>
                    <a:pt x="1403" y="1351"/>
                  </a:lnTo>
                  <a:lnTo>
                    <a:pt x="1409" y="1337"/>
                  </a:lnTo>
                  <a:lnTo>
                    <a:pt x="1415" y="1325"/>
                  </a:lnTo>
                  <a:lnTo>
                    <a:pt x="1419" y="1321"/>
                  </a:lnTo>
                  <a:lnTo>
                    <a:pt x="1422" y="1317"/>
                  </a:lnTo>
                  <a:lnTo>
                    <a:pt x="1426" y="1313"/>
                  </a:lnTo>
                  <a:lnTo>
                    <a:pt x="1429" y="1310"/>
                  </a:lnTo>
                  <a:lnTo>
                    <a:pt x="1444" y="1320"/>
                  </a:lnTo>
                  <a:lnTo>
                    <a:pt x="1460" y="1328"/>
                  </a:lnTo>
                  <a:lnTo>
                    <a:pt x="1476" y="1338"/>
                  </a:lnTo>
                  <a:lnTo>
                    <a:pt x="1491" y="1346"/>
                  </a:lnTo>
                  <a:close/>
                  <a:moveTo>
                    <a:pt x="1390" y="1159"/>
                  </a:moveTo>
                  <a:lnTo>
                    <a:pt x="1390" y="1156"/>
                  </a:lnTo>
                  <a:lnTo>
                    <a:pt x="1391" y="1152"/>
                  </a:lnTo>
                  <a:lnTo>
                    <a:pt x="1393" y="1146"/>
                  </a:lnTo>
                  <a:lnTo>
                    <a:pt x="1399" y="1135"/>
                  </a:lnTo>
                  <a:lnTo>
                    <a:pt x="1409" y="1140"/>
                  </a:lnTo>
                  <a:lnTo>
                    <a:pt x="1422" y="1148"/>
                  </a:lnTo>
                  <a:lnTo>
                    <a:pt x="1426" y="1152"/>
                  </a:lnTo>
                  <a:lnTo>
                    <a:pt x="1430" y="1158"/>
                  </a:lnTo>
                  <a:lnTo>
                    <a:pt x="1432" y="1161"/>
                  </a:lnTo>
                  <a:lnTo>
                    <a:pt x="1433" y="1166"/>
                  </a:lnTo>
                  <a:lnTo>
                    <a:pt x="1433" y="1170"/>
                  </a:lnTo>
                  <a:lnTo>
                    <a:pt x="1433" y="1174"/>
                  </a:lnTo>
                  <a:lnTo>
                    <a:pt x="1428" y="1177"/>
                  </a:lnTo>
                  <a:lnTo>
                    <a:pt x="1424" y="1180"/>
                  </a:lnTo>
                  <a:lnTo>
                    <a:pt x="1415" y="1175"/>
                  </a:lnTo>
                  <a:lnTo>
                    <a:pt x="1407" y="1170"/>
                  </a:lnTo>
                  <a:lnTo>
                    <a:pt x="1399" y="1165"/>
                  </a:lnTo>
                  <a:lnTo>
                    <a:pt x="1390" y="1159"/>
                  </a:lnTo>
                  <a:close/>
                  <a:moveTo>
                    <a:pt x="1423" y="1288"/>
                  </a:moveTo>
                  <a:lnTo>
                    <a:pt x="1418" y="1290"/>
                  </a:lnTo>
                  <a:lnTo>
                    <a:pt x="1412" y="1294"/>
                  </a:lnTo>
                  <a:lnTo>
                    <a:pt x="1400" y="1281"/>
                  </a:lnTo>
                  <a:lnTo>
                    <a:pt x="1388" y="1267"/>
                  </a:lnTo>
                  <a:lnTo>
                    <a:pt x="1375" y="1254"/>
                  </a:lnTo>
                  <a:lnTo>
                    <a:pt x="1363" y="1242"/>
                  </a:lnTo>
                  <a:lnTo>
                    <a:pt x="1367" y="1239"/>
                  </a:lnTo>
                  <a:lnTo>
                    <a:pt x="1371" y="1236"/>
                  </a:lnTo>
                  <a:lnTo>
                    <a:pt x="1375" y="1235"/>
                  </a:lnTo>
                  <a:lnTo>
                    <a:pt x="1380" y="1235"/>
                  </a:lnTo>
                  <a:lnTo>
                    <a:pt x="1384" y="1236"/>
                  </a:lnTo>
                  <a:lnTo>
                    <a:pt x="1388" y="1239"/>
                  </a:lnTo>
                  <a:lnTo>
                    <a:pt x="1392" y="1242"/>
                  </a:lnTo>
                  <a:lnTo>
                    <a:pt x="1398" y="1245"/>
                  </a:lnTo>
                  <a:lnTo>
                    <a:pt x="1405" y="1253"/>
                  </a:lnTo>
                  <a:lnTo>
                    <a:pt x="1413" y="1264"/>
                  </a:lnTo>
                  <a:lnTo>
                    <a:pt x="1419" y="1276"/>
                  </a:lnTo>
                  <a:lnTo>
                    <a:pt x="1423" y="1288"/>
                  </a:lnTo>
                  <a:close/>
                  <a:moveTo>
                    <a:pt x="1384" y="1198"/>
                  </a:moveTo>
                  <a:lnTo>
                    <a:pt x="1387" y="1194"/>
                  </a:lnTo>
                  <a:lnTo>
                    <a:pt x="1390" y="1189"/>
                  </a:lnTo>
                  <a:lnTo>
                    <a:pt x="1406" y="1197"/>
                  </a:lnTo>
                  <a:lnTo>
                    <a:pt x="1422" y="1207"/>
                  </a:lnTo>
                  <a:lnTo>
                    <a:pt x="1422" y="1210"/>
                  </a:lnTo>
                  <a:lnTo>
                    <a:pt x="1421" y="1213"/>
                  </a:lnTo>
                  <a:lnTo>
                    <a:pt x="1420" y="1215"/>
                  </a:lnTo>
                  <a:lnTo>
                    <a:pt x="1418" y="1217"/>
                  </a:lnTo>
                  <a:lnTo>
                    <a:pt x="1415" y="1220"/>
                  </a:lnTo>
                  <a:lnTo>
                    <a:pt x="1412" y="1221"/>
                  </a:lnTo>
                  <a:lnTo>
                    <a:pt x="1409" y="1222"/>
                  </a:lnTo>
                  <a:lnTo>
                    <a:pt x="1407" y="1222"/>
                  </a:lnTo>
                  <a:lnTo>
                    <a:pt x="1399" y="1215"/>
                  </a:lnTo>
                  <a:lnTo>
                    <a:pt x="1392" y="1209"/>
                  </a:lnTo>
                  <a:lnTo>
                    <a:pt x="1387" y="1203"/>
                  </a:lnTo>
                  <a:lnTo>
                    <a:pt x="1384" y="1198"/>
                  </a:lnTo>
                  <a:close/>
                  <a:moveTo>
                    <a:pt x="1534" y="918"/>
                  </a:moveTo>
                  <a:lnTo>
                    <a:pt x="1527" y="922"/>
                  </a:lnTo>
                  <a:lnTo>
                    <a:pt x="1521" y="926"/>
                  </a:lnTo>
                  <a:lnTo>
                    <a:pt x="1500" y="913"/>
                  </a:lnTo>
                  <a:lnTo>
                    <a:pt x="1500" y="906"/>
                  </a:lnTo>
                  <a:lnTo>
                    <a:pt x="1504" y="903"/>
                  </a:lnTo>
                  <a:lnTo>
                    <a:pt x="1507" y="899"/>
                  </a:lnTo>
                  <a:lnTo>
                    <a:pt x="1509" y="898"/>
                  </a:lnTo>
                  <a:lnTo>
                    <a:pt x="1513" y="897"/>
                  </a:lnTo>
                  <a:lnTo>
                    <a:pt x="1520" y="900"/>
                  </a:lnTo>
                  <a:lnTo>
                    <a:pt x="1535" y="909"/>
                  </a:lnTo>
                  <a:lnTo>
                    <a:pt x="1535" y="913"/>
                  </a:lnTo>
                  <a:lnTo>
                    <a:pt x="1534" y="918"/>
                  </a:lnTo>
                  <a:close/>
                  <a:moveTo>
                    <a:pt x="1535" y="990"/>
                  </a:moveTo>
                  <a:lnTo>
                    <a:pt x="1533" y="995"/>
                  </a:lnTo>
                  <a:lnTo>
                    <a:pt x="1529" y="999"/>
                  </a:lnTo>
                  <a:lnTo>
                    <a:pt x="1526" y="1003"/>
                  </a:lnTo>
                  <a:lnTo>
                    <a:pt x="1523" y="1005"/>
                  </a:lnTo>
                  <a:lnTo>
                    <a:pt x="1510" y="997"/>
                  </a:lnTo>
                  <a:lnTo>
                    <a:pt x="1499" y="988"/>
                  </a:lnTo>
                  <a:lnTo>
                    <a:pt x="1502" y="981"/>
                  </a:lnTo>
                  <a:lnTo>
                    <a:pt x="1506" y="973"/>
                  </a:lnTo>
                  <a:lnTo>
                    <a:pt x="1513" y="975"/>
                  </a:lnTo>
                  <a:lnTo>
                    <a:pt x="1519" y="978"/>
                  </a:lnTo>
                  <a:lnTo>
                    <a:pt x="1526" y="983"/>
                  </a:lnTo>
                  <a:lnTo>
                    <a:pt x="1535" y="990"/>
                  </a:lnTo>
                  <a:close/>
                  <a:moveTo>
                    <a:pt x="2684" y="2062"/>
                  </a:moveTo>
                  <a:lnTo>
                    <a:pt x="2682" y="2058"/>
                  </a:lnTo>
                  <a:lnTo>
                    <a:pt x="2680" y="2055"/>
                  </a:lnTo>
                  <a:lnTo>
                    <a:pt x="2691" y="2045"/>
                  </a:lnTo>
                  <a:lnTo>
                    <a:pt x="2702" y="2035"/>
                  </a:lnTo>
                  <a:lnTo>
                    <a:pt x="2712" y="2028"/>
                  </a:lnTo>
                  <a:lnTo>
                    <a:pt x="2723" y="2021"/>
                  </a:lnTo>
                  <a:lnTo>
                    <a:pt x="2745" y="2008"/>
                  </a:lnTo>
                  <a:lnTo>
                    <a:pt x="2772" y="1994"/>
                  </a:lnTo>
                  <a:lnTo>
                    <a:pt x="2782" y="2007"/>
                  </a:lnTo>
                  <a:lnTo>
                    <a:pt x="2791" y="2021"/>
                  </a:lnTo>
                  <a:lnTo>
                    <a:pt x="2788" y="2026"/>
                  </a:lnTo>
                  <a:lnTo>
                    <a:pt x="2783" y="2030"/>
                  </a:lnTo>
                  <a:lnTo>
                    <a:pt x="2778" y="2034"/>
                  </a:lnTo>
                  <a:lnTo>
                    <a:pt x="2772" y="2037"/>
                  </a:lnTo>
                  <a:lnTo>
                    <a:pt x="2758" y="2045"/>
                  </a:lnTo>
                  <a:lnTo>
                    <a:pt x="2742" y="2050"/>
                  </a:lnTo>
                  <a:lnTo>
                    <a:pt x="2710" y="2056"/>
                  </a:lnTo>
                  <a:lnTo>
                    <a:pt x="2684" y="2062"/>
                  </a:lnTo>
                  <a:close/>
                  <a:moveTo>
                    <a:pt x="2834" y="1946"/>
                  </a:moveTo>
                  <a:lnTo>
                    <a:pt x="2840" y="1961"/>
                  </a:lnTo>
                  <a:lnTo>
                    <a:pt x="2850" y="1991"/>
                  </a:lnTo>
                  <a:lnTo>
                    <a:pt x="2862" y="2028"/>
                  </a:lnTo>
                  <a:lnTo>
                    <a:pt x="2874" y="2069"/>
                  </a:lnTo>
                  <a:lnTo>
                    <a:pt x="2879" y="2088"/>
                  </a:lnTo>
                  <a:lnTo>
                    <a:pt x="2884" y="2106"/>
                  </a:lnTo>
                  <a:lnTo>
                    <a:pt x="2888" y="2122"/>
                  </a:lnTo>
                  <a:lnTo>
                    <a:pt x="2890" y="2136"/>
                  </a:lnTo>
                  <a:lnTo>
                    <a:pt x="2891" y="2145"/>
                  </a:lnTo>
                  <a:lnTo>
                    <a:pt x="2890" y="2152"/>
                  </a:lnTo>
                  <a:lnTo>
                    <a:pt x="2888" y="2153"/>
                  </a:lnTo>
                  <a:lnTo>
                    <a:pt x="2885" y="2152"/>
                  </a:lnTo>
                  <a:lnTo>
                    <a:pt x="2883" y="2151"/>
                  </a:lnTo>
                  <a:lnTo>
                    <a:pt x="2880" y="2147"/>
                  </a:lnTo>
                  <a:lnTo>
                    <a:pt x="2866" y="2117"/>
                  </a:lnTo>
                  <a:lnTo>
                    <a:pt x="2853" y="2089"/>
                  </a:lnTo>
                  <a:lnTo>
                    <a:pt x="2839" y="2064"/>
                  </a:lnTo>
                  <a:lnTo>
                    <a:pt x="2828" y="2041"/>
                  </a:lnTo>
                  <a:lnTo>
                    <a:pt x="2824" y="2030"/>
                  </a:lnTo>
                  <a:lnTo>
                    <a:pt x="2821" y="2018"/>
                  </a:lnTo>
                  <a:lnTo>
                    <a:pt x="2819" y="2007"/>
                  </a:lnTo>
                  <a:lnTo>
                    <a:pt x="2819" y="1995"/>
                  </a:lnTo>
                  <a:lnTo>
                    <a:pt x="2820" y="1984"/>
                  </a:lnTo>
                  <a:lnTo>
                    <a:pt x="2823" y="1972"/>
                  </a:lnTo>
                  <a:lnTo>
                    <a:pt x="2827" y="1959"/>
                  </a:lnTo>
                  <a:lnTo>
                    <a:pt x="2834" y="1946"/>
                  </a:lnTo>
                  <a:close/>
                  <a:moveTo>
                    <a:pt x="2667" y="2184"/>
                  </a:moveTo>
                  <a:lnTo>
                    <a:pt x="2676" y="2190"/>
                  </a:lnTo>
                  <a:lnTo>
                    <a:pt x="2686" y="2193"/>
                  </a:lnTo>
                  <a:lnTo>
                    <a:pt x="2697" y="2197"/>
                  </a:lnTo>
                  <a:lnTo>
                    <a:pt x="2707" y="2200"/>
                  </a:lnTo>
                  <a:lnTo>
                    <a:pt x="2731" y="2207"/>
                  </a:lnTo>
                  <a:lnTo>
                    <a:pt x="2758" y="2213"/>
                  </a:lnTo>
                  <a:lnTo>
                    <a:pt x="2784" y="2219"/>
                  </a:lnTo>
                  <a:lnTo>
                    <a:pt x="2812" y="2227"/>
                  </a:lnTo>
                  <a:lnTo>
                    <a:pt x="2824" y="2231"/>
                  </a:lnTo>
                  <a:lnTo>
                    <a:pt x="2838" y="2235"/>
                  </a:lnTo>
                  <a:lnTo>
                    <a:pt x="2851" y="2240"/>
                  </a:lnTo>
                  <a:lnTo>
                    <a:pt x="2863" y="2246"/>
                  </a:lnTo>
                  <a:lnTo>
                    <a:pt x="2858" y="2260"/>
                  </a:lnTo>
                  <a:lnTo>
                    <a:pt x="2851" y="2277"/>
                  </a:lnTo>
                  <a:lnTo>
                    <a:pt x="2847" y="2287"/>
                  </a:lnTo>
                  <a:lnTo>
                    <a:pt x="2843" y="2295"/>
                  </a:lnTo>
                  <a:lnTo>
                    <a:pt x="2839" y="2302"/>
                  </a:lnTo>
                  <a:lnTo>
                    <a:pt x="2835" y="2308"/>
                  </a:lnTo>
                  <a:lnTo>
                    <a:pt x="2801" y="2290"/>
                  </a:lnTo>
                  <a:lnTo>
                    <a:pt x="2767" y="2271"/>
                  </a:lnTo>
                  <a:lnTo>
                    <a:pt x="2736" y="2251"/>
                  </a:lnTo>
                  <a:lnTo>
                    <a:pt x="2704" y="2228"/>
                  </a:lnTo>
                  <a:lnTo>
                    <a:pt x="2689" y="2216"/>
                  </a:lnTo>
                  <a:lnTo>
                    <a:pt x="2674" y="2203"/>
                  </a:lnTo>
                  <a:lnTo>
                    <a:pt x="2660" y="2191"/>
                  </a:lnTo>
                  <a:lnTo>
                    <a:pt x="2646" y="2178"/>
                  </a:lnTo>
                  <a:lnTo>
                    <a:pt x="2633" y="2164"/>
                  </a:lnTo>
                  <a:lnTo>
                    <a:pt x="2621" y="2151"/>
                  </a:lnTo>
                  <a:lnTo>
                    <a:pt x="2608" y="2137"/>
                  </a:lnTo>
                  <a:lnTo>
                    <a:pt x="2597" y="2122"/>
                  </a:lnTo>
                  <a:lnTo>
                    <a:pt x="2603" y="2116"/>
                  </a:lnTo>
                  <a:lnTo>
                    <a:pt x="2608" y="2110"/>
                  </a:lnTo>
                  <a:lnTo>
                    <a:pt x="2615" y="2106"/>
                  </a:lnTo>
                  <a:lnTo>
                    <a:pt x="2623" y="2102"/>
                  </a:lnTo>
                  <a:lnTo>
                    <a:pt x="2630" y="2099"/>
                  </a:lnTo>
                  <a:lnTo>
                    <a:pt x="2638" y="2097"/>
                  </a:lnTo>
                  <a:lnTo>
                    <a:pt x="2648" y="2095"/>
                  </a:lnTo>
                  <a:lnTo>
                    <a:pt x="2656" y="2092"/>
                  </a:lnTo>
                  <a:lnTo>
                    <a:pt x="2693" y="2089"/>
                  </a:lnTo>
                  <a:lnTo>
                    <a:pt x="2728" y="2087"/>
                  </a:lnTo>
                  <a:lnTo>
                    <a:pt x="2728" y="2089"/>
                  </a:lnTo>
                  <a:lnTo>
                    <a:pt x="2729" y="2092"/>
                  </a:lnTo>
                  <a:lnTo>
                    <a:pt x="2762" y="2083"/>
                  </a:lnTo>
                  <a:lnTo>
                    <a:pt x="2786" y="2076"/>
                  </a:lnTo>
                  <a:lnTo>
                    <a:pt x="2791" y="2076"/>
                  </a:lnTo>
                  <a:lnTo>
                    <a:pt x="2797" y="2074"/>
                  </a:lnTo>
                  <a:lnTo>
                    <a:pt x="2803" y="2076"/>
                  </a:lnTo>
                  <a:lnTo>
                    <a:pt x="2808" y="2078"/>
                  </a:lnTo>
                  <a:lnTo>
                    <a:pt x="2815" y="2080"/>
                  </a:lnTo>
                  <a:lnTo>
                    <a:pt x="2821" y="2083"/>
                  </a:lnTo>
                  <a:lnTo>
                    <a:pt x="2827" y="2087"/>
                  </a:lnTo>
                  <a:lnTo>
                    <a:pt x="2835" y="2093"/>
                  </a:lnTo>
                  <a:lnTo>
                    <a:pt x="2816" y="2122"/>
                  </a:lnTo>
                  <a:lnTo>
                    <a:pt x="2791" y="2122"/>
                  </a:lnTo>
                  <a:lnTo>
                    <a:pt x="2765" y="2120"/>
                  </a:lnTo>
                  <a:lnTo>
                    <a:pt x="2738" y="2119"/>
                  </a:lnTo>
                  <a:lnTo>
                    <a:pt x="2710" y="2118"/>
                  </a:lnTo>
                  <a:lnTo>
                    <a:pt x="2697" y="2119"/>
                  </a:lnTo>
                  <a:lnTo>
                    <a:pt x="2683" y="2120"/>
                  </a:lnTo>
                  <a:lnTo>
                    <a:pt x="2670" y="2121"/>
                  </a:lnTo>
                  <a:lnTo>
                    <a:pt x="2659" y="2124"/>
                  </a:lnTo>
                  <a:lnTo>
                    <a:pt x="2647" y="2127"/>
                  </a:lnTo>
                  <a:lnTo>
                    <a:pt x="2636" y="2133"/>
                  </a:lnTo>
                  <a:lnTo>
                    <a:pt x="2627" y="2139"/>
                  </a:lnTo>
                  <a:lnTo>
                    <a:pt x="2619" y="2146"/>
                  </a:lnTo>
                  <a:lnTo>
                    <a:pt x="2650" y="2146"/>
                  </a:lnTo>
                  <a:lnTo>
                    <a:pt x="2679" y="2147"/>
                  </a:lnTo>
                  <a:lnTo>
                    <a:pt x="2707" y="2149"/>
                  </a:lnTo>
                  <a:lnTo>
                    <a:pt x="2737" y="2152"/>
                  </a:lnTo>
                  <a:lnTo>
                    <a:pt x="2765" y="2156"/>
                  </a:lnTo>
                  <a:lnTo>
                    <a:pt x="2795" y="2160"/>
                  </a:lnTo>
                  <a:lnTo>
                    <a:pt x="2825" y="2165"/>
                  </a:lnTo>
                  <a:lnTo>
                    <a:pt x="2858" y="2172"/>
                  </a:lnTo>
                  <a:lnTo>
                    <a:pt x="2856" y="2177"/>
                  </a:lnTo>
                  <a:lnTo>
                    <a:pt x="2853" y="2182"/>
                  </a:lnTo>
                  <a:lnTo>
                    <a:pt x="2850" y="2186"/>
                  </a:lnTo>
                  <a:lnTo>
                    <a:pt x="2845" y="2190"/>
                  </a:lnTo>
                  <a:lnTo>
                    <a:pt x="2841" y="2193"/>
                  </a:lnTo>
                  <a:lnTo>
                    <a:pt x="2836" y="2195"/>
                  </a:lnTo>
                  <a:lnTo>
                    <a:pt x="2831" y="2197"/>
                  </a:lnTo>
                  <a:lnTo>
                    <a:pt x="2825" y="2198"/>
                  </a:lnTo>
                  <a:lnTo>
                    <a:pt x="2813" y="2199"/>
                  </a:lnTo>
                  <a:lnTo>
                    <a:pt x="2798" y="2199"/>
                  </a:lnTo>
                  <a:lnTo>
                    <a:pt x="2783" y="2198"/>
                  </a:lnTo>
                  <a:lnTo>
                    <a:pt x="2768" y="2195"/>
                  </a:lnTo>
                  <a:lnTo>
                    <a:pt x="2738" y="2189"/>
                  </a:lnTo>
                  <a:lnTo>
                    <a:pt x="2709" y="2180"/>
                  </a:lnTo>
                  <a:lnTo>
                    <a:pt x="2685" y="2172"/>
                  </a:lnTo>
                  <a:lnTo>
                    <a:pt x="2668" y="2166"/>
                  </a:lnTo>
                  <a:lnTo>
                    <a:pt x="2667" y="2176"/>
                  </a:lnTo>
                  <a:lnTo>
                    <a:pt x="2667" y="2184"/>
                  </a:lnTo>
                  <a:close/>
                  <a:moveTo>
                    <a:pt x="2189" y="3031"/>
                  </a:moveTo>
                  <a:lnTo>
                    <a:pt x="2168" y="3005"/>
                  </a:lnTo>
                  <a:lnTo>
                    <a:pt x="2139" y="2972"/>
                  </a:lnTo>
                  <a:lnTo>
                    <a:pt x="2107" y="2933"/>
                  </a:lnTo>
                  <a:lnTo>
                    <a:pt x="2073" y="2891"/>
                  </a:lnTo>
                  <a:lnTo>
                    <a:pt x="2057" y="2869"/>
                  </a:lnTo>
                  <a:lnTo>
                    <a:pt x="2042" y="2848"/>
                  </a:lnTo>
                  <a:lnTo>
                    <a:pt x="2027" y="2828"/>
                  </a:lnTo>
                  <a:lnTo>
                    <a:pt x="2015" y="2808"/>
                  </a:lnTo>
                  <a:lnTo>
                    <a:pt x="2005" y="2789"/>
                  </a:lnTo>
                  <a:lnTo>
                    <a:pt x="1997" y="2772"/>
                  </a:lnTo>
                  <a:lnTo>
                    <a:pt x="1995" y="2763"/>
                  </a:lnTo>
                  <a:lnTo>
                    <a:pt x="1993" y="2756"/>
                  </a:lnTo>
                  <a:lnTo>
                    <a:pt x="1991" y="2749"/>
                  </a:lnTo>
                  <a:lnTo>
                    <a:pt x="1991" y="2742"/>
                  </a:lnTo>
                  <a:lnTo>
                    <a:pt x="1998" y="2738"/>
                  </a:lnTo>
                  <a:lnTo>
                    <a:pt x="2006" y="2736"/>
                  </a:lnTo>
                  <a:lnTo>
                    <a:pt x="2014" y="2735"/>
                  </a:lnTo>
                  <a:lnTo>
                    <a:pt x="2021" y="2734"/>
                  </a:lnTo>
                  <a:lnTo>
                    <a:pt x="2029" y="2734"/>
                  </a:lnTo>
                  <a:lnTo>
                    <a:pt x="2036" y="2735"/>
                  </a:lnTo>
                  <a:lnTo>
                    <a:pt x="2043" y="2737"/>
                  </a:lnTo>
                  <a:lnTo>
                    <a:pt x="2051" y="2739"/>
                  </a:lnTo>
                  <a:lnTo>
                    <a:pt x="2065" y="2745"/>
                  </a:lnTo>
                  <a:lnTo>
                    <a:pt x="2080" y="2754"/>
                  </a:lnTo>
                  <a:lnTo>
                    <a:pt x="2094" y="2764"/>
                  </a:lnTo>
                  <a:lnTo>
                    <a:pt x="2108" y="2776"/>
                  </a:lnTo>
                  <a:lnTo>
                    <a:pt x="2120" y="2789"/>
                  </a:lnTo>
                  <a:lnTo>
                    <a:pt x="2134" y="2804"/>
                  </a:lnTo>
                  <a:lnTo>
                    <a:pt x="2146" y="2817"/>
                  </a:lnTo>
                  <a:lnTo>
                    <a:pt x="2158" y="2832"/>
                  </a:lnTo>
                  <a:lnTo>
                    <a:pt x="2181" y="2862"/>
                  </a:lnTo>
                  <a:lnTo>
                    <a:pt x="2202" y="2888"/>
                  </a:lnTo>
                  <a:lnTo>
                    <a:pt x="2226" y="2911"/>
                  </a:lnTo>
                  <a:lnTo>
                    <a:pt x="2251" y="2935"/>
                  </a:lnTo>
                  <a:lnTo>
                    <a:pt x="2277" y="2956"/>
                  </a:lnTo>
                  <a:lnTo>
                    <a:pt x="2303" y="2977"/>
                  </a:lnTo>
                  <a:lnTo>
                    <a:pt x="2330" y="2996"/>
                  </a:lnTo>
                  <a:lnTo>
                    <a:pt x="2358" y="3015"/>
                  </a:lnTo>
                  <a:lnTo>
                    <a:pt x="2386" y="3033"/>
                  </a:lnTo>
                  <a:lnTo>
                    <a:pt x="2415" y="3051"/>
                  </a:lnTo>
                  <a:lnTo>
                    <a:pt x="2473" y="3085"/>
                  </a:lnTo>
                  <a:lnTo>
                    <a:pt x="2533" y="3116"/>
                  </a:lnTo>
                  <a:lnTo>
                    <a:pt x="2593" y="3148"/>
                  </a:lnTo>
                  <a:lnTo>
                    <a:pt x="2654" y="3180"/>
                  </a:lnTo>
                  <a:lnTo>
                    <a:pt x="2799" y="3251"/>
                  </a:lnTo>
                  <a:lnTo>
                    <a:pt x="2909" y="3303"/>
                  </a:lnTo>
                  <a:lnTo>
                    <a:pt x="2987" y="3341"/>
                  </a:lnTo>
                  <a:lnTo>
                    <a:pt x="3039" y="3367"/>
                  </a:lnTo>
                  <a:lnTo>
                    <a:pt x="3072" y="3384"/>
                  </a:lnTo>
                  <a:lnTo>
                    <a:pt x="3089" y="3392"/>
                  </a:lnTo>
                  <a:lnTo>
                    <a:pt x="3096" y="3396"/>
                  </a:lnTo>
                  <a:lnTo>
                    <a:pt x="3100" y="3399"/>
                  </a:lnTo>
                  <a:lnTo>
                    <a:pt x="3082" y="3423"/>
                  </a:lnTo>
                  <a:lnTo>
                    <a:pt x="3064" y="3445"/>
                  </a:lnTo>
                  <a:lnTo>
                    <a:pt x="3047" y="3465"/>
                  </a:lnTo>
                  <a:lnTo>
                    <a:pt x="3031" y="3483"/>
                  </a:lnTo>
                  <a:lnTo>
                    <a:pt x="3015" y="3500"/>
                  </a:lnTo>
                  <a:lnTo>
                    <a:pt x="2999" y="3514"/>
                  </a:lnTo>
                  <a:lnTo>
                    <a:pt x="2984" y="3526"/>
                  </a:lnTo>
                  <a:lnTo>
                    <a:pt x="2967" y="3538"/>
                  </a:lnTo>
                  <a:lnTo>
                    <a:pt x="2950" y="3548"/>
                  </a:lnTo>
                  <a:lnTo>
                    <a:pt x="2932" y="3557"/>
                  </a:lnTo>
                  <a:lnTo>
                    <a:pt x="2913" y="3564"/>
                  </a:lnTo>
                  <a:lnTo>
                    <a:pt x="2893" y="3571"/>
                  </a:lnTo>
                  <a:lnTo>
                    <a:pt x="2871" y="3577"/>
                  </a:lnTo>
                  <a:lnTo>
                    <a:pt x="2847" y="3582"/>
                  </a:lnTo>
                  <a:lnTo>
                    <a:pt x="2822" y="3587"/>
                  </a:lnTo>
                  <a:lnTo>
                    <a:pt x="2795" y="3591"/>
                  </a:lnTo>
                  <a:lnTo>
                    <a:pt x="2765" y="3583"/>
                  </a:lnTo>
                  <a:lnTo>
                    <a:pt x="2737" y="3575"/>
                  </a:lnTo>
                  <a:lnTo>
                    <a:pt x="2709" y="3565"/>
                  </a:lnTo>
                  <a:lnTo>
                    <a:pt x="2684" y="3556"/>
                  </a:lnTo>
                  <a:lnTo>
                    <a:pt x="2659" y="3545"/>
                  </a:lnTo>
                  <a:lnTo>
                    <a:pt x="2634" y="3534"/>
                  </a:lnTo>
                  <a:lnTo>
                    <a:pt x="2612" y="3521"/>
                  </a:lnTo>
                  <a:lnTo>
                    <a:pt x="2590" y="3508"/>
                  </a:lnTo>
                  <a:lnTo>
                    <a:pt x="2569" y="3496"/>
                  </a:lnTo>
                  <a:lnTo>
                    <a:pt x="2549" y="3482"/>
                  </a:lnTo>
                  <a:lnTo>
                    <a:pt x="2530" y="3467"/>
                  </a:lnTo>
                  <a:lnTo>
                    <a:pt x="2511" y="3451"/>
                  </a:lnTo>
                  <a:lnTo>
                    <a:pt x="2493" y="3436"/>
                  </a:lnTo>
                  <a:lnTo>
                    <a:pt x="2475" y="3419"/>
                  </a:lnTo>
                  <a:lnTo>
                    <a:pt x="2458" y="3402"/>
                  </a:lnTo>
                  <a:lnTo>
                    <a:pt x="2441" y="3384"/>
                  </a:lnTo>
                  <a:lnTo>
                    <a:pt x="2425" y="3366"/>
                  </a:lnTo>
                  <a:lnTo>
                    <a:pt x="2409" y="3347"/>
                  </a:lnTo>
                  <a:lnTo>
                    <a:pt x="2394" y="3328"/>
                  </a:lnTo>
                  <a:lnTo>
                    <a:pt x="2378" y="3308"/>
                  </a:lnTo>
                  <a:lnTo>
                    <a:pt x="2348" y="3266"/>
                  </a:lnTo>
                  <a:lnTo>
                    <a:pt x="2318" y="3223"/>
                  </a:lnTo>
                  <a:lnTo>
                    <a:pt x="2256" y="3130"/>
                  </a:lnTo>
                  <a:lnTo>
                    <a:pt x="2189" y="3031"/>
                  </a:lnTo>
                  <a:close/>
                  <a:moveTo>
                    <a:pt x="2687" y="3624"/>
                  </a:moveTo>
                  <a:lnTo>
                    <a:pt x="2694" y="3613"/>
                  </a:lnTo>
                  <a:lnTo>
                    <a:pt x="2703" y="3602"/>
                  </a:lnTo>
                  <a:lnTo>
                    <a:pt x="2721" y="3606"/>
                  </a:lnTo>
                  <a:lnTo>
                    <a:pt x="2738" y="3609"/>
                  </a:lnTo>
                  <a:lnTo>
                    <a:pt x="2755" y="3611"/>
                  </a:lnTo>
                  <a:lnTo>
                    <a:pt x="2769" y="3613"/>
                  </a:lnTo>
                  <a:lnTo>
                    <a:pt x="2784" y="3614"/>
                  </a:lnTo>
                  <a:lnTo>
                    <a:pt x="2798" y="3614"/>
                  </a:lnTo>
                  <a:lnTo>
                    <a:pt x="2812" y="3613"/>
                  </a:lnTo>
                  <a:lnTo>
                    <a:pt x="2824" y="3612"/>
                  </a:lnTo>
                  <a:lnTo>
                    <a:pt x="2852" y="3609"/>
                  </a:lnTo>
                  <a:lnTo>
                    <a:pt x="2881" y="3602"/>
                  </a:lnTo>
                  <a:lnTo>
                    <a:pt x="2914" y="3595"/>
                  </a:lnTo>
                  <a:lnTo>
                    <a:pt x="2951" y="3586"/>
                  </a:lnTo>
                  <a:lnTo>
                    <a:pt x="2950" y="3605"/>
                  </a:lnTo>
                  <a:lnTo>
                    <a:pt x="2950" y="3625"/>
                  </a:lnTo>
                  <a:lnTo>
                    <a:pt x="2949" y="3644"/>
                  </a:lnTo>
                  <a:lnTo>
                    <a:pt x="2949" y="3664"/>
                  </a:lnTo>
                  <a:lnTo>
                    <a:pt x="2815" y="3671"/>
                  </a:lnTo>
                  <a:lnTo>
                    <a:pt x="2743" y="3646"/>
                  </a:lnTo>
                  <a:lnTo>
                    <a:pt x="2706" y="3633"/>
                  </a:lnTo>
                  <a:lnTo>
                    <a:pt x="2691" y="3627"/>
                  </a:lnTo>
                  <a:lnTo>
                    <a:pt x="2687" y="3624"/>
                  </a:lnTo>
                  <a:close/>
                  <a:moveTo>
                    <a:pt x="1322" y="1148"/>
                  </a:moveTo>
                  <a:lnTo>
                    <a:pt x="1314" y="1133"/>
                  </a:lnTo>
                  <a:lnTo>
                    <a:pt x="1310" y="1121"/>
                  </a:lnTo>
                  <a:lnTo>
                    <a:pt x="1308" y="1110"/>
                  </a:lnTo>
                  <a:lnTo>
                    <a:pt x="1307" y="1097"/>
                  </a:lnTo>
                  <a:lnTo>
                    <a:pt x="1312" y="1091"/>
                  </a:lnTo>
                  <a:lnTo>
                    <a:pt x="1319" y="1084"/>
                  </a:lnTo>
                  <a:lnTo>
                    <a:pt x="1323" y="1086"/>
                  </a:lnTo>
                  <a:lnTo>
                    <a:pt x="1325" y="1091"/>
                  </a:lnTo>
                  <a:lnTo>
                    <a:pt x="1327" y="1095"/>
                  </a:lnTo>
                  <a:lnTo>
                    <a:pt x="1328" y="1100"/>
                  </a:lnTo>
                  <a:lnTo>
                    <a:pt x="1329" y="1112"/>
                  </a:lnTo>
                  <a:lnTo>
                    <a:pt x="1330" y="1123"/>
                  </a:lnTo>
                  <a:lnTo>
                    <a:pt x="1329" y="1134"/>
                  </a:lnTo>
                  <a:lnTo>
                    <a:pt x="1327" y="1142"/>
                  </a:lnTo>
                  <a:lnTo>
                    <a:pt x="1326" y="1146"/>
                  </a:lnTo>
                  <a:lnTo>
                    <a:pt x="1325" y="1148"/>
                  </a:lnTo>
                  <a:lnTo>
                    <a:pt x="1324" y="1149"/>
                  </a:lnTo>
                  <a:lnTo>
                    <a:pt x="1322" y="1148"/>
                  </a:lnTo>
                  <a:close/>
                  <a:moveTo>
                    <a:pt x="1309" y="1203"/>
                  </a:moveTo>
                  <a:lnTo>
                    <a:pt x="1305" y="1207"/>
                  </a:lnTo>
                  <a:lnTo>
                    <a:pt x="1300" y="1211"/>
                  </a:lnTo>
                  <a:lnTo>
                    <a:pt x="1296" y="1214"/>
                  </a:lnTo>
                  <a:lnTo>
                    <a:pt x="1292" y="1215"/>
                  </a:lnTo>
                  <a:lnTo>
                    <a:pt x="1268" y="1159"/>
                  </a:lnTo>
                  <a:lnTo>
                    <a:pt x="1272" y="1153"/>
                  </a:lnTo>
                  <a:lnTo>
                    <a:pt x="1276" y="1147"/>
                  </a:lnTo>
                  <a:lnTo>
                    <a:pt x="1284" y="1149"/>
                  </a:lnTo>
                  <a:lnTo>
                    <a:pt x="1290" y="1152"/>
                  </a:lnTo>
                  <a:lnTo>
                    <a:pt x="1295" y="1156"/>
                  </a:lnTo>
                  <a:lnTo>
                    <a:pt x="1298" y="1163"/>
                  </a:lnTo>
                  <a:lnTo>
                    <a:pt x="1301" y="1169"/>
                  </a:lnTo>
                  <a:lnTo>
                    <a:pt x="1304" y="1178"/>
                  </a:lnTo>
                  <a:lnTo>
                    <a:pt x="1306" y="1189"/>
                  </a:lnTo>
                  <a:lnTo>
                    <a:pt x="1309" y="1203"/>
                  </a:lnTo>
                  <a:close/>
                  <a:moveTo>
                    <a:pt x="1271" y="1209"/>
                  </a:moveTo>
                  <a:lnTo>
                    <a:pt x="1271" y="1219"/>
                  </a:lnTo>
                  <a:lnTo>
                    <a:pt x="1271" y="1228"/>
                  </a:lnTo>
                  <a:lnTo>
                    <a:pt x="1272" y="1238"/>
                  </a:lnTo>
                  <a:lnTo>
                    <a:pt x="1272" y="1246"/>
                  </a:lnTo>
                  <a:lnTo>
                    <a:pt x="1262" y="1252"/>
                  </a:lnTo>
                  <a:lnTo>
                    <a:pt x="1254" y="1259"/>
                  </a:lnTo>
                  <a:lnTo>
                    <a:pt x="1246" y="1245"/>
                  </a:lnTo>
                  <a:lnTo>
                    <a:pt x="1240" y="1234"/>
                  </a:lnTo>
                  <a:lnTo>
                    <a:pt x="1236" y="1226"/>
                  </a:lnTo>
                  <a:lnTo>
                    <a:pt x="1234" y="1219"/>
                  </a:lnTo>
                  <a:lnTo>
                    <a:pt x="1233" y="1205"/>
                  </a:lnTo>
                  <a:lnTo>
                    <a:pt x="1232" y="1185"/>
                  </a:lnTo>
                  <a:lnTo>
                    <a:pt x="1240" y="1186"/>
                  </a:lnTo>
                  <a:lnTo>
                    <a:pt x="1246" y="1188"/>
                  </a:lnTo>
                  <a:lnTo>
                    <a:pt x="1250" y="1191"/>
                  </a:lnTo>
                  <a:lnTo>
                    <a:pt x="1253" y="1194"/>
                  </a:lnTo>
                  <a:lnTo>
                    <a:pt x="1256" y="1198"/>
                  </a:lnTo>
                  <a:lnTo>
                    <a:pt x="1259" y="1203"/>
                  </a:lnTo>
                  <a:lnTo>
                    <a:pt x="1265" y="1207"/>
                  </a:lnTo>
                  <a:lnTo>
                    <a:pt x="1271" y="1209"/>
                  </a:lnTo>
                  <a:close/>
                  <a:moveTo>
                    <a:pt x="1210" y="1236"/>
                  </a:moveTo>
                  <a:lnTo>
                    <a:pt x="1221" y="1249"/>
                  </a:lnTo>
                  <a:lnTo>
                    <a:pt x="1232" y="1263"/>
                  </a:lnTo>
                  <a:lnTo>
                    <a:pt x="1237" y="1271"/>
                  </a:lnTo>
                  <a:lnTo>
                    <a:pt x="1240" y="1282"/>
                  </a:lnTo>
                  <a:lnTo>
                    <a:pt x="1242" y="1293"/>
                  </a:lnTo>
                  <a:lnTo>
                    <a:pt x="1242" y="1306"/>
                  </a:lnTo>
                  <a:lnTo>
                    <a:pt x="1234" y="1310"/>
                  </a:lnTo>
                  <a:lnTo>
                    <a:pt x="1227" y="1317"/>
                  </a:lnTo>
                  <a:lnTo>
                    <a:pt x="1218" y="1301"/>
                  </a:lnTo>
                  <a:lnTo>
                    <a:pt x="1210" y="1285"/>
                  </a:lnTo>
                  <a:lnTo>
                    <a:pt x="1201" y="1269"/>
                  </a:lnTo>
                  <a:lnTo>
                    <a:pt x="1192" y="1253"/>
                  </a:lnTo>
                  <a:lnTo>
                    <a:pt x="1201" y="1245"/>
                  </a:lnTo>
                  <a:lnTo>
                    <a:pt x="1210" y="1236"/>
                  </a:lnTo>
                  <a:close/>
                  <a:moveTo>
                    <a:pt x="1176" y="1288"/>
                  </a:moveTo>
                  <a:lnTo>
                    <a:pt x="1181" y="1299"/>
                  </a:lnTo>
                  <a:lnTo>
                    <a:pt x="1188" y="1310"/>
                  </a:lnTo>
                  <a:lnTo>
                    <a:pt x="1194" y="1322"/>
                  </a:lnTo>
                  <a:lnTo>
                    <a:pt x="1200" y="1334"/>
                  </a:lnTo>
                  <a:lnTo>
                    <a:pt x="1196" y="1350"/>
                  </a:lnTo>
                  <a:lnTo>
                    <a:pt x="1194" y="1358"/>
                  </a:lnTo>
                  <a:lnTo>
                    <a:pt x="1193" y="1360"/>
                  </a:lnTo>
                  <a:lnTo>
                    <a:pt x="1192" y="1360"/>
                  </a:lnTo>
                  <a:lnTo>
                    <a:pt x="1191" y="1360"/>
                  </a:lnTo>
                  <a:lnTo>
                    <a:pt x="1181" y="1346"/>
                  </a:lnTo>
                  <a:lnTo>
                    <a:pt x="1172" y="1333"/>
                  </a:lnTo>
                  <a:lnTo>
                    <a:pt x="1162" y="1320"/>
                  </a:lnTo>
                  <a:lnTo>
                    <a:pt x="1154" y="1307"/>
                  </a:lnTo>
                  <a:lnTo>
                    <a:pt x="1176" y="1288"/>
                  </a:lnTo>
                  <a:close/>
                  <a:moveTo>
                    <a:pt x="1153" y="1343"/>
                  </a:moveTo>
                  <a:lnTo>
                    <a:pt x="1160" y="1361"/>
                  </a:lnTo>
                  <a:lnTo>
                    <a:pt x="1164" y="1377"/>
                  </a:lnTo>
                  <a:lnTo>
                    <a:pt x="1166" y="1385"/>
                  </a:lnTo>
                  <a:lnTo>
                    <a:pt x="1166" y="1396"/>
                  </a:lnTo>
                  <a:lnTo>
                    <a:pt x="1166" y="1409"/>
                  </a:lnTo>
                  <a:lnTo>
                    <a:pt x="1166" y="1424"/>
                  </a:lnTo>
                  <a:lnTo>
                    <a:pt x="1157" y="1411"/>
                  </a:lnTo>
                  <a:lnTo>
                    <a:pt x="1151" y="1400"/>
                  </a:lnTo>
                  <a:lnTo>
                    <a:pt x="1145" y="1391"/>
                  </a:lnTo>
                  <a:lnTo>
                    <a:pt x="1141" y="1382"/>
                  </a:lnTo>
                  <a:lnTo>
                    <a:pt x="1139" y="1375"/>
                  </a:lnTo>
                  <a:lnTo>
                    <a:pt x="1138" y="1366"/>
                  </a:lnTo>
                  <a:lnTo>
                    <a:pt x="1137" y="1356"/>
                  </a:lnTo>
                  <a:lnTo>
                    <a:pt x="1136" y="1343"/>
                  </a:lnTo>
                  <a:lnTo>
                    <a:pt x="1153" y="1343"/>
                  </a:lnTo>
                  <a:close/>
                  <a:moveTo>
                    <a:pt x="1129" y="1462"/>
                  </a:moveTo>
                  <a:lnTo>
                    <a:pt x="1121" y="1456"/>
                  </a:lnTo>
                  <a:lnTo>
                    <a:pt x="1114" y="1450"/>
                  </a:lnTo>
                  <a:lnTo>
                    <a:pt x="1107" y="1444"/>
                  </a:lnTo>
                  <a:lnTo>
                    <a:pt x="1103" y="1436"/>
                  </a:lnTo>
                  <a:lnTo>
                    <a:pt x="1097" y="1420"/>
                  </a:lnTo>
                  <a:lnTo>
                    <a:pt x="1093" y="1407"/>
                  </a:lnTo>
                  <a:lnTo>
                    <a:pt x="1098" y="1400"/>
                  </a:lnTo>
                  <a:lnTo>
                    <a:pt x="1103" y="1394"/>
                  </a:lnTo>
                  <a:lnTo>
                    <a:pt x="1112" y="1396"/>
                  </a:lnTo>
                  <a:lnTo>
                    <a:pt x="1118" y="1399"/>
                  </a:lnTo>
                  <a:lnTo>
                    <a:pt x="1123" y="1403"/>
                  </a:lnTo>
                  <a:lnTo>
                    <a:pt x="1126" y="1408"/>
                  </a:lnTo>
                  <a:lnTo>
                    <a:pt x="1129" y="1413"/>
                  </a:lnTo>
                  <a:lnTo>
                    <a:pt x="1132" y="1419"/>
                  </a:lnTo>
                  <a:lnTo>
                    <a:pt x="1133" y="1425"/>
                  </a:lnTo>
                  <a:lnTo>
                    <a:pt x="1134" y="1431"/>
                  </a:lnTo>
                  <a:lnTo>
                    <a:pt x="1134" y="1443"/>
                  </a:lnTo>
                  <a:lnTo>
                    <a:pt x="1132" y="1452"/>
                  </a:lnTo>
                  <a:lnTo>
                    <a:pt x="1131" y="1458"/>
                  </a:lnTo>
                  <a:lnTo>
                    <a:pt x="1129" y="1462"/>
                  </a:lnTo>
                  <a:close/>
                  <a:moveTo>
                    <a:pt x="1101" y="1467"/>
                  </a:moveTo>
                  <a:lnTo>
                    <a:pt x="1105" y="1511"/>
                  </a:lnTo>
                  <a:lnTo>
                    <a:pt x="1101" y="1511"/>
                  </a:lnTo>
                  <a:lnTo>
                    <a:pt x="1098" y="1512"/>
                  </a:lnTo>
                  <a:lnTo>
                    <a:pt x="1089" y="1504"/>
                  </a:lnTo>
                  <a:lnTo>
                    <a:pt x="1083" y="1498"/>
                  </a:lnTo>
                  <a:lnTo>
                    <a:pt x="1079" y="1492"/>
                  </a:lnTo>
                  <a:lnTo>
                    <a:pt x="1077" y="1487"/>
                  </a:lnTo>
                  <a:lnTo>
                    <a:pt x="1077" y="1476"/>
                  </a:lnTo>
                  <a:lnTo>
                    <a:pt x="1078" y="1463"/>
                  </a:lnTo>
                  <a:lnTo>
                    <a:pt x="1084" y="1462"/>
                  </a:lnTo>
                  <a:lnTo>
                    <a:pt x="1088" y="1462"/>
                  </a:lnTo>
                  <a:lnTo>
                    <a:pt x="1094" y="1464"/>
                  </a:lnTo>
                  <a:lnTo>
                    <a:pt x="1101" y="1467"/>
                  </a:lnTo>
                  <a:close/>
                  <a:moveTo>
                    <a:pt x="3340" y="1844"/>
                  </a:moveTo>
                  <a:lnTo>
                    <a:pt x="3336" y="1844"/>
                  </a:lnTo>
                  <a:lnTo>
                    <a:pt x="3330" y="1846"/>
                  </a:lnTo>
                  <a:lnTo>
                    <a:pt x="3321" y="1849"/>
                  </a:lnTo>
                  <a:lnTo>
                    <a:pt x="3312" y="1854"/>
                  </a:lnTo>
                  <a:lnTo>
                    <a:pt x="3289" y="1864"/>
                  </a:lnTo>
                  <a:lnTo>
                    <a:pt x="3264" y="1876"/>
                  </a:lnTo>
                  <a:lnTo>
                    <a:pt x="3240" y="1890"/>
                  </a:lnTo>
                  <a:lnTo>
                    <a:pt x="3218" y="1902"/>
                  </a:lnTo>
                  <a:lnTo>
                    <a:pt x="3200" y="1913"/>
                  </a:lnTo>
                  <a:lnTo>
                    <a:pt x="3188" y="1920"/>
                  </a:lnTo>
                  <a:lnTo>
                    <a:pt x="3162" y="1890"/>
                  </a:lnTo>
                  <a:lnTo>
                    <a:pt x="3145" y="1869"/>
                  </a:lnTo>
                  <a:lnTo>
                    <a:pt x="3137" y="1858"/>
                  </a:lnTo>
                  <a:lnTo>
                    <a:pt x="3130" y="1853"/>
                  </a:lnTo>
                  <a:lnTo>
                    <a:pt x="3128" y="1853"/>
                  </a:lnTo>
                  <a:lnTo>
                    <a:pt x="3126" y="1854"/>
                  </a:lnTo>
                  <a:lnTo>
                    <a:pt x="3122" y="1856"/>
                  </a:lnTo>
                  <a:lnTo>
                    <a:pt x="3118" y="1859"/>
                  </a:lnTo>
                  <a:lnTo>
                    <a:pt x="3111" y="1862"/>
                  </a:lnTo>
                  <a:lnTo>
                    <a:pt x="3103" y="1866"/>
                  </a:lnTo>
                  <a:lnTo>
                    <a:pt x="3092" y="1871"/>
                  </a:lnTo>
                  <a:lnTo>
                    <a:pt x="3079" y="1874"/>
                  </a:lnTo>
                  <a:lnTo>
                    <a:pt x="3050" y="1844"/>
                  </a:lnTo>
                  <a:lnTo>
                    <a:pt x="3023" y="1813"/>
                  </a:lnTo>
                  <a:lnTo>
                    <a:pt x="2994" y="1783"/>
                  </a:lnTo>
                  <a:lnTo>
                    <a:pt x="2967" y="1752"/>
                  </a:lnTo>
                  <a:lnTo>
                    <a:pt x="2954" y="1756"/>
                  </a:lnTo>
                  <a:lnTo>
                    <a:pt x="2941" y="1762"/>
                  </a:lnTo>
                  <a:lnTo>
                    <a:pt x="2946" y="1775"/>
                  </a:lnTo>
                  <a:lnTo>
                    <a:pt x="2954" y="1797"/>
                  </a:lnTo>
                  <a:lnTo>
                    <a:pt x="2966" y="1825"/>
                  </a:lnTo>
                  <a:lnTo>
                    <a:pt x="2978" y="1855"/>
                  </a:lnTo>
                  <a:lnTo>
                    <a:pt x="2991" y="1884"/>
                  </a:lnTo>
                  <a:lnTo>
                    <a:pt x="3000" y="1911"/>
                  </a:lnTo>
                  <a:lnTo>
                    <a:pt x="3004" y="1921"/>
                  </a:lnTo>
                  <a:lnTo>
                    <a:pt x="3005" y="1931"/>
                  </a:lnTo>
                  <a:lnTo>
                    <a:pt x="3006" y="1937"/>
                  </a:lnTo>
                  <a:lnTo>
                    <a:pt x="3004" y="1940"/>
                  </a:lnTo>
                  <a:lnTo>
                    <a:pt x="2970" y="1921"/>
                  </a:lnTo>
                  <a:lnTo>
                    <a:pt x="2936" y="1901"/>
                  </a:lnTo>
                  <a:lnTo>
                    <a:pt x="2903" y="1881"/>
                  </a:lnTo>
                  <a:lnTo>
                    <a:pt x="2870" y="1862"/>
                  </a:lnTo>
                  <a:lnTo>
                    <a:pt x="2870" y="1847"/>
                  </a:lnTo>
                  <a:lnTo>
                    <a:pt x="2871" y="1834"/>
                  </a:lnTo>
                  <a:lnTo>
                    <a:pt x="2872" y="1821"/>
                  </a:lnTo>
                  <a:lnTo>
                    <a:pt x="2875" y="1809"/>
                  </a:lnTo>
                  <a:lnTo>
                    <a:pt x="2878" y="1798"/>
                  </a:lnTo>
                  <a:lnTo>
                    <a:pt x="2882" y="1787"/>
                  </a:lnTo>
                  <a:lnTo>
                    <a:pt x="2886" y="1776"/>
                  </a:lnTo>
                  <a:lnTo>
                    <a:pt x="2892" y="1767"/>
                  </a:lnTo>
                  <a:lnTo>
                    <a:pt x="2898" y="1757"/>
                  </a:lnTo>
                  <a:lnTo>
                    <a:pt x="2904" y="1748"/>
                  </a:lnTo>
                  <a:lnTo>
                    <a:pt x="2912" y="1741"/>
                  </a:lnTo>
                  <a:lnTo>
                    <a:pt x="2919" y="1732"/>
                  </a:lnTo>
                  <a:lnTo>
                    <a:pt x="2935" y="1717"/>
                  </a:lnTo>
                  <a:lnTo>
                    <a:pt x="2953" y="1703"/>
                  </a:lnTo>
                  <a:lnTo>
                    <a:pt x="2990" y="1676"/>
                  </a:lnTo>
                  <a:lnTo>
                    <a:pt x="3027" y="1649"/>
                  </a:lnTo>
                  <a:lnTo>
                    <a:pt x="3045" y="1634"/>
                  </a:lnTo>
                  <a:lnTo>
                    <a:pt x="3062" y="1618"/>
                  </a:lnTo>
                  <a:lnTo>
                    <a:pt x="3069" y="1610"/>
                  </a:lnTo>
                  <a:lnTo>
                    <a:pt x="3076" y="1601"/>
                  </a:lnTo>
                  <a:lnTo>
                    <a:pt x="3084" y="1592"/>
                  </a:lnTo>
                  <a:lnTo>
                    <a:pt x="3090" y="1582"/>
                  </a:lnTo>
                  <a:lnTo>
                    <a:pt x="3086" y="1575"/>
                  </a:lnTo>
                  <a:lnTo>
                    <a:pt x="3082" y="1568"/>
                  </a:lnTo>
                  <a:lnTo>
                    <a:pt x="2998" y="1554"/>
                  </a:lnTo>
                  <a:lnTo>
                    <a:pt x="2913" y="1539"/>
                  </a:lnTo>
                  <a:lnTo>
                    <a:pt x="2869" y="1532"/>
                  </a:lnTo>
                  <a:lnTo>
                    <a:pt x="2825" y="1526"/>
                  </a:lnTo>
                  <a:lnTo>
                    <a:pt x="2782" y="1522"/>
                  </a:lnTo>
                  <a:lnTo>
                    <a:pt x="2739" y="1518"/>
                  </a:lnTo>
                  <a:lnTo>
                    <a:pt x="2695" y="1517"/>
                  </a:lnTo>
                  <a:lnTo>
                    <a:pt x="2652" y="1517"/>
                  </a:lnTo>
                  <a:lnTo>
                    <a:pt x="2631" y="1518"/>
                  </a:lnTo>
                  <a:lnTo>
                    <a:pt x="2610" y="1520"/>
                  </a:lnTo>
                  <a:lnTo>
                    <a:pt x="2589" y="1522"/>
                  </a:lnTo>
                  <a:lnTo>
                    <a:pt x="2568" y="1525"/>
                  </a:lnTo>
                  <a:lnTo>
                    <a:pt x="2548" y="1529"/>
                  </a:lnTo>
                  <a:lnTo>
                    <a:pt x="2528" y="1533"/>
                  </a:lnTo>
                  <a:lnTo>
                    <a:pt x="2508" y="1539"/>
                  </a:lnTo>
                  <a:lnTo>
                    <a:pt x="2488" y="1545"/>
                  </a:lnTo>
                  <a:lnTo>
                    <a:pt x="2469" y="1552"/>
                  </a:lnTo>
                  <a:lnTo>
                    <a:pt x="2450" y="1561"/>
                  </a:lnTo>
                  <a:lnTo>
                    <a:pt x="2431" y="1569"/>
                  </a:lnTo>
                  <a:lnTo>
                    <a:pt x="2412" y="1580"/>
                  </a:lnTo>
                  <a:lnTo>
                    <a:pt x="2405" y="1607"/>
                  </a:lnTo>
                  <a:lnTo>
                    <a:pt x="2394" y="1648"/>
                  </a:lnTo>
                  <a:lnTo>
                    <a:pt x="2378" y="1696"/>
                  </a:lnTo>
                  <a:lnTo>
                    <a:pt x="2360" y="1747"/>
                  </a:lnTo>
                  <a:lnTo>
                    <a:pt x="2350" y="1771"/>
                  </a:lnTo>
                  <a:lnTo>
                    <a:pt x="2341" y="1794"/>
                  </a:lnTo>
                  <a:lnTo>
                    <a:pt x="2332" y="1817"/>
                  </a:lnTo>
                  <a:lnTo>
                    <a:pt x="2323" y="1836"/>
                  </a:lnTo>
                  <a:lnTo>
                    <a:pt x="2315" y="1851"/>
                  </a:lnTo>
                  <a:lnTo>
                    <a:pt x="2307" y="1863"/>
                  </a:lnTo>
                  <a:lnTo>
                    <a:pt x="2303" y="1868"/>
                  </a:lnTo>
                  <a:lnTo>
                    <a:pt x="2300" y="1872"/>
                  </a:lnTo>
                  <a:lnTo>
                    <a:pt x="2297" y="1874"/>
                  </a:lnTo>
                  <a:lnTo>
                    <a:pt x="2294" y="1874"/>
                  </a:lnTo>
                  <a:lnTo>
                    <a:pt x="2279" y="1868"/>
                  </a:lnTo>
                  <a:lnTo>
                    <a:pt x="2264" y="1863"/>
                  </a:lnTo>
                  <a:lnTo>
                    <a:pt x="2249" y="1857"/>
                  </a:lnTo>
                  <a:lnTo>
                    <a:pt x="2234" y="1851"/>
                  </a:lnTo>
                  <a:lnTo>
                    <a:pt x="2235" y="1849"/>
                  </a:lnTo>
                  <a:lnTo>
                    <a:pt x="2237" y="1847"/>
                  </a:lnTo>
                  <a:lnTo>
                    <a:pt x="2240" y="1846"/>
                  </a:lnTo>
                  <a:lnTo>
                    <a:pt x="2243" y="1844"/>
                  </a:lnTo>
                  <a:lnTo>
                    <a:pt x="2250" y="1842"/>
                  </a:lnTo>
                  <a:lnTo>
                    <a:pt x="2259" y="1841"/>
                  </a:lnTo>
                  <a:lnTo>
                    <a:pt x="2277" y="1841"/>
                  </a:lnTo>
                  <a:lnTo>
                    <a:pt x="2290" y="1840"/>
                  </a:lnTo>
                  <a:lnTo>
                    <a:pt x="2283" y="1811"/>
                  </a:lnTo>
                  <a:lnTo>
                    <a:pt x="2277" y="1786"/>
                  </a:lnTo>
                  <a:lnTo>
                    <a:pt x="2269" y="1764"/>
                  </a:lnTo>
                  <a:lnTo>
                    <a:pt x="2261" y="1745"/>
                  </a:lnTo>
                  <a:lnTo>
                    <a:pt x="2256" y="1736"/>
                  </a:lnTo>
                  <a:lnTo>
                    <a:pt x="2251" y="1728"/>
                  </a:lnTo>
                  <a:lnTo>
                    <a:pt x="2245" y="1719"/>
                  </a:lnTo>
                  <a:lnTo>
                    <a:pt x="2237" y="1712"/>
                  </a:lnTo>
                  <a:lnTo>
                    <a:pt x="2230" y="1704"/>
                  </a:lnTo>
                  <a:lnTo>
                    <a:pt x="2221" y="1695"/>
                  </a:lnTo>
                  <a:lnTo>
                    <a:pt x="2210" y="1687"/>
                  </a:lnTo>
                  <a:lnTo>
                    <a:pt x="2198" y="1677"/>
                  </a:lnTo>
                  <a:lnTo>
                    <a:pt x="2179" y="1654"/>
                  </a:lnTo>
                  <a:lnTo>
                    <a:pt x="2160" y="1629"/>
                  </a:lnTo>
                  <a:lnTo>
                    <a:pt x="2143" y="1604"/>
                  </a:lnTo>
                  <a:lnTo>
                    <a:pt x="2126" y="1579"/>
                  </a:lnTo>
                  <a:lnTo>
                    <a:pt x="2109" y="1555"/>
                  </a:lnTo>
                  <a:lnTo>
                    <a:pt x="2093" y="1528"/>
                  </a:lnTo>
                  <a:lnTo>
                    <a:pt x="2078" y="1503"/>
                  </a:lnTo>
                  <a:lnTo>
                    <a:pt x="2063" y="1477"/>
                  </a:lnTo>
                  <a:lnTo>
                    <a:pt x="2035" y="1425"/>
                  </a:lnTo>
                  <a:lnTo>
                    <a:pt x="2006" y="1373"/>
                  </a:lnTo>
                  <a:lnTo>
                    <a:pt x="1979" y="1320"/>
                  </a:lnTo>
                  <a:lnTo>
                    <a:pt x="1950" y="1267"/>
                  </a:lnTo>
                  <a:lnTo>
                    <a:pt x="1926" y="1229"/>
                  </a:lnTo>
                  <a:lnTo>
                    <a:pt x="1901" y="1191"/>
                  </a:lnTo>
                  <a:lnTo>
                    <a:pt x="1874" y="1154"/>
                  </a:lnTo>
                  <a:lnTo>
                    <a:pt x="1848" y="1117"/>
                  </a:lnTo>
                  <a:lnTo>
                    <a:pt x="1835" y="1098"/>
                  </a:lnTo>
                  <a:lnTo>
                    <a:pt x="1823" y="1080"/>
                  </a:lnTo>
                  <a:lnTo>
                    <a:pt x="1811" y="1061"/>
                  </a:lnTo>
                  <a:lnTo>
                    <a:pt x="1801" y="1043"/>
                  </a:lnTo>
                  <a:lnTo>
                    <a:pt x="1791" y="1024"/>
                  </a:lnTo>
                  <a:lnTo>
                    <a:pt x="1783" y="1006"/>
                  </a:lnTo>
                  <a:lnTo>
                    <a:pt x="1775" y="987"/>
                  </a:lnTo>
                  <a:lnTo>
                    <a:pt x="1769" y="969"/>
                  </a:lnTo>
                  <a:lnTo>
                    <a:pt x="1754" y="964"/>
                  </a:lnTo>
                  <a:lnTo>
                    <a:pt x="1739" y="960"/>
                  </a:lnTo>
                  <a:lnTo>
                    <a:pt x="1736" y="948"/>
                  </a:lnTo>
                  <a:lnTo>
                    <a:pt x="1734" y="936"/>
                  </a:lnTo>
                  <a:lnTo>
                    <a:pt x="1731" y="926"/>
                  </a:lnTo>
                  <a:lnTo>
                    <a:pt x="1729" y="914"/>
                  </a:lnTo>
                  <a:lnTo>
                    <a:pt x="1723" y="886"/>
                  </a:lnTo>
                  <a:lnTo>
                    <a:pt x="1715" y="858"/>
                  </a:lnTo>
                  <a:lnTo>
                    <a:pt x="1708" y="832"/>
                  </a:lnTo>
                  <a:lnTo>
                    <a:pt x="1698" y="806"/>
                  </a:lnTo>
                  <a:lnTo>
                    <a:pt x="1680" y="759"/>
                  </a:lnTo>
                  <a:lnTo>
                    <a:pt x="1666" y="713"/>
                  </a:lnTo>
                  <a:lnTo>
                    <a:pt x="1660" y="691"/>
                  </a:lnTo>
                  <a:lnTo>
                    <a:pt x="1657" y="668"/>
                  </a:lnTo>
                  <a:lnTo>
                    <a:pt x="1656" y="656"/>
                  </a:lnTo>
                  <a:lnTo>
                    <a:pt x="1656" y="646"/>
                  </a:lnTo>
                  <a:lnTo>
                    <a:pt x="1656" y="633"/>
                  </a:lnTo>
                  <a:lnTo>
                    <a:pt x="1657" y="621"/>
                  </a:lnTo>
                  <a:lnTo>
                    <a:pt x="1659" y="610"/>
                  </a:lnTo>
                  <a:lnTo>
                    <a:pt x="1662" y="597"/>
                  </a:lnTo>
                  <a:lnTo>
                    <a:pt x="1667" y="585"/>
                  </a:lnTo>
                  <a:lnTo>
                    <a:pt x="1672" y="572"/>
                  </a:lnTo>
                  <a:lnTo>
                    <a:pt x="1677" y="559"/>
                  </a:lnTo>
                  <a:lnTo>
                    <a:pt x="1685" y="545"/>
                  </a:lnTo>
                  <a:lnTo>
                    <a:pt x="1693" y="532"/>
                  </a:lnTo>
                  <a:lnTo>
                    <a:pt x="1702" y="518"/>
                  </a:lnTo>
                  <a:lnTo>
                    <a:pt x="1698" y="492"/>
                  </a:lnTo>
                  <a:lnTo>
                    <a:pt x="1694" y="466"/>
                  </a:lnTo>
                  <a:lnTo>
                    <a:pt x="1691" y="441"/>
                  </a:lnTo>
                  <a:lnTo>
                    <a:pt x="1687" y="415"/>
                  </a:lnTo>
                  <a:lnTo>
                    <a:pt x="1674" y="407"/>
                  </a:lnTo>
                  <a:lnTo>
                    <a:pt x="1664" y="401"/>
                  </a:lnTo>
                  <a:lnTo>
                    <a:pt x="1658" y="395"/>
                  </a:lnTo>
                  <a:lnTo>
                    <a:pt x="1653" y="391"/>
                  </a:lnTo>
                  <a:lnTo>
                    <a:pt x="1650" y="385"/>
                  </a:lnTo>
                  <a:lnTo>
                    <a:pt x="1645" y="377"/>
                  </a:lnTo>
                  <a:lnTo>
                    <a:pt x="1642" y="369"/>
                  </a:lnTo>
                  <a:lnTo>
                    <a:pt x="1638" y="356"/>
                  </a:lnTo>
                  <a:lnTo>
                    <a:pt x="1644" y="352"/>
                  </a:lnTo>
                  <a:lnTo>
                    <a:pt x="1652" y="350"/>
                  </a:lnTo>
                  <a:lnTo>
                    <a:pt x="1658" y="348"/>
                  </a:lnTo>
                  <a:lnTo>
                    <a:pt x="1664" y="348"/>
                  </a:lnTo>
                  <a:lnTo>
                    <a:pt x="1672" y="349"/>
                  </a:lnTo>
                  <a:lnTo>
                    <a:pt x="1678" y="351"/>
                  </a:lnTo>
                  <a:lnTo>
                    <a:pt x="1686" y="353"/>
                  </a:lnTo>
                  <a:lnTo>
                    <a:pt x="1692" y="357"/>
                  </a:lnTo>
                  <a:lnTo>
                    <a:pt x="1705" y="367"/>
                  </a:lnTo>
                  <a:lnTo>
                    <a:pt x="1718" y="377"/>
                  </a:lnTo>
                  <a:lnTo>
                    <a:pt x="1730" y="389"/>
                  </a:lnTo>
                  <a:lnTo>
                    <a:pt x="1742" y="401"/>
                  </a:lnTo>
                  <a:lnTo>
                    <a:pt x="1768" y="403"/>
                  </a:lnTo>
                  <a:lnTo>
                    <a:pt x="1791" y="403"/>
                  </a:lnTo>
                  <a:lnTo>
                    <a:pt x="1812" y="402"/>
                  </a:lnTo>
                  <a:lnTo>
                    <a:pt x="1830" y="397"/>
                  </a:lnTo>
                  <a:lnTo>
                    <a:pt x="1846" y="392"/>
                  </a:lnTo>
                  <a:lnTo>
                    <a:pt x="1859" y="385"/>
                  </a:lnTo>
                  <a:lnTo>
                    <a:pt x="1870" y="377"/>
                  </a:lnTo>
                  <a:lnTo>
                    <a:pt x="1879" y="368"/>
                  </a:lnTo>
                  <a:lnTo>
                    <a:pt x="1886" y="357"/>
                  </a:lnTo>
                  <a:lnTo>
                    <a:pt x="1890" y="346"/>
                  </a:lnTo>
                  <a:lnTo>
                    <a:pt x="1893" y="334"/>
                  </a:lnTo>
                  <a:lnTo>
                    <a:pt x="1895" y="322"/>
                  </a:lnTo>
                  <a:lnTo>
                    <a:pt x="1893" y="310"/>
                  </a:lnTo>
                  <a:lnTo>
                    <a:pt x="1891" y="297"/>
                  </a:lnTo>
                  <a:lnTo>
                    <a:pt x="1888" y="284"/>
                  </a:lnTo>
                  <a:lnTo>
                    <a:pt x="1883" y="273"/>
                  </a:lnTo>
                  <a:lnTo>
                    <a:pt x="1877" y="261"/>
                  </a:lnTo>
                  <a:lnTo>
                    <a:pt x="1868" y="250"/>
                  </a:lnTo>
                  <a:lnTo>
                    <a:pt x="1860" y="239"/>
                  </a:lnTo>
                  <a:lnTo>
                    <a:pt x="1849" y="231"/>
                  </a:lnTo>
                  <a:lnTo>
                    <a:pt x="1839" y="222"/>
                  </a:lnTo>
                  <a:lnTo>
                    <a:pt x="1827" y="215"/>
                  </a:lnTo>
                  <a:lnTo>
                    <a:pt x="1814" y="209"/>
                  </a:lnTo>
                  <a:lnTo>
                    <a:pt x="1801" y="206"/>
                  </a:lnTo>
                  <a:lnTo>
                    <a:pt x="1787" y="205"/>
                  </a:lnTo>
                  <a:lnTo>
                    <a:pt x="1773" y="205"/>
                  </a:lnTo>
                  <a:lnTo>
                    <a:pt x="1758" y="207"/>
                  </a:lnTo>
                  <a:lnTo>
                    <a:pt x="1743" y="213"/>
                  </a:lnTo>
                  <a:lnTo>
                    <a:pt x="1728" y="221"/>
                  </a:lnTo>
                  <a:lnTo>
                    <a:pt x="1712" y="231"/>
                  </a:lnTo>
                  <a:lnTo>
                    <a:pt x="1697" y="244"/>
                  </a:lnTo>
                  <a:lnTo>
                    <a:pt x="1681" y="261"/>
                  </a:lnTo>
                  <a:lnTo>
                    <a:pt x="1674" y="257"/>
                  </a:lnTo>
                  <a:lnTo>
                    <a:pt x="1667" y="253"/>
                  </a:lnTo>
                  <a:lnTo>
                    <a:pt x="1661" y="248"/>
                  </a:lnTo>
                  <a:lnTo>
                    <a:pt x="1656" y="244"/>
                  </a:lnTo>
                  <a:lnTo>
                    <a:pt x="1653" y="239"/>
                  </a:lnTo>
                  <a:lnTo>
                    <a:pt x="1650" y="234"/>
                  </a:lnTo>
                  <a:lnTo>
                    <a:pt x="1648" y="228"/>
                  </a:lnTo>
                  <a:lnTo>
                    <a:pt x="1647" y="223"/>
                  </a:lnTo>
                  <a:lnTo>
                    <a:pt x="1647" y="217"/>
                  </a:lnTo>
                  <a:lnTo>
                    <a:pt x="1647" y="210"/>
                  </a:lnTo>
                  <a:lnTo>
                    <a:pt x="1648" y="204"/>
                  </a:lnTo>
                  <a:lnTo>
                    <a:pt x="1650" y="198"/>
                  </a:lnTo>
                  <a:lnTo>
                    <a:pt x="1654" y="184"/>
                  </a:lnTo>
                  <a:lnTo>
                    <a:pt x="1659" y="170"/>
                  </a:lnTo>
                  <a:lnTo>
                    <a:pt x="1673" y="139"/>
                  </a:lnTo>
                  <a:lnTo>
                    <a:pt x="1686" y="105"/>
                  </a:lnTo>
                  <a:lnTo>
                    <a:pt x="1691" y="87"/>
                  </a:lnTo>
                  <a:lnTo>
                    <a:pt x="1694" y="68"/>
                  </a:lnTo>
                  <a:lnTo>
                    <a:pt x="1694" y="58"/>
                  </a:lnTo>
                  <a:lnTo>
                    <a:pt x="1694" y="49"/>
                  </a:lnTo>
                  <a:lnTo>
                    <a:pt x="1694" y="38"/>
                  </a:lnTo>
                  <a:lnTo>
                    <a:pt x="1692" y="29"/>
                  </a:lnTo>
                  <a:lnTo>
                    <a:pt x="1667" y="20"/>
                  </a:lnTo>
                  <a:lnTo>
                    <a:pt x="1642" y="12"/>
                  </a:lnTo>
                  <a:lnTo>
                    <a:pt x="1619" y="5"/>
                  </a:lnTo>
                  <a:lnTo>
                    <a:pt x="1597" y="1"/>
                  </a:lnTo>
                  <a:lnTo>
                    <a:pt x="1585" y="0"/>
                  </a:lnTo>
                  <a:lnTo>
                    <a:pt x="1575" y="0"/>
                  </a:lnTo>
                  <a:lnTo>
                    <a:pt x="1564" y="1"/>
                  </a:lnTo>
                  <a:lnTo>
                    <a:pt x="1553" y="3"/>
                  </a:lnTo>
                  <a:lnTo>
                    <a:pt x="1542" y="6"/>
                  </a:lnTo>
                  <a:lnTo>
                    <a:pt x="1532" y="11"/>
                  </a:lnTo>
                  <a:lnTo>
                    <a:pt x="1520" y="17"/>
                  </a:lnTo>
                  <a:lnTo>
                    <a:pt x="1509" y="24"/>
                  </a:lnTo>
                  <a:lnTo>
                    <a:pt x="1504" y="33"/>
                  </a:lnTo>
                  <a:lnTo>
                    <a:pt x="1500" y="40"/>
                  </a:lnTo>
                  <a:lnTo>
                    <a:pt x="1497" y="49"/>
                  </a:lnTo>
                  <a:lnTo>
                    <a:pt x="1495" y="56"/>
                  </a:lnTo>
                  <a:lnTo>
                    <a:pt x="1492" y="64"/>
                  </a:lnTo>
                  <a:lnTo>
                    <a:pt x="1491" y="71"/>
                  </a:lnTo>
                  <a:lnTo>
                    <a:pt x="1490" y="78"/>
                  </a:lnTo>
                  <a:lnTo>
                    <a:pt x="1490" y="85"/>
                  </a:lnTo>
                  <a:lnTo>
                    <a:pt x="1492" y="99"/>
                  </a:lnTo>
                  <a:lnTo>
                    <a:pt x="1496" y="112"/>
                  </a:lnTo>
                  <a:lnTo>
                    <a:pt x="1500" y="126"/>
                  </a:lnTo>
                  <a:lnTo>
                    <a:pt x="1506" y="140"/>
                  </a:lnTo>
                  <a:lnTo>
                    <a:pt x="1519" y="167"/>
                  </a:lnTo>
                  <a:lnTo>
                    <a:pt x="1530" y="195"/>
                  </a:lnTo>
                  <a:lnTo>
                    <a:pt x="1536" y="210"/>
                  </a:lnTo>
                  <a:lnTo>
                    <a:pt x="1539" y="225"/>
                  </a:lnTo>
                  <a:lnTo>
                    <a:pt x="1541" y="242"/>
                  </a:lnTo>
                  <a:lnTo>
                    <a:pt x="1541" y="259"/>
                  </a:lnTo>
                  <a:lnTo>
                    <a:pt x="1535" y="259"/>
                  </a:lnTo>
                  <a:lnTo>
                    <a:pt x="1527" y="259"/>
                  </a:lnTo>
                  <a:lnTo>
                    <a:pt x="1521" y="258"/>
                  </a:lnTo>
                  <a:lnTo>
                    <a:pt x="1515" y="256"/>
                  </a:lnTo>
                  <a:lnTo>
                    <a:pt x="1501" y="252"/>
                  </a:lnTo>
                  <a:lnTo>
                    <a:pt x="1488" y="244"/>
                  </a:lnTo>
                  <a:lnTo>
                    <a:pt x="1463" y="228"/>
                  </a:lnTo>
                  <a:lnTo>
                    <a:pt x="1438" y="211"/>
                  </a:lnTo>
                  <a:lnTo>
                    <a:pt x="1425" y="204"/>
                  </a:lnTo>
                  <a:lnTo>
                    <a:pt x="1411" y="199"/>
                  </a:lnTo>
                  <a:lnTo>
                    <a:pt x="1404" y="197"/>
                  </a:lnTo>
                  <a:lnTo>
                    <a:pt x="1398" y="195"/>
                  </a:lnTo>
                  <a:lnTo>
                    <a:pt x="1390" y="194"/>
                  </a:lnTo>
                  <a:lnTo>
                    <a:pt x="1383" y="194"/>
                  </a:lnTo>
                  <a:lnTo>
                    <a:pt x="1375" y="194"/>
                  </a:lnTo>
                  <a:lnTo>
                    <a:pt x="1368" y="195"/>
                  </a:lnTo>
                  <a:lnTo>
                    <a:pt x="1360" y="197"/>
                  </a:lnTo>
                  <a:lnTo>
                    <a:pt x="1351" y="200"/>
                  </a:lnTo>
                  <a:lnTo>
                    <a:pt x="1344" y="203"/>
                  </a:lnTo>
                  <a:lnTo>
                    <a:pt x="1335" y="208"/>
                  </a:lnTo>
                  <a:lnTo>
                    <a:pt x="1326" y="215"/>
                  </a:lnTo>
                  <a:lnTo>
                    <a:pt x="1317" y="222"/>
                  </a:lnTo>
                  <a:lnTo>
                    <a:pt x="1309" y="250"/>
                  </a:lnTo>
                  <a:lnTo>
                    <a:pt x="1303" y="274"/>
                  </a:lnTo>
                  <a:lnTo>
                    <a:pt x="1298" y="296"/>
                  </a:lnTo>
                  <a:lnTo>
                    <a:pt x="1296" y="315"/>
                  </a:lnTo>
                  <a:lnTo>
                    <a:pt x="1294" y="332"/>
                  </a:lnTo>
                  <a:lnTo>
                    <a:pt x="1294" y="347"/>
                  </a:lnTo>
                  <a:lnTo>
                    <a:pt x="1296" y="359"/>
                  </a:lnTo>
                  <a:lnTo>
                    <a:pt x="1298" y="370"/>
                  </a:lnTo>
                  <a:lnTo>
                    <a:pt x="1303" y="378"/>
                  </a:lnTo>
                  <a:lnTo>
                    <a:pt x="1308" y="385"/>
                  </a:lnTo>
                  <a:lnTo>
                    <a:pt x="1313" y="390"/>
                  </a:lnTo>
                  <a:lnTo>
                    <a:pt x="1320" y="393"/>
                  </a:lnTo>
                  <a:lnTo>
                    <a:pt x="1329" y="395"/>
                  </a:lnTo>
                  <a:lnTo>
                    <a:pt x="1337" y="396"/>
                  </a:lnTo>
                  <a:lnTo>
                    <a:pt x="1347" y="396"/>
                  </a:lnTo>
                  <a:lnTo>
                    <a:pt x="1357" y="395"/>
                  </a:lnTo>
                  <a:lnTo>
                    <a:pt x="1380" y="391"/>
                  </a:lnTo>
                  <a:lnTo>
                    <a:pt x="1404" y="384"/>
                  </a:lnTo>
                  <a:lnTo>
                    <a:pt x="1428" y="375"/>
                  </a:lnTo>
                  <a:lnTo>
                    <a:pt x="1454" y="367"/>
                  </a:lnTo>
                  <a:lnTo>
                    <a:pt x="1480" y="359"/>
                  </a:lnTo>
                  <a:lnTo>
                    <a:pt x="1505" y="354"/>
                  </a:lnTo>
                  <a:lnTo>
                    <a:pt x="1518" y="352"/>
                  </a:lnTo>
                  <a:lnTo>
                    <a:pt x="1529" y="351"/>
                  </a:lnTo>
                  <a:lnTo>
                    <a:pt x="1541" y="351"/>
                  </a:lnTo>
                  <a:lnTo>
                    <a:pt x="1552" y="352"/>
                  </a:lnTo>
                  <a:lnTo>
                    <a:pt x="1553" y="358"/>
                  </a:lnTo>
                  <a:lnTo>
                    <a:pt x="1552" y="365"/>
                  </a:lnTo>
                  <a:lnTo>
                    <a:pt x="1551" y="370"/>
                  </a:lnTo>
                  <a:lnTo>
                    <a:pt x="1549" y="375"/>
                  </a:lnTo>
                  <a:lnTo>
                    <a:pt x="1544" y="386"/>
                  </a:lnTo>
                  <a:lnTo>
                    <a:pt x="1537" y="395"/>
                  </a:lnTo>
                  <a:lnTo>
                    <a:pt x="1521" y="413"/>
                  </a:lnTo>
                  <a:lnTo>
                    <a:pt x="1505" y="432"/>
                  </a:lnTo>
                  <a:lnTo>
                    <a:pt x="1498" y="443"/>
                  </a:lnTo>
                  <a:lnTo>
                    <a:pt x="1494" y="455"/>
                  </a:lnTo>
                  <a:lnTo>
                    <a:pt x="1491" y="461"/>
                  </a:lnTo>
                  <a:lnTo>
                    <a:pt x="1490" y="468"/>
                  </a:lnTo>
                  <a:lnTo>
                    <a:pt x="1490" y="476"/>
                  </a:lnTo>
                  <a:lnTo>
                    <a:pt x="1491" y="483"/>
                  </a:lnTo>
                  <a:lnTo>
                    <a:pt x="1492" y="492"/>
                  </a:lnTo>
                  <a:lnTo>
                    <a:pt x="1495" y="500"/>
                  </a:lnTo>
                  <a:lnTo>
                    <a:pt x="1499" y="509"/>
                  </a:lnTo>
                  <a:lnTo>
                    <a:pt x="1503" y="519"/>
                  </a:lnTo>
                  <a:lnTo>
                    <a:pt x="1508" y="530"/>
                  </a:lnTo>
                  <a:lnTo>
                    <a:pt x="1516" y="541"/>
                  </a:lnTo>
                  <a:lnTo>
                    <a:pt x="1524" y="554"/>
                  </a:lnTo>
                  <a:lnTo>
                    <a:pt x="1534" y="567"/>
                  </a:lnTo>
                  <a:lnTo>
                    <a:pt x="1502" y="574"/>
                  </a:lnTo>
                  <a:lnTo>
                    <a:pt x="1471" y="581"/>
                  </a:lnTo>
                  <a:lnTo>
                    <a:pt x="1440" y="588"/>
                  </a:lnTo>
                  <a:lnTo>
                    <a:pt x="1409" y="593"/>
                  </a:lnTo>
                  <a:lnTo>
                    <a:pt x="1346" y="602"/>
                  </a:lnTo>
                  <a:lnTo>
                    <a:pt x="1282" y="611"/>
                  </a:lnTo>
                  <a:lnTo>
                    <a:pt x="1219" y="618"/>
                  </a:lnTo>
                  <a:lnTo>
                    <a:pt x="1157" y="625"/>
                  </a:lnTo>
                  <a:lnTo>
                    <a:pt x="1095" y="633"/>
                  </a:lnTo>
                  <a:lnTo>
                    <a:pt x="1032" y="642"/>
                  </a:lnTo>
                  <a:lnTo>
                    <a:pt x="1028" y="655"/>
                  </a:lnTo>
                  <a:lnTo>
                    <a:pt x="1024" y="669"/>
                  </a:lnTo>
                  <a:lnTo>
                    <a:pt x="1020" y="683"/>
                  </a:lnTo>
                  <a:lnTo>
                    <a:pt x="1016" y="697"/>
                  </a:lnTo>
                  <a:lnTo>
                    <a:pt x="1027" y="704"/>
                  </a:lnTo>
                  <a:lnTo>
                    <a:pt x="1039" y="710"/>
                  </a:lnTo>
                  <a:lnTo>
                    <a:pt x="1037" y="726"/>
                  </a:lnTo>
                  <a:lnTo>
                    <a:pt x="1034" y="744"/>
                  </a:lnTo>
                  <a:lnTo>
                    <a:pt x="1033" y="754"/>
                  </a:lnTo>
                  <a:lnTo>
                    <a:pt x="1032" y="763"/>
                  </a:lnTo>
                  <a:lnTo>
                    <a:pt x="1032" y="774"/>
                  </a:lnTo>
                  <a:lnTo>
                    <a:pt x="1032" y="784"/>
                  </a:lnTo>
                  <a:lnTo>
                    <a:pt x="1055" y="795"/>
                  </a:lnTo>
                  <a:lnTo>
                    <a:pt x="1042" y="812"/>
                  </a:lnTo>
                  <a:lnTo>
                    <a:pt x="1032" y="823"/>
                  </a:lnTo>
                  <a:lnTo>
                    <a:pt x="1031" y="825"/>
                  </a:lnTo>
                  <a:lnTo>
                    <a:pt x="1031" y="829"/>
                  </a:lnTo>
                  <a:lnTo>
                    <a:pt x="1032" y="832"/>
                  </a:lnTo>
                  <a:lnTo>
                    <a:pt x="1033" y="836"/>
                  </a:lnTo>
                  <a:lnTo>
                    <a:pt x="1041" y="847"/>
                  </a:lnTo>
                  <a:lnTo>
                    <a:pt x="1052" y="860"/>
                  </a:lnTo>
                  <a:lnTo>
                    <a:pt x="1074" y="862"/>
                  </a:lnTo>
                  <a:lnTo>
                    <a:pt x="1096" y="863"/>
                  </a:lnTo>
                  <a:lnTo>
                    <a:pt x="1119" y="863"/>
                  </a:lnTo>
                  <a:lnTo>
                    <a:pt x="1143" y="861"/>
                  </a:lnTo>
                  <a:lnTo>
                    <a:pt x="1169" y="859"/>
                  </a:lnTo>
                  <a:lnTo>
                    <a:pt x="1195" y="856"/>
                  </a:lnTo>
                  <a:lnTo>
                    <a:pt x="1221" y="852"/>
                  </a:lnTo>
                  <a:lnTo>
                    <a:pt x="1249" y="848"/>
                  </a:lnTo>
                  <a:lnTo>
                    <a:pt x="1303" y="838"/>
                  </a:lnTo>
                  <a:lnTo>
                    <a:pt x="1356" y="829"/>
                  </a:lnTo>
                  <a:lnTo>
                    <a:pt x="1407" y="820"/>
                  </a:lnTo>
                  <a:lnTo>
                    <a:pt x="1453" y="815"/>
                  </a:lnTo>
                  <a:lnTo>
                    <a:pt x="1451" y="834"/>
                  </a:lnTo>
                  <a:lnTo>
                    <a:pt x="1447" y="854"/>
                  </a:lnTo>
                  <a:lnTo>
                    <a:pt x="1441" y="875"/>
                  </a:lnTo>
                  <a:lnTo>
                    <a:pt x="1430" y="897"/>
                  </a:lnTo>
                  <a:lnTo>
                    <a:pt x="1419" y="921"/>
                  </a:lnTo>
                  <a:lnTo>
                    <a:pt x="1405" y="944"/>
                  </a:lnTo>
                  <a:lnTo>
                    <a:pt x="1389" y="968"/>
                  </a:lnTo>
                  <a:lnTo>
                    <a:pt x="1372" y="993"/>
                  </a:lnTo>
                  <a:lnTo>
                    <a:pt x="1334" y="1044"/>
                  </a:lnTo>
                  <a:lnTo>
                    <a:pt x="1293" y="1097"/>
                  </a:lnTo>
                  <a:lnTo>
                    <a:pt x="1250" y="1150"/>
                  </a:lnTo>
                  <a:lnTo>
                    <a:pt x="1208" y="1203"/>
                  </a:lnTo>
                  <a:lnTo>
                    <a:pt x="1186" y="1229"/>
                  </a:lnTo>
                  <a:lnTo>
                    <a:pt x="1166" y="1254"/>
                  </a:lnTo>
                  <a:lnTo>
                    <a:pt x="1148" y="1281"/>
                  </a:lnTo>
                  <a:lnTo>
                    <a:pt x="1131" y="1305"/>
                  </a:lnTo>
                  <a:lnTo>
                    <a:pt x="1114" y="1331"/>
                  </a:lnTo>
                  <a:lnTo>
                    <a:pt x="1100" y="1354"/>
                  </a:lnTo>
                  <a:lnTo>
                    <a:pt x="1087" y="1378"/>
                  </a:lnTo>
                  <a:lnTo>
                    <a:pt x="1077" y="1400"/>
                  </a:lnTo>
                  <a:lnTo>
                    <a:pt x="1068" y="1421"/>
                  </a:lnTo>
                  <a:lnTo>
                    <a:pt x="1063" y="1443"/>
                  </a:lnTo>
                  <a:lnTo>
                    <a:pt x="1060" y="1463"/>
                  </a:lnTo>
                  <a:lnTo>
                    <a:pt x="1060" y="1481"/>
                  </a:lnTo>
                  <a:lnTo>
                    <a:pt x="1064" y="1499"/>
                  </a:lnTo>
                  <a:lnTo>
                    <a:pt x="1070" y="1514"/>
                  </a:lnTo>
                  <a:lnTo>
                    <a:pt x="1082" y="1529"/>
                  </a:lnTo>
                  <a:lnTo>
                    <a:pt x="1097" y="1543"/>
                  </a:lnTo>
                  <a:lnTo>
                    <a:pt x="1108" y="1527"/>
                  </a:lnTo>
                  <a:lnTo>
                    <a:pt x="1120" y="1510"/>
                  </a:lnTo>
                  <a:lnTo>
                    <a:pt x="1131" y="1493"/>
                  </a:lnTo>
                  <a:lnTo>
                    <a:pt x="1140" y="1476"/>
                  </a:lnTo>
                  <a:lnTo>
                    <a:pt x="1155" y="1448"/>
                  </a:lnTo>
                  <a:lnTo>
                    <a:pt x="1165" y="1431"/>
                  </a:lnTo>
                  <a:lnTo>
                    <a:pt x="1177" y="1414"/>
                  </a:lnTo>
                  <a:lnTo>
                    <a:pt x="1197" y="1383"/>
                  </a:lnTo>
                  <a:lnTo>
                    <a:pt x="1221" y="1345"/>
                  </a:lnTo>
                  <a:lnTo>
                    <a:pt x="1250" y="1303"/>
                  </a:lnTo>
                  <a:lnTo>
                    <a:pt x="1278" y="1261"/>
                  </a:lnTo>
                  <a:lnTo>
                    <a:pt x="1304" y="1223"/>
                  </a:lnTo>
                  <a:lnTo>
                    <a:pt x="1324" y="1194"/>
                  </a:lnTo>
                  <a:lnTo>
                    <a:pt x="1337" y="1177"/>
                  </a:lnTo>
                  <a:lnTo>
                    <a:pt x="1345" y="1180"/>
                  </a:lnTo>
                  <a:lnTo>
                    <a:pt x="1352" y="1184"/>
                  </a:lnTo>
                  <a:lnTo>
                    <a:pt x="1354" y="1190"/>
                  </a:lnTo>
                  <a:lnTo>
                    <a:pt x="1355" y="1198"/>
                  </a:lnTo>
                  <a:lnTo>
                    <a:pt x="1355" y="1208"/>
                  </a:lnTo>
                  <a:lnTo>
                    <a:pt x="1355" y="1217"/>
                  </a:lnTo>
                  <a:lnTo>
                    <a:pt x="1352" y="1241"/>
                  </a:lnTo>
                  <a:lnTo>
                    <a:pt x="1348" y="1266"/>
                  </a:lnTo>
                  <a:lnTo>
                    <a:pt x="1342" y="1294"/>
                  </a:lnTo>
                  <a:lnTo>
                    <a:pt x="1334" y="1324"/>
                  </a:lnTo>
                  <a:lnTo>
                    <a:pt x="1325" y="1355"/>
                  </a:lnTo>
                  <a:lnTo>
                    <a:pt x="1315" y="1387"/>
                  </a:lnTo>
                  <a:lnTo>
                    <a:pt x="1293" y="1451"/>
                  </a:lnTo>
                  <a:lnTo>
                    <a:pt x="1272" y="1512"/>
                  </a:lnTo>
                  <a:lnTo>
                    <a:pt x="1254" y="1565"/>
                  </a:lnTo>
                  <a:lnTo>
                    <a:pt x="1240" y="1608"/>
                  </a:lnTo>
                  <a:lnTo>
                    <a:pt x="1236" y="1639"/>
                  </a:lnTo>
                  <a:lnTo>
                    <a:pt x="1232" y="1671"/>
                  </a:lnTo>
                  <a:lnTo>
                    <a:pt x="1227" y="1703"/>
                  </a:lnTo>
                  <a:lnTo>
                    <a:pt x="1221" y="1735"/>
                  </a:lnTo>
                  <a:lnTo>
                    <a:pt x="1215" y="1767"/>
                  </a:lnTo>
                  <a:lnTo>
                    <a:pt x="1205" y="1798"/>
                  </a:lnTo>
                  <a:lnTo>
                    <a:pt x="1200" y="1813"/>
                  </a:lnTo>
                  <a:lnTo>
                    <a:pt x="1194" y="1828"/>
                  </a:lnTo>
                  <a:lnTo>
                    <a:pt x="1188" y="1843"/>
                  </a:lnTo>
                  <a:lnTo>
                    <a:pt x="1180" y="1858"/>
                  </a:lnTo>
                  <a:lnTo>
                    <a:pt x="1174" y="1854"/>
                  </a:lnTo>
                  <a:lnTo>
                    <a:pt x="1171" y="1848"/>
                  </a:lnTo>
                  <a:lnTo>
                    <a:pt x="1167" y="1844"/>
                  </a:lnTo>
                  <a:lnTo>
                    <a:pt x="1166" y="1840"/>
                  </a:lnTo>
                  <a:lnTo>
                    <a:pt x="1166" y="1832"/>
                  </a:lnTo>
                  <a:lnTo>
                    <a:pt x="1166" y="1825"/>
                  </a:lnTo>
                  <a:lnTo>
                    <a:pt x="1166" y="1822"/>
                  </a:lnTo>
                  <a:lnTo>
                    <a:pt x="1166" y="1818"/>
                  </a:lnTo>
                  <a:lnTo>
                    <a:pt x="1165" y="1815"/>
                  </a:lnTo>
                  <a:lnTo>
                    <a:pt x="1162" y="1811"/>
                  </a:lnTo>
                  <a:lnTo>
                    <a:pt x="1158" y="1808"/>
                  </a:lnTo>
                  <a:lnTo>
                    <a:pt x="1153" y="1805"/>
                  </a:lnTo>
                  <a:lnTo>
                    <a:pt x="1145" y="1802"/>
                  </a:lnTo>
                  <a:lnTo>
                    <a:pt x="1135" y="1799"/>
                  </a:lnTo>
                  <a:lnTo>
                    <a:pt x="1144" y="1774"/>
                  </a:lnTo>
                  <a:lnTo>
                    <a:pt x="1150" y="1756"/>
                  </a:lnTo>
                  <a:lnTo>
                    <a:pt x="1152" y="1745"/>
                  </a:lnTo>
                  <a:lnTo>
                    <a:pt x="1154" y="1735"/>
                  </a:lnTo>
                  <a:lnTo>
                    <a:pt x="1156" y="1731"/>
                  </a:lnTo>
                  <a:lnTo>
                    <a:pt x="1158" y="1727"/>
                  </a:lnTo>
                  <a:lnTo>
                    <a:pt x="1161" y="1723"/>
                  </a:lnTo>
                  <a:lnTo>
                    <a:pt x="1166" y="1718"/>
                  </a:lnTo>
                  <a:lnTo>
                    <a:pt x="1180" y="1706"/>
                  </a:lnTo>
                  <a:lnTo>
                    <a:pt x="1201" y="1688"/>
                  </a:lnTo>
                  <a:lnTo>
                    <a:pt x="1200" y="1678"/>
                  </a:lnTo>
                  <a:lnTo>
                    <a:pt x="1199" y="1669"/>
                  </a:lnTo>
                  <a:lnTo>
                    <a:pt x="1196" y="1659"/>
                  </a:lnTo>
                  <a:lnTo>
                    <a:pt x="1193" y="1650"/>
                  </a:lnTo>
                  <a:lnTo>
                    <a:pt x="1190" y="1641"/>
                  </a:lnTo>
                  <a:lnTo>
                    <a:pt x="1185" y="1633"/>
                  </a:lnTo>
                  <a:lnTo>
                    <a:pt x="1180" y="1625"/>
                  </a:lnTo>
                  <a:lnTo>
                    <a:pt x="1175" y="1618"/>
                  </a:lnTo>
                  <a:lnTo>
                    <a:pt x="1163" y="1603"/>
                  </a:lnTo>
                  <a:lnTo>
                    <a:pt x="1150" y="1589"/>
                  </a:lnTo>
                  <a:lnTo>
                    <a:pt x="1135" y="1577"/>
                  </a:lnTo>
                  <a:lnTo>
                    <a:pt x="1119" y="1565"/>
                  </a:lnTo>
                  <a:lnTo>
                    <a:pt x="1102" y="1555"/>
                  </a:lnTo>
                  <a:lnTo>
                    <a:pt x="1085" y="1544"/>
                  </a:lnTo>
                  <a:lnTo>
                    <a:pt x="1068" y="1536"/>
                  </a:lnTo>
                  <a:lnTo>
                    <a:pt x="1050" y="1526"/>
                  </a:lnTo>
                  <a:lnTo>
                    <a:pt x="1018" y="1510"/>
                  </a:lnTo>
                  <a:lnTo>
                    <a:pt x="989" y="1494"/>
                  </a:lnTo>
                  <a:lnTo>
                    <a:pt x="989" y="1473"/>
                  </a:lnTo>
                  <a:lnTo>
                    <a:pt x="988" y="1453"/>
                  </a:lnTo>
                  <a:lnTo>
                    <a:pt x="986" y="1436"/>
                  </a:lnTo>
                  <a:lnTo>
                    <a:pt x="983" y="1422"/>
                  </a:lnTo>
                  <a:lnTo>
                    <a:pt x="979" y="1410"/>
                  </a:lnTo>
                  <a:lnTo>
                    <a:pt x="972" y="1400"/>
                  </a:lnTo>
                  <a:lnTo>
                    <a:pt x="969" y="1396"/>
                  </a:lnTo>
                  <a:lnTo>
                    <a:pt x="966" y="1393"/>
                  </a:lnTo>
                  <a:lnTo>
                    <a:pt x="962" y="1390"/>
                  </a:lnTo>
                  <a:lnTo>
                    <a:pt x="957" y="1388"/>
                  </a:lnTo>
                  <a:lnTo>
                    <a:pt x="953" y="1385"/>
                  </a:lnTo>
                  <a:lnTo>
                    <a:pt x="949" y="1384"/>
                  </a:lnTo>
                  <a:lnTo>
                    <a:pt x="944" y="1383"/>
                  </a:lnTo>
                  <a:lnTo>
                    <a:pt x="938" y="1383"/>
                  </a:lnTo>
                  <a:lnTo>
                    <a:pt x="928" y="1384"/>
                  </a:lnTo>
                  <a:lnTo>
                    <a:pt x="916" y="1387"/>
                  </a:lnTo>
                  <a:lnTo>
                    <a:pt x="904" y="1391"/>
                  </a:lnTo>
                  <a:lnTo>
                    <a:pt x="891" y="1397"/>
                  </a:lnTo>
                  <a:lnTo>
                    <a:pt x="877" y="1405"/>
                  </a:lnTo>
                  <a:lnTo>
                    <a:pt x="862" y="1414"/>
                  </a:lnTo>
                  <a:lnTo>
                    <a:pt x="874" y="1424"/>
                  </a:lnTo>
                  <a:lnTo>
                    <a:pt x="887" y="1434"/>
                  </a:lnTo>
                  <a:lnTo>
                    <a:pt x="887" y="1457"/>
                  </a:lnTo>
                  <a:lnTo>
                    <a:pt x="864" y="1474"/>
                  </a:lnTo>
                  <a:lnTo>
                    <a:pt x="840" y="1491"/>
                  </a:lnTo>
                  <a:lnTo>
                    <a:pt x="816" y="1508"/>
                  </a:lnTo>
                  <a:lnTo>
                    <a:pt x="792" y="1525"/>
                  </a:lnTo>
                  <a:lnTo>
                    <a:pt x="768" y="1541"/>
                  </a:lnTo>
                  <a:lnTo>
                    <a:pt x="744" y="1558"/>
                  </a:lnTo>
                  <a:lnTo>
                    <a:pt x="720" y="1573"/>
                  </a:lnTo>
                  <a:lnTo>
                    <a:pt x="698" y="1588"/>
                  </a:lnTo>
                  <a:lnTo>
                    <a:pt x="693" y="1584"/>
                  </a:lnTo>
                  <a:lnTo>
                    <a:pt x="688" y="1579"/>
                  </a:lnTo>
                  <a:lnTo>
                    <a:pt x="685" y="1573"/>
                  </a:lnTo>
                  <a:lnTo>
                    <a:pt x="683" y="1565"/>
                  </a:lnTo>
                  <a:lnTo>
                    <a:pt x="681" y="1557"/>
                  </a:lnTo>
                  <a:lnTo>
                    <a:pt x="680" y="1548"/>
                  </a:lnTo>
                  <a:lnTo>
                    <a:pt x="680" y="1539"/>
                  </a:lnTo>
                  <a:lnTo>
                    <a:pt x="681" y="1528"/>
                  </a:lnTo>
                  <a:lnTo>
                    <a:pt x="683" y="1506"/>
                  </a:lnTo>
                  <a:lnTo>
                    <a:pt x="688" y="1482"/>
                  </a:lnTo>
                  <a:lnTo>
                    <a:pt x="695" y="1457"/>
                  </a:lnTo>
                  <a:lnTo>
                    <a:pt x="702" y="1431"/>
                  </a:lnTo>
                  <a:lnTo>
                    <a:pt x="720" y="1379"/>
                  </a:lnTo>
                  <a:lnTo>
                    <a:pt x="737" y="1331"/>
                  </a:lnTo>
                  <a:lnTo>
                    <a:pt x="752" y="1290"/>
                  </a:lnTo>
                  <a:lnTo>
                    <a:pt x="761" y="1263"/>
                  </a:lnTo>
                  <a:lnTo>
                    <a:pt x="759" y="1190"/>
                  </a:lnTo>
                  <a:lnTo>
                    <a:pt x="756" y="1123"/>
                  </a:lnTo>
                  <a:lnTo>
                    <a:pt x="753" y="1093"/>
                  </a:lnTo>
                  <a:lnTo>
                    <a:pt x="749" y="1063"/>
                  </a:lnTo>
                  <a:lnTo>
                    <a:pt x="746" y="1049"/>
                  </a:lnTo>
                  <a:lnTo>
                    <a:pt x="743" y="1036"/>
                  </a:lnTo>
                  <a:lnTo>
                    <a:pt x="740" y="1022"/>
                  </a:lnTo>
                  <a:lnTo>
                    <a:pt x="736" y="1009"/>
                  </a:lnTo>
                  <a:lnTo>
                    <a:pt x="731" y="998"/>
                  </a:lnTo>
                  <a:lnTo>
                    <a:pt x="726" y="986"/>
                  </a:lnTo>
                  <a:lnTo>
                    <a:pt x="720" y="974"/>
                  </a:lnTo>
                  <a:lnTo>
                    <a:pt x="714" y="964"/>
                  </a:lnTo>
                  <a:lnTo>
                    <a:pt x="706" y="954"/>
                  </a:lnTo>
                  <a:lnTo>
                    <a:pt x="699" y="945"/>
                  </a:lnTo>
                  <a:lnTo>
                    <a:pt x="690" y="936"/>
                  </a:lnTo>
                  <a:lnTo>
                    <a:pt x="681" y="928"/>
                  </a:lnTo>
                  <a:lnTo>
                    <a:pt x="670" y="921"/>
                  </a:lnTo>
                  <a:lnTo>
                    <a:pt x="660" y="913"/>
                  </a:lnTo>
                  <a:lnTo>
                    <a:pt x="647" y="908"/>
                  </a:lnTo>
                  <a:lnTo>
                    <a:pt x="635" y="902"/>
                  </a:lnTo>
                  <a:lnTo>
                    <a:pt x="621" y="897"/>
                  </a:lnTo>
                  <a:lnTo>
                    <a:pt x="606" y="893"/>
                  </a:lnTo>
                  <a:lnTo>
                    <a:pt x="589" y="889"/>
                  </a:lnTo>
                  <a:lnTo>
                    <a:pt x="572" y="887"/>
                  </a:lnTo>
                  <a:lnTo>
                    <a:pt x="570" y="893"/>
                  </a:lnTo>
                  <a:lnTo>
                    <a:pt x="569" y="902"/>
                  </a:lnTo>
                  <a:lnTo>
                    <a:pt x="568" y="912"/>
                  </a:lnTo>
                  <a:lnTo>
                    <a:pt x="568" y="924"/>
                  </a:lnTo>
                  <a:lnTo>
                    <a:pt x="570" y="950"/>
                  </a:lnTo>
                  <a:lnTo>
                    <a:pt x="574" y="980"/>
                  </a:lnTo>
                  <a:lnTo>
                    <a:pt x="580" y="1010"/>
                  </a:lnTo>
                  <a:lnTo>
                    <a:pt x="585" y="1040"/>
                  </a:lnTo>
                  <a:lnTo>
                    <a:pt x="589" y="1066"/>
                  </a:lnTo>
                  <a:lnTo>
                    <a:pt x="591" y="1087"/>
                  </a:lnTo>
                  <a:lnTo>
                    <a:pt x="562" y="1122"/>
                  </a:lnTo>
                  <a:lnTo>
                    <a:pt x="533" y="1155"/>
                  </a:lnTo>
                  <a:lnTo>
                    <a:pt x="520" y="1171"/>
                  </a:lnTo>
                  <a:lnTo>
                    <a:pt x="508" y="1187"/>
                  </a:lnTo>
                  <a:lnTo>
                    <a:pt x="497" y="1203"/>
                  </a:lnTo>
                  <a:lnTo>
                    <a:pt x="488" y="1219"/>
                  </a:lnTo>
                  <a:lnTo>
                    <a:pt x="485" y="1226"/>
                  </a:lnTo>
                  <a:lnTo>
                    <a:pt x="482" y="1234"/>
                  </a:lnTo>
                  <a:lnTo>
                    <a:pt x="478" y="1243"/>
                  </a:lnTo>
                  <a:lnTo>
                    <a:pt x="476" y="1251"/>
                  </a:lnTo>
                  <a:lnTo>
                    <a:pt x="474" y="1260"/>
                  </a:lnTo>
                  <a:lnTo>
                    <a:pt x="473" y="1268"/>
                  </a:lnTo>
                  <a:lnTo>
                    <a:pt x="473" y="1277"/>
                  </a:lnTo>
                  <a:lnTo>
                    <a:pt x="473" y="1285"/>
                  </a:lnTo>
                  <a:lnTo>
                    <a:pt x="474" y="1295"/>
                  </a:lnTo>
                  <a:lnTo>
                    <a:pt x="476" y="1303"/>
                  </a:lnTo>
                  <a:lnTo>
                    <a:pt x="479" y="1313"/>
                  </a:lnTo>
                  <a:lnTo>
                    <a:pt x="483" y="1323"/>
                  </a:lnTo>
                  <a:lnTo>
                    <a:pt x="487" y="1333"/>
                  </a:lnTo>
                  <a:lnTo>
                    <a:pt x="492" y="1343"/>
                  </a:lnTo>
                  <a:lnTo>
                    <a:pt x="498" y="1354"/>
                  </a:lnTo>
                  <a:lnTo>
                    <a:pt x="506" y="1364"/>
                  </a:lnTo>
                  <a:lnTo>
                    <a:pt x="508" y="1383"/>
                  </a:lnTo>
                  <a:lnTo>
                    <a:pt x="510" y="1401"/>
                  </a:lnTo>
                  <a:lnTo>
                    <a:pt x="513" y="1416"/>
                  </a:lnTo>
                  <a:lnTo>
                    <a:pt x="517" y="1431"/>
                  </a:lnTo>
                  <a:lnTo>
                    <a:pt x="522" y="1443"/>
                  </a:lnTo>
                  <a:lnTo>
                    <a:pt x="527" y="1453"/>
                  </a:lnTo>
                  <a:lnTo>
                    <a:pt x="533" y="1463"/>
                  </a:lnTo>
                  <a:lnTo>
                    <a:pt x="541" y="1471"/>
                  </a:lnTo>
                  <a:lnTo>
                    <a:pt x="548" y="1478"/>
                  </a:lnTo>
                  <a:lnTo>
                    <a:pt x="558" y="1485"/>
                  </a:lnTo>
                  <a:lnTo>
                    <a:pt x="568" y="1491"/>
                  </a:lnTo>
                  <a:lnTo>
                    <a:pt x="581" y="1496"/>
                  </a:lnTo>
                  <a:lnTo>
                    <a:pt x="609" y="1507"/>
                  </a:lnTo>
                  <a:lnTo>
                    <a:pt x="645" y="1517"/>
                  </a:lnTo>
                  <a:lnTo>
                    <a:pt x="645" y="1526"/>
                  </a:lnTo>
                  <a:lnTo>
                    <a:pt x="646" y="1537"/>
                  </a:lnTo>
                  <a:lnTo>
                    <a:pt x="550" y="1537"/>
                  </a:lnTo>
                  <a:lnTo>
                    <a:pt x="551" y="1551"/>
                  </a:lnTo>
                  <a:lnTo>
                    <a:pt x="551" y="1567"/>
                  </a:lnTo>
                  <a:lnTo>
                    <a:pt x="555" y="1568"/>
                  </a:lnTo>
                  <a:lnTo>
                    <a:pt x="560" y="1569"/>
                  </a:lnTo>
                  <a:lnTo>
                    <a:pt x="565" y="1570"/>
                  </a:lnTo>
                  <a:lnTo>
                    <a:pt x="571" y="1570"/>
                  </a:lnTo>
                  <a:lnTo>
                    <a:pt x="585" y="1570"/>
                  </a:lnTo>
                  <a:lnTo>
                    <a:pt x="600" y="1569"/>
                  </a:lnTo>
                  <a:lnTo>
                    <a:pt x="629" y="1565"/>
                  </a:lnTo>
                  <a:lnTo>
                    <a:pt x="655" y="1562"/>
                  </a:lnTo>
                  <a:lnTo>
                    <a:pt x="655" y="1571"/>
                  </a:lnTo>
                  <a:lnTo>
                    <a:pt x="656" y="1582"/>
                  </a:lnTo>
                  <a:lnTo>
                    <a:pt x="646" y="1585"/>
                  </a:lnTo>
                  <a:lnTo>
                    <a:pt x="634" y="1587"/>
                  </a:lnTo>
                  <a:lnTo>
                    <a:pt x="619" y="1588"/>
                  </a:lnTo>
                  <a:lnTo>
                    <a:pt x="603" y="1589"/>
                  </a:lnTo>
                  <a:lnTo>
                    <a:pt x="587" y="1589"/>
                  </a:lnTo>
                  <a:lnTo>
                    <a:pt x="572" y="1590"/>
                  </a:lnTo>
                  <a:lnTo>
                    <a:pt x="559" y="1592"/>
                  </a:lnTo>
                  <a:lnTo>
                    <a:pt x="547" y="1594"/>
                  </a:lnTo>
                  <a:lnTo>
                    <a:pt x="546" y="1615"/>
                  </a:lnTo>
                  <a:lnTo>
                    <a:pt x="545" y="1635"/>
                  </a:lnTo>
                  <a:lnTo>
                    <a:pt x="543" y="1656"/>
                  </a:lnTo>
                  <a:lnTo>
                    <a:pt x="541" y="1677"/>
                  </a:lnTo>
                  <a:lnTo>
                    <a:pt x="537" y="1698"/>
                  </a:lnTo>
                  <a:lnTo>
                    <a:pt x="534" y="1718"/>
                  </a:lnTo>
                  <a:lnTo>
                    <a:pt x="531" y="1739"/>
                  </a:lnTo>
                  <a:lnTo>
                    <a:pt x="527" y="1761"/>
                  </a:lnTo>
                  <a:lnTo>
                    <a:pt x="508" y="1791"/>
                  </a:lnTo>
                  <a:lnTo>
                    <a:pt x="477" y="1839"/>
                  </a:lnTo>
                  <a:lnTo>
                    <a:pt x="461" y="1861"/>
                  </a:lnTo>
                  <a:lnTo>
                    <a:pt x="448" y="1878"/>
                  </a:lnTo>
                  <a:lnTo>
                    <a:pt x="441" y="1884"/>
                  </a:lnTo>
                  <a:lnTo>
                    <a:pt x="435" y="1888"/>
                  </a:lnTo>
                  <a:lnTo>
                    <a:pt x="433" y="1890"/>
                  </a:lnTo>
                  <a:lnTo>
                    <a:pt x="431" y="1891"/>
                  </a:lnTo>
                  <a:lnTo>
                    <a:pt x="430" y="1890"/>
                  </a:lnTo>
                  <a:lnTo>
                    <a:pt x="428" y="1888"/>
                  </a:lnTo>
                  <a:lnTo>
                    <a:pt x="451" y="1842"/>
                  </a:lnTo>
                  <a:lnTo>
                    <a:pt x="469" y="1800"/>
                  </a:lnTo>
                  <a:lnTo>
                    <a:pt x="476" y="1781"/>
                  </a:lnTo>
                  <a:lnTo>
                    <a:pt x="482" y="1764"/>
                  </a:lnTo>
                  <a:lnTo>
                    <a:pt x="485" y="1750"/>
                  </a:lnTo>
                  <a:lnTo>
                    <a:pt x="486" y="1739"/>
                  </a:lnTo>
                  <a:lnTo>
                    <a:pt x="485" y="1735"/>
                  </a:lnTo>
                  <a:lnTo>
                    <a:pt x="484" y="1731"/>
                  </a:lnTo>
                  <a:lnTo>
                    <a:pt x="483" y="1729"/>
                  </a:lnTo>
                  <a:lnTo>
                    <a:pt x="479" y="1727"/>
                  </a:lnTo>
                  <a:lnTo>
                    <a:pt x="476" y="1726"/>
                  </a:lnTo>
                  <a:lnTo>
                    <a:pt x="472" y="1726"/>
                  </a:lnTo>
                  <a:lnTo>
                    <a:pt x="468" y="1728"/>
                  </a:lnTo>
                  <a:lnTo>
                    <a:pt x="461" y="1730"/>
                  </a:lnTo>
                  <a:lnTo>
                    <a:pt x="448" y="1738"/>
                  </a:lnTo>
                  <a:lnTo>
                    <a:pt x="430" y="1751"/>
                  </a:lnTo>
                  <a:lnTo>
                    <a:pt x="408" y="1770"/>
                  </a:lnTo>
                  <a:lnTo>
                    <a:pt x="381" y="1794"/>
                  </a:lnTo>
                  <a:lnTo>
                    <a:pt x="373" y="1798"/>
                  </a:lnTo>
                  <a:lnTo>
                    <a:pt x="365" y="1800"/>
                  </a:lnTo>
                  <a:lnTo>
                    <a:pt x="358" y="1802"/>
                  </a:lnTo>
                  <a:lnTo>
                    <a:pt x="352" y="1803"/>
                  </a:lnTo>
                  <a:lnTo>
                    <a:pt x="341" y="1803"/>
                  </a:lnTo>
                  <a:lnTo>
                    <a:pt x="331" y="1802"/>
                  </a:lnTo>
                  <a:lnTo>
                    <a:pt x="315" y="1797"/>
                  </a:lnTo>
                  <a:lnTo>
                    <a:pt x="302" y="1790"/>
                  </a:lnTo>
                  <a:lnTo>
                    <a:pt x="296" y="1789"/>
                  </a:lnTo>
                  <a:lnTo>
                    <a:pt x="289" y="1789"/>
                  </a:lnTo>
                  <a:lnTo>
                    <a:pt x="286" y="1790"/>
                  </a:lnTo>
                  <a:lnTo>
                    <a:pt x="282" y="1791"/>
                  </a:lnTo>
                  <a:lnTo>
                    <a:pt x="279" y="1793"/>
                  </a:lnTo>
                  <a:lnTo>
                    <a:pt x="275" y="1797"/>
                  </a:lnTo>
                  <a:lnTo>
                    <a:pt x="265" y="1805"/>
                  </a:lnTo>
                  <a:lnTo>
                    <a:pt x="255" y="1818"/>
                  </a:lnTo>
                  <a:lnTo>
                    <a:pt x="242" y="1835"/>
                  </a:lnTo>
                  <a:lnTo>
                    <a:pt x="227" y="1857"/>
                  </a:lnTo>
                  <a:lnTo>
                    <a:pt x="206" y="1841"/>
                  </a:lnTo>
                  <a:lnTo>
                    <a:pt x="190" y="1828"/>
                  </a:lnTo>
                  <a:lnTo>
                    <a:pt x="178" y="1819"/>
                  </a:lnTo>
                  <a:lnTo>
                    <a:pt x="167" y="1812"/>
                  </a:lnTo>
                  <a:lnTo>
                    <a:pt x="161" y="1810"/>
                  </a:lnTo>
                  <a:lnTo>
                    <a:pt x="155" y="1808"/>
                  </a:lnTo>
                  <a:lnTo>
                    <a:pt x="149" y="1807"/>
                  </a:lnTo>
                  <a:lnTo>
                    <a:pt x="143" y="1806"/>
                  </a:lnTo>
                  <a:lnTo>
                    <a:pt x="127" y="1805"/>
                  </a:lnTo>
                  <a:lnTo>
                    <a:pt x="107" y="1805"/>
                  </a:lnTo>
                  <a:lnTo>
                    <a:pt x="95" y="1792"/>
                  </a:lnTo>
                  <a:lnTo>
                    <a:pt x="86" y="1780"/>
                  </a:lnTo>
                  <a:lnTo>
                    <a:pt x="69" y="1779"/>
                  </a:lnTo>
                  <a:lnTo>
                    <a:pt x="53" y="1779"/>
                  </a:lnTo>
                  <a:lnTo>
                    <a:pt x="37" y="1779"/>
                  </a:lnTo>
                  <a:lnTo>
                    <a:pt x="21" y="1779"/>
                  </a:lnTo>
                  <a:lnTo>
                    <a:pt x="16" y="1789"/>
                  </a:lnTo>
                  <a:lnTo>
                    <a:pt x="11" y="1800"/>
                  </a:lnTo>
                  <a:lnTo>
                    <a:pt x="6" y="1810"/>
                  </a:lnTo>
                  <a:lnTo>
                    <a:pt x="0" y="1821"/>
                  </a:lnTo>
                  <a:lnTo>
                    <a:pt x="5" y="1831"/>
                  </a:lnTo>
                  <a:lnTo>
                    <a:pt x="9" y="1841"/>
                  </a:lnTo>
                  <a:lnTo>
                    <a:pt x="13" y="1851"/>
                  </a:lnTo>
                  <a:lnTo>
                    <a:pt x="17" y="1862"/>
                  </a:lnTo>
                  <a:lnTo>
                    <a:pt x="16" y="1875"/>
                  </a:lnTo>
                  <a:lnTo>
                    <a:pt x="17" y="1887"/>
                  </a:lnTo>
                  <a:lnTo>
                    <a:pt x="18" y="1898"/>
                  </a:lnTo>
                  <a:lnTo>
                    <a:pt x="19" y="1910"/>
                  </a:lnTo>
                  <a:lnTo>
                    <a:pt x="21" y="1919"/>
                  </a:lnTo>
                  <a:lnTo>
                    <a:pt x="25" y="1929"/>
                  </a:lnTo>
                  <a:lnTo>
                    <a:pt x="27" y="1938"/>
                  </a:lnTo>
                  <a:lnTo>
                    <a:pt x="31" y="1947"/>
                  </a:lnTo>
                  <a:lnTo>
                    <a:pt x="35" y="1954"/>
                  </a:lnTo>
                  <a:lnTo>
                    <a:pt x="39" y="1961"/>
                  </a:lnTo>
                  <a:lnTo>
                    <a:pt x="45" y="1969"/>
                  </a:lnTo>
                  <a:lnTo>
                    <a:pt x="50" y="1975"/>
                  </a:lnTo>
                  <a:lnTo>
                    <a:pt x="62" y="1988"/>
                  </a:lnTo>
                  <a:lnTo>
                    <a:pt x="75" y="1998"/>
                  </a:lnTo>
                  <a:lnTo>
                    <a:pt x="90" y="2008"/>
                  </a:lnTo>
                  <a:lnTo>
                    <a:pt x="106" y="2017"/>
                  </a:lnTo>
                  <a:lnTo>
                    <a:pt x="123" y="2026"/>
                  </a:lnTo>
                  <a:lnTo>
                    <a:pt x="141" y="2035"/>
                  </a:lnTo>
                  <a:lnTo>
                    <a:pt x="178" y="2053"/>
                  </a:lnTo>
                  <a:lnTo>
                    <a:pt x="217" y="2074"/>
                  </a:lnTo>
                  <a:lnTo>
                    <a:pt x="215" y="2076"/>
                  </a:lnTo>
                  <a:lnTo>
                    <a:pt x="212" y="2077"/>
                  </a:lnTo>
                  <a:lnTo>
                    <a:pt x="209" y="2078"/>
                  </a:lnTo>
                  <a:lnTo>
                    <a:pt x="206" y="2078"/>
                  </a:lnTo>
                  <a:lnTo>
                    <a:pt x="198" y="2077"/>
                  </a:lnTo>
                  <a:lnTo>
                    <a:pt x="187" y="2074"/>
                  </a:lnTo>
                  <a:lnTo>
                    <a:pt x="163" y="2066"/>
                  </a:lnTo>
                  <a:lnTo>
                    <a:pt x="135" y="2055"/>
                  </a:lnTo>
                  <a:lnTo>
                    <a:pt x="107" y="2045"/>
                  </a:lnTo>
                  <a:lnTo>
                    <a:pt x="79" y="2034"/>
                  </a:lnTo>
                  <a:lnTo>
                    <a:pt x="66" y="2031"/>
                  </a:lnTo>
                  <a:lnTo>
                    <a:pt x="54" y="2028"/>
                  </a:lnTo>
                  <a:lnTo>
                    <a:pt x="45" y="2027"/>
                  </a:lnTo>
                  <a:lnTo>
                    <a:pt x="35" y="2027"/>
                  </a:lnTo>
                  <a:lnTo>
                    <a:pt x="28" y="2042"/>
                  </a:lnTo>
                  <a:lnTo>
                    <a:pt x="21" y="2056"/>
                  </a:lnTo>
                  <a:lnTo>
                    <a:pt x="53" y="2101"/>
                  </a:lnTo>
                  <a:lnTo>
                    <a:pt x="66" y="2103"/>
                  </a:lnTo>
                  <a:lnTo>
                    <a:pt x="78" y="2107"/>
                  </a:lnTo>
                  <a:lnTo>
                    <a:pt x="92" y="2113"/>
                  </a:lnTo>
                  <a:lnTo>
                    <a:pt x="107" y="2121"/>
                  </a:lnTo>
                  <a:lnTo>
                    <a:pt x="122" y="2130"/>
                  </a:lnTo>
                  <a:lnTo>
                    <a:pt x="136" y="2140"/>
                  </a:lnTo>
                  <a:lnTo>
                    <a:pt x="152" y="2152"/>
                  </a:lnTo>
                  <a:lnTo>
                    <a:pt x="168" y="2164"/>
                  </a:lnTo>
                  <a:lnTo>
                    <a:pt x="199" y="2190"/>
                  </a:lnTo>
                  <a:lnTo>
                    <a:pt x="229" y="2215"/>
                  </a:lnTo>
                  <a:lnTo>
                    <a:pt x="258" y="2238"/>
                  </a:lnTo>
                  <a:lnTo>
                    <a:pt x="282" y="2258"/>
                  </a:lnTo>
                  <a:lnTo>
                    <a:pt x="279" y="2302"/>
                  </a:lnTo>
                  <a:lnTo>
                    <a:pt x="275" y="2344"/>
                  </a:lnTo>
                  <a:lnTo>
                    <a:pt x="270" y="2386"/>
                  </a:lnTo>
                  <a:lnTo>
                    <a:pt x="267" y="2428"/>
                  </a:lnTo>
                  <a:lnTo>
                    <a:pt x="263" y="2471"/>
                  </a:lnTo>
                  <a:lnTo>
                    <a:pt x="260" y="2513"/>
                  </a:lnTo>
                  <a:lnTo>
                    <a:pt x="256" y="2556"/>
                  </a:lnTo>
                  <a:lnTo>
                    <a:pt x="253" y="2599"/>
                  </a:lnTo>
                  <a:lnTo>
                    <a:pt x="261" y="2604"/>
                  </a:lnTo>
                  <a:lnTo>
                    <a:pt x="270" y="2610"/>
                  </a:lnTo>
                  <a:lnTo>
                    <a:pt x="266" y="2631"/>
                  </a:lnTo>
                  <a:lnTo>
                    <a:pt x="260" y="2655"/>
                  </a:lnTo>
                  <a:lnTo>
                    <a:pt x="254" y="2681"/>
                  </a:lnTo>
                  <a:lnTo>
                    <a:pt x="247" y="2707"/>
                  </a:lnTo>
                  <a:lnTo>
                    <a:pt x="241" y="2734"/>
                  </a:lnTo>
                  <a:lnTo>
                    <a:pt x="237" y="2759"/>
                  </a:lnTo>
                  <a:lnTo>
                    <a:pt x="233" y="2784"/>
                  </a:lnTo>
                  <a:lnTo>
                    <a:pt x="231" y="2805"/>
                  </a:lnTo>
                  <a:lnTo>
                    <a:pt x="240" y="2813"/>
                  </a:lnTo>
                  <a:lnTo>
                    <a:pt x="247" y="2822"/>
                  </a:lnTo>
                  <a:lnTo>
                    <a:pt x="252" y="2829"/>
                  </a:lnTo>
                  <a:lnTo>
                    <a:pt x="255" y="2837"/>
                  </a:lnTo>
                  <a:lnTo>
                    <a:pt x="256" y="2845"/>
                  </a:lnTo>
                  <a:lnTo>
                    <a:pt x="256" y="2852"/>
                  </a:lnTo>
                  <a:lnTo>
                    <a:pt x="255" y="2860"/>
                  </a:lnTo>
                  <a:lnTo>
                    <a:pt x="253" y="2868"/>
                  </a:lnTo>
                  <a:lnTo>
                    <a:pt x="246" y="2886"/>
                  </a:lnTo>
                  <a:lnTo>
                    <a:pt x="240" y="2907"/>
                  </a:lnTo>
                  <a:lnTo>
                    <a:pt x="237" y="2920"/>
                  </a:lnTo>
                  <a:lnTo>
                    <a:pt x="235" y="2933"/>
                  </a:lnTo>
                  <a:lnTo>
                    <a:pt x="233" y="2947"/>
                  </a:lnTo>
                  <a:lnTo>
                    <a:pt x="231" y="2963"/>
                  </a:lnTo>
                  <a:lnTo>
                    <a:pt x="242" y="2976"/>
                  </a:lnTo>
                  <a:lnTo>
                    <a:pt x="250" y="2987"/>
                  </a:lnTo>
                  <a:lnTo>
                    <a:pt x="258" y="2998"/>
                  </a:lnTo>
                  <a:lnTo>
                    <a:pt x="263" y="3010"/>
                  </a:lnTo>
                  <a:lnTo>
                    <a:pt x="267" y="3021"/>
                  </a:lnTo>
                  <a:lnTo>
                    <a:pt x="270" y="3033"/>
                  </a:lnTo>
                  <a:lnTo>
                    <a:pt x="274" y="3045"/>
                  </a:lnTo>
                  <a:lnTo>
                    <a:pt x="275" y="3057"/>
                  </a:lnTo>
                  <a:lnTo>
                    <a:pt x="276" y="3083"/>
                  </a:lnTo>
                  <a:lnTo>
                    <a:pt x="276" y="3111"/>
                  </a:lnTo>
                  <a:lnTo>
                    <a:pt x="274" y="3142"/>
                  </a:lnTo>
                  <a:lnTo>
                    <a:pt x="273" y="3176"/>
                  </a:lnTo>
                  <a:lnTo>
                    <a:pt x="285" y="3186"/>
                  </a:lnTo>
                  <a:lnTo>
                    <a:pt x="299" y="3198"/>
                  </a:lnTo>
                  <a:lnTo>
                    <a:pt x="299" y="3218"/>
                  </a:lnTo>
                  <a:lnTo>
                    <a:pt x="299" y="3239"/>
                  </a:lnTo>
                  <a:lnTo>
                    <a:pt x="300" y="3260"/>
                  </a:lnTo>
                  <a:lnTo>
                    <a:pt x="300" y="3280"/>
                  </a:lnTo>
                  <a:lnTo>
                    <a:pt x="300" y="3301"/>
                  </a:lnTo>
                  <a:lnTo>
                    <a:pt x="301" y="3322"/>
                  </a:lnTo>
                  <a:lnTo>
                    <a:pt x="301" y="3344"/>
                  </a:lnTo>
                  <a:lnTo>
                    <a:pt x="302" y="3364"/>
                  </a:lnTo>
                  <a:lnTo>
                    <a:pt x="312" y="3372"/>
                  </a:lnTo>
                  <a:lnTo>
                    <a:pt x="321" y="3381"/>
                  </a:lnTo>
                  <a:lnTo>
                    <a:pt x="332" y="3389"/>
                  </a:lnTo>
                  <a:lnTo>
                    <a:pt x="341" y="3397"/>
                  </a:lnTo>
                  <a:lnTo>
                    <a:pt x="342" y="3423"/>
                  </a:lnTo>
                  <a:lnTo>
                    <a:pt x="343" y="3446"/>
                  </a:lnTo>
                  <a:lnTo>
                    <a:pt x="345" y="3469"/>
                  </a:lnTo>
                  <a:lnTo>
                    <a:pt x="348" y="3492"/>
                  </a:lnTo>
                  <a:lnTo>
                    <a:pt x="351" y="3515"/>
                  </a:lnTo>
                  <a:lnTo>
                    <a:pt x="354" y="3538"/>
                  </a:lnTo>
                  <a:lnTo>
                    <a:pt x="359" y="3563"/>
                  </a:lnTo>
                  <a:lnTo>
                    <a:pt x="364" y="3589"/>
                  </a:lnTo>
                  <a:lnTo>
                    <a:pt x="348" y="3597"/>
                  </a:lnTo>
                  <a:lnTo>
                    <a:pt x="331" y="3602"/>
                  </a:lnTo>
                  <a:lnTo>
                    <a:pt x="315" y="3606"/>
                  </a:lnTo>
                  <a:lnTo>
                    <a:pt x="298" y="3609"/>
                  </a:lnTo>
                  <a:lnTo>
                    <a:pt x="282" y="3612"/>
                  </a:lnTo>
                  <a:lnTo>
                    <a:pt x="265" y="3615"/>
                  </a:lnTo>
                  <a:lnTo>
                    <a:pt x="248" y="3620"/>
                  </a:lnTo>
                  <a:lnTo>
                    <a:pt x="230" y="3628"/>
                  </a:lnTo>
                  <a:lnTo>
                    <a:pt x="247" y="3649"/>
                  </a:lnTo>
                  <a:lnTo>
                    <a:pt x="275" y="3649"/>
                  </a:lnTo>
                  <a:lnTo>
                    <a:pt x="301" y="3648"/>
                  </a:lnTo>
                  <a:lnTo>
                    <a:pt x="326" y="3645"/>
                  </a:lnTo>
                  <a:lnTo>
                    <a:pt x="352" y="3642"/>
                  </a:lnTo>
                  <a:lnTo>
                    <a:pt x="376" y="3636"/>
                  </a:lnTo>
                  <a:lnTo>
                    <a:pt x="400" y="3631"/>
                  </a:lnTo>
                  <a:lnTo>
                    <a:pt x="424" y="3625"/>
                  </a:lnTo>
                  <a:lnTo>
                    <a:pt x="447" y="3617"/>
                  </a:lnTo>
                  <a:lnTo>
                    <a:pt x="493" y="3605"/>
                  </a:lnTo>
                  <a:lnTo>
                    <a:pt x="540" y="3592"/>
                  </a:lnTo>
                  <a:lnTo>
                    <a:pt x="563" y="3588"/>
                  </a:lnTo>
                  <a:lnTo>
                    <a:pt x="587" y="3583"/>
                  </a:lnTo>
                  <a:lnTo>
                    <a:pt x="611" y="3581"/>
                  </a:lnTo>
                  <a:lnTo>
                    <a:pt x="637" y="3580"/>
                  </a:lnTo>
                  <a:lnTo>
                    <a:pt x="658" y="3592"/>
                  </a:lnTo>
                  <a:lnTo>
                    <a:pt x="676" y="3604"/>
                  </a:lnTo>
                  <a:lnTo>
                    <a:pt x="694" y="3614"/>
                  </a:lnTo>
                  <a:lnTo>
                    <a:pt x="711" y="3625"/>
                  </a:lnTo>
                  <a:lnTo>
                    <a:pt x="740" y="3646"/>
                  </a:lnTo>
                  <a:lnTo>
                    <a:pt x="765" y="3665"/>
                  </a:lnTo>
                  <a:lnTo>
                    <a:pt x="789" y="3682"/>
                  </a:lnTo>
                  <a:lnTo>
                    <a:pt x="810" y="3698"/>
                  </a:lnTo>
                  <a:lnTo>
                    <a:pt x="819" y="3704"/>
                  </a:lnTo>
                  <a:lnTo>
                    <a:pt x="829" y="3710"/>
                  </a:lnTo>
                  <a:lnTo>
                    <a:pt x="838" y="3716"/>
                  </a:lnTo>
                  <a:lnTo>
                    <a:pt x="849" y="3721"/>
                  </a:lnTo>
                  <a:lnTo>
                    <a:pt x="858" y="3724"/>
                  </a:lnTo>
                  <a:lnTo>
                    <a:pt x="869" y="3727"/>
                  </a:lnTo>
                  <a:lnTo>
                    <a:pt x="878" y="3729"/>
                  </a:lnTo>
                  <a:lnTo>
                    <a:pt x="890" y="3730"/>
                  </a:lnTo>
                  <a:lnTo>
                    <a:pt x="902" y="3730"/>
                  </a:lnTo>
                  <a:lnTo>
                    <a:pt x="913" y="3729"/>
                  </a:lnTo>
                  <a:lnTo>
                    <a:pt x="926" y="3727"/>
                  </a:lnTo>
                  <a:lnTo>
                    <a:pt x="940" y="3725"/>
                  </a:lnTo>
                  <a:lnTo>
                    <a:pt x="954" y="3721"/>
                  </a:lnTo>
                  <a:lnTo>
                    <a:pt x="970" y="3714"/>
                  </a:lnTo>
                  <a:lnTo>
                    <a:pt x="987" y="3708"/>
                  </a:lnTo>
                  <a:lnTo>
                    <a:pt x="1005" y="3701"/>
                  </a:lnTo>
                  <a:lnTo>
                    <a:pt x="1025" y="3691"/>
                  </a:lnTo>
                  <a:lnTo>
                    <a:pt x="1046" y="3681"/>
                  </a:lnTo>
                  <a:lnTo>
                    <a:pt x="1069" y="3668"/>
                  </a:lnTo>
                  <a:lnTo>
                    <a:pt x="1094" y="3654"/>
                  </a:lnTo>
                  <a:lnTo>
                    <a:pt x="1105" y="3653"/>
                  </a:lnTo>
                  <a:lnTo>
                    <a:pt x="1117" y="3654"/>
                  </a:lnTo>
                  <a:lnTo>
                    <a:pt x="1127" y="3655"/>
                  </a:lnTo>
                  <a:lnTo>
                    <a:pt x="1138" y="3658"/>
                  </a:lnTo>
                  <a:lnTo>
                    <a:pt x="1148" y="3662"/>
                  </a:lnTo>
                  <a:lnTo>
                    <a:pt x="1158" y="3667"/>
                  </a:lnTo>
                  <a:lnTo>
                    <a:pt x="1167" y="3672"/>
                  </a:lnTo>
                  <a:lnTo>
                    <a:pt x="1177" y="3679"/>
                  </a:lnTo>
                  <a:lnTo>
                    <a:pt x="1195" y="3693"/>
                  </a:lnTo>
                  <a:lnTo>
                    <a:pt x="1212" y="3709"/>
                  </a:lnTo>
                  <a:lnTo>
                    <a:pt x="1230" y="3726"/>
                  </a:lnTo>
                  <a:lnTo>
                    <a:pt x="1247" y="3743"/>
                  </a:lnTo>
                  <a:lnTo>
                    <a:pt x="1265" y="3759"/>
                  </a:lnTo>
                  <a:lnTo>
                    <a:pt x="1285" y="3773"/>
                  </a:lnTo>
                  <a:lnTo>
                    <a:pt x="1294" y="3779"/>
                  </a:lnTo>
                  <a:lnTo>
                    <a:pt x="1305" y="3784"/>
                  </a:lnTo>
                  <a:lnTo>
                    <a:pt x="1315" y="3788"/>
                  </a:lnTo>
                  <a:lnTo>
                    <a:pt x="1327" y="3792"/>
                  </a:lnTo>
                  <a:lnTo>
                    <a:pt x="1338" y="3794"/>
                  </a:lnTo>
                  <a:lnTo>
                    <a:pt x="1350" y="3796"/>
                  </a:lnTo>
                  <a:lnTo>
                    <a:pt x="1364" y="3796"/>
                  </a:lnTo>
                  <a:lnTo>
                    <a:pt x="1376" y="3794"/>
                  </a:lnTo>
                  <a:lnTo>
                    <a:pt x="1391" y="3791"/>
                  </a:lnTo>
                  <a:lnTo>
                    <a:pt x="1406" y="3786"/>
                  </a:lnTo>
                  <a:lnTo>
                    <a:pt x="1422" y="3780"/>
                  </a:lnTo>
                  <a:lnTo>
                    <a:pt x="1438" y="3772"/>
                  </a:lnTo>
                  <a:lnTo>
                    <a:pt x="1485" y="3733"/>
                  </a:lnTo>
                  <a:lnTo>
                    <a:pt x="1526" y="3702"/>
                  </a:lnTo>
                  <a:lnTo>
                    <a:pt x="1543" y="3689"/>
                  </a:lnTo>
                  <a:lnTo>
                    <a:pt x="1560" y="3677"/>
                  </a:lnTo>
                  <a:lnTo>
                    <a:pt x="1575" y="3668"/>
                  </a:lnTo>
                  <a:lnTo>
                    <a:pt x="1590" y="3661"/>
                  </a:lnTo>
                  <a:lnTo>
                    <a:pt x="1602" y="3654"/>
                  </a:lnTo>
                  <a:lnTo>
                    <a:pt x="1614" y="3650"/>
                  </a:lnTo>
                  <a:lnTo>
                    <a:pt x="1625" y="3647"/>
                  </a:lnTo>
                  <a:lnTo>
                    <a:pt x="1635" y="3645"/>
                  </a:lnTo>
                  <a:lnTo>
                    <a:pt x="1645" y="3645"/>
                  </a:lnTo>
                  <a:lnTo>
                    <a:pt x="1655" y="3646"/>
                  </a:lnTo>
                  <a:lnTo>
                    <a:pt x="1663" y="3648"/>
                  </a:lnTo>
                  <a:lnTo>
                    <a:pt x="1672" y="3651"/>
                  </a:lnTo>
                  <a:lnTo>
                    <a:pt x="1681" y="3655"/>
                  </a:lnTo>
                  <a:lnTo>
                    <a:pt x="1690" y="3662"/>
                  </a:lnTo>
                  <a:lnTo>
                    <a:pt x="1698" y="3668"/>
                  </a:lnTo>
                  <a:lnTo>
                    <a:pt x="1708" y="3676"/>
                  </a:lnTo>
                  <a:lnTo>
                    <a:pt x="1727" y="3694"/>
                  </a:lnTo>
                  <a:lnTo>
                    <a:pt x="1748" y="3717"/>
                  </a:lnTo>
                  <a:lnTo>
                    <a:pt x="1773" y="3741"/>
                  </a:lnTo>
                  <a:lnTo>
                    <a:pt x="1803" y="3768"/>
                  </a:lnTo>
                  <a:lnTo>
                    <a:pt x="1820" y="3783"/>
                  </a:lnTo>
                  <a:lnTo>
                    <a:pt x="1838" y="3798"/>
                  </a:lnTo>
                  <a:lnTo>
                    <a:pt x="1857" y="3813"/>
                  </a:lnTo>
                  <a:lnTo>
                    <a:pt x="1878" y="3829"/>
                  </a:lnTo>
                  <a:lnTo>
                    <a:pt x="1901" y="3829"/>
                  </a:lnTo>
                  <a:lnTo>
                    <a:pt x="1923" y="3828"/>
                  </a:lnTo>
                  <a:lnTo>
                    <a:pt x="1945" y="3828"/>
                  </a:lnTo>
                  <a:lnTo>
                    <a:pt x="1967" y="3828"/>
                  </a:lnTo>
                  <a:lnTo>
                    <a:pt x="2008" y="3798"/>
                  </a:lnTo>
                  <a:lnTo>
                    <a:pt x="2042" y="3770"/>
                  </a:lnTo>
                  <a:lnTo>
                    <a:pt x="2071" y="3746"/>
                  </a:lnTo>
                  <a:lnTo>
                    <a:pt x="2095" y="3724"/>
                  </a:lnTo>
                  <a:lnTo>
                    <a:pt x="2115" y="3706"/>
                  </a:lnTo>
                  <a:lnTo>
                    <a:pt x="2133" y="3691"/>
                  </a:lnTo>
                  <a:lnTo>
                    <a:pt x="2140" y="3685"/>
                  </a:lnTo>
                  <a:lnTo>
                    <a:pt x="2149" y="3681"/>
                  </a:lnTo>
                  <a:lnTo>
                    <a:pt x="2156" y="3676"/>
                  </a:lnTo>
                  <a:lnTo>
                    <a:pt x="2164" y="3673"/>
                  </a:lnTo>
                  <a:lnTo>
                    <a:pt x="2172" y="3672"/>
                  </a:lnTo>
                  <a:lnTo>
                    <a:pt x="2179" y="3671"/>
                  </a:lnTo>
                  <a:lnTo>
                    <a:pt x="2188" y="3672"/>
                  </a:lnTo>
                  <a:lnTo>
                    <a:pt x="2196" y="3673"/>
                  </a:lnTo>
                  <a:lnTo>
                    <a:pt x="2206" y="3676"/>
                  </a:lnTo>
                  <a:lnTo>
                    <a:pt x="2215" y="3681"/>
                  </a:lnTo>
                  <a:lnTo>
                    <a:pt x="2226" y="3687"/>
                  </a:lnTo>
                  <a:lnTo>
                    <a:pt x="2237" y="3693"/>
                  </a:lnTo>
                  <a:lnTo>
                    <a:pt x="2264" y="3712"/>
                  </a:lnTo>
                  <a:lnTo>
                    <a:pt x="2296" y="3736"/>
                  </a:lnTo>
                  <a:lnTo>
                    <a:pt x="2334" y="3766"/>
                  </a:lnTo>
                  <a:lnTo>
                    <a:pt x="2379" y="3802"/>
                  </a:lnTo>
                  <a:lnTo>
                    <a:pt x="2390" y="3804"/>
                  </a:lnTo>
                  <a:lnTo>
                    <a:pt x="2401" y="3804"/>
                  </a:lnTo>
                  <a:lnTo>
                    <a:pt x="2413" y="3803"/>
                  </a:lnTo>
                  <a:lnTo>
                    <a:pt x="2423" y="3802"/>
                  </a:lnTo>
                  <a:lnTo>
                    <a:pt x="2434" y="3800"/>
                  </a:lnTo>
                  <a:lnTo>
                    <a:pt x="2444" y="3797"/>
                  </a:lnTo>
                  <a:lnTo>
                    <a:pt x="2455" y="3793"/>
                  </a:lnTo>
                  <a:lnTo>
                    <a:pt x="2464" y="3788"/>
                  </a:lnTo>
                  <a:lnTo>
                    <a:pt x="2484" y="3778"/>
                  </a:lnTo>
                  <a:lnTo>
                    <a:pt x="2503" y="3765"/>
                  </a:lnTo>
                  <a:lnTo>
                    <a:pt x="2521" y="3751"/>
                  </a:lnTo>
                  <a:lnTo>
                    <a:pt x="2539" y="3737"/>
                  </a:lnTo>
                  <a:lnTo>
                    <a:pt x="2573" y="3707"/>
                  </a:lnTo>
                  <a:lnTo>
                    <a:pt x="2606" y="3681"/>
                  </a:lnTo>
                  <a:lnTo>
                    <a:pt x="2621" y="3670"/>
                  </a:lnTo>
                  <a:lnTo>
                    <a:pt x="2636" y="3662"/>
                  </a:lnTo>
                  <a:lnTo>
                    <a:pt x="2644" y="3658"/>
                  </a:lnTo>
                  <a:lnTo>
                    <a:pt x="2651" y="3656"/>
                  </a:lnTo>
                  <a:lnTo>
                    <a:pt x="2659" y="3655"/>
                  </a:lnTo>
                  <a:lnTo>
                    <a:pt x="2666" y="3654"/>
                  </a:lnTo>
                  <a:lnTo>
                    <a:pt x="2702" y="3667"/>
                  </a:lnTo>
                  <a:lnTo>
                    <a:pt x="2735" y="3679"/>
                  </a:lnTo>
                  <a:lnTo>
                    <a:pt x="2764" y="3689"/>
                  </a:lnTo>
                  <a:lnTo>
                    <a:pt x="2791" y="3697"/>
                  </a:lnTo>
                  <a:lnTo>
                    <a:pt x="2818" y="3703"/>
                  </a:lnTo>
                  <a:lnTo>
                    <a:pt x="2842" y="3708"/>
                  </a:lnTo>
                  <a:lnTo>
                    <a:pt x="2866" y="3710"/>
                  </a:lnTo>
                  <a:lnTo>
                    <a:pt x="2890" y="3711"/>
                  </a:lnTo>
                  <a:lnTo>
                    <a:pt x="2901" y="3710"/>
                  </a:lnTo>
                  <a:lnTo>
                    <a:pt x="2913" y="3709"/>
                  </a:lnTo>
                  <a:lnTo>
                    <a:pt x="2924" y="3708"/>
                  </a:lnTo>
                  <a:lnTo>
                    <a:pt x="2937" y="3706"/>
                  </a:lnTo>
                  <a:lnTo>
                    <a:pt x="2962" y="3700"/>
                  </a:lnTo>
                  <a:lnTo>
                    <a:pt x="2990" y="3691"/>
                  </a:lnTo>
                  <a:lnTo>
                    <a:pt x="3018" y="3680"/>
                  </a:lnTo>
                  <a:lnTo>
                    <a:pt x="3050" y="3666"/>
                  </a:lnTo>
                  <a:lnTo>
                    <a:pt x="3086" y="3649"/>
                  </a:lnTo>
                  <a:lnTo>
                    <a:pt x="3124" y="3629"/>
                  </a:lnTo>
                  <a:lnTo>
                    <a:pt x="3118" y="3621"/>
                  </a:lnTo>
                  <a:lnTo>
                    <a:pt x="3111" y="3615"/>
                  </a:lnTo>
                  <a:lnTo>
                    <a:pt x="3106" y="3610"/>
                  </a:lnTo>
                  <a:lnTo>
                    <a:pt x="3101" y="3606"/>
                  </a:lnTo>
                  <a:lnTo>
                    <a:pt x="3095" y="3602"/>
                  </a:lnTo>
                  <a:lnTo>
                    <a:pt x="3090" y="3599"/>
                  </a:lnTo>
                  <a:lnTo>
                    <a:pt x="3086" y="3598"/>
                  </a:lnTo>
                  <a:lnTo>
                    <a:pt x="3081" y="3597"/>
                  </a:lnTo>
                  <a:lnTo>
                    <a:pt x="3076" y="3597"/>
                  </a:lnTo>
                  <a:lnTo>
                    <a:pt x="3072" y="3598"/>
                  </a:lnTo>
                  <a:lnTo>
                    <a:pt x="3068" y="3600"/>
                  </a:lnTo>
                  <a:lnTo>
                    <a:pt x="3064" y="3601"/>
                  </a:lnTo>
                  <a:lnTo>
                    <a:pt x="3056" y="3608"/>
                  </a:lnTo>
                  <a:lnTo>
                    <a:pt x="3049" y="3614"/>
                  </a:lnTo>
                  <a:lnTo>
                    <a:pt x="3033" y="3631"/>
                  </a:lnTo>
                  <a:lnTo>
                    <a:pt x="3017" y="3648"/>
                  </a:lnTo>
                  <a:lnTo>
                    <a:pt x="3009" y="3655"/>
                  </a:lnTo>
                  <a:lnTo>
                    <a:pt x="2999" y="3661"/>
                  </a:lnTo>
                  <a:lnTo>
                    <a:pt x="2994" y="3663"/>
                  </a:lnTo>
                  <a:lnTo>
                    <a:pt x="2989" y="3665"/>
                  </a:lnTo>
                  <a:lnTo>
                    <a:pt x="2984" y="3666"/>
                  </a:lnTo>
                  <a:lnTo>
                    <a:pt x="2978" y="3666"/>
                  </a:lnTo>
                  <a:lnTo>
                    <a:pt x="2976" y="3653"/>
                  </a:lnTo>
                  <a:lnTo>
                    <a:pt x="2975" y="3642"/>
                  </a:lnTo>
                  <a:lnTo>
                    <a:pt x="2976" y="3630"/>
                  </a:lnTo>
                  <a:lnTo>
                    <a:pt x="2976" y="3619"/>
                  </a:lnTo>
                  <a:lnTo>
                    <a:pt x="2979" y="3598"/>
                  </a:lnTo>
                  <a:lnTo>
                    <a:pt x="2980" y="3577"/>
                  </a:lnTo>
                  <a:lnTo>
                    <a:pt x="3004" y="3555"/>
                  </a:lnTo>
                  <a:lnTo>
                    <a:pt x="3028" y="3532"/>
                  </a:lnTo>
                  <a:lnTo>
                    <a:pt x="3051" y="3509"/>
                  </a:lnTo>
                  <a:lnTo>
                    <a:pt x="3075" y="3487"/>
                  </a:lnTo>
                  <a:lnTo>
                    <a:pt x="3099" y="3465"/>
                  </a:lnTo>
                  <a:lnTo>
                    <a:pt x="3122" y="3443"/>
                  </a:lnTo>
                  <a:lnTo>
                    <a:pt x="3146" y="3420"/>
                  </a:lnTo>
                  <a:lnTo>
                    <a:pt x="3169" y="3397"/>
                  </a:lnTo>
                  <a:lnTo>
                    <a:pt x="3169" y="3394"/>
                  </a:lnTo>
                  <a:lnTo>
                    <a:pt x="3139" y="3378"/>
                  </a:lnTo>
                  <a:lnTo>
                    <a:pt x="3109" y="3364"/>
                  </a:lnTo>
                  <a:lnTo>
                    <a:pt x="3079" y="3349"/>
                  </a:lnTo>
                  <a:lnTo>
                    <a:pt x="3049" y="3333"/>
                  </a:lnTo>
                  <a:lnTo>
                    <a:pt x="3050" y="3308"/>
                  </a:lnTo>
                  <a:lnTo>
                    <a:pt x="3050" y="3282"/>
                  </a:lnTo>
                  <a:lnTo>
                    <a:pt x="3052" y="3257"/>
                  </a:lnTo>
                  <a:lnTo>
                    <a:pt x="3054" y="3232"/>
                  </a:lnTo>
                  <a:lnTo>
                    <a:pt x="3056" y="3220"/>
                  </a:lnTo>
                  <a:lnTo>
                    <a:pt x="3058" y="3208"/>
                  </a:lnTo>
                  <a:lnTo>
                    <a:pt x="3063" y="3198"/>
                  </a:lnTo>
                  <a:lnTo>
                    <a:pt x="3067" y="3186"/>
                  </a:lnTo>
                  <a:lnTo>
                    <a:pt x="3071" y="3177"/>
                  </a:lnTo>
                  <a:lnTo>
                    <a:pt x="3077" y="3167"/>
                  </a:lnTo>
                  <a:lnTo>
                    <a:pt x="3085" y="3158"/>
                  </a:lnTo>
                  <a:lnTo>
                    <a:pt x="3093" y="3150"/>
                  </a:lnTo>
                  <a:lnTo>
                    <a:pt x="3086" y="3105"/>
                  </a:lnTo>
                  <a:lnTo>
                    <a:pt x="3080" y="3058"/>
                  </a:lnTo>
                  <a:lnTo>
                    <a:pt x="3074" y="3012"/>
                  </a:lnTo>
                  <a:lnTo>
                    <a:pt x="3071" y="2965"/>
                  </a:lnTo>
                  <a:lnTo>
                    <a:pt x="3068" y="2918"/>
                  </a:lnTo>
                  <a:lnTo>
                    <a:pt x="3066" y="2871"/>
                  </a:lnTo>
                  <a:lnTo>
                    <a:pt x="3066" y="2824"/>
                  </a:lnTo>
                  <a:lnTo>
                    <a:pt x="3066" y="2776"/>
                  </a:lnTo>
                  <a:lnTo>
                    <a:pt x="3066" y="2729"/>
                  </a:lnTo>
                  <a:lnTo>
                    <a:pt x="3068" y="2681"/>
                  </a:lnTo>
                  <a:lnTo>
                    <a:pt x="3069" y="2635"/>
                  </a:lnTo>
                  <a:lnTo>
                    <a:pt x="3071" y="2587"/>
                  </a:lnTo>
                  <a:lnTo>
                    <a:pt x="3074" y="2540"/>
                  </a:lnTo>
                  <a:lnTo>
                    <a:pt x="3077" y="2494"/>
                  </a:lnTo>
                  <a:lnTo>
                    <a:pt x="3080" y="2449"/>
                  </a:lnTo>
                  <a:lnTo>
                    <a:pt x="3083" y="2402"/>
                  </a:lnTo>
                  <a:lnTo>
                    <a:pt x="3095" y="2383"/>
                  </a:lnTo>
                  <a:lnTo>
                    <a:pt x="3108" y="2363"/>
                  </a:lnTo>
                  <a:lnTo>
                    <a:pt x="3121" y="2344"/>
                  </a:lnTo>
                  <a:lnTo>
                    <a:pt x="3133" y="2325"/>
                  </a:lnTo>
                  <a:lnTo>
                    <a:pt x="3147" y="2310"/>
                  </a:lnTo>
                  <a:lnTo>
                    <a:pt x="3160" y="2297"/>
                  </a:lnTo>
                  <a:lnTo>
                    <a:pt x="3173" y="2285"/>
                  </a:lnTo>
                  <a:lnTo>
                    <a:pt x="3187" y="2274"/>
                  </a:lnTo>
                  <a:lnTo>
                    <a:pt x="3216" y="2253"/>
                  </a:lnTo>
                  <a:lnTo>
                    <a:pt x="3245" y="2234"/>
                  </a:lnTo>
                  <a:lnTo>
                    <a:pt x="3274" y="2215"/>
                  </a:lnTo>
                  <a:lnTo>
                    <a:pt x="3303" y="2194"/>
                  </a:lnTo>
                  <a:lnTo>
                    <a:pt x="3317" y="2183"/>
                  </a:lnTo>
                  <a:lnTo>
                    <a:pt x="3331" y="2171"/>
                  </a:lnTo>
                  <a:lnTo>
                    <a:pt x="3344" y="2158"/>
                  </a:lnTo>
                  <a:lnTo>
                    <a:pt x="3358" y="2143"/>
                  </a:lnTo>
                  <a:lnTo>
                    <a:pt x="3340" y="2119"/>
                  </a:lnTo>
                  <a:lnTo>
                    <a:pt x="3316" y="2124"/>
                  </a:lnTo>
                  <a:lnTo>
                    <a:pt x="3293" y="2130"/>
                  </a:lnTo>
                  <a:lnTo>
                    <a:pt x="3272" y="2137"/>
                  </a:lnTo>
                  <a:lnTo>
                    <a:pt x="3253" y="2143"/>
                  </a:lnTo>
                  <a:lnTo>
                    <a:pt x="3233" y="2151"/>
                  </a:lnTo>
                  <a:lnTo>
                    <a:pt x="3214" y="2159"/>
                  </a:lnTo>
                  <a:lnTo>
                    <a:pt x="3194" y="2169"/>
                  </a:lnTo>
                  <a:lnTo>
                    <a:pt x="3172" y="2180"/>
                  </a:lnTo>
                  <a:lnTo>
                    <a:pt x="3171" y="2174"/>
                  </a:lnTo>
                  <a:lnTo>
                    <a:pt x="3171" y="2167"/>
                  </a:lnTo>
                  <a:lnTo>
                    <a:pt x="3173" y="2162"/>
                  </a:lnTo>
                  <a:lnTo>
                    <a:pt x="3177" y="2157"/>
                  </a:lnTo>
                  <a:lnTo>
                    <a:pt x="3182" y="2153"/>
                  </a:lnTo>
                  <a:lnTo>
                    <a:pt x="3189" y="2148"/>
                  </a:lnTo>
                  <a:lnTo>
                    <a:pt x="3197" y="2143"/>
                  </a:lnTo>
                  <a:lnTo>
                    <a:pt x="3205" y="2139"/>
                  </a:lnTo>
                  <a:lnTo>
                    <a:pt x="3225" y="2130"/>
                  </a:lnTo>
                  <a:lnTo>
                    <a:pt x="3247" y="2120"/>
                  </a:lnTo>
                  <a:lnTo>
                    <a:pt x="3272" y="2109"/>
                  </a:lnTo>
                  <a:lnTo>
                    <a:pt x="3295" y="2096"/>
                  </a:lnTo>
                  <a:lnTo>
                    <a:pt x="3306" y="2088"/>
                  </a:lnTo>
                  <a:lnTo>
                    <a:pt x="3317" y="2080"/>
                  </a:lnTo>
                  <a:lnTo>
                    <a:pt x="3328" y="2070"/>
                  </a:lnTo>
                  <a:lnTo>
                    <a:pt x="3337" y="2061"/>
                  </a:lnTo>
                  <a:lnTo>
                    <a:pt x="3345" y="2050"/>
                  </a:lnTo>
                  <a:lnTo>
                    <a:pt x="3354" y="2037"/>
                  </a:lnTo>
                  <a:lnTo>
                    <a:pt x="3360" y="2025"/>
                  </a:lnTo>
                  <a:lnTo>
                    <a:pt x="3366" y="2010"/>
                  </a:lnTo>
                  <a:lnTo>
                    <a:pt x="3369" y="1995"/>
                  </a:lnTo>
                  <a:lnTo>
                    <a:pt x="3371" y="1977"/>
                  </a:lnTo>
                  <a:lnTo>
                    <a:pt x="3371" y="1959"/>
                  </a:lnTo>
                  <a:lnTo>
                    <a:pt x="3370" y="1939"/>
                  </a:lnTo>
                  <a:lnTo>
                    <a:pt x="3366" y="1918"/>
                  </a:lnTo>
                  <a:lnTo>
                    <a:pt x="3359" y="1895"/>
                  </a:lnTo>
                  <a:lnTo>
                    <a:pt x="3352" y="1871"/>
                  </a:lnTo>
                  <a:lnTo>
                    <a:pt x="3340" y="1844"/>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5">
              <a:extLst>
                <a:ext uri="{FF2B5EF4-FFF2-40B4-BE49-F238E27FC236}">
                  <a16:creationId xmlns:a16="http://schemas.microsoft.com/office/drawing/2014/main" id="{6FA64304-FB80-7560-7D48-69B6880A6E85}"/>
                </a:ext>
              </a:extLst>
            </p:cNvPr>
            <p:cNvSpPr>
              <a:spLocks/>
            </p:cNvSpPr>
            <p:nvPr userDrawn="1"/>
          </p:nvSpPr>
          <p:spPr bwMode="auto">
            <a:xfrm>
              <a:off x="776288" y="703263"/>
              <a:ext cx="33338" cy="38100"/>
            </a:xfrm>
            <a:custGeom>
              <a:avLst/>
              <a:gdLst>
                <a:gd name="T0" fmla="*/ 0 w 304"/>
                <a:gd name="T1" fmla="*/ 0 h 338"/>
                <a:gd name="T2" fmla="*/ 0 w 304"/>
                <a:gd name="T3" fmla="*/ 0 h 338"/>
                <a:gd name="T4" fmla="*/ 0 w 304"/>
                <a:gd name="T5" fmla="*/ 0 h 338"/>
                <a:gd name="T6" fmla="*/ 0 w 304"/>
                <a:gd name="T7" fmla="*/ 0 h 338"/>
                <a:gd name="T8" fmla="*/ 0 w 304"/>
                <a:gd name="T9" fmla="*/ 0 h 338"/>
                <a:gd name="T10" fmla="*/ 0 w 304"/>
                <a:gd name="T11" fmla="*/ 0 h 338"/>
                <a:gd name="T12" fmla="*/ 0 w 304"/>
                <a:gd name="T13" fmla="*/ 0 h 338"/>
                <a:gd name="T14" fmla="*/ 0 w 304"/>
                <a:gd name="T15" fmla="*/ 0 h 338"/>
                <a:gd name="T16" fmla="*/ 0 w 304"/>
                <a:gd name="T17" fmla="*/ 0 h 338"/>
                <a:gd name="T18" fmla="*/ 0 w 304"/>
                <a:gd name="T19" fmla="*/ 0 h 338"/>
                <a:gd name="T20" fmla="*/ 0 w 304"/>
                <a:gd name="T21" fmla="*/ 0 h 338"/>
                <a:gd name="T22" fmla="*/ 0 w 304"/>
                <a:gd name="T23" fmla="*/ 0 h 338"/>
                <a:gd name="T24" fmla="*/ 0 w 304"/>
                <a:gd name="T25" fmla="*/ 0 h 338"/>
                <a:gd name="T26" fmla="*/ 0 w 304"/>
                <a:gd name="T27" fmla="*/ 0 h 338"/>
                <a:gd name="T28" fmla="*/ 0 w 304"/>
                <a:gd name="T29" fmla="*/ 0 h 338"/>
                <a:gd name="T30" fmla="*/ 0 w 304"/>
                <a:gd name="T31" fmla="*/ 0 h 338"/>
                <a:gd name="T32" fmla="*/ 0 w 304"/>
                <a:gd name="T33" fmla="*/ 0 h 338"/>
                <a:gd name="T34" fmla="*/ 0 w 304"/>
                <a:gd name="T35" fmla="*/ 0 h 338"/>
                <a:gd name="T36" fmla="*/ 0 w 304"/>
                <a:gd name="T37" fmla="*/ 0 h 338"/>
                <a:gd name="T38" fmla="*/ 0 w 304"/>
                <a:gd name="T39" fmla="*/ 0 h 338"/>
                <a:gd name="T40" fmla="*/ 0 w 304"/>
                <a:gd name="T41" fmla="*/ 0 h 338"/>
                <a:gd name="T42" fmla="*/ 0 w 304"/>
                <a:gd name="T43" fmla="*/ 0 h 338"/>
                <a:gd name="T44" fmla="*/ 0 w 304"/>
                <a:gd name="T45" fmla="*/ 0 h 338"/>
                <a:gd name="T46" fmla="*/ 0 w 304"/>
                <a:gd name="T47" fmla="*/ 0 h 338"/>
                <a:gd name="T48" fmla="*/ 0 w 304"/>
                <a:gd name="T49" fmla="*/ 0 h 338"/>
                <a:gd name="T50" fmla="*/ 0 w 304"/>
                <a:gd name="T51" fmla="*/ 0 h 338"/>
                <a:gd name="T52" fmla="*/ 0 w 304"/>
                <a:gd name="T53" fmla="*/ 0 h 338"/>
                <a:gd name="T54" fmla="*/ 0 w 304"/>
                <a:gd name="T55" fmla="*/ 0 h 338"/>
                <a:gd name="T56" fmla="*/ 0 w 304"/>
                <a:gd name="T57" fmla="*/ 0 h 338"/>
                <a:gd name="T58" fmla="*/ 0 w 304"/>
                <a:gd name="T59" fmla="*/ 0 h 338"/>
                <a:gd name="T60" fmla="*/ 0 w 304"/>
                <a:gd name="T61" fmla="*/ 0 h 338"/>
                <a:gd name="T62" fmla="*/ 0 w 304"/>
                <a:gd name="T63" fmla="*/ 0 h 338"/>
                <a:gd name="T64" fmla="*/ 0 w 304"/>
                <a:gd name="T65" fmla="*/ 0 h 338"/>
                <a:gd name="T66" fmla="*/ 0 w 304"/>
                <a:gd name="T67" fmla="*/ 0 h 338"/>
                <a:gd name="T68" fmla="*/ 0 w 304"/>
                <a:gd name="T69" fmla="*/ 0 h 338"/>
                <a:gd name="T70" fmla="*/ 0 w 304"/>
                <a:gd name="T71" fmla="*/ 0 h 338"/>
                <a:gd name="T72" fmla="*/ 0 w 304"/>
                <a:gd name="T73" fmla="*/ 0 h 338"/>
                <a:gd name="T74" fmla="*/ 0 w 304"/>
                <a:gd name="T75" fmla="*/ 0 h 338"/>
                <a:gd name="T76" fmla="*/ 0 w 304"/>
                <a:gd name="T77" fmla="*/ 0 h 338"/>
                <a:gd name="T78" fmla="*/ 0 w 304"/>
                <a:gd name="T79" fmla="*/ 0 h 338"/>
                <a:gd name="T80" fmla="*/ 0 w 304"/>
                <a:gd name="T81" fmla="*/ 0 h 338"/>
                <a:gd name="T82" fmla="*/ 0 w 304"/>
                <a:gd name="T83" fmla="*/ 0 h 338"/>
                <a:gd name="T84" fmla="*/ 0 w 304"/>
                <a:gd name="T85" fmla="*/ 0 h 338"/>
                <a:gd name="T86" fmla="*/ 0 w 304"/>
                <a:gd name="T87" fmla="*/ 0 h 338"/>
                <a:gd name="T88" fmla="*/ 0 w 304"/>
                <a:gd name="T89" fmla="*/ 0 h 338"/>
                <a:gd name="T90" fmla="*/ 0 w 304"/>
                <a:gd name="T91" fmla="*/ 0 h 338"/>
                <a:gd name="T92" fmla="*/ 0 w 304"/>
                <a:gd name="T93" fmla="*/ 0 h 338"/>
                <a:gd name="T94" fmla="*/ 0 w 304"/>
                <a:gd name="T95" fmla="*/ 0 h 338"/>
                <a:gd name="T96" fmla="*/ 0 w 304"/>
                <a:gd name="T97" fmla="*/ 0 h 338"/>
                <a:gd name="T98" fmla="*/ 0 w 304"/>
                <a:gd name="T99" fmla="*/ 0 h 338"/>
                <a:gd name="T100" fmla="*/ 0 w 304"/>
                <a:gd name="T101" fmla="*/ 0 h 338"/>
                <a:gd name="T102" fmla="*/ 0 w 304"/>
                <a:gd name="T103" fmla="*/ 0 h 338"/>
                <a:gd name="T104" fmla="*/ 0 w 304"/>
                <a:gd name="T105" fmla="*/ 0 h 338"/>
                <a:gd name="T106" fmla="*/ 0 w 304"/>
                <a:gd name="T107" fmla="*/ 0 h 338"/>
                <a:gd name="T108" fmla="*/ 0 w 304"/>
                <a:gd name="T109" fmla="*/ 0 h 338"/>
                <a:gd name="T110" fmla="*/ 0 w 304"/>
                <a:gd name="T111" fmla="*/ 0 h 338"/>
                <a:gd name="T112" fmla="*/ 0 w 304"/>
                <a:gd name="T113" fmla="*/ 0 h 338"/>
                <a:gd name="T114" fmla="*/ 0 w 304"/>
                <a:gd name="T115" fmla="*/ 0 h 338"/>
                <a:gd name="T116" fmla="*/ 0 w 304"/>
                <a:gd name="T117" fmla="*/ 0 h 338"/>
                <a:gd name="T118" fmla="*/ 0 w 304"/>
                <a:gd name="T119" fmla="*/ 0 h 338"/>
                <a:gd name="T120" fmla="*/ 0 w 304"/>
                <a:gd name="T121" fmla="*/ 0 h 338"/>
                <a:gd name="T122" fmla="*/ 0 w 304"/>
                <a:gd name="T123" fmla="*/ 0 h 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4" h="338">
                  <a:moveTo>
                    <a:pt x="223" y="12"/>
                  </a:moveTo>
                  <a:lnTo>
                    <a:pt x="245" y="19"/>
                  </a:lnTo>
                  <a:lnTo>
                    <a:pt x="267" y="29"/>
                  </a:lnTo>
                  <a:lnTo>
                    <a:pt x="287" y="38"/>
                  </a:lnTo>
                  <a:lnTo>
                    <a:pt x="304" y="50"/>
                  </a:lnTo>
                  <a:lnTo>
                    <a:pt x="275" y="143"/>
                  </a:lnTo>
                  <a:lnTo>
                    <a:pt x="238" y="131"/>
                  </a:lnTo>
                  <a:lnTo>
                    <a:pt x="237" y="117"/>
                  </a:lnTo>
                  <a:lnTo>
                    <a:pt x="235" y="105"/>
                  </a:lnTo>
                  <a:lnTo>
                    <a:pt x="234" y="91"/>
                  </a:lnTo>
                  <a:lnTo>
                    <a:pt x="235" y="79"/>
                  </a:lnTo>
                  <a:lnTo>
                    <a:pt x="227" y="73"/>
                  </a:lnTo>
                  <a:lnTo>
                    <a:pt x="218" y="67"/>
                  </a:lnTo>
                  <a:lnTo>
                    <a:pt x="205" y="60"/>
                  </a:lnTo>
                  <a:lnTo>
                    <a:pt x="191" y="55"/>
                  </a:lnTo>
                  <a:lnTo>
                    <a:pt x="182" y="52"/>
                  </a:lnTo>
                  <a:lnTo>
                    <a:pt x="172" y="51"/>
                  </a:lnTo>
                  <a:lnTo>
                    <a:pt x="164" y="51"/>
                  </a:lnTo>
                  <a:lnTo>
                    <a:pt x="155" y="53"/>
                  </a:lnTo>
                  <a:lnTo>
                    <a:pt x="148" y="56"/>
                  </a:lnTo>
                  <a:lnTo>
                    <a:pt x="142" y="60"/>
                  </a:lnTo>
                  <a:lnTo>
                    <a:pt x="139" y="65"/>
                  </a:lnTo>
                  <a:lnTo>
                    <a:pt x="136" y="68"/>
                  </a:lnTo>
                  <a:lnTo>
                    <a:pt x="134" y="72"/>
                  </a:lnTo>
                  <a:lnTo>
                    <a:pt x="132" y="77"/>
                  </a:lnTo>
                  <a:lnTo>
                    <a:pt x="131" y="83"/>
                  </a:lnTo>
                  <a:lnTo>
                    <a:pt x="131" y="89"/>
                  </a:lnTo>
                  <a:lnTo>
                    <a:pt x="131" y="94"/>
                  </a:lnTo>
                  <a:lnTo>
                    <a:pt x="133" y="99"/>
                  </a:lnTo>
                  <a:lnTo>
                    <a:pt x="135" y="105"/>
                  </a:lnTo>
                  <a:lnTo>
                    <a:pt x="137" y="110"/>
                  </a:lnTo>
                  <a:lnTo>
                    <a:pt x="142" y="115"/>
                  </a:lnTo>
                  <a:lnTo>
                    <a:pt x="146" y="121"/>
                  </a:lnTo>
                  <a:lnTo>
                    <a:pt x="155" y="130"/>
                  </a:lnTo>
                  <a:lnTo>
                    <a:pt x="167" y="140"/>
                  </a:lnTo>
                  <a:lnTo>
                    <a:pt x="180" y="150"/>
                  </a:lnTo>
                  <a:lnTo>
                    <a:pt x="192" y="160"/>
                  </a:lnTo>
                  <a:lnTo>
                    <a:pt x="205" y="171"/>
                  </a:lnTo>
                  <a:lnTo>
                    <a:pt x="216" y="182"/>
                  </a:lnTo>
                  <a:lnTo>
                    <a:pt x="227" y="195"/>
                  </a:lnTo>
                  <a:lnTo>
                    <a:pt x="235" y="207"/>
                  </a:lnTo>
                  <a:lnTo>
                    <a:pt x="240" y="215"/>
                  </a:lnTo>
                  <a:lnTo>
                    <a:pt x="242" y="222"/>
                  </a:lnTo>
                  <a:lnTo>
                    <a:pt x="244" y="229"/>
                  </a:lnTo>
                  <a:lnTo>
                    <a:pt x="246" y="238"/>
                  </a:lnTo>
                  <a:lnTo>
                    <a:pt x="246" y="246"/>
                  </a:lnTo>
                  <a:lnTo>
                    <a:pt x="245" y="255"/>
                  </a:lnTo>
                  <a:lnTo>
                    <a:pt x="244" y="264"/>
                  </a:lnTo>
                  <a:lnTo>
                    <a:pt x="242" y="274"/>
                  </a:lnTo>
                  <a:lnTo>
                    <a:pt x="238" y="283"/>
                  </a:lnTo>
                  <a:lnTo>
                    <a:pt x="232" y="293"/>
                  </a:lnTo>
                  <a:lnTo>
                    <a:pt x="227" y="301"/>
                  </a:lnTo>
                  <a:lnTo>
                    <a:pt x="220" y="310"/>
                  </a:lnTo>
                  <a:lnTo>
                    <a:pt x="212" y="316"/>
                  </a:lnTo>
                  <a:lnTo>
                    <a:pt x="204" y="322"/>
                  </a:lnTo>
                  <a:lnTo>
                    <a:pt x="194" y="328"/>
                  </a:lnTo>
                  <a:lnTo>
                    <a:pt x="184" y="332"/>
                  </a:lnTo>
                  <a:lnTo>
                    <a:pt x="173" y="335"/>
                  </a:lnTo>
                  <a:lnTo>
                    <a:pt x="162" y="337"/>
                  </a:lnTo>
                  <a:lnTo>
                    <a:pt x="149" y="338"/>
                  </a:lnTo>
                  <a:lnTo>
                    <a:pt x="135" y="338"/>
                  </a:lnTo>
                  <a:lnTo>
                    <a:pt x="122" y="338"/>
                  </a:lnTo>
                  <a:lnTo>
                    <a:pt x="107" y="336"/>
                  </a:lnTo>
                  <a:lnTo>
                    <a:pt x="92" y="332"/>
                  </a:lnTo>
                  <a:lnTo>
                    <a:pt x="76" y="328"/>
                  </a:lnTo>
                  <a:lnTo>
                    <a:pt x="56" y="321"/>
                  </a:lnTo>
                  <a:lnTo>
                    <a:pt x="36" y="313"/>
                  </a:lnTo>
                  <a:lnTo>
                    <a:pt x="17" y="303"/>
                  </a:lnTo>
                  <a:lnTo>
                    <a:pt x="0" y="295"/>
                  </a:lnTo>
                  <a:lnTo>
                    <a:pt x="29" y="205"/>
                  </a:lnTo>
                  <a:lnTo>
                    <a:pt x="66" y="217"/>
                  </a:lnTo>
                  <a:lnTo>
                    <a:pt x="67" y="231"/>
                  </a:lnTo>
                  <a:lnTo>
                    <a:pt x="69" y="244"/>
                  </a:lnTo>
                  <a:lnTo>
                    <a:pt x="69" y="258"/>
                  </a:lnTo>
                  <a:lnTo>
                    <a:pt x="68" y="269"/>
                  </a:lnTo>
                  <a:lnTo>
                    <a:pt x="74" y="274"/>
                  </a:lnTo>
                  <a:lnTo>
                    <a:pt x="82" y="279"/>
                  </a:lnTo>
                  <a:lnTo>
                    <a:pt x="93" y="283"/>
                  </a:lnTo>
                  <a:lnTo>
                    <a:pt x="103" y="288"/>
                  </a:lnTo>
                  <a:lnTo>
                    <a:pt x="113" y="290"/>
                  </a:lnTo>
                  <a:lnTo>
                    <a:pt x="123" y="291"/>
                  </a:lnTo>
                  <a:lnTo>
                    <a:pt x="131" y="291"/>
                  </a:lnTo>
                  <a:lnTo>
                    <a:pt x="138" y="289"/>
                  </a:lnTo>
                  <a:lnTo>
                    <a:pt x="146" y="285"/>
                  </a:lnTo>
                  <a:lnTo>
                    <a:pt x="151" y="280"/>
                  </a:lnTo>
                  <a:lnTo>
                    <a:pt x="155" y="274"/>
                  </a:lnTo>
                  <a:lnTo>
                    <a:pt x="160" y="265"/>
                  </a:lnTo>
                  <a:lnTo>
                    <a:pt x="161" y="260"/>
                  </a:lnTo>
                  <a:lnTo>
                    <a:pt x="161" y="255"/>
                  </a:lnTo>
                  <a:lnTo>
                    <a:pt x="160" y="250"/>
                  </a:lnTo>
                  <a:lnTo>
                    <a:pt x="158" y="244"/>
                  </a:lnTo>
                  <a:lnTo>
                    <a:pt x="156" y="239"/>
                  </a:lnTo>
                  <a:lnTo>
                    <a:pt x="153" y="235"/>
                  </a:lnTo>
                  <a:lnTo>
                    <a:pt x="149" y="229"/>
                  </a:lnTo>
                  <a:lnTo>
                    <a:pt x="145" y="224"/>
                  </a:lnTo>
                  <a:lnTo>
                    <a:pt x="124" y="205"/>
                  </a:lnTo>
                  <a:lnTo>
                    <a:pt x="98" y="184"/>
                  </a:lnTo>
                  <a:lnTo>
                    <a:pt x="86" y="173"/>
                  </a:lnTo>
                  <a:lnTo>
                    <a:pt x="73" y="162"/>
                  </a:lnTo>
                  <a:lnTo>
                    <a:pt x="62" y="149"/>
                  </a:lnTo>
                  <a:lnTo>
                    <a:pt x="54" y="136"/>
                  </a:lnTo>
                  <a:lnTo>
                    <a:pt x="50" y="129"/>
                  </a:lnTo>
                  <a:lnTo>
                    <a:pt x="47" y="122"/>
                  </a:lnTo>
                  <a:lnTo>
                    <a:pt x="44" y="114"/>
                  </a:lnTo>
                  <a:lnTo>
                    <a:pt x="43" y="106"/>
                  </a:lnTo>
                  <a:lnTo>
                    <a:pt x="43" y="97"/>
                  </a:lnTo>
                  <a:lnTo>
                    <a:pt x="43" y="89"/>
                  </a:lnTo>
                  <a:lnTo>
                    <a:pt x="44" y="79"/>
                  </a:lnTo>
                  <a:lnTo>
                    <a:pt x="48" y="70"/>
                  </a:lnTo>
                  <a:lnTo>
                    <a:pt x="52" y="60"/>
                  </a:lnTo>
                  <a:lnTo>
                    <a:pt x="56" y="50"/>
                  </a:lnTo>
                  <a:lnTo>
                    <a:pt x="62" y="41"/>
                  </a:lnTo>
                  <a:lnTo>
                    <a:pt x="70" y="33"/>
                  </a:lnTo>
                  <a:lnTo>
                    <a:pt x="78" y="26"/>
                  </a:lnTo>
                  <a:lnTo>
                    <a:pt x="87" y="19"/>
                  </a:lnTo>
                  <a:lnTo>
                    <a:pt x="97" y="14"/>
                  </a:lnTo>
                  <a:lnTo>
                    <a:pt x="108" y="9"/>
                  </a:lnTo>
                  <a:lnTo>
                    <a:pt x="119" y="5"/>
                  </a:lnTo>
                  <a:lnTo>
                    <a:pt x="132" y="2"/>
                  </a:lnTo>
                  <a:lnTo>
                    <a:pt x="146" y="1"/>
                  </a:lnTo>
                  <a:lnTo>
                    <a:pt x="160" y="0"/>
                  </a:lnTo>
                  <a:lnTo>
                    <a:pt x="174" y="1"/>
                  </a:lnTo>
                  <a:lnTo>
                    <a:pt x="190" y="3"/>
                  </a:lnTo>
                  <a:lnTo>
                    <a:pt x="206" y="7"/>
                  </a:lnTo>
                  <a:lnTo>
                    <a:pt x="223" y="1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6">
              <a:extLst>
                <a:ext uri="{FF2B5EF4-FFF2-40B4-BE49-F238E27FC236}">
                  <a16:creationId xmlns:a16="http://schemas.microsoft.com/office/drawing/2014/main" id="{887A4D77-B95B-DF73-7EDE-D85C63344AD4}"/>
                </a:ext>
              </a:extLst>
            </p:cNvPr>
            <p:cNvSpPr>
              <a:spLocks/>
            </p:cNvSpPr>
            <p:nvPr userDrawn="1"/>
          </p:nvSpPr>
          <p:spPr bwMode="auto">
            <a:xfrm>
              <a:off x="735013" y="684213"/>
              <a:ext cx="36513" cy="42863"/>
            </a:xfrm>
            <a:custGeom>
              <a:avLst/>
              <a:gdLst>
                <a:gd name="T0" fmla="*/ 0 w 311"/>
                <a:gd name="T1" fmla="*/ 0 h 374"/>
                <a:gd name="T2" fmla="*/ 0 w 311"/>
                <a:gd name="T3" fmla="*/ 0 h 374"/>
                <a:gd name="T4" fmla="*/ 0 w 311"/>
                <a:gd name="T5" fmla="*/ 0 h 374"/>
                <a:gd name="T6" fmla="*/ 0 w 311"/>
                <a:gd name="T7" fmla="*/ 0 h 374"/>
                <a:gd name="T8" fmla="*/ 0 w 311"/>
                <a:gd name="T9" fmla="*/ 0 h 374"/>
                <a:gd name="T10" fmla="*/ 0 w 311"/>
                <a:gd name="T11" fmla="*/ 0 h 374"/>
                <a:gd name="T12" fmla="*/ 0 w 311"/>
                <a:gd name="T13" fmla="*/ 0 h 374"/>
                <a:gd name="T14" fmla="*/ 0 w 311"/>
                <a:gd name="T15" fmla="*/ 0 h 374"/>
                <a:gd name="T16" fmla="*/ 0 w 311"/>
                <a:gd name="T17" fmla="*/ 0 h 374"/>
                <a:gd name="T18" fmla="*/ 0 w 311"/>
                <a:gd name="T19" fmla="*/ 0 h 374"/>
                <a:gd name="T20" fmla="*/ 0 w 311"/>
                <a:gd name="T21" fmla="*/ 0 h 374"/>
                <a:gd name="T22" fmla="*/ 0 w 311"/>
                <a:gd name="T23" fmla="*/ 0 h 374"/>
                <a:gd name="T24" fmla="*/ 0 w 311"/>
                <a:gd name="T25" fmla="*/ 0 h 374"/>
                <a:gd name="T26" fmla="*/ 0 w 311"/>
                <a:gd name="T27" fmla="*/ 0 h 374"/>
                <a:gd name="T28" fmla="*/ 0 w 311"/>
                <a:gd name="T29" fmla="*/ 0 h 374"/>
                <a:gd name="T30" fmla="*/ 0 w 311"/>
                <a:gd name="T31" fmla="*/ 0 h 374"/>
                <a:gd name="T32" fmla="*/ 0 w 311"/>
                <a:gd name="T33" fmla="*/ 0 h 374"/>
                <a:gd name="T34" fmla="*/ 0 w 311"/>
                <a:gd name="T35" fmla="*/ 0 h 374"/>
                <a:gd name="T36" fmla="*/ 0 w 311"/>
                <a:gd name="T37" fmla="*/ 0 h 374"/>
                <a:gd name="T38" fmla="*/ 0 w 311"/>
                <a:gd name="T39" fmla="*/ 0 h 374"/>
                <a:gd name="T40" fmla="*/ 0 w 311"/>
                <a:gd name="T41" fmla="*/ 0 h 374"/>
                <a:gd name="T42" fmla="*/ 0 w 311"/>
                <a:gd name="T43" fmla="*/ 0 h 374"/>
                <a:gd name="T44" fmla="*/ 0 w 311"/>
                <a:gd name="T45" fmla="*/ 0 h 374"/>
                <a:gd name="T46" fmla="*/ 0 w 311"/>
                <a:gd name="T47" fmla="*/ 0 h 374"/>
                <a:gd name="T48" fmla="*/ 0 w 311"/>
                <a:gd name="T49" fmla="*/ 0 h 3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1" h="374">
                  <a:moveTo>
                    <a:pt x="311" y="83"/>
                  </a:moveTo>
                  <a:lnTo>
                    <a:pt x="295" y="110"/>
                  </a:lnTo>
                  <a:lnTo>
                    <a:pt x="283" y="110"/>
                  </a:lnTo>
                  <a:lnTo>
                    <a:pt x="271" y="110"/>
                  </a:lnTo>
                  <a:lnTo>
                    <a:pt x="258" y="109"/>
                  </a:lnTo>
                  <a:lnTo>
                    <a:pt x="245" y="107"/>
                  </a:lnTo>
                  <a:lnTo>
                    <a:pt x="134" y="308"/>
                  </a:lnTo>
                  <a:lnTo>
                    <a:pt x="141" y="316"/>
                  </a:lnTo>
                  <a:lnTo>
                    <a:pt x="149" y="327"/>
                  </a:lnTo>
                  <a:lnTo>
                    <a:pt x="156" y="337"/>
                  </a:lnTo>
                  <a:lnTo>
                    <a:pt x="162" y="348"/>
                  </a:lnTo>
                  <a:lnTo>
                    <a:pt x="147" y="374"/>
                  </a:lnTo>
                  <a:lnTo>
                    <a:pt x="0" y="292"/>
                  </a:lnTo>
                  <a:lnTo>
                    <a:pt x="14" y="265"/>
                  </a:lnTo>
                  <a:lnTo>
                    <a:pt x="27" y="265"/>
                  </a:lnTo>
                  <a:lnTo>
                    <a:pt x="40" y="265"/>
                  </a:lnTo>
                  <a:lnTo>
                    <a:pt x="52" y="266"/>
                  </a:lnTo>
                  <a:lnTo>
                    <a:pt x="64" y="269"/>
                  </a:lnTo>
                  <a:lnTo>
                    <a:pt x="177" y="68"/>
                  </a:lnTo>
                  <a:lnTo>
                    <a:pt x="168" y="58"/>
                  </a:lnTo>
                  <a:lnTo>
                    <a:pt x="160" y="49"/>
                  </a:lnTo>
                  <a:lnTo>
                    <a:pt x="154" y="38"/>
                  </a:lnTo>
                  <a:lnTo>
                    <a:pt x="147" y="27"/>
                  </a:lnTo>
                  <a:lnTo>
                    <a:pt x="162" y="0"/>
                  </a:lnTo>
                  <a:lnTo>
                    <a:pt x="311" y="83"/>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7">
              <a:extLst>
                <a:ext uri="{FF2B5EF4-FFF2-40B4-BE49-F238E27FC236}">
                  <a16:creationId xmlns:a16="http://schemas.microsoft.com/office/drawing/2014/main" id="{6D167F19-5BA2-9954-83EF-951C5635B21C}"/>
                </a:ext>
              </a:extLst>
            </p:cNvPr>
            <p:cNvSpPr>
              <a:spLocks/>
            </p:cNvSpPr>
            <p:nvPr userDrawn="1"/>
          </p:nvSpPr>
          <p:spPr bwMode="auto">
            <a:xfrm>
              <a:off x="690563" y="654050"/>
              <a:ext cx="44450" cy="42863"/>
            </a:xfrm>
            <a:custGeom>
              <a:avLst/>
              <a:gdLst>
                <a:gd name="T0" fmla="*/ 0 w 387"/>
                <a:gd name="T1" fmla="*/ 0 h 371"/>
                <a:gd name="T2" fmla="*/ 0 w 387"/>
                <a:gd name="T3" fmla="*/ 0 h 371"/>
                <a:gd name="T4" fmla="*/ 0 w 387"/>
                <a:gd name="T5" fmla="*/ 0 h 371"/>
                <a:gd name="T6" fmla="*/ 0 w 387"/>
                <a:gd name="T7" fmla="*/ 0 h 371"/>
                <a:gd name="T8" fmla="*/ 0 w 387"/>
                <a:gd name="T9" fmla="*/ 0 h 371"/>
                <a:gd name="T10" fmla="*/ 0 w 387"/>
                <a:gd name="T11" fmla="*/ 0 h 371"/>
                <a:gd name="T12" fmla="*/ 0 w 387"/>
                <a:gd name="T13" fmla="*/ 0 h 371"/>
                <a:gd name="T14" fmla="*/ 0 w 387"/>
                <a:gd name="T15" fmla="*/ 0 h 371"/>
                <a:gd name="T16" fmla="*/ 0 w 387"/>
                <a:gd name="T17" fmla="*/ 0 h 371"/>
                <a:gd name="T18" fmla="*/ 0 w 387"/>
                <a:gd name="T19" fmla="*/ 0 h 371"/>
                <a:gd name="T20" fmla="*/ 0 w 387"/>
                <a:gd name="T21" fmla="*/ 0 h 371"/>
                <a:gd name="T22" fmla="*/ 0 w 387"/>
                <a:gd name="T23" fmla="*/ 0 h 371"/>
                <a:gd name="T24" fmla="*/ 0 w 387"/>
                <a:gd name="T25" fmla="*/ 0 h 371"/>
                <a:gd name="T26" fmla="*/ 0 w 387"/>
                <a:gd name="T27" fmla="*/ 0 h 371"/>
                <a:gd name="T28" fmla="*/ 0 w 387"/>
                <a:gd name="T29" fmla="*/ 0 h 371"/>
                <a:gd name="T30" fmla="*/ 0 w 387"/>
                <a:gd name="T31" fmla="*/ 0 h 371"/>
                <a:gd name="T32" fmla="*/ 0 w 387"/>
                <a:gd name="T33" fmla="*/ 0 h 371"/>
                <a:gd name="T34" fmla="*/ 0 w 387"/>
                <a:gd name="T35" fmla="*/ 0 h 371"/>
                <a:gd name="T36" fmla="*/ 0 w 387"/>
                <a:gd name="T37" fmla="*/ 0 h 371"/>
                <a:gd name="T38" fmla="*/ 0 w 387"/>
                <a:gd name="T39" fmla="*/ 0 h 371"/>
                <a:gd name="T40" fmla="*/ 0 w 387"/>
                <a:gd name="T41" fmla="*/ 0 h 371"/>
                <a:gd name="T42" fmla="*/ 0 w 387"/>
                <a:gd name="T43" fmla="*/ 0 h 371"/>
                <a:gd name="T44" fmla="*/ 0 w 387"/>
                <a:gd name="T45" fmla="*/ 0 h 371"/>
                <a:gd name="T46" fmla="*/ 0 w 387"/>
                <a:gd name="T47" fmla="*/ 0 h 371"/>
                <a:gd name="T48" fmla="*/ 0 w 387"/>
                <a:gd name="T49" fmla="*/ 0 h 371"/>
                <a:gd name="T50" fmla="*/ 0 w 387"/>
                <a:gd name="T51" fmla="*/ 0 h 371"/>
                <a:gd name="T52" fmla="*/ 0 w 387"/>
                <a:gd name="T53" fmla="*/ 0 h 371"/>
                <a:gd name="T54" fmla="*/ 0 w 387"/>
                <a:gd name="T55" fmla="*/ 0 h 371"/>
                <a:gd name="T56" fmla="*/ 0 w 387"/>
                <a:gd name="T57" fmla="*/ 0 h 371"/>
                <a:gd name="T58" fmla="*/ 0 w 387"/>
                <a:gd name="T59" fmla="*/ 0 h 371"/>
                <a:gd name="T60" fmla="*/ 0 w 387"/>
                <a:gd name="T61" fmla="*/ 0 h 371"/>
                <a:gd name="T62" fmla="*/ 0 w 387"/>
                <a:gd name="T63" fmla="*/ 0 h 371"/>
                <a:gd name="T64" fmla="*/ 0 w 387"/>
                <a:gd name="T65" fmla="*/ 0 h 371"/>
                <a:gd name="T66" fmla="*/ 0 w 387"/>
                <a:gd name="T67" fmla="*/ 0 h 371"/>
                <a:gd name="T68" fmla="*/ 0 w 387"/>
                <a:gd name="T69" fmla="*/ 0 h 371"/>
                <a:gd name="T70" fmla="*/ 0 w 387"/>
                <a:gd name="T71" fmla="*/ 0 h 371"/>
                <a:gd name="T72" fmla="*/ 0 w 387"/>
                <a:gd name="T73" fmla="*/ 0 h 371"/>
                <a:gd name="T74" fmla="*/ 0 w 387"/>
                <a:gd name="T75" fmla="*/ 0 h 371"/>
                <a:gd name="T76" fmla="*/ 0 w 387"/>
                <a:gd name="T77" fmla="*/ 0 h 371"/>
                <a:gd name="T78" fmla="*/ 0 w 387"/>
                <a:gd name="T79" fmla="*/ 0 h 371"/>
                <a:gd name="T80" fmla="*/ 0 w 387"/>
                <a:gd name="T81" fmla="*/ 0 h 371"/>
                <a:gd name="T82" fmla="*/ 0 w 387"/>
                <a:gd name="T83" fmla="*/ 0 h 371"/>
                <a:gd name="T84" fmla="*/ 0 w 387"/>
                <a:gd name="T85" fmla="*/ 0 h 371"/>
                <a:gd name="T86" fmla="*/ 0 w 387"/>
                <a:gd name="T87" fmla="*/ 0 h 371"/>
                <a:gd name="T88" fmla="*/ 0 w 387"/>
                <a:gd name="T89" fmla="*/ 0 h 371"/>
                <a:gd name="T90" fmla="*/ 0 w 387"/>
                <a:gd name="T91" fmla="*/ 0 h 371"/>
                <a:gd name="T92" fmla="*/ 0 w 387"/>
                <a:gd name="T93" fmla="*/ 0 h 371"/>
                <a:gd name="T94" fmla="*/ 0 w 387"/>
                <a:gd name="T95" fmla="*/ 0 h 371"/>
                <a:gd name="T96" fmla="*/ 0 w 387"/>
                <a:gd name="T97" fmla="*/ 0 h 371"/>
                <a:gd name="T98" fmla="*/ 0 w 387"/>
                <a:gd name="T99" fmla="*/ 0 h 371"/>
                <a:gd name="T100" fmla="*/ 0 w 387"/>
                <a:gd name="T101" fmla="*/ 0 h 371"/>
                <a:gd name="T102" fmla="*/ 0 w 387"/>
                <a:gd name="T103" fmla="*/ 0 h 3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371">
                  <a:moveTo>
                    <a:pt x="136" y="72"/>
                  </a:moveTo>
                  <a:lnTo>
                    <a:pt x="205" y="0"/>
                  </a:lnTo>
                  <a:lnTo>
                    <a:pt x="221" y="5"/>
                  </a:lnTo>
                  <a:lnTo>
                    <a:pt x="236" y="13"/>
                  </a:lnTo>
                  <a:lnTo>
                    <a:pt x="252" y="20"/>
                  </a:lnTo>
                  <a:lnTo>
                    <a:pt x="268" y="29"/>
                  </a:lnTo>
                  <a:lnTo>
                    <a:pt x="284" y="38"/>
                  </a:lnTo>
                  <a:lnTo>
                    <a:pt x="299" y="50"/>
                  </a:lnTo>
                  <a:lnTo>
                    <a:pt x="314" y="61"/>
                  </a:lnTo>
                  <a:lnTo>
                    <a:pt x="328" y="75"/>
                  </a:lnTo>
                  <a:lnTo>
                    <a:pt x="342" y="89"/>
                  </a:lnTo>
                  <a:lnTo>
                    <a:pt x="354" y="103"/>
                  </a:lnTo>
                  <a:lnTo>
                    <a:pt x="363" y="117"/>
                  </a:lnTo>
                  <a:lnTo>
                    <a:pt x="371" y="133"/>
                  </a:lnTo>
                  <a:lnTo>
                    <a:pt x="378" y="148"/>
                  </a:lnTo>
                  <a:lnTo>
                    <a:pt x="383" y="164"/>
                  </a:lnTo>
                  <a:lnTo>
                    <a:pt x="385" y="179"/>
                  </a:lnTo>
                  <a:lnTo>
                    <a:pt x="387" y="194"/>
                  </a:lnTo>
                  <a:lnTo>
                    <a:pt x="386" y="210"/>
                  </a:lnTo>
                  <a:lnTo>
                    <a:pt x="384" y="225"/>
                  </a:lnTo>
                  <a:lnTo>
                    <a:pt x="381" y="241"/>
                  </a:lnTo>
                  <a:lnTo>
                    <a:pt x="376" y="256"/>
                  </a:lnTo>
                  <a:lnTo>
                    <a:pt x="368" y="271"/>
                  </a:lnTo>
                  <a:lnTo>
                    <a:pt x="360" y="285"/>
                  </a:lnTo>
                  <a:lnTo>
                    <a:pt x="349" y="299"/>
                  </a:lnTo>
                  <a:lnTo>
                    <a:pt x="338" y="313"/>
                  </a:lnTo>
                  <a:lnTo>
                    <a:pt x="323" y="327"/>
                  </a:lnTo>
                  <a:lnTo>
                    <a:pt x="307" y="338"/>
                  </a:lnTo>
                  <a:lnTo>
                    <a:pt x="292" y="349"/>
                  </a:lnTo>
                  <a:lnTo>
                    <a:pt x="275" y="356"/>
                  </a:lnTo>
                  <a:lnTo>
                    <a:pt x="259" y="362"/>
                  </a:lnTo>
                  <a:lnTo>
                    <a:pt x="242" y="368"/>
                  </a:lnTo>
                  <a:lnTo>
                    <a:pt x="225" y="370"/>
                  </a:lnTo>
                  <a:lnTo>
                    <a:pt x="208" y="371"/>
                  </a:lnTo>
                  <a:lnTo>
                    <a:pt x="190" y="369"/>
                  </a:lnTo>
                  <a:lnTo>
                    <a:pt x="173" y="366"/>
                  </a:lnTo>
                  <a:lnTo>
                    <a:pt x="155" y="360"/>
                  </a:lnTo>
                  <a:lnTo>
                    <a:pt x="137" y="353"/>
                  </a:lnTo>
                  <a:lnTo>
                    <a:pt x="120" y="345"/>
                  </a:lnTo>
                  <a:lnTo>
                    <a:pt x="103" y="333"/>
                  </a:lnTo>
                  <a:lnTo>
                    <a:pt x="87" y="320"/>
                  </a:lnTo>
                  <a:lnTo>
                    <a:pt x="70" y="305"/>
                  </a:lnTo>
                  <a:lnTo>
                    <a:pt x="51" y="285"/>
                  </a:lnTo>
                  <a:lnTo>
                    <a:pt x="32" y="264"/>
                  </a:lnTo>
                  <a:lnTo>
                    <a:pt x="15" y="243"/>
                  </a:lnTo>
                  <a:lnTo>
                    <a:pt x="0" y="221"/>
                  </a:lnTo>
                  <a:lnTo>
                    <a:pt x="69" y="150"/>
                  </a:lnTo>
                  <a:lnTo>
                    <a:pt x="97" y="178"/>
                  </a:lnTo>
                  <a:lnTo>
                    <a:pt x="93" y="190"/>
                  </a:lnTo>
                  <a:lnTo>
                    <a:pt x="89" y="202"/>
                  </a:lnTo>
                  <a:lnTo>
                    <a:pt x="83" y="213"/>
                  </a:lnTo>
                  <a:lnTo>
                    <a:pt x="78" y="224"/>
                  </a:lnTo>
                  <a:lnTo>
                    <a:pt x="85" y="237"/>
                  </a:lnTo>
                  <a:lnTo>
                    <a:pt x="95" y="250"/>
                  </a:lnTo>
                  <a:lnTo>
                    <a:pt x="106" y="264"/>
                  </a:lnTo>
                  <a:lnTo>
                    <a:pt x="118" y="278"/>
                  </a:lnTo>
                  <a:lnTo>
                    <a:pt x="128" y="286"/>
                  </a:lnTo>
                  <a:lnTo>
                    <a:pt x="137" y="293"/>
                  </a:lnTo>
                  <a:lnTo>
                    <a:pt x="147" y="298"/>
                  </a:lnTo>
                  <a:lnTo>
                    <a:pt x="156" y="301"/>
                  </a:lnTo>
                  <a:lnTo>
                    <a:pt x="166" y="304"/>
                  </a:lnTo>
                  <a:lnTo>
                    <a:pt x="175" y="305"/>
                  </a:lnTo>
                  <a:lnTo>
                    <a:pt x="185" y="305"/>
                  </a:lnTo>
                  <a:lnTo>
                    <a:pt x="194" y="304"/>
                  </a:lnTo>
                  <a:lnTo>
                    <a:pt x="205" y="302"/>
                  </a:lnTo>
                  <a:lnTo>
                    <a:pt x="214" y="299"/>
                  </a:lnTo>
                  <a:lnTo>
                    <a:pt x="224" y="296"/>
                  </a:lnTo>
                  <a:lnTo>
                    <a:pt x="233" y="291"/>
                  </a:lnTo>
                  <a:lnTo>
                    <a:pt x="243" y="284"/>
                  </a:lnTo>
                  <a:lnTo>
                    <a:pt x="252" y="277"/>
                  </a:lnTo>
                  <a:lnTo>
                    <a:pt x="261" y="269"/>
                  </a:lnTo>
                  <a:lnTo>
                    <a:pt x="269" y="261"/>
                  </a:lnTo>
                  <a:lnTo>
                    <a:pt x="278" y="253"/>
                  </a:lnTo>
                  <a:lnTo>
                    <a:pt x="285" y="243"/>
                  </a:lnTo>
                  <a:lnTo>
                    <a:pt x="291" y="234"/>
                  </a:lnTo>
                  <a:lnTo>
                    <a:pt x="297" y="224"/>
                  </a:lnTo>
                  <a:lnTo>
                    <a:pt x="301" y="213"/>
                  </a:lnTo>
                  <a:lnTo>
                    <a:pt x="304" y="204"/>
                  </a:lnTo>
                  <a:lnTo>
                    <a:pt x="306" y="193"/>
                  </a:lnTo>
                  <a:lnTo>
                    <a:pt x="307" y="184"/>
                  </a:lnTo>
                  <a:lnTo>
                    <a:pt x="307" y="173"/>
                  </a:lnTo>
                  <a:lnTo>
                    <a:pt x="306" y="163"/>
                  </a:lnTo>
                  <a:lnTo>
                    <a:pt x="304" y="152"/>
                  </a:lnTo>
                  <a:lnTo>
                    <a:pt x="301" y="143"/>
                  </a:lnTo>
                  <a:lnTo>
                    <a:pt x="295" y="132"/>
                  </a:lnTo>
                  <a:lnTo>
                    <a:pt x="289" y="123"/>
                  </a:lnTo>
                  <a:lnTo>
                    <a:pt x="282" y="113"/>
                  </a:lnTo>
                  <a:lnTo>
                    <a:pt x="273" y="104"/>
                  </a:lnTo>
                  <a:lnTo>
                    <a:pt x="265" y="96"/>
                  </a:lnTo>
                  <a:lnTo>
                    <a:pt x="256" y="89"/>
                  </a:lnTo>
                  <a:lnTo>
                    <a:pt x="248" y="82"/>
                  </a:lnTo>
                  <a:lnTo>
                    <a:pt x="238" y="77"/>
                  </a:lnTo>
                  <a:lnTo>
                    <a:pt x="192" y="126"/>
                  </a:lnTo>
                  <a:lnTo>
                    <a:pt x="195" y="134"/>
                  </a:lnTo>
                  <a:lnTo>
                    <a:pt x="199" y="145"/>
                  </a:lnTo>
                  <a:lnTo>
                    <a:pt x="203" y="154"/>
                  </a:lnTo>
                  <a:lnTo>
                    <a:pt x="205" y="165"/>
                  </a:lnTo>
                  <a:lnTo>
                    <a:pt x="185" y="186"/>
                  </a:lnTo>
                  <a:lnTo>
                    <a:pt x="82" y="87"/>
                  </a:lnTo>
                  <a:lnTo>
                    <a:pt x="102" y="66"/>
                  </a:lnTo>
                  <a:lnTo>
                    <a:pt x="111" y="67"/>
                  </a:lnTo>
                  <a:lnTo>
                    <a:pt x="119" y="68"/>
                  </a:lnTo>
                  <a:lnTo>
                    <a:pt x="128" y="69"/>
                  </a:lnTo>
                  <a:lnTo>
                    <a:pt x="136" y="7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8">
              <a:extLst>
                <a:ext uri="{FF2B5EF4-FFF2-40B4-BE49-F238E27FC236}">
                  <a16:creationId xmlns:a16="http://schemas.microsoft.com/office/drawing/2014/main" id="{3D31FAAC-E808-7B72-A86C-CA2D4855A812}"/>
                </a:ext>
              </a:extLst>
            </p:cNvPr>
            <p:cNvSpPr>
              <a:spLocks/>
            </p:cNvSpPr>
            <p:nvPr userDrawn="1"/>
          </p:nvSpPr>
          <p:spPr bwMode="auto">
            <a:xfrm>
              <a:off x="663576" y="620713"/>
              <a:ext cx="42863" cy="36513"/>
            </a:xfrm>
            <a:custGeom>
              <a:avLst/>
              <a:gdLst>
                <a:gd name="T0" fmla="*/ 0 w 374"/>
                <a:gd name="T1" fmla="*/ 0 h 320"/>
                <a:gd name="T2" fmla="*/ 0 w 374"/>
                <a:gd name="T3" fmla="*/ 0 h 320"/>
                <a:gd name="T4" fmla="*/ 0 w 374"/>
                <a:gd name="T5" fmla="*/ 0 h 320"/>
                <a:gd name="T6" fmla="*/ 0 w 374"/>
                <a:gd name="T7" fmla="*/ 0 h 320"/>
                <a:gd name="T8" fmla="*/ 0 w 374"/>
                <a:gd name="T9" fmla="*/ 0 h 320"/>
                <a:gd name="T10" fmla="*/ 0 w 374"/>
                <a:gd name="T11" fmla="*/ 0 h 320"/>
                <a:gd name="T12" fmla="*/ 0 w 374"/>
                <a:gd name="T13" fmla="*/ 0 h 320"/>
                <a:gd name="T14" fmla="*/ 0 w 374"/>
                <a:gd name="T15" fmla="*/ 0 h 320"/>
                <a:gd name="T16" fmla="*/ 0 w 374"/>
                <a:gd name="T17" fmla="*/ 0 h 320"/>
                <a:gd name="T18" fmla="*/ 0 w 374"/>
                <a:gd name="T19" fmla="*/ 0 h 320"/>
                <a:gd name="T20" fmla="*/ 0 w 374"/>
                <a:gd name="T21" fmla="*/ 0 h 320"/>
                <a:gd name="T22" fmla="*/ 0 w 374"/>
                <a:gd name="T23" fmla="*/ 0 h 320"/>
                <a:gd name="T24" fmla="*/ 0 w 374"/>
                <a:gd name="T25" fmla="*/ 0 h 320"/>
                <a:gd name="T26" fmla="*/ 0 w 374"/>
                <a:gd name="T27" fmla="*/ 0 h 320"/>
                <a:gd name="T28" fmla="*/ 0 w 374"/>
                <a:gd name="T29" fmla="*/ 0 h 320"/>
                <a:gd name="T30" fmla="*/ 0 w 374"/>
                <a:gd name="T31" fmla="*/ 0 h 320"/>
                <a:gd name="T32" fmla="*/ 0 w 374"/>
                <a:gd name="T33" fmla="*/ 0 h 320"/>
                <a:gd name="T34" fmla="*/ 0 w 374"/>
                <a:gd name="T35" fmla="*/ 0 h 320"/>
                <a:gd name="T36" fmla="*/ 0 w 374"/>
                <a:gd name="T37" fmla="*/ 0 h 320"/>
                <a:gd name="T38" fmla="*/ 0 w 374"/>
                <a:gd name="T39" fmla="*/ 0 h 320"/>
                <a:gd name="T40" fmla="*/ 0 w 374"/>
                <a:gd name="T41" fmla="*/ 0 h 320"/>
                <a:gd name="T42" fmla="*/ 0 w 374"/>
                <a:gd name="T43" fmla="*/ 0 h 320"/>
                <a:gd name="T44" fmla="*/ 0 w 374"/>
                <a:gd name="T45" fmla="*/ 0 h 320"/>
                <a:gd name="T46" fmla="*/ 0 w 374"/>
                <a:gd name="T47" fmla="*/ 0 h 320"/>
                <a:gd name="T48" fmla="*/ 0 w 374"/>
                <a:gd name="T49" fmla="*/ 0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4" h="320">
                  <a:moveTo>
                    <a:pt x="374" y="145"/>
                  </a:moveTo>
                  <a:lnTo>
                    <a:pt x="348" y="161"/>
                  </a:lnTo>
                  <a:lnTo>
                    <a:pt x="336" y="156"/>
                  </a:lnTo>
                  <a:lnTo>
                    <a:pt x="325" y="149"/>
                  </a:lnTo>
                  <a:lnTo>
                    <a:pt x="315" y="142"/>
                  </a:lnTo>
                  <a:lnTo>
                    <a:pt x="305" y="135"/>
                  </a:lnTo>
                  <a:lnTo>
                    <a:pt x="109" y="255"/>
                  </a:lnTo>
                  <a:lnTo>
                    <a:pt x="112" y="267"/>
                  </a:lnTo>
                  <a:lnTo>
                    <a:pt x="113" y="279"/>
                  </a:lnTo>
                  <a:lnTo>
                    <a:pt x="114" y="292"/>
                  </a:lnTo>
                  <a:lnTo>
                    <a:pt x="114" y="305"/>
                  </a:lnTo>
                  <a:lnTo>
                    <a:pt x="89" y="320"/>
                  </a:lnTo>
                  <a:lnTo>
                    <a:pt x="0" y="176"/>
                  </a:lnTo>
                  <a:lnTo>
                    <a:pt x="27" y="160"/>
                  </a:lnTo>
                  <a:lnTo>
                    <a:pt x="37" y="165"/>
                  </a:lnTo>
                  <a:lnTo>
                    <a:pt x="48" y="173"/>
                  </a:lnTo>
                  <a:lnTo>
                    <a:pt x="58" y="179"/>
                  </a:lnTo>
                  <a:lnTo>
                    <a:pt x="68" y="187"/>
                  </a:lnTo>
                  <a:lnTo>
                    <a:pt x="264" y="67"/>
                  </a:lnTo>
                  <a:lnTo>
                    <a:pt x="261" y="54"/>
                  </a:lnTo>
                  <a:lnTo>
                    <a:pt x="260" y="42"/>
                  </a:lnTo>
                  <a:lnTo>
                    <a:pt x="259" y="29"/>
                  </a:lnTo>
                  <a:lnTo>
                    <a:pt x="259" y="17"/>
                  </a:lnTo>
                  <a:lnTo>
                    <a:pt x="285" y="0"/>
                  </a:lnTo>
                  <a:lnTo>
                    <a:pt x="374" y="145"/>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9">
              <a:extLst>
                <a:ext uri="{FF2B5EF4-FFF2-40B4-BE49-F238E27FC236}">
                  <a16:creationId xmlns:a16="http://schemas.microsoft.com/office/drawing/2014/main" id="{72666379-3099-5F78-D392-2A5D0C0023CA}"/>
                </a:ext>
              </a:extLst>
            </p:cNvPr>
            <p:cNvSpPr>
              <a:spLocks/>
            </p:cNvSpPr>
            <p:nvPr userDrawn="1"/>
          </p:nvSpPr>
          <p:spPr bwMode="auto">
            <a:xfrm>
              <a:off x="646113" y="579438"/>
              <a:ext cx="42863" cy="41275"/>
            </a:xfrm>
            <a:custGeom>
              <a:avLst/>
              <a:gdLst>
                <a:gd name="T0" fmla="*/ 0 w 373"/>
                <a:gd name="T1" fmla="*/ 0 h 359"/>
                <a:gd name="T2" fmla="*/ 0 w 373"/>
                <a:gd name="T3" fmla="*/ 0 h 359"/>
                <a:gd name="T4" fmla="*/ 0 w 373"/>
                <a:gd name="T5" fmla="*/ 0 h 359"/>
                <a:gd name="T6" fmla="*/ 0 w 373"/>
                <a:gd name="T7" fmla="*/ 0 h 359"/>
                <a:gd name="T8" fmla="*/ 0 w 373"/>
                <a:gd name="T9" fmla="*/ 0 h 359"/>
                <a:gd name="T10" fmla="*/ 0 w 373"/>
                <a:gd name="T11" fmla="*/ 0 h 359"/>
                <a:gd name="T12" fmla="*/ 0 w 373"/>
                <a:gd name="T13" fmla="*/ 0 h 359"/>
                <a:gd name="T14" fmla="*/ 0 w 373"/>
                <a:gd name="T15" fmla="*/ 0 h 359"/>
                <a:gd name="T16" fmla="*/ 0 w 373"/>
                <a:gd name="T17" fmla="*/ 0 h 359"/>
                <a:gd name="T18" fmla="*/ 0 w 373"/>
                <a:gd name="T19" fmla="*/ 0 h 359"/>
                <a:gd name="T20" fmla="*/ 0 w 373"/>
                <a:gd name="T21" fmla="*/ 0 h 359"/>
                <a:gd name="T22" fmla="*/ 0 w 373"/>
                <a:gd name="T23" fmla="*/ 0 h 359"/>
                <a:gd name="T24" fmla="*/ 0 w 373"/>
                <a:gd name="T25" fmla="*/ 0 h 359"/>
                <a:gd name="T26" fmla="*/ 0 w 373"/>
                <a:gd name="T27" fmla="*/ 0 h 359"/>
                <a:gd name="T28" fmla="*/ 0 w 373"/>
                <a:gd name="T29" fmla="*/ 0 h 359"/>
                <a:gd name="T30" fmla="*/ 0 w 373"/>
                <a:gd name="T31" fmla="*/ 0 h 359"/>
                <a:gd name="T32" fmla="*/ 0 w 373"/>
                <a:gd name="T33" fmla="*/ 0 h 359"/>
                <a:gd name="T34" fmla="*/ 0 w 373"/>
                <a:gd name="T35" fmla="*/ 0 h 359"/>
                <a:gd name="T36" fmla="*/ 0 w 373"/>
                <a:gd name="T37" fmla="*/ 0 h 359"/>
                <a:gd name="T38" fmla="*/ 0 w 373"/>
                <a:gd name="T39" fmla="*/ 0 h 359"/>
                <a:gd name="T40" fmla="*/ 0 w 373"/>
                <a:gd name="T41" fmla="*/ 0 h 359"/>
                <a:gd name="T42" fmla="*/ 0 w 373"/>
                <a:gd name="T43" fmla="*/ 0 h 359"/>
                <a:gd name="T44" fmla="*/ 0 w 373"/>
                <a:gd name="T45" fmla="*/ 0 h 359"/>
                <a:gd name="T46" fmla="*/ 0 w 373"/>
                <a:gd name="T47" fmla="*/ 0 h 359"/>
                <a:gd name="T48" fmla="*/ 0 w 373"/>
                <a:gd name="T49" fmla="*/ 0 h 359"/>
                <a:gd name="T50" fmla="*/ 0 w 373"/>
                <a:gd name="T51" fmla="*/ 0 h 359"/>
                <a:gd name="T52" fmla="*/ 0 w 373"/>
                <a:gd name="T53" fmla="*/ 0 h 3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3" h="359">
                  <a:moveTo>
                    <a:pt x="373" y="240"/>
                  </a:moveTo>
                  <a:lnTo>
                    <a:pt x="343" y="251"/>
                  </a:lnTo>
                  <a:lnTo>
                    <a:pt x="334" y="244"/>
                  </a:lnTo>
                  <a:lnTo>
                    <a:pt x="324" y="235"/>
                  </a:lnTo>
                  <a:lnTo>
                    <a:pt x="316" y="227"/>
                  </a:lnTo>
                  <a:lnTo>
                    <a:pt x="307" y="216"/>
                  </a:lnTo>
                  <a:lnTo>
                    <a:pt x="92" y="299"/>
                  </a:lnTo>
                  <a:lnTo>
                    <a:pt x="93" y="310"/>
                  </a:lnTo>
                  <a:lnTo>
                    <a:pt x="92" y="323"/>
                  </a:lnTo>
                  <a:lnTo>
                    <a:pt x="91" y="336"/>
                  </a:lnTo>
                  <a:lnTo>
                    <a:pt x="89" y="348"/>
                  </a:lnTo>
                  <a:lnTo>
                    <a:pt x="60" y="359"/>
                  </a:lnTo>
                  <a:lnTo>
                    <a:pt x="0" y="200"/>
                  </a:lnTo>
                  <a:lnTo>
                    <a:pt x="29" y="190"/>
                  </a:lnTo>
                  <a:lnTo>
                    <a:pt x="38" y="197"/>
                  </a:lnTo>
                  <a:lnTo>
                    <a:pt x="48" y="206"/>
                  </a:lnTo>
                  <a:lnTo>
                    <a:pt x="57" y="215"/>
                  </a:lnTo>
                  <a:lnTo>
                    <a:pt x="65" y="224"/>
                  </a:lnTo>
                  <a:lnTo>
                    <a:pt x="284" y="141"/>
                  </a:lnTo>
                  <a:lnTo>
                    <a:pt x="256" y="71"/>
                  </a:lnTo>
                  <a:lnTo>
                    <a:pt x="244" y="71"/>
                  </a:lnTo>
                  <a:lnTo>
                    <a:pt x="230" y="72"/>
                  </a:lnTo>
                  <a:lnTo>
                    <a:pt x="216" y="71"/>
                  </a:lnTo>
                  <a:lnTo>
                    <a:pt x="201" y="71"/>
                  </a:lnTo>
                  <a:lnTo>
                    <a:pt x="187" y="35"/>
                  </a:lnTo>
                  <a:lnTo>
                    <a:pt x="281" y="0"/>
                  </a:lnTo>
                  <a:lnTo>
                    <a:pt x="373" y="24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0">
              <a:extLst>
                <a:ext uri="{FF2B5EF4-FFF2-40B4-BE49-F238E27FC236}">
                  <a16:creationId xmlns:a16="http://schemas.microsoft.com/office/drawing/2014/main" id="{0DC7F457-A386-0616-5C9C-ECAD21A262D2}"/>
                </a:ext>
              </a:extLst>
            </p:cNvPr>
            <p:cNvSpPr>
              <a:spLocks/>
            </p:cNvSpPr>
            <p:nvPr userDrawn="1"/>
          </p:nvSpPr>
          <p:spPr bwMode="auto">
            <a:xfrm>
              <a:off x="633413" y="534988"/>
              <a:ext cx="41275" cy="36513"/>
            </a:xfrm>
            <a:custGeom>
              <a:avLst/>
              <a:gdLst>
                <a:gd name="T0" fmla="*/ 0 w 361"/>
                <a:gd name="T1" fmla="*/ 0 h 320"/>
                <a:gd name="T2" fmla="*/ 0 w 361"/>
                <a:gd name="T3" fmla="*/ 0 h 320"/>
                <a:gd name="T4" fmla="*/ 0 w 361"/>
                <a:gd name="T5" fmla="*/ 0 h 320"/>
                <a:gd name="T6" fmla="*/ 0 w 361"/>
                <a:gd name="T7" fmla="*/ 0 h 320"/>
                <a:gd name="T8" fmla="*/ 0 w 361"/>
                <a:gd name="T9" fmla="*/ 0 h 320"/>
                <a:gd name="T10" fmla="*/ 0 w 361"/>
                <a:gd name="T11" fmla="*/ 0 h 320"/>
                <a:gd name="T12" fmla="*/ 0 w 361"/>
                <a:gd name="T13" fmla="*/ 0 h 320"/>
                <a:gd name="T14" fmla="*/ 0 w 361"/>
                <a:gd name="T15" fmla="*/ 0 h 320"/>
                <a:gd name="T16" fmla="*/ 0 w 361"/>
                <a:gd name="T17" fmla="*/ 0 h 320"/>
                <a:gd name="T18" fmla="*/ 0 w 361"/>
                <a:gd name="T19" fmla="*/ 0 h 320"/>
                <a:gd name="T20" fmla="*/ 0 w 361"/>
                <a:gd name="T21" fmla="*/ 0 h 320"/>
                <a:gd name="T22" fmla="*/ 0 w 361"/>
                <a:gd name="T23" fmla="*/ 0 h 320"/>
                <a:gd name="T24" fmla="*/ 0 w 361"/>
                <a:gd name="T25" fmla="*/ 0 h 320"/>
                <a:gd name="T26" fmla="*/ 0 w 361"/>
                <a:gd name="T27" fmla="*/ 0 h 320"/>
                <a:gd name="T28" fmla="*/ 0 w 361"/>
                <a:gd name="T29" fmla="*/ 0 h 320"/>
                <a:gd name="T30" fmla="*/ 0 w 361"/>
                <a:gd name="T31" fmla="*/ 0 h 320"/>
                <a:gd name="T32" fmla="*/ 0 w 361"/>
                <a:gd name="T33" fmla="*/ 0 h 320"/>
                <a:gd name="T34" fmla="*/ 0 w 361"/>
                <a:gd name="T35" fmla="*/ 0 h 320"/>
                <a:gd name="T36" fmla="*/ 0 w 361"/>
                <a:gd name="T37" fmla="*/ 0 h 320"/>
                <a:gd name="T38" fmla="*/ 0 w 361"/>
                <a:gd name="T39" fmla="*/ 0 h 320"/>
                <a:gd name="T40" fmla="*/ 0 w 361"/>
                <a:gd name="T41" fmla="*/ 0 h 320"/>
                <a:gd name="T42" fmla="*/ 0 w 361"/>
                <a:gd name="T43" fmla="*/ 0 h 320"/>
                <a:gd name="T44" fmla="*/ 0 w 361"/>
                <a:gd name="T45" fmla="*/ 0 h 320"/>
                <a:gd name="T46" fmla="*/ 0 w 361"/>
                <a:gd name="T47" fmla="*/ 0 h 320"/>
                <a:gd name="T48" fmla="*/ 0 w 361"/>
                <a:gd name="T49" fmla="*/ 0 h 320"/>
                <a:gd name="T50" fmla="*/ 0 w 361"/>
                <a:gd name="T51" fmla="*/ 0 h 320"/>
                <a:gd name="T52" fmla="*/ 0 w 361"/>
                <a:gd name="T53" fmla="*/ 0 h 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1" h="320">
                  <a:moveTo>
                    <a:pt x="361" y="252"/>
                  </a:moveTo>
                  <a:lnTo>
                    <a:pt x="332" y="258"/>
                  </a:lnTo>
                  <a:lnTo>
                    <a:pt x="323" y="249"/>
                  </a:lnTo>
                  <a:lnTo>
                    <a:pt x="315" y="239"/>
                  </a:lnTo>
                  <a:lnTo>
                    <a:pt x="307" y="230"/>
                  </a:lnTo>
                  <a:lnTo>
                    <a:pt x="301" y="218"/>
                  </a:lnTo>
                  <a:lnTo>
                    <a:pt x="76" y="266"/>
                  </a:lnTo>
                  <a:lnTo>
                    <a:pt x="74" y="278"/>
                  </a:lnTo>
                  <a:lnTo>
                    <a:pt x="72" y="290"/>
                  </a:lnTo>
                  <a:lnTo>
                    <a:pt x="68" y="303"/>
                  </a:lnTo>
                  <a:lnTo>
                    <a:pt x="65" y="315"/>
                  </a:lnTo>
                  <a:lnTo>
                    <a:pt x="35" y="320"/>
                  </a:lnTo>
                  <a:lnTo>
                    <a:pt x="0" y="154"/>
                  </a:lnTo>
                  <a:lnTo>
                    <a:pt x="30" y="148"/>
                  </a:lnTo>
                  <a:lnTo>
                    <a:pt x="38" y="157"/>
                  </a:lnTo>
                  <a:lnTo>
                    <a:pt x="46" y="168"/>
                  </a:lnTo>
                  <a:lnTo>
                    <a:pt x="54" y="178"/>
                  </a:lnTo>
                  <a:lnTo>
                    <a:pt x="59" y="188"/>
                  </a:lnTo>
                  <a:lnTo>
                    <a:pt x="289" y="140"/>
                  </a:lnTo>
                  <a:lnTo>
                    <a:pt x="272" y="67"/>
                  </a:lnTo>
                  <a:lnTo>
                    <a:pt x="261" y="65"/>
                  </a:lnTo>
                  <a:lnTo>
                    <a:pt x="247" y="63"/>
                  </a:lnTo>
                  <a:lnTo>
                    <a:pt x="232" y="61"/>
                  </a:lnTo>
                  <a:lnTo>
                    <a:pt x="219" y="58"/>
                  </a:lnTo>
                  <a:lnTo>
                    <a:pt x="210" y="21"/>
                  </a:lnTo>
                  <a:lnTo>
                    <a:pt x="308" y="0"/>
                  </a:lnTo>
                  <a:lnTo>
                    <a:pt x="361" y="25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21">
              <a:extLst>
                <a:ext uri="{FF2B5EF4-FFF2-40B4-BE49-F238E27FC236}">
                  <a16:creationId xmlns:a16="http://schemas.microsoft.com/office/drawing/2014/main" id="{20F3345B-551A-AA64-9815-372C801EDF23}"/>
                </a:ext>
              </a:extLst>
            </p:cNvPr>
            <p:cNvSpPr>
              <a:spLocks/>
            </p:cNvSpPr>
            <p:nvPr userDrawn="1"/>
          </p:nvSpPr>
          <p:spPr bwMode="auto">
            <a:xfrm>
              <a:off x="625476" y="484188"/>
              <a:ext cx="39688" cy="39688"/>
            </a:xfrm>
            <a:custGeom>
              <a:avLst/>
              <a:gdLst>
                <a:gd name="T0" fmla="*/ 0 w 355"/>
                <a:gd name="T1" fmla="*/ 0 h 354"/>
                <a:gd name="T2" fmla="*/ 0 w 355"/>
                <a:gd name="T3" fmla="*/ 0 h 354"/>
                <a:gd name="T4" fmla="*/ 0 w 355"/>
                <a:gd name="T5" fmla="*/ 0 h 354"/>
                <a:gd name="T6" fmla="*/ 0 w 355"/>
                <a:gd name="T7" fmla="*/ 0 h 354"/>
                <a:gd name="T8" fmla="*/ 0 w 355"/>
                <a:gd name="T9" fmla="*/ 0 h 354"/>
                <a:gd name="T10" fmla="*/ 0 w 355"/>
                <a:gd name="T11" fmla="*/ 0 h 354"/>
                <a:gd name="T12" fmla="*/ 0 w 355"/>
                <a:gd name="T13" fmla="*/ 0 h 354"/>
                <a:gd name="T14" fmla="*/ 0 w 355"/>
                <a:gd name="T15" fmla="*/ 0 h 354"/>
                <a:gd name="T16" fmla="*/ 0 w 355"/>
                <a:gd name="T17" fmla="*/ 0 h 354"/>
                <a:gd name="T18" fmla="*/ 0 w 355"/>
                <a:gd name="T19" fmla="*/ 0 h 354"/>
                <a:gd name="T20" fmla="*/ 0 w 355"/>
                <a:gd name="T21" fmla="*/ 0 h 354"/>
                <a:gd name="T22" fmla="*/ 0 w 355"/>
                <a:gd name="T23" fmla="*/ 0 h 354"/>
                <a:gd name="T24" fmla="*/ 0 w 355"/>
                <a:gd name="T25" fmla="*/ 0 h 354"/>
                <a:gd name="T26" fmla="*/ 0 w 355"/>
                <a:gd name="T27" fmla="*/ 0 h 354"/>
                <a:gd name="T28" fmla="*/ 0 w 355"/>
                <a:gd name="T29" fmla="*/ 0 h 354"/>
                <a:gd name="T30" fmla="*/ 0 w 355"/>
                <a:gd name="T31" fmla="*/ 0 h 354"/>
                <a:gd name="T32" fmla="*/ 0 w 355"/>
                <a:gd name="T33" fmla="*/ 0 h 354"/>
                <a:gd name="T34" fmla="*/ 0 w 355"/>
                <a:gd name="T35" fmla="*/ 0 h 354"/>
                <a:gd name="T36" fmla="*/ 0 w 355"/>
                <a:gd name="T37" fmla="*/ 0 h 354"/>
                <a:gd name="T38" fmla="*/ 0 w 355"/>
                <a:gd name="T39" fmla="*/ 0 h 354"/>
                <a:gd name="T40" fmla="*/ 0 w 355"/>
                <a:gd name="T41" fmla="*/ 0 h 354"/>
                <a:gd name="T42" fmla="*/ 0 w 355"/>
                <a:gd name="T43" fmla="*/ 0 h 354"/>
                <a:gd name="T44" fmla="*/ 0 w 355"/>
                <a:gd name="T45" fmla="*/ 0 h 354"/>
                <a:gd name="T46" fmla="*/ 0 w 355"/>
                <a:gd name="T47" fmla="*/ 0 h 354"/>
                <a:gd name="T48" fmla="*/ 0 w 355"/>
                <a:gd name="T49" fmla="*/ 0 h 354"/>
                <a:gd name="T50" fmla="*/ 0 w 355"/>
                <a:gd name="T51" fmla="*/ 0 h 354"/>
                <a:gd name="T52" fmla="*/ 0 w 355"/>
                <a:gd name="T53" fmla="*/ 0 h 354"/>
                <a:gd name="T54" fmla="*/ 0 w 355"/>
                <a:gd name="T55" fmla="*/ 0 h 354"/>
                <a:gd name="T56" fmla="*/ 0 w 355"/>
                <a:gd name="T57" fmla="*/ 0 h 354"/>
                <a:gd name="T58" fmla="*/ 0 w 355"/>
                <a:gd name="T59" fmla="*/ 0 h 354"/>
                <a:gd name="T60" fmla="*/ 0 w 355"/>
                <a:gd name="T61" fmla="*/ 0 h 354"/>
                <a:gd name="T62" fmla="*/ 0 w 355"/>
                <a:gd name="T63" fmla="*/ 0 h 354"/>
                <a:gd name="T64" fmla="*/ 0 w 355"/>
                <a:gd name="T65" fmla="*/ 0 h 354"/>
                <a:gd name="T66" fmla="*/ 0 w 355"/>
                <a:gd name="T67" fmla="*/ 0 h 354"/>
                <a:gd name="T68" fmla="*/ 0 w 355"/>
                <a:gd name="T69" fmla="*/ 0 h 354"/>
                <a:gd name="T70" fmla="*/ 0 w 355"/>
                <a:gd name="T71" fmla="*/ 0 h 354"/>
                <a:gd name="T72" fmla="*/ 0 w 355"/>
                <a:gd name="T73" fmla="*/ 0 h 354"/>
                <a:gd name="T74" fmla="*/ 0 w 355"/>
                <a:gd name="T75" fmla="*/ 0 h 354"/>
                <a:gd name="T76" fmla="*/ 0 w 355"/>
                <a:gd name="T77" fmla="*/ 0 h 354"/>
                <a:gd name="T78" fmla="*/ 0 w 355"/>
                <a:gd name="T79" fmla="*/ 0 h 354"/>
                <a:gd name="T80" fmla="*/ 0 w 355"/>
                <a:gd name="T81" fmla="*/ 0 h 354"/>
                <a:gd name="T82" fmla="*/ 0 w 355"/>
                <a:gd name="T83" fmla="*/ 0 h 354"/>
                <a:gd name="T84" fmla="*/ 0 w 355"/>
                <a:gd name="T85" fmla="*/ 0 h 354"/>
                <a:gd name="T86" fmla="*/ 0 w 355"/>
                <a:gd name="T87" fmla="*/ 0 h 354"/>
                <a:gd name="T88" fmla="*/ 0 w 355"/>
                <a:gd name="T89" fmla="*/ 0 h 3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5" h="354">
                  <a:moveTo>
                    <a:pt x="54" y="31"/>
                  </a:moveTo>
                  <a:lnTo>
                    <a:pt x="203" y="19"/>
                  </a:lnTo>
                  <a:lnTo>
                    <a:pt x="220" y="18"/>
                  </a:lnTo>
                  <a:lnTo>
                    <a:pt x="236" y="19"/>
                  </a:lnTo>
                  <a:lnTo>
                    <a:pt x="250" y="21"/>
                  </a:lnTo>
                  <a:lnTo>
                    <a:pt x="264" y="25"/>
                  </a:lnTo>
                  <a:lnTo>
                    <a:pt x="277" y="29"/>
                  </a:lnTo>
                  <a:lnTo>
                    <a:pt x="288" y="35"/>
                  </a:lnTo>
                  <a:lnTo>
                    <a:pt x="300" y="42"/>
                  </a:lnTo>
                  <a:lnTo>
                    <a:pt x="310" y="50"/>
                  </a:lnTo>
                  <a:lnTo>
                    <a:pt x="319" y="60"/>
                  </a:lnTo>
                  <a:lnTo>
                    <a:pt x="326" y="70"/>
                  </a:lnTo>
                  <a:lnTo>
                    <a:pt x="334" y="82"/>
                  </a:lnTo>
                  <a:lnTo>
                    <a:pt x="340" y="93"/>
                  </a:lnTo>
                  <a:lnTo>
                    <a:pt x="344" y="107"/>
                  </a:lnTo>
                  <a:lnTo>
                    <a:pt x="349" y="121"/>
                  </a:lnTo>
                  <a:lnTo>
                    <a:pt x="352" y="136"/>
                  </a:lnTo>
                  <a:lnTo>
                    <a:pt x="354" y="151"/>
                  </a:lnTo>
                  <a:lnTo>
                    <a:pt x="355" y="170"/>
                  </a:lnTo>
                  <a:lnTo>
                    <a:pt x="354" y="188"/>
                  </a:lnTo>
                  <a:lnTo>
                    <a:pt x="353" y="204"/>
                  </a:lnTo>
                  <a:lnTo>
                    <a:pt x="350" y="219"/>
                  </a:lnTo>
                  <a:lnTo>
                    <a:pt x="345" y="233"/>
                  </a:lnTo>
                  <a:lnTo>
                    <a:pt x="340" y="244"/>
                  </a:lnTo>
                  <a:lnTo>
                    <a:pt x="334" y="255"/>
                  </a:lnTo>
                  <a:lnTo>
                    <a:pt x="328" y="266"/>
                  </a:lnTo>
                  <a:lnTo>
                    <a:pt x="319" y="274"/>
                  </a:lnTo>
                  <a:lnTo>
                    <a:pt x="310" y="281"/>
                  </a:lnTo>
                  <a:lnTo>
                    <a:pt x="300" y="288"/>
                  </a:lnTo>
                  <a:lnTo>
                    <a:pt x="288" y="293"/>
                  </a:lnTo>
                  <a:lnTo>
                    <a:pt x="277" y="297"/>
                  </a:lnTo>
                  <a:lnTo>
                    <a:pt x="265" y="300"/>
                  </a:lnTo>
                  <a:lnTo>
                    <a:pt x="253" y="303"/>
                  </a:lnTo>
                  <a:lnTo>
                    <a:pt x="239" y="305"/>
                  </a:lnTo>
                  <a:lnTo>
                    <a:pt x="78" y="318"/>
                  </a:lnTo>
                  <a:lnTo>
                    <a:pt x="75" y="327"/>
                  </a:lnTo>
                  <a:lnTo>
                    <a:pt x="70" y="336"/>
                  </a:lnTo>
                  <a:lnTo>
                    <a:pt x="65" y="345"/>
                  </a:lnTo>
                  <a:lnTo>
                    <a:pt x="61" y="352"/>
                  </a:lnTo>
                  <a:lnTo>
                    <a:pt x="30" y="354"/>
                  </a:lnTo>
                  <a:lnTo>
                    <a:pt x="17" y="205"/>
                  </a:lnTo>
                  <a:lnTo>
                    <a:pt x="47" y="203"/>
                  </a:lnTo>
                  <a:lnTo>
                    <a:pt x="54" y="212"/>
                  </a:lnTo>
                  <a:lnTo>
                    <a:pt x="61" y="220"/>
                  </a:lnTo>
                  <a:lnTo>
                    <a:pt x="67" y="230"/>
                  </a:lnTo>
                  <a:lnTo>
                    <a:pt x="72" y="240"/>
                  </a:lnTo>
                  <a:lnTo>
                    <a:pt x="219" y="228"/>
                  </a:lnTo>
                  <a:lnTo>
                    <a:pt x="229" y="226"/>
                  </a:lnTo>
                  <a:lnTo>
                    <a:pt x="239" y="224"/>
                  </a:lnTo>
                  <a:lnTo>
                    <a:pt x="247" y="222"/>
                  </a:lnTo>
                  <a:lnTo>
                    <a:pt x="256" y="220"/>
                  </a:lnTo>
                  <a:lnTo>
                    <a:pt x="263" y="217"/>
                  </a:lnTo>
                  <a:lnTo>
                    <a:pt x="271" y="214"/>
                  </a:lnTo>
                  <a:lnTo>
                    <a:pt x="277" y="210"/>
                  </a:lnTo>
                  <a:lnTo>
                    <a:pt x="282" y="204"/>
                  </a:lnTo>
                  <a:lnTo>
                    <a:pt x="287" y="199"/>
                  </a:lnTo>
                  <a:lnTo>
                    <a:pt x="292" y="193"/>
                  </a:lnTo>
                  <a:lnTo>
                    <a:pt x="295" y="186"/>
                  </a:lnTo>
                  <a:lnTo>
                    <a:pt x="298" y="179"/>
                  </a:lnTo>
                  <a:lnTo>
                    <a:pt x="300" y="170"/>
                  </a:lnTo>
                  <a:lnTo>
                    <a:pt x="301" y="162"/>
                  </a:lnTo>
                  <a:lnTo>
                    <a:pt x="301" y="151"/>
                  </a:lnTo>
                  <a:lnTo>
                    <a:pt x="300" y="141"/>
                  </a:lnTo>
                  <a:lnTo>
                    <a:pt x="299" y="132"/>
                  </a:lnTo>
                  <a:lnTo>
                    <a:pt x="298" y="124"/>
                  </a:lnTo>
                  <a:lnTo>
                    <a:pt x="296" y="117"/>
                  </a:lnTo>
                  <a:lnTo>
                    <a:pt x="293" y="110"/>
                  </a:lnTo>
                  <a:lnTo>
                    <a:pt x="290" y="104"/>
                  </a:lnTo>
                  <a:lnTo>
                    <a:pt x="285" y="99"/>
                  </a:lnTo>
                  <a:lnTo>
                    <a:pt x="280" y="93"/>
                  </a:lnTo>
                  <a:lnTo>
                    <a:pt x="276" y="89"/>
                  </a:lnTo>
                  <a:lnTo>
                    <a:pt x="269" y="85"/>
                  </a:lnTo>
                  <a:lnTo>
                    <a:pt x="263" y="83"/>
                  </a:lnTo>
                  <a:lnTo>
                    <a:pt x="257" y="80"/>
                  </a:lnTo>
                  <a:lnTo>
                    <a:pt x="249" y="77"/>
                  </a:lnTo>
                  <a:lnTo>
                    <a:pt x="242" y="76"/>
                  </a:lnTo>
                  <a:lnTo>
                    <a:pt x="234" y="76"/>
                  </a:lnTo>
                  <a:lnTo>
                    <a:pt x="225" y="76"/>
                  </a:lnTo>
                  <a:lnTo>
                    <a:pt x="216" y="76"/>
                  </a:lnTo>
                  <a:lnTo>
                    <a:pt x="59" y="92"/>
                  </a:lnTo>
                  <a:lnTo>
                    <a:pt x="56" y="103"/>
                  </a:lnTo>
                  <a:lnTo>
                    <a:pt x="52" y="113"/>
                  </a:lnTo>
                  <a:lnTo>
                    <a:pt x="46" y="123"/>
                  </a:lnTo>
                  <a:lnTo>
                    <a:pt x="42" y="132"/>
                  </a:lnTo>
                  <a:lnTo>
                    <a:pt x="11" y="135"/>
                  </a:lnTo>
                  <a:lnTo>
                    <a:pt x="0" y="2"/>
                  </a:lnTo>
                  <a:lnTo>
                    <a:pt x="30" y="0"/>
                  </a:lnTo>
                  <a:lnTo>
                    <a:pt x="36" y="7"/>
                  </a:lnTo>
                  <a:lnTo>
                    <a:pt x="44" y="15"/>
                  </a:lnTo>
                  <a:lnTo>
                    <a:pt x="49" y="23"/>
                  </a:lnTo>
                  <a:lnTo>
                    <a:pt x="54" y="31"/>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2">
              <a:extLst>
                <a:ext uri="{FF2B5EF4-FFF2-40B4-BE49-F238E27FC236}">
                  <a16:creationId xmlns:a16="http://schemas.microsoft.com/office/drawing/2014/main" id="{9FFA5B1D-D29A-BE76-ABEA-1CC5D45CB114}"/>
                </a:ext>
              </a:extLst>
            </p:cNvPr>
            <p:cNvSpPr>
              <a:spLocks/>
            </p:cNvSpPr>
            <p:nvPr userDrawn="1"/>
          </p:nvSpPr>
          <p:spPr bwMode="auto">
            <a:xfrm>
              <a:off x="623888" y="411163"/>
              <a:ext cx="38100" cy="53975"/>
            </a:xfrm>
            <a:custGeom>
              <a:avLst/>
              <a:gdLst>
                <a:gd name="T0" fmla="*/ 0 w 342"/>
                <a:gd name="T1" fmla="*/ 0 h 483"/>
                <a:gd name="T2" fmla="*/ 0 w 342"/>
                <a:gd name="T3" fmla="*/ 0 h 483"/>
                <a:gd name="T4" fmla="*/ 0 w 342"/>
                <a:gd name="T5" fmla="*/ 0 h 483"/>
                <a:gd name="T6" fmla="*/ 0 w 342"/>
                <a:gd name="T7" fmla="*/ 0 h 483"/>
                <a:gd name="T8" fmla="*/ 0 w 342"/>
                <a:gd name="T9" fmla="*/ 0 h 483"/>
                <a:gd name="T10" fmla="*/ 0 w 342"/>
                <a:gd name="T11" fmla="*/ 0 h 483"/>
                <a:gd name="T12" fmla="*/ 0 w 342"/>
                <a:gd name="T13" fmla="*/ 0 h 483"/>
                <a:gd name="T14" fmla="*/ 0 w 342"/>
                <a:gd name="T15" fmla="*/ 0 h 483"/>
                <a:gd name="T16" fmla="*/ 0 w 342"/>
                <a:gd name="T17" fmla="*/ 0 h 483"/>
                <a:gd name="T18" fmla="*/ 0 w 342"/>
                <a:gd name="T19" fmla="*/ 0 h 483"/>
                <a:gd name="T20" fmla="*/ 0 w 342"/>
                <a:gd name="T21" fmla="*/ 0 h 483"/>
                <a:gd name="T22" fmla="*/ 0 w 342"/>
                <a:gd name="T23" fmla="*/ 0 h 483"/>
                <a:gd name="T24" fmla="*/ 0 w 342"/>
                <a:gd name="T25" fmla="*/ 0 h 483"/>
                <a:gd name="T26" fmla="*/ 0 w 342"/>
                <a:gd name="T27" fmla="*/ 0 h 483"/>
                <a:gd name="T28" fmla="*/ 0 w 342"/>
                <a:gd name="T29" fmla="*/ 0 h 483"/>
                <a:gd name="T30" fmla="*/ 0 w 342"/>
                <a:gd name="T31" fmla="*/ 0 h 483"/>
                <a:gd name="T32" fmla="*/ 0 w 342"/>
                <a:gd name="T33" fmla="*/ 0 h 483"/>
                <a:gd name="T34" fmla="*/ 0 w 342"/>
                <a:gd name="T35" fmla="*/ 0 h 483"/>
                <a:gd name="T36" fmla="*/ 0 w 342"/>
                <a:gd name="T37" fmla="*/ 0 h 483"/>
                <a:gd name="T38" fmla="*/ 0 w 342"/>
                <a:gd name="T39" fmla="*/ 0 h 483"/>
                <a:gd name="T40" fmla="*/ 0 w 342"/>
                <a:gd name="T41" fmla="*/ 0 h 483"/>
                <a:gd name="T42" fmla="*/ 0 w 342"/>
                <a:gd name="T43" fmla="*/ 0 h 483"/>
                <a:gd name="T44" fmla="*/ 0 w 342"/>
                <a:gd name="T45" fmla="*/ 0 h 483"/>
                <a:gd name="T46" fmla="*/ 0 w 342"/>
                <a:gd name="T47" fmla="*/ 0 h 483"/>
                <a:gd name="T48" fmla="*/ 0 w 342"/>
                <a:gd name="T49" fmla="*/ 0 h 483"/>
                <a:gd name="T50" fmla="*/ 0 w 342"/>
                <a:gd name="T51" fmla="*/ 0 h 483"/>
                <a:gd name="T52" fmla="*/ 0 w 342"/>
                <a:gd name="T53" fmla="*/ 0 h 483"/>
                <a:gd name="T54" fmla="*/ 0 w 342"/>
                <a:gd name="T55" fmla="*/ 0 h 483"/>
                <a:gd name="T56" fmla="*/ 0 w 342"/>
                <a:gd name="T57" fmla="*/ 0 h 483"/>
                <a:gd name="T58" fmla="*/ 0 w 342"/>
                <a:gd name="T59" fmla="*/ 0 h 483"/>
                <a:gd name="T60" fmla="*/ 0 w 342"/>
                <a:gd name="T61" fmla="*/ 0 h 483"/>
                <a:gd name="T62" fmla="*/ 0 w 342"/>
                <a:gd name="T63" fmla="*/ 0 h 483"/>
                <a:gd name="T64" fmla="*/ 0 w 342"/>
                <a:gd name="T65" fmla="*/ 0 h 483"/>
                <a:gd name="T66" fmla="*/ 0 w 342"/>
                <a:gd name="T67" fmla="*/ 0 h 483"/>
                <a:gd name="T68" fmla="*/ 0 w 342"/>
                <a:gd name="T69" fmla="*/ 0 h 483"/>
                <a:gd name="T70" fmla="*/ 0 w 342"/>
                <a:gd name="T71" fmla="*/ 0 h 483"/>
                <a:gd name="T72" fmla="*/ 0 w 342"/>
                <a:gd name="T73" fmla="*/ 0 h 483"/>
                <a:gd name="T74" fmla="*/ 0 w 342"/>
                <a:gd name="T75" fmla="*/ 0 h 483"/>
                <a:gd name="T76" fmla="*/ 0 w 342"/>
                <a:gd name="T77" fmla="*/ 0 h 483"/>
                <a:gd name="T78" fmla="*/ 0 w 342"/>
                <a:gd name="T79" fmla="*/ 0 h 483"/>
                <a:gd name="T80" fmla="*/ 0 w 342"/>
                <a:gd name="T81" fmla="*/ 0 h 483"/>
                <a:gd name="T82" fmla="*/ 0 w 342"/>
                <a:gd name="T83" fmla="*/ 0 h 483"/>
                <a:gd name="T84" fmla="*/ 0 w 342"/>
                <a:gd name="T85" fmla="*/ 0 h 483"/>
                <a:gd name="T86" fmla="*/ 0 w 342"/>
                <a:gd name="T87" fmla="*/ 0 h 483"/>
                <a:gd name="T88" fmla="*/ 0 w 342"/>
                <a:gd name="T89" fmla="*/ 0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2" h="483">
                  <a:moveTo>
                    <a:pt x="339" y="147"/>
                  </a:moveTo>
                  <a:lnTo>
                    <a:pt x="308" y="147"/>
                  </a:lnTo>
                  <a:lnTo>
                    <a:pt x="302" y="138"/>
                  </a:lnTo>
                  <a:lnTo>
                    <a:pt x="295" y="130"/>
                  </a:lnTo>
                  <a:lnTo>
                    <a:pt x="291" y="120"/>
                  </a:lnTo>
                  <a:lnTo>
                    <a:pt x="288" y="111"/>
                  </a:lnTo>
                  <a:lnTo>
                    <a:pt x="96" y="138"/>
                  </a:lnTo>
                  <a:lnTo>
                    <a:pt x="96" y="139"/>
                  </a:lnTo>
                  <a:lnTo>
                    <a:pt x="338" y="229"/>
                  </a:lnTo>
                  <a:lnTo>
                    <a:pt x="337" y="284"/>
                  </a:lnTo>
                  <a:lnTo>
                    <a:pt x="89" y="369"/>
                  </a:lnTo>
                  <a:lnTo>
                    <a:pt x="89" y="370"/>
                  </a:lnTo>
                  <a:lnTo>
                    <a:pt x="282" y="393"/>
                  </a:lnTo>
                  <a:lnTo>
                    <a:pt x="286" y="383"/>
                  </a:lnTo>
                  <a:lnTo>
                    <a:pt x="292" y="374"/>
                  </a:lnTo>
                  <a:lnTo>
                    <a:pt x="299" y="366"/>
                  </a:lnTo>
                  <a:lnTo>
                    <a:pt x="305" y="358"/>
                  </a:lnTo>
                  <a:lnTo>
                    <a:pt x="336" y="359"/>
                  </a:lnTo>
                  <a:lnTo>
                    <a:pt x="333" y="483"/>
                  </a:lnTo>
                  <a:lnTo>
                    <a:pt x="303" y="483"/>
                  </a:lnTo>
                  <a:lnTo>
                    <a:pt x="291" y="469"/>
                  </a:lnTo>
                  <a:lnTo>
                    <a:pt x="282" y="454"/>
                  </a:lnTo>
                  <a:lnTo>
                    <a:pt x="52" y="412"/>
                  </a:lnTo>
                  <a:lnTo>
                    <a:pt x="47" y="422"/>
                  </a:lnTo>
                  <a:lnTo>
                    <a:pt x="42" y="433"/>
                  </a:lnTo>
                  <a:lnTo>
                    <a:pt x="36" y="443"/>
                  </a:lnTo>
                  <a:lnTo>
                    <a:pt x="30" y="452"/>
                  </a:lnTo>
                  <a:lnTo>
                    <a:pt x="0" y="451"/>
                  </a:lnTo>
                  <a:lnTo>
                    <a:pt x="2" y="320"/>
                  </a:lnTo>
                  <a:lnTo>
                    <a:pt x="224" y="241"/>
                  </a:lnTo>
                  <a:lnTo>
                    <a:pt x="224" y="240"/>
                  </a:lnTo>
                  <a:lnTo>
                    <a:pt x="5" y="155"/>
                  </a:lnTo>
                  <a:lnTo>
                    <a:pt x="7" y="24"/>
                  </a:lnTo>
                  <a:lnTo>
                    <a:pt x="38" y="25"/>
                  </a:lnTo>
                  <a:lnTo>
                    <a:pt x="44" y="35"/>
                  </a:lnTo>
                  <a:lnTo>
                    <a:pt x="50" y="44"/>
                  </a:lnTo>
                  <a:lnTo>
                    <a:pt x="55" y="55"/>
                  </a:lnTo>
                  <a:lnTo>
                    <a:pt x="58" y="65"/>
                  </a:lnTo>
                  <a:lnTo>
                    <a:pt x="289" y="26"/>
                  </a:lnTo>
                  <a:lnTo>
                    <a:pt x="293" y="19"/>
                  </a:lnTo>
                  <a:lnTo>
                    <a:pt x="299" y="12"/>
                  </a:lnTo>
                  <a:lnTo>
                    <a:pt x="305" y="5"/>
                  </a:lnTo>
                  <a:lnTo>
                    <a:pt x="311" y="0"/>
                  </a:lnTo>
                  <a:lnTo>
                    <a:pt x="342" y="0"/>
                  </a:lnTo>
                  <a:lnTo>
                    <a:pt x="339" y="147"/>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3">
              <a:extLst>
                <a:ext uri="{FF2B5EF4-FFF2-40B4-BE49-F238E27FC236}">
                  <a16:creationId xmlns:a16="http://schemas.microsoft.com/office/drawing/2014/main" id="{26B73FDD-7528-013A-676D-8D1BFEA1263F}"/>
                </a:ext>
              </a:extLst>
            </p:cNvPr>
            <p:cNvSpPr>
              <a:spLocks/>
            </p:cNvSpPr>
            <p:nvPr userDrawn="1"/>
          </p:nvSpPr>
          <p:spPr bwMode="auto">
            <a:xfrm>
              <a:off x="638176" y="377825"/>
              <a:ext cx="11113" cy="9525"/>
            </a:xfrm>
            <a:custGeom>
              <a:avLst/>
              <a:gdLst>
                <a:gd name="T0" fmla="*/ 0 w 94"/>
                <a:gd name="T1" fmla="*/ 0 h 91"/>
                <a:gd name="T2" fmla="*/ 0 w 94"/>
                <a:gd name="T3" fmla="*/ 0 h 91"/>
                <a:gd name="T4" fmla="*/ 0 w 94"/>
                <a:gd name="T5" fmla="*/ 0 h 91"/>
                <a:gd name="T6" fmla="*/ 0 w 94"/>
                <a:gd name="T7" fmla="*/ 0 h 91"/>
                <a:gd name="T8" fmla="*/ 0 w 94"/>
                <a:gd name="T9" fmla="*/ 0 h 91"/>
                <a:gd name="T10" fmla="*/ 0 w 94"/>
                <a:gd name="T11" fmla="*/ 0 h 91"/>
                <a:gd name="T12" fmla="*/ 0 w 94"/>
                <a:gd name="T13" fmla="*/ 0 h 91"/>
                <a:gd name="T14" fmla="*/ 0 w 94"/>
                <a:gd name="T15" fmla="*/ 0 h 91"/>
                <a:gd name="T16" fmla="*/ 0 w 94"/>
                <a:gd name="T17" fmla="*/ 0 h 91"/>
                <a:gd name="T18" fmla="*/ 0 w 94"/>
                <a:gd name="T19" fmla="*/ 0 h 91"/>
                <a:gd name="T20" fmla="*/ 0 w 94"/>
                <a:gd name="T21" fmla="*/ 0 h 91"/>
                <a:gd name="T22" fmla="*/ 0 w 94"/>
                <a:gd name="T23" fmla="*/ 0 h 91"/>
                <a:gd name="T24" fmla="*/ 0 w 94"/>
                <a:gd name="T25" fmla="*/ 0 h 91"/>
                <a:gd name="T26" fmla="*/ 0 w 94"/>
                <a:gd name="T27" fmla="*/ 0 h 91"/>
                <a:gd name="T28" fmla="*/ 0 w 94"/>
                <a:gd name="T29" fmla="*/ 0 h 91"/>
                <a:gd name="T30" fmla="*/ 0 w 94"/>
                <a:gd name="T31" fmla="*/ 0 h 91"/>
                <a:gd name="T32" fmla="*/ 0 w 94"/>
                <a:gd name="T33" fmla="*/ 0 h 91"/>
                <a:gd name="T34" fmla="*/ 0 w 94"/>
                <a:gd name="T35" fmla="*/ 0 h 91"/>
                <a:gd name="T36" fmla="*/ 0 w 94"/>
                <a:gd name="T37" fmla="*/ 0 h 91"/>
                <a:gd name="T38" fmla="*/ 0 w 94"/>
                <a:gd name="T39" fmla="*/ 0 h 91"/>
                <a:gd name="T40" fmla="*/ 0 w 94"/>
                <a:gd name="T41" fmla="*/ 0 h 91"/>
                <a:gd name="T42" fmla="*/ 0 w 94"/>
                <a:gd name="T43" fmla="*/ 0 h 91"/>
                <a:gd name="T44" fmla="*/ 0 w 94"/>
                <a:gd name="T45" fmla="*/ 0 h 91"/>
                <a:gd name="T46" fmla="*/ 0 w 94"/>
                <a:gd name="T47" fmla="*/ 0 h 91"/>
                <a:gd name="T48" fmla="*/ 0 w 94"/>
                <a:gd name="T49" fmla="*/ 0 h 91"/>
                <a:gd name="T50" fmla="*/ 0 w 94"/>
                <a:gd name="T51" fmla="*/ 0 h 91"/>
                <a:gd name="T52" fmla="*/ 0 w 94"/>
                <a:gd name="T53" fmla="*/ 0 h 91"/>
                <a:gd name="T54" fmla="*/ 0 w 94"/>
                <a:gd name="T55" fmla="*/ 0 h 91"/>
                <a:gd name="T56" fmla="*/ 0 w 94"/>
                <a:gd name="T57" fmla="*/ 0 h 91"/>
                <a:gd name="T58" fmla="*/ 0 w 94"/>
                <a:gd name="T59" fmla="*/ 0 h 91"/>
                <a:gd name="T60" fmla="*/ 0 w 94"/>
                <a:gd name="T61" fmla="*/ 0 h 91"/>
                <a:gd name="T62" fmla="*/ 0 w 94"/>
                <a:gd name="T63" fmla="*/ 0 h 91"/>
                <a:gd name="T64" fmla="*/ 0 w 94"/>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4" h="91">
                  <a:moveTo>
                    <a:pt x="93" y="52"/>
                  </a:moveTo>
                  <a:lnTo>
                    <a:pt x="91" y="60"/>
                  </a:lnTo>
                  <a:lnTo>
                    <a:pt x="87" y="69"/>
                  </a:lnTo>
                  <a:lnTo>
                    <a:pt x="82" y="76"/>
                  </a:lnTo>
                  <a:lnTo>
                    <a:pt x="76" y="81"/>
                  </a:lnTo>
                  <a:lnTo>
                    <a:pt x="68" y="86"/>
                  </a:lnTo>
                  <a:lnTo>
                    <a:pt x="60" y="89"/>
                  </a:lnTo>
                  <a:lnTo>
                    <a:pt x="51" y="91"/>
                  </a:lnTo>
                  <a:lnTo>
                    <a:pt x="41" y="91"/>
                  </a:lnTo>
                  <a:lnTo>
                    <a:pt x="32" y="89"/>
                  </a:lnTo>
                  <a:lnTo>
                    <a:pt x="23" y="84"/>
                  </a:lnTo>
                  <a:lnTo>
                    <a:pt x="16" y="80"/>
                  </a:lnTo>
                  <a:lnTo>
                    <a:pt x="9" y="74"/>
                  </a:lnTo>
                  <a:lnTo>
                    <a:pt x="4" y="66"/>
                  </a:lnTo>
                  <a:lnTo>
                    <a:pt x="1" y="58"/>
                  </a:lnTo>
                  <a:lnTo>
                    <a:pt x="0" y="50"/>
                  </a:lnTo>
                  <a:lnTo>
                    <a:pt x="0" y="40"/>
                  </a:lnTo>
                  <a:lnTo>
                    <a:pt x="2" y="31"/>
                  </a:lnTo>
                  <a:lnTo>
                    <a:pt x="5" y="23"/>
                  </a:lnTo>
                  <a:lnTo>
                    <a:pt x="10" y="16"/>
                  </a:lnTo>
                  <a:lnTo>
                    <a:pt x="17" y="9"/>
                  </a:lnTo>
                  <a:lnTo>
                    <a:pt x="25" y="5"/>
                  </a:lnTo>
                  <a:lnTo>
                    <a:pt x="34" y="2"/>
                  </a:lnTo>
                  <a:lnTo>
                    <a:pt x="42" y="0"/>
                  </a:lnTo>
                  <a:lnTo>
                    <a:pt x="52" y="0"/>
                  </a:lnTo>
                  <a:lnTo>
                    <a:pt x="61" y="2"/>
                  </a:lnTo>
                  <a:lnTo>
                    <a:pt x="70" y="6"/>
                  </a:lnTo>
                  <a:lnTo>
                    <a:pt x="77" y="12"/>
                  </a:lnTo>
                  <a:lnTo>
                    <a:pt x="83" y="18"/>
                  </a:lnTo>
                  <a:lnTo>
                    <a:pt x="89" y="25"/>
                  </a:lnTo>
                  <a:lnTo>
                    <a:pt x="92" y="33"/>
                  </a:lnTo>
                  <a:lnTo>
                    <a:pt x="94" y="42"/>
                  </a:lnTo>
                  <a:lnTo>
                    <a:pt x="93" y="5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24">
              <a:extLst>
                <a:ext uri="{FF2B5EF4-FFF2-40B4-BE49-F238E27FC236}">
                  <a16:creationId xmlns:a16="http://schemas.microsoft.com/office/drawing/2014/main" id="{939700AE-BADB-68E8-11EB-5F9B3796A6B6}"/>
                </a:ext>
              </a:extLst>
            </p:cNvPr>
            <p:cNvSpPr>
              <a:spLocks/>
            </p:cNvSpPr>
            <p:nvPr userDrawn="1"/>
          </p:nvSpPr>
          <p:spPr bwMode="auto">
            <a:xfrm>
              <a:off x="631826" y="312738"/>
              <a:ext cx="42863" cy="41275"/>
            </a:xfrm>
            <a:custGeom>
              <a:avLst/>
              <a:gdLst>
                <a:gd name="T0" fmla="*/ 0 w 376"/>
                <a:gd name="T1" fmla="*/ 0 h 367"/>
                <a:gd name="T2" fmla="*/ 0 w 376"/>
                <a:gd name="T3" fmla="*/ 0 h 367"/>
                <a:gd name="T4" fmla="*/ 0 w 376"/>
                <a:gd name="T5" fmla="*/ 0 h 367"/>
                <a:gd name="T6" fmla="*/ 0 w 376"/>
                <a:gd name="T7" fmla="*/ 0 h 367"/>
                <a:gd name="T8" fmla="*/ 0 w 376"/>
                <a:gd name="T9" fmla="*/ 0 h 367"/>
                <a:gd name="T10" fmla="*/ 0 w 376"/>
                <a:gd name="T11" fmla="*/ 0 h 367"/>
                <a:gd name="T12" fmla="*/ 0 w 376"/>
                <a:gd name="T13" fmla="*/ 0 h 367"/>
                <a:gd name="T14" fmla="*/ 0 w 376"/>
                <a:gd name="T15" fmla="*/ 0 h 367"/>
                <a:gd name="T16" fmla="*/ 0 w 376"/>
                <a:gd name="T17" fmla="*/ 0 h 367"/>
                <a:gd name="T18" fmla="*/ 0 w 376"/>
                <a:gd name="T19" fmla="*/ 0 h 367"/>
                <a:gd name="T20" fmla="*/ 0 w 376"/>
                <a:gd name="T21" fmla="*/ 0 h 367"/>
                <a:gd name="T22" fmla="*/ 0 w 376"/>
                <a:gd name="T23" fmla="*/ 0 h 367"/>
                <a:gd name="T24" fmla="*/ 0 w 376"/>
                <a:gd name="T25" fmla="*/ 0 h 367"/>
                <a:gd name="T26" fmla="*/ 0 w 376"/>
                <a:gd name="T27" fmla="*/ 0 h 367"/>
                <a:gd name="T28" fmla="*/ 0 w 376"/>
                <a:gd name="T29" fmla="*/ 0 h 367"/>
                <a:gd name="T30" fmla="*/ 0 w 376"/>
                <a:gd name="T31" fmla="*/ 0 h 367"/>
                <a:gd name="T32" fmla="*/ 0 w 376"/>
                <a:gd name="T33" fmla="*/ 0 h 367"/>
                <a:gd name="T34" fmla="*/ 0 w 376"/>
                <a:gd name="T35" fmla="*/ 0 h 367"/>
                <a:gd name="T36" fmla="*/ 0 w 376"/>
                <a:gd name="T37" fmla="*/ 0 h 367"/>
                <a:gd name="T38" fmla="*/ 0 w 376"/>
                <a:gd name="T39" fmla="*/ 0 h 367"/>
                <a:gd name="T40" fmla="*/ 0 w 376"/>
                <a:gd name="T41" fmla="*/ 0 h 367"/>
                <a:gd name="T42" fmla="*/ 0 w 376"/>
                <a:gd name="T43" fmla="*/ 0 h 367"/>
                <a:gd name="T44" fmla="*/ 0 w 376"/>
                <a:gd name="T45" fmla="*/ 0 h 367"/>
                <a:gd name="T46" fmla="*/ 0 w 376"/>
                <a:gd name="T47" fmla="*/ 0 h 367"/>
                <a:gd name="T48" fmla="*/ 0 w 376"/>
                <a:gd name="T49" fmla="*/ 0 h 367"/>
                <a:gd name="T50" fmla="*/ 0 w 376"/>
                <a:gd name="T51" fmla="*/ 0 h 367"/>
                <a:gd name="T52" fmla="*/ 0 w 376"/>
                <a:gd name="T53" fmla="*/ 0 h 367"/>
                <a:gd name="T54" fmla="*/ 0 w 376"/>
                <a:gd name="T55" fmla="*/ 0 h 367"/>
                <a:gd name="T56" fmla="*/ 0 w 376"/>
                <a:gd name="T57" fmla="*/ 0 h 367"/>
                <a:gd name="T58" fmla="*/ 0 w 376"/>
                <a:gd name="T59" fmla="*/ 0 h 367"/>
                <a:gd name="T60" fmla="*/ 0 w 376"/>
                <a:gd name="T61" fmla="*/ 0 h 367"/>
                <a:gd name="T62" fmla="*/ 0 w 376"/>
                <a:gd name="T63" fmla="*/ 0 h 367"/>
                <a:gd name="T64" fmla="*/ 0 w 376"/>
                <a:gd name="T65" fmla="*/ 0 h 367"/>
                <a:gd name="T66" fmla="*/ 0 w 376"/>
                <a:gd name="T67" fmla="*/ 0 h 367"/>
                <a:gd name="T68" fmla="*/ 0 w 376"/>
                <a:gd name="T69" fmla="*/ 0 h 367"/>
                <a:gd name="T70" fmla="*/ 0 w 376"/>
                <a:gd name="T71" fmla="*/ 0 h 367"/>
                <a:gd name="T72" fmla="*/ 0 w 376"/>
                <a:gd name="T73" fmla="*/ 0 h 367"/>
                <a:gd name="T74" fmla="*/ 0 w 376"/>
                <a:gd name="T75" fmla="*/ 0 h 367"/>
                <a:gd name="T76" fmla="*/ 0 w 376"/>
                <a:gd name="T77" fmla="*/ 0 h 367"/>
                <a:gd name="T78" fmla="*/ 0 w 376"/>
                <a:gd name="T79" fmla="*/ 0 h 367"/>
                <a:gd name="T80" fmla="*/ 0 w 376"/>
                <a:gd name="T81" fmla="*/ 0 h 367"/>
                <a:gd name="T82" fmla="*/ 0 w 376"/>
                <a:gd name="T83" fmla="*/ 0 h 367"/>
                <a:gd name="T84" fmla="*/ 0 w 376"/>
                <a:gd name="T85" fmla="*/ 0 h 367"/>
                <a:gd name="T86" fmla="*/ 0 w 376"/>
                <a:gd name="T87" fmla="*/ 0 h 367"/>
                <a:gd name="T88" fmla="*/ 0 w 376"/>
                <a:gd name="T89" fmla="*/ 0 h 3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6" h="367">
                  <a:moveTo>
                    <a:pt x="124" y="45"/>
                  </a:moveTo>
                  <a:lnTo>
                    <a:pt x="270" y="81"/>
                  </a:lnTo>
                  <a:lnTo>
                    <a:pt x="286" y="85"/>
                  </a:lnTo>
                  <a:lnTo>
                    <a:pt x="300" y="90"/>
                  </a:lnTo>
                  <a:lnTo>
                    <a:pt x="314" y="98"/>
                  </a:lnTo>
                  <a:lnTo>
                    <a:pt x="326" y="105"/>
                  </a:lnTo>
                  <a:lnTo>
                    <a:pt x="336" y="114"/>
                  </a:lnTo>
                  <a:lnTo>
                    <a:pt x="346" y="123"/>
                  </a:lnTo>
                  <a:lnTo>
                    <a:pt x="354" y="133"/>
                  </a:lnTo>
                  <a:lnTo>
                    <a:pt x="362" y="144"/>
                  </a:lnTo>
                  <a:lnTo>
                    <a:pt x="367" y="156"/>
                  </a:lnTo>
                  <a:lnTo>
                    <a:pt x="371" y="167"/>
                  </a:lnTo>
                  <a:lnTo>
                    <a:pt x="374" y="181"/>
                  </a:lnTo>
                  <a:lnTo>
                    <a:pt x="376" y="195"/>
                  </a:lnTo>
                  <a:lnTo>
                    <a:pt x="376" y="209"/>
                  </a:lnTo>
                  <a:lnTo>
                    <a:pt x="375" y="223"/>
                  </a:lnTo>
                  <a:lnTo>
                    <a:pt x="374" y="238"/>
                  </a:lnTo>
                  <a:lnTo>
                    <a:pt x="371" y="254"/>
                  </a:lnTo>
                  <a:lnTo>
                    <a:pt x="366" y="272"/>
                  </a:lnTo>
                  <a:lnTo>
                    <a:pt x="360" y="289"/>
                  </a:lnTo>
                  <a:lnTo>
                    <a:pt x="353" y="304"/>
                  </a:lnTo>
                  <a:lnTo>
                    <a:pt x="346" y="316"/>
                  </a:lnTo>
                  <a:lnTo>
                    <a:pt x="337" y="328"/>
                  </a:lnTo>
                  <a:lnTo>
                    <a:pt x="329" y="339"/>
                  </a:lnTo>
                  <a:lnTo>
                    <a:pt x="319" y="346"/>
                  </a:lnTo>
                  <a:lnTo>
                    <a:pt x="310" y="353"/>
                  </a:lnTo>
                  <a:lnTo>
                    <a:pt x="299" y="359"/>
                  </a:lnTo>
                  <a:lnTo>
                    <a:pt x="289" y="363"/>
                  </a:lnTo>
                  <a:lnTo>
                    <a:pt x="277" y="366"/>
                  </a:lnTo>
                  <a:lnTo>
                    <a:pt x="265" y="367"/>
                  </a:lnTo>
                  <a:lnTo>
                    <a:pt x="253" y="367"/>
                  </a:lnTo>
                  <a:lnTo>
                    <a:pt x="240" y="367"/>
                  </a:lnTo>
                  <a:lnTo>
                    <a:pt x="227" y="365"/>
                  </a:lnTo>
                  <a:lnTo>
                    <a:pt x="214" y="362"/>
                  </a:lnTo>
                  <a:lnTo>
                    <a:pt x="58" y="325"/>
                  </a:lnTo>
                  <a:lnTo>
                    <a:pt x="51" y="332"/>
                  </a:lnTo>
                  <a:lnTo>
                    <a:pt x="44" y="340"/>
                  </a:lnTo>
                  <a:lnTo>
                    <a:pt x="37" y="346"/>
                  </a:lnTo>
                  <a:lnTo>
                    <a:pt x="29" y="351"/>
                  </a:lnTo>
                  <a:lnTo>
                    <a:pt x="0" y="344"/>
                  </a:lnTo>
                  <a:lnTo>
                    <a:pt x="35" y="199"/>
                  </a:lnTo>
                  <a:lnTo>
                    <a:pt x="64" y="205"/>
                  </a:lnTo>
                  <a:lnTo>
                    <a:pt x="67" y="216"/>
                  </a:lnTo>
                  <a:lnTo>
                    <a:pt x="71" y="227"/>
                  </a:lnTo>
                  <a:lnTo>
                    <a:pt x="75" y="237"/>
                  </a:lnTo>
                  <a:lnTo>
                    <a:pt x="76" y="249"/>
                  </a:lnTo>
                  <a:lnTo>
                    <a:pt x="219" y="283"/>
                  </a:lnTo>
                  <a:lnTo>
                    <a:pt x="230" y="285"/>
                  </a:lnTo>
                  <a:lnTo>
                    <a:pt x="239" y="287"/>
                  </a:lnTo>
                  <a:lnTo>
                    <a:pt x="248" y="288"/>
                  </a:lnTo>
                  <a:lnTo>
                    <a:pt x="256" y="288"/>
                  </a:lnTo>
                  <a:lnTo>
                    <a:pt x="265" y="288"/>
                  </a:lnTo>
                  <a:lnTo>
                    <a:pt x="273" y="286"/>
                  </a:lnTo>
                  <a:lnTo>
                    <a:pt x="279" y="285"/>
                  </a:lnTo>
                  <a:lnTo>
                    <a:pt x="287" y="282"/>
                  </a:lnTo>
                  <a:lnTo>
                    <a:pt x="293" y="278"/>
                  </a:lnTo>
                  <a:lnTo>
                    <a:pt x="299" y="273"/>
                  </a:lnTo>
                  <a:lnTo>
                    <a:pt x="305" y="268"/>
                  </a:lnTo>
                  <a:lnTo>
                    <a:pt x="309" y="263"/>
                  </a:lnTo>
                  <a:lnTo>
                    <a:pt x="314" y="255"/>
                  </a:lnTo>
                  <a:lnTo>
                    <a:pt x="317" y="247"/>
                  </a:lnTo>
                  <a:lnTo>
                    <a:pt x="320" y="237"/>
                  </a:lnTo>
                  <a:lnTo>
                    <a:pt x="324" y="228"/>
                  </a:lnTo>
                  <a:lnTo>
                    <a:pt x="326" y="218"/>
                  </a:lnTo>
                  <a:lnTo>
                    <a:pt x="327" y="211"/>
                  </a:lnTo>
                  <a:lnTo>
                    <a:pt x="327" y="202"/>
                  </a:lnTo>
                  <a:lnTo>
                    <a:pt x="326" y="195"/>
                  </a:lnTo>
                  <a:lnTo>
                    <a:pt x="325" y="189"/>
                  </a:lnTo>
                  <a:lnTo>
                    <a:pt x="323" y="182"/>
                  </a:lnTo>
                  <a:lnTo>
                    <a:pt x="319" y="176"/>
                  </a:lnTo>
                  <a:lnTo>
                    <a:pt x="316" y="170"/>
                  </a:lnTo>
                  <a:lnTo>
                    <a:pt x="312" y="164"/>
                  </a:lnTo>
                  <a:lnTo>
                    <a:pt x="307" y="160"/>
                  </a:lnTo>
                  <a:lnTo>
                    <a:pt x="302" y="155"/>
                  </a:lnTo>
                  <a:lnTo>
                    <a:pt x="295" y="151"/>
                  </a:lnTo>
                  <a:lnTo>
                    <a:pt x="289" y="147"/>
                  </a:lnTo>
                  <a:lnTo>
                    <a:pt x="281" y="144"/>
                  </a:lnTo>
                  <a:lnTo>
                    <a:pt x="273" y="141"/>
                  </a:lnTo>
                  <a:lnTo>
                    <a:pt x="264" y="139"/>
                  </a:lnTo>
                  <a:lnTo>
                    <a:pt x="111" y="104"/>
                  </a:lnTo>
                  <a:lnTo>
                    <a:pt x="104" y="114"/>
                  </a:lnTo>
                  <a:lnTo>
                    <a:pt x="97" y="122"/>
                  </a:lnTo>
                  <a:lnTo>
                    <a:pt x="88" y="129"/>
                  </a:lnTo>
                  <a:lnTo>
                    <a:pt x="81" y="137"/>
                  </a:lnTo>
                  <a:lnTo>
                    <a:pt x="51" y="129"/>
                  </a:lnTo>
                  <a:lnTo>
                    <a:pt x="82" y="0"/>
                  </a:lnTo>
                  <a:lnTo>
                    <a:pt x="112" y="8"/>
                  </a:lnTo>
                  <a:lnTo>
                    <a:pt x="116" y="16"/>
                  </a:lnTo>
                  <a:lnTo>
                    <a:pt x="120" y="26"/>
                  </a:lnTo>
                  <a:lnTo>
                    <a:pt x="123" y="35"/>
                  </a:lnTo>
                  <a:lnTo>
                    <a:pt x="124" y="45"/>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25">
              <a:extLst>
                <a:ext uri="{FF2B5EF4-FFF2-40B4-BE49-F238E27FC236}">
                  <a16:creationId xmlns:a16="http://schemas.microsoft.com/office/drawing/2014/main" id="{B979386D-8475-F4B6-F81C-5346B885DBCE}"/>
                </a:ext>
              </a:extLst>
            </p:cNvPr>
            <p:cNvSpPr>
              <a:spLocks/>
            </p:cNvSpPr>
            <p:nvPr userDrawn="1"/>
          </p:nvSpPr>
          <p:spPr bwMode="auto">
            <a:xfrm>
              <a:off x="650876" y="249238"/>
              <a:ext cx="50800" cy="53975"/>
            </a:xfrm>
            <a:custGeom>
              <a:avLst/>
              <a:gdLst>
                <a:gd name="T0" fmla="*/ 0 w 450"/>
                <a:gd name="T1" fmla="*/ 0 h 476"/>
                <a:gd name="T2" fmla="*/ 0 w 450"/>
                <a:gd name="T3" fmla="*/ 0 h 476"/>
                <a:gd name="T4" fmla="*/ 0 w 450"/>
                <a:gd name="T5" fmla="*/ 0 h 476"/>
                <a:gd name="T6" fmla="*/ 0 w 450"/>
                <a:gd name="T7" fmla="*/ 0 h 476"/>
                <a:gd name="T8" fmla="*/ 0 w 450"/>
                <a:gd name="T9" fmla="*/ 0 h 476"/>
                <a:gd name="T10" fmla="*/ 0 w 450"/>
                <a:gd name="T11" fmla="*/ 0 h 476"/>
                <a:gd name="T12" fmla="*/ 0 w 450"/>
                <a:gd name="T13" fmla="*/ 0 h 476"/>
                <a:gd name="T14" fmla="*/ 0 w 450"/>
                <a:gd name="T15" fmla="*/ 0 h 476"/>
                <a:gd name="T16" fmla="*/ 0 w 450"/>
                <a:gd name="T17" fmla="*/ 0 h 476"/>
                <a:gd name="T18" fmla="*/ 0 w 450"/>
                <a:gd name="T19" fmla="*/ 0 h 476"/>
                <a:gd name="T20" fmla="*/ 0 w 450"/>
                <a:gd name="T21" fmla="*/ 0 h 476"/>
                <a:gd name="T22" fmla="*/ 0 w 450"/>
                <a:gd name="T23" fmla="*/ 0 h 476"/>
                <a:gd name="T24" fmla="*/ 0 w 450"/>
                <a:gd name="T25" fmla="*/ 0 h 476"/>
                <a:gd name="T26" fmla="*/ 0 w 450"/>
                <a:gd name="T27" fmla="*/ 0 h 476"/>
                <a:gd name="T28" fmla="*/ 0 w 450"/>
                <a:gd name="T29" fmla="*/ 0 h 476"/>
                <a:gd name="T30" fmla="*/ 0 w 450"/>
                <a:gd name="T31" fmla="*/ 0 h 476"/>
                <a:gd name="T32" fmla="*/ 0 w 450"/>
                <a:gd name="T33" fmla="*/ 0 h 476"/>
                <a:gd name="T34" fmla="*/ 0 w 450"/>
                <a:gd name="T35" fmla="*/ 0 h 476"/>
                <a:gd name="T36" fmla="*/ 0 w 450"/>
                <a:gd name="T37" fmla="*/ 0 h 476"/>
                <a:gd name="T38" fmla="*/ 0 w 450"/>
                <a:gd name="T39" fmla="*/ 0 h 476"/>
                <a:gd name="T40" fmla="*/ 0 w 450"/>
                <a:gd name="T41" fmla="*/ 0 h 476"/>
                <a:gd name="T42" fmla="*/ 0 w 450"/>
                <a:gd name="T43" fmla="*/ 0 h 476"/>
                <a:gd name="T44" fmla="*/ 0 w 450"/>
                <a:gd name="T45" fmla="*/ 0 h 476"/>
                <a:gd name="T46" fmla="*/ 0 w 450"/>
                <a:gd name="T47" fmla="*/ 0 h 476"/>
                <a:gd name="T48" fmla="*/ 0 w 450"/>
                <a:gd name="T49" fmla="*/ 0 h 476"/>
                <a:gd name="T50" fmla="*/ 0 w 450"/>
                <a:gd name="T51" fmla="*/ 0 h 476"/>
                <a:gd name="T52" fmla="*/ 0 w 450"/>
                <a:gd name="T53" fmla="*/ 0 h 476"/>
                <a:gd name="T54" fmla="*/ 0 w 450"/>
                <a:gd name="T55" fmla="*/ 0 h 476"/>
                <a:gd name="T56" fmla="*/ 0 w 450"/>
                <a:gd name="T57" fmla="*/ 0 h 476"/>
                <a:gd name="T58" fmla="*/ 0 w 450"/>
                <a:gd name="T59" fmla="*/ 0 h 476"/>
                <a:gd name="T60" fmla="*/ 0 w 450"/>
                <a:gd name="T61" fmla="*/ 0 h 476"/>
                <a:gd name="T62" fmla="*/ 0 w 450"/>
                <a:gd name="T63" fmla="*/ 0 h 476"/>
                <a:gd name="T64" fmla="*/ 0 w 450"/>
                <a:gd name="T65" fmla="*/ 0 h 476"/>
                <a:gd name="T66" fmla="*/ 0 w 450"/>
                <a:gd name="T67" fmla="*/ 0 h 476"/>
                <a:gd name="T68" fmla="*/ 0 w 450"/>
                <a:gd name="T69" fmla="*/ 0 h 476"/>
                <a:gd name="T70" fmla="*/ 0 w 450"/>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0" h="476">
                  <a:moveTo>
                    <a:pt x="197" y="53"/>
                  </a:moveTo>
                  <a:lnTo>
                    <a:pt x="450" y="182"/>
                  </a:lnTo>
                  <a:lnTo>
                    <a:pt x="418" y="244"/>
                  </a:lnTo>
                  <a:lnTo>
                    <a:pt x="120" y="282"/>
                  </a:lnTo>
                  <a:lnTo>
                    <a:pt x="297" y="362"/>
                  </a:lnTo>
                  <a:lnTo>
                    <a:pt x="304" y="354"/>
                  </a:lnTo>
                  <a:lnTo>
                    <a:pt x="314" y="348"/>
                  </a:lnTo>
                  <a:lnTo>
                    <a:pt x="323" y="341"/>
                  </a:lnTo>
                  <a:lnTo>
                    <a:pt x="335" y="335"/>
                  </a:lnTo>
                  <a:lnTo>
                    <a:pt x="361" y="349"/>
                  </a:lnTo>
                  <a:lnTo>
                    <a:pt x="297" y="476"/>
                  </a:lnTo>
                  <a:lnTo>
                    <a:pt x="270" y="462"/>
                  </a:lnTo>
                  <a:lnTo>
                    <a:pt x="268" y="449"/>
                  </a:lnTo>
                  <a:lnTo>
                    <a:pt x="268" y="437"/>
                  </a:lnTo>
                  <a:lnTo>
                    <a:pt x="268" y="425"/>
                  </a:lnTo>
                  <a:lnTo>
                    <a:pt x="270" y="414"/>
                  </a:lnTo>
                  <a:lnTo>
                    <a:pt x="67" y="308"/>
                  </a:lnTo>
                  <a:lnTo>
                    <a:pt x="57" y="316"/>
                  </a:lnTo>
                  <a:lnTo>
                    <a:pt x="48" y="323"/>
                  </a:lnTo>
                  <a:lnTo>
                    <a:pt x="37" y="331"/>
                  </a:lnTo>
                  <a:lnTo>
                    <a:pt x="27" y="338"/>
                  </a:lnTo>
                  <a:lnTo>
                    <a:pt x="0" y="325"/>
                  </a:lnTo>
                  <a:lnTo>
                    <a:pt x="61" y="206"/>
                  </a:lnTo>
                  <a:lnTo>
                    <a:pt x="327" y="172"/>
                  </a:lnTo>
                  <a:lnTo>
                    <a:pt x="171" y="102"/>
                  </a:lnTo>
                  <a:lnTo>
                    <a:pt x="164" y="109"/>
                  </a:lnTo>
                  <a:lnTo>
                    <a:pt x="154" y="114"/>
                  </a:lnTo>
                  <a:lnTo>
                    <a:pt x="145" y="120"/>
                  </a:lnTo>
                  <a:lnTo>
                    <a:pt x="136" y="125"/>
                  </a:lnTo>
                  <a:lnTo>
                    <a:pt x="108" y="111"/>
                  </a:lnTo>
                  <a:lnTo>
                    <a:pt x="165" y="0"/>
                  </a:lnTo>
                  <a:lnTo>
                    <a:pt x="191" y="14"/>
                  </a:lnTo>
                  <a:lnTo>
                    <a:pt x="194" y="23"/>
                  </a:lnTo>
                  <a:lnTo>
                    <a:pt x="196" y="33"/>
                  </a:lnTo>
                  <a:lnTo>
                    <a:pt x="197" y="43"/>
                  </a:lnTo>
                  <a:lnTo>
                    <a:pt x="197" y="53"/>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26">
              <a:extLst>
                <a:ext uri="{FF2B5EF4-FFF2-40B4-BE49-F238E27FC236}">
                  <a16:creationId xmlns:a16="http://schemas.microsoft.com/office/drawing/2014/main" id="{AAAF95AA-FEF9-E252-7C29-18D94B45ED91}"/>
                </a:ext>
              </a:extLst>
            </p:cNvPr>
            <p:cNvSpPr>
              <a:spLocks/>
            </p:cNvSpPr>
            <p:nvPr userDrawn="1"/>
          </p:nvSpPr>
          <p:spPr bwMode="auto">
            <a:xfrm>
              <a:off x="687388" y="211138"/>
              <a:ext cx="41275" cy="39688"/>
            </a:xfrm>
            <a:custGeom>
              <a:avLst/>
              <a:gdLst>
                <a:gd name="T0" fmla="*/ 0 w 361"/>
                <a:gd name="T1" fmla="*/ 0 h 350"/>
                <a:gd name="T2" fmla="*/ 0 w 361"/>
                <a:gd name="T3" fmla="*/ 0 h 350"/>
                <a:gd name="T4" fmla="*/ 0 w 361"/>
                <a:gd name="T5" fmla="*/ 0 h 350"/>
                <a:gd name="T6" fmla="*/ 0 w 361"/>
                <a:gd name="T7" fmla="*/ 0 h 350"/>
                <a:gd name="T8" fmla="*/ 0 w 361"/>
                <a:gd name="T9" fmla="*/ 0 h 350"/>
                <a:gd name="T10" fmla="*/ 0 w 361"/>
                <a:gd name="T11" fmla="*/ 0 h 350"/>
                <a:gd name="T12" fmla="*/ 0 w 361"/>
                <a:gd name="T13" fmla="*/ 0 h 350"/>
                <a:gd name="T14" fmla="*/ 0 w 361"/>
                <a:gd name="T15" fmla="*/ 0 h 350"/>
                <a:gd name="T16" fmla="*/ 0 w 361"/>
                <a:gd name="T17" fmla="*/ 0 h 350"/>
                <a:gd name="T18" fmla="*/ 0 w 361"/>
                <a:gd name="T19" fmla="*/ 0 h 350"/>
                <a:gd name="T20" fmla="*/ 0 w 361"/>
                <a:gd name="T21" fmla="*/ 0 h 350"/>
                <a:gd name="T22" fmla="*/ 0 w 361"/>
                <a:gd name="T23" fmla="*/ 0 h 350"/>
                <a:gd name="T24" fmla="*/ 0 w 361"/>
                <a:gd name="T25" fmla="*/ 0 h 350"/>
                <a:gd name="T26" fmla="*/ 0 w 361"/>
                <a:gd name="T27" fmla="*/ 0 h 350"/>
                <a:gd name="T28" fmla="*/ 0 w 361"/>
                <a:gd name="T29" fmla="*/ 0 h 350"/>
                <a:gd name="T30" fmla="*/ 0 w 361"/>
                <a:gd name="T31" fmla="*/ 0 h 350"/>
                <a:gd name="T32" fmla="*/ 0 w 361"/>
                <a:gd name="T33" fmla="*/ 0 h 350"/>
                <a:gd name="T34" fmla="*/ 0 w 361"/>
                <a:gd name="T35" fmla="*/ 0 h 350"/>
                <a:gd name="T36" fmla="*/ 0 w 361"/>
                <a:gd name="T37" fmla="*/ 0 h 350"/>
                <a:gd name="T38" fmla="*/ 0 w 361"/>
                <a:gd name="T39" fmla="*/ 0 h 350"/>
                <a:gd name="T40" fmla="*/ 0 w 361"/>
                <a:gd name="T41" fmla="*/ 0 h 350"/>
                <a:gd name="T42" fmla="*/ 0 w 361"/>
                <a:gd name="T43" fmla="*/ 0 h 350"/>
                <a:gd name="T44" fmla="*/ 0 w 361"/>
                <a:gd name="T45" fmla="*/ 0 h 350"/>
                <a:gd name="T46" fmla="*/ 0 w 361"/>
                <a:gd name="T47" fmla="*/ 0 h 350"/>
                <a:gd name="T48" fmla="*/ 0 w 361"/>
                <a:gd name="T49" fmla="*/ 0 h 3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1" h="350">
                  <a:moveTo>
                    <a:pt x="247" y="350"/>
                  </a:moveTo>
                  <a:lnTo>
                    <a:pt x="225" y="330"/>
                  </a:lnTo>
                  <a:lnTo>
                    <a:pt x="227" y="317"/>
                  </a:lnTo>
                  <a:lnTo>
                    <a:pt x="230" y="305"/>
                  </a:lnTo>
                  <a:lnTo>
                    <a:pt x="234" y="293"/>
                  </a:lnTo>
                  <a:lnTo>
                    <a:pt x="239" y="281"/>
                  </a:lnTo>
                  <a:lnTo>
                    <a:pt x="69" y="127"/>
                  </a:lnTo>
                  <a:lnTo>
                    <a:pt x="58" y="132"/>
                  </a:lnTo>
                  <a:lnTo>
                    <a:pt x="47" y="137"/>
                  </a:lnTo>
                  <a:lnTo>
                    <a:pt x="35" y="142"/>
                  </a:lnTo>
                  <a:lnTo>
                    <a:pt x="23" y="146"/>
                  </a:lnTo>
                  <a:lnTo>
                    <a:pt x="0" y="126"/>
                  </a:lnTo>
                  <a:lnTo>
                    <a:pt x="115" y="0"/>
                  </a:lnTo>
                  <a:lnTo>
                    <a:pt x="137" y="20"/>
                  </a:lnTo>
                  <a:lnTo>
                    <a:pt x="134" y="33"/>
                  </a:lnTo>
                  <a:lnTo>
                    <a:pt x="131" y="44"/>
                  </a:lnTo>
                  <a:lnTo>
                    <a:pt x="127" y="57"/>
                  </a:lnTo>
                  <a:lnTo>
                    <a:pt x="123" y="68"/>
                  </a:lnTo>
                  <a:lnTo>
                    <a:pt x="293" y="223"/>
                  </a:lnTo>
                  <a:lnTo>
                    <a:pt x="303" y="217"/>
                  </a:lnTo>
                  <a:lnTo>
                    <a:pt x="315" y="212"/>
                  </a:lnTo>
                  <a:lnTo>
                    <a:pt x="326" y="208"/>
                  </a:lnTo>
                  <a:lnTo>
                    <a:pt x="339" y="204"/>
                  </a:lnTo>
                  <a:lnTo>
                    <a:pt x="361" y="225"/>
                  </a:lnTo>
                  <a:lnTo>
                    <a:pt x="247" y="35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27">
              <a:extLst>
                <a:ext uri="{FF2B5EF4-FFF2-40B4-BE49-F238E27FC236}">
                  <a16:creationId xmlns:a16="http://schemas.microsoft.com/office/drawing/2014/main" id="{7AC1DC0C-BDFD-4CDA-4888-D1189C75ED97}"/>
                </a:ext>
              </a:extLst>
            </p:cNvPr>
            <p:cNvSpPr>
              <a:spLocks/>
            </p:cNvSpPr>
            <p:nvPr userDrawn="1"/>
          </p:nvSpPr>
          <p:spPr bwMode="auto">
            <a:xfrm>
              <a:off x="722313" y="169863"/>
              <a:ext cx="39688" cy="44450"/>
            </a:xfrm>
            <a:custGeom>
              <a:avLst/>
              <a:gdLst>
                <a:gd name="T0" fmla="*/ 0 w 353"/>
                <a:gd name="T1" fmla="*/ 0 h 395"/>
                <a:gd name="T2" fmla="*/ 0 w 353"/>
                <a:gd name="T3" fmla="*/ 0 h 395"/>
                <a:gd name="T4" fmla="*/ 0 w 353"/>
                <a:gd name="T5" fmla="*/ 0 h 395"/>
                <a:gd name="T6" fmla="*/ 0 w 353"/>
                <a:gd name="T7" fmla="*/ 0 h 395"/>
                <a:gd name="T8" fmla="*/ 0 w 353"/>
                <a:gd name="T9" fmla="*/ 0 h 395"/>
                <a:gd name="T10" fmla="*/ 0 w 353"/>
                <a:gd name="T11" fmla="*/ 0 h 395"/>
                <a:gd name="T12" fmla="*/ 0 w 353"/>
                <a:gd name="T13" fmla="*/ 0 h 395"/>
                <a:gd name="T14" fmla="*/ 0 w 353"/>
                <a:gd name="T15" fmla="*/ 0 h 395"/>
                <a:gd name="T16" fmla="*/ 0 w 353"/>
                <a:gd name="T17" fmla="*/ 0 h 395"/>
                <a:gd name="T18" fmla="*/ 0 w 353"/>
                <a:gd name="T19" fmla="*/ 0 h 395"/>
                <a:gd name="T20" fmla="*/ 0 w 353"/>
                <a:gd name="T21" fmla="*/ 0 h 395"/>
                <a:gd name="T22" fmla="*/ 0 w 353"/>
                <a:gd name="T23" fmla="*/ 0 h 395"/>
                <a:gd name="T24" fmla="*/ 0 w 353"/>
                <a:gd name="T25" fmla="*/ 0 h 395"/>
                <a:gd name="T26" fmla="*/ 0 w 353"/>
                <a:gd name="T27" fmla="*/ 0 h 395"/>
                <a:gd name="T28" fmla="*/ 0 w 353"/>
                <a:gd name="T29" fmla="*/ 0 h 395"/>
                <a:gd name="T30" fmla="*/ 0 w 353"/>
                <a:gd name="T31" fmla="*/ 0 h 395"/>
                <a:gd name="T32" fmla="*/ 0 w 353"/>
                <a:gd name="T33" fmla="*/ 0 h 395"/>
                <a:gd name="T34" fmla="*/ 0 w 353"/>
                <a:gd name="T35" fmla="*/ 0 h 395"/>
                <a:gd name="T36" fmla="*/ 0 w 353"/>
                <a:gd name="T37" fmla="*/ 0 h 395"/>
                <a:gd name="T38" fmla="*/ 0 w 353"/>
                <a:gd name="T39" fmla="*/ 0 h 395"/>
                <a:gd name="T40" fmla="*/ 0 w 353"/>
                <a:gd name="T41" fmla="*/ 0 h 395"/>
                <a:gd name="T42" fmla="*/ 0 w 353"/>
                <a:gd name="T43" fmla="*/ 0 h 395"/>
                <a:gd name="T44" fmla="*/ 0 w 353"/>
                <a:gd name="T45" fmla="*/ 0 h 395"/>
                <a:gd name="T46" fmla="*/ 0 w 353"/>
                <a:gd name="T47" fmla="*/ 0 h 395"/>
                <a:gd name="T48" fmla="*/ 0 w 353"/>
                <a:gd name="T49" fmla="*/ 0 h 395"/>
                <a:gd name="T50" fmla="*/ 0 w 353"/>
                <a:gd name="T51" fmla="*/ 0 h 395"/>
                <a:gd name="T52" fmla="*/ 0 w 353"/>
                <a:gd name="T53" fmla="*/ 0 h 395"/>
                <a:gd name="T54" fmla="*/ 0 w 353"/>
                <a:gd name="T55" fmla="*/ 0 h 395"/>
                <a:gd name="T56" fmla="*/ 0 w 353"/>
                <a:gd name="T57" fmla="*/ 0 h 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3" h="395">
                  <a:moveTo>
                    <a:pt x="299" y="56"/>
                  </a:moveTo>
                  <a:lnTo>
                    <a:pt x="353" y="357"/>
                  </a:lnTo>
                  <a:lnTo>
                    <a:pt x="292" y="395"/>
                  </a:lnTo>
                  <a:lnTo>
                    <a:pt x="48" y="208"/>
                  </a:lnTo>
                  <a:lnTo>
                    <a:pt x="41" y="209"/>
                  </a:lnTo>
                  <a:lnTo>
                    <a:pt x="32" y="208"/>
                  </a:lnTo>
                  <a:lnTo>
                    <a:pt x="24" y="206"/>
                  </a:lnTo>
                  <a:lnTo>
                    <a:pt x="15" y="205"/>
                  </a:lnTo>
                  <a:lnTo>
                    <a:pt x="0" y="180"/>
                  </a:lnTo>
                  <a:lnTo>
                    <a:pt x="125" y="102"/>
                  </a:lnTo>
                  <a:lnTo>
                    <a:pt x="141" y="128"/>
                  </a:lnTo>
                  <a:lnTo>
                    <a:pt x="137" y="137"/>
                  </a:lnTo>
                  <a:lnTo>
                    <a:pt x="133" y="147"/>
                  </a:lnTo>
                  <a:lnTo>
                    <a:pt x="127" y="155"/>
                  </a:lnTo>
                  <a:lnTo>
                    <a:pt x="121" y="165"/>
                  </a:lnTo>
                  <a:lnTo>
                    <a:pt x="293" y="298"/>
                  </a:lnTo>
                  <a:lnTo>
                    <a:pt x="294" y="298"/>
                  </a:lnTo>
                  <a:lnTo>
                    <a:pt x="244" y="90"/>
                  </a:lnTo>
                  <a:lnTo>
                    <a:pt x="234" y="91"/>
                  </a:lnTo>
                  <a:lnTo>
                    <a:pt x="223" y="91"/>
                  </a:lnTo>
                  <a:lnTo>
                    <a:pt x="213" y="91"/>
                  </a:lnTo>
                  <a:lnTo>
                    <a:pt x="202" y="91"/>
                  </a:lnTo>
                  <a:lnTo>
                    <a:pt x="187" y="65"/>
                  </a:lnTo>
                  <a:lnTo>
                    <a:pt x="294" y="0"/>
                  </a:lnTo>
                  <a:lnTo>
                    <a:pt x="310" y="25"/>
                  </a:lnTo>
                  <a:lnTo>
                    <a:pt x="308" y="33"/>
                  </a:lnTo>
                  <a:lnTo>
                    <a:pt x="306" y="41"/>
                  </a:lnTo>
                  <a:lnTo>
                    <a:pt x="302" y="48"/>
                  </a:lnTo>
                  <a:lnTo>
                    <a:pt x="299" y="56"/>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8">
              <a:extLst>
                <a:ext uri="{FF2B5EF4-FFF2-40B4-BE49-F238E27FC236}">
                  <a16:creationId xmlns:a16="http://schemas.microsoft.com/office/drawing/2014/main" id="{09E4E3D8-9F5F-6DA4-910E-4B3540B4664C}"/>
                </a:ext>
              </a:extLst>
            </p:cNvPr>
            <p:cNvSpPr>
              <a:spLocks/>
            </p:cNvSpPr>
            <p:nvPr userDrawn="1"/>
          </p:nvSpPr>
          <p:spPr bwMode="auto">
            <a:xfrm>
              <a:off x="782638" y="150813"/>
              <a:ext cx="38100" cy="44450"/>
            </a:xfrm>
            <a:custGeom>
              <a:avLst/>
              <a:gdLst>
                <a:gd name="T0" fmla="*/ 0 w 335"/>
                <a:gd name="T1" fmla="*/ 0 h 390"/>
                <a:gd name="T2" fmla="*/ 0 w 335"/>
                <a:gd name="T3" fmla="*/ 0 h 390"/>
                <a:gd name="T4" fmla="*/ 0 w 335"/>
                <a:gd name="T5" fmla="*/ 0 h 390"/>
                <a:gd name="T6" fmla="*/ 0 w 335"/>
                <a:gd name="T7" fmla="*/ 0 h 390"/>
                <a:gd name="T8" fmla="*/ 0 w 335"/>
                <a:gd name="T9" fmla="*/ 0 h 390"/>
                <a:gd name="T10" fmla="*/ 0 w 335"/>
                <a:gd name="T11" fmla="*/ 0 h 390"/>
                <a:gd name="T12" fmla="*/ 0 w 335"/>
                <a:gd name="T13" fmla="*/ 0 h 390"/>
                <a:gd name="T14" fmla="*/ 0 w 335"/>
                <a:gd name="T15" fmla="*/ 0 h 390"/>
                <a:gd name="T16" fmla="*/ 0 w 335"/>
                <a:gd name="T17" fmla="*/ 0 h 390"/>
                <a:gd name="T18" fmla="*/ 0 w 335"/>
                <a:gd name="T19" fmla="*/ 0 h 390"/>
                <a:gd name="T20" fmla="*/ 0 w 335"/>
                <a:gd name="T21" fmla="*/ 0 h 390"/>
                <a:gd name="T22" fmla="*/ 0 w 335"/>
                <a:gd name="T23" fmla="*/ 0 h 390"/>
                <a:gd name="T24" fmla="*/ 0 w 335"/>
                <a:gd name="T25" fmla="*/ 0 h 390"/>
                <a:gd name="T26" fmla="*/ 0 w 335"/>
                <a:gd name="T27" fmla="*/ 0 h 390"/>
                <a:gd name="T28" fmla="*/ 0 w 335"/>
                <a:gd name="T29" fmla="*/ 0 h 390"/>
                <a:gd name="T30" fmla="*/ 0 w 335"/>
                <a:gd name="T31" fmla="*/ 0 h 390"/>
                <a:gd name="T32" fmla="*/ 0 w 335"/>
                <a:gd name="T33" fmla="*/ 0 h 390"/>
                <a:gd name="T34" fmla="*/ 0 w 335"/>
                <a:gd name="T35" fmla="*/ 0 h 390"/>
                <a:gd name="T36" fmla="*/ 0 w 335"/>
                <a:gd name="T37" fmla="*/ 0 h 390"/>
                <a:gd name="T38" fmla="*/ 0 w 335"/>
                <a:gd name="T39" fmla="*/ 0 h 390"/>
                <a:gd name="T40" fmla="*/ 0 w 335"/>
                <a:gd name="T41" fmla="*/ 0 h 390"/>
                <a:gd name="T42" fmla="*/ 0 w 335"/>
                <a:gd name="T43" fmla="*/ 0 h 390"/>
                <a:gd name="T44" fmla="*/ 0 w 335"/>
                <a:gd name="T45" fmla="*/ 0 h 390"/>
                <a:gd name="T46" fmla="*/ 0 w 335"/>
                <a:gd name="T47" fmla="*/ 0 h 390"/>
                <a:gd name="T48" fmla="*/ 0 w 335"/>
                <a:gd name="T49" fmla="*/ 0 h 390"/>
                <a:gd name="T50" fmla="*/ 0 w 335"/>
                <a:gd name="T51" fmla="*/ 0 h 390"/>
                <a:gd name="T52" fmla="*/ 0 w 335"/>
                <a:gd name="T53" fmla="*/ 0 h 390"/>
                <a:gd name="T54" fmla="*/ 0 w 335"/>
                <a:gd name="T55" fmla="*/ 0 h 390"/>
                <a:gd name="T56" fmla="*/ 0 w 335"/>
                <a:gd name="T57" fmla="*/ 0 h 390"/>
                <a:gd name="T58" fmla="*/ 0 w 335"/>
                <a:gd name="T59" fmla="*/ 0 h 390"/>
                <a:gd name="T60" fmla="*/ 0 w 335"/>
                <a:gd name="T61" fmla="*/ 0 h 390"/>
                <a:gd name="T62" fmla="*/ 0 w 335"/>
                <a:gd name="T63" fmla="*/ 0 h 390"/>
                <a:gd name="T64" fmla="*/ 0 w 335"/>
                <a:gd name="T65" fmla="*/ 0 h 390"/>
                <a:gd name="T66" fmla="*/ 0 w 335"/>
                <a:gd name="T67" fmla="*/ 0 h 390"/>
                <a:gd name="T68" fmla="*/ 0 w 335"/>
                <a:gd name="T69" fmla="*/ 0 h 390"/>
                <a:gd name="T70" fmla="*/ 0 w 335"/>
                <a:gd name="T71" fmla="*/ 0 h 390"/>
                <a:gd name="T72" fmla="*/ 0 w 335"/>
                <a:gd name="T73" fmla="*/ 0 h 390"/>
                <a:gd name="T74" fmla="*/ 0 w 335"/>
                <a:gd name="T75" fmla="*/ 0 h 390"/>
                <a:gd name="T76" fmla="*/ 0 w 335"/>
                <a:gd name="T77" fmla="*/ 0 h 390"/>
                <a:gd name="T78" fmla="*/ 0 w 335"/>
                <a:gd name="T79" fmla="*/ 0 h 390"/>
                <a:gd name="T80" fmla="*/ 0 w 335"/>
                <a:gd name="T81" fmla="*/ 0 h 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5" h="390">
                  <a:moveTo>
                    <a:pt x="91" y="390"/>
                  </a:moveTo>
                  <a:lnTo>
                    <a:pt x="83" y="361"/>
                  </a:lnTo>
                  <a:lnTo>
                    <a:pt x="90" y="352"/>
                  </a:lnTo>
                  <a:lnTo>
                    <a:pt x="100" y="343"/>
                  </a:lnTo>
                  <a:lnTo>
                    <a:pt x="109" y="335"/>
                  </a:lnTo>
                  <a:lnTo>
                    <a:pt x="120" y="328"/>
                  </a:lnTo>
                  <a:lnTo>
                    <a:pt x="58" y="107"/>
                  </a:lnTo>
                  <a:lnTo>
                    <a:pt x="45" y="106"/>
                  </a:lnTo>
                  <a:lnTo>
                    <a:pt x="32" y="104"/>
                  </a:lnTo>
                  <a:lnTo>
                    <a:pt x="20" y="100"/>
                  </a:lnTo>
                  <a:lnTo>
                    <a:pt x="8" y="98"/>
                  </a:lnTo>
                  <a:lnTo>
                    <a:pt x="0" y="70"/>
                  </a:lnTo>
                  <a:lnTo>
                    <a:pt x="243" y="0"/>
                  </a:lnTo>
                  <a:lnTo>
                    <a:pt x="267" y="81"/>
                  </a:lnTo>
                  <a:lnTo>
                    <a:pt x="230" y="92"/>
                  </a:lnTo>
                  <a:lnTo>
                    <a:pt x="222" y="85"/>
                  </a:lnTo>
                  <a:lnTo>
                    <a:pt x="214" y="75"/>
                  </a:lnTo>
                  <a:lnTo>
                    <a:pt x="206" y="67"/>
                  </a:lnTo>
                  <a:lnTo>
                    <a:pt x="201" y="58"/>
                  </a:lnTo>
                  <a:lnTo>
                    <a:pt x="132" y="77"/>
                  </a:lnTo>
                  <a:lnTo>
                    <a:pt x="158" y="171"/>
                  </a:lnTo>
                  <a:lnTo>
                    <a:pt x="215" y="154"/>
                  </a:lnTo>
                  <a:lnTo>
                    <a:pt x="216" y="147"/>
                  </a:lnTo>
                  <a:lnTo>
                    <a:pt x="219" y="138"/>
                  </a:lnTo>
                  <a:lnTo>
                    <a:pt x="221" y="131"/>
                  </a:lnTo>
                  <a:lnTo>
                    <a:pt x="223" y="125"/>
                  </a:lnTo>
                  <a:lnTo>
                    <a:pt x="254" y="116"/>
                  </a:lnTo>
                  <a:lnTo>
                    <a:pt x="280" y="208"/>
                  </a:lnTo>
                  <a:lnTo>
                    <a:pt x="250" y="217"/>
                  </a:lnTo>
                  <a:lnTo>
                    <a:pt x="238" y="206"/>
                  </a:lnTo>
                  <a:lnTo>
                    <a:pt x="227" y="194"/>
                  </a:lnTo>
                  <a:lnTo>
                    <a:pt x="170" y="211"/>
                  </a:lnTo>
                  <a:lnTo>
                    <a:pt x="198" y="313"/>
                  </a:lnTo>
                  <a:lnTo>
                    <a:pt x="268" y="293"/>
                  </a:lnTo>
                  <a:lnTo>
                    <a:pt x="269" y="281"/>
                  </a:lnTo>
                  <a:lnTo>
                    <a:pt x="270" y="269"/>
                  </a:lnTo>
                  <a:lnTo>
                    <a:pt x="272" y="258"/>
                  </a:lnTo>
                  <a:lnTo>
                    <a:pt x="274" y="246"/>
                  </a:lnTo>
                  <a:lnTo>
                    <a:pt x="312" y="236"/>
                  </a:lnTo>
                  <a:lnTo>
                    <a:pt x="335" y="320"/>
                  </a:lnTo>
                  <a:lnTo>
                    <a:pt x="91" y="39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9">
              <a:extLst>
                <a:ext uri="{FF2B5EF4-FFF2-40B4-BE49-F238E27FC236}">
                  <a16:creationId xmlns:a16="http://schemas.microsoft.com/office/drawing/2014/main" id="{2583ACFF-A6BE-E60F-56DF-6EBF5C588B4D}"/>
                </a:ext>
              </a:extLst>
            </p:cNvPr>
            <p:cNvSpPr>
              <a:spLocks noEditPoints="1"/>
            </p:cNvSpPr>
            <p:nvPr userDrawn="1"/>
          </p:nvSpPr>
          <p:spPr bwMode="auto">
            <a:xfrm>
              <a:off x="839788" y="144463"/>
              <a:ext cx="38100" cy="39688"/>
            </a:xfrm>
            <a:custGeom>
              <a:avLst/>
              <a:gdLst>
                <a:gd name="T0" fmla="*/ 0 w 341"/>
                <a:gd name="T1" fmla="*/ 0 h 350"/>
                <a:gd name="T2" fmla="*/ 0 w 341"/>
                <a:gd name="T3" fmla="*/ 0 h 350"/>
                <a:gd name="T4" fmla="*/ 0 w 341"/>
                <a:gd name="T5" fmla="*/ 0 h 350"/>
                <a:gd name="T6" fmla="*/ 0 w 341"/>
                <a:gd name="T7" fmla="*/ 0 h 350"/>
                <a:gd name="T8" fmla="*/ 0 w 341"/>
                <a:gd name="T9" fmla="*/ 0 h 350"/>
                <a:gd name="T10" fmla="*/ 0 w 341"/>
                <a:gd name="T11" fmla="*/ 0 h 350"/>
                <a:gd name="T12" fmla="*/ 0 w 341"/>
                <a:gd name="T13" fmla="*/ 0 h 350"/>
                <a:gd name="T14" fmla="*/ 0 w 341"/>
                <a:gd name="T15" fmla="*/ 0 h 350"/>
                <a:gd name="T16" fmla="*/ 0 w 341"/>
                <a:gd name="T17" fmla="*/ 0 h 350"/>
                <a:gd name="T18" fmla="*/ 0 w 341"/>
                <a:gd name="T19" fmla="*/ 0 h 350"/>
                <a:gd name="T20" fmla="*/ 0 w 341"/>
                <a:gd name="T21" fmla="*/ 0 h 350"/>
                <a:gd name="T22" fmla="*/ 0 w 341"/>
                <a:gd name="T23" fmla="*/ 0 h 350"/>
                <a:gd name="T24" fmla="*/ 0 w 341"/>
                <a:gd name="T25" fmla="*/ 0 h 350"/>
                <a:gd name="T26" fmla="*/ 0 w 341"/>
                <a:gd name="T27" fmla="*/ 0 h 350"/>
                <a:gd name="T28" fmla="*/ 0 w 341"/>
                <a:gd name="T29" fmla="*/ 0 h 350"/>
                <a:gd name="T30" fmla="*/ 0 w 341"/>
                <a:gd name="T31" fmla="*/ 0 h 350"/>
                <a:gd name="T32" fmla="*/ 0 w 341"/>
                <a:gd name="T33" fmla="*/ 0 h 350"/>
                <a:gd name="T34" fmla="*/ 0 w 341"/>
                <a:gd name="T35" fmla="*/ 0 h 350"/>
                <a:gd name="T36" fmla="*/ 0 w 341"/>
                <a:gd name="T37" fmla="*/ 0 h 350"/>
                <a:gd name="T38" fmla="*/ 0 w 341"/>
                <a:gd name="T39" fmla="*/ 0 h 350"/>
                <a:gd name="T40" fmla="*/ 0 w 341"/>
                <a:gd name="T41" fmla="*/ 0 h 350"/>
                <a:gd name="T42" fmla="*/ 0 w 341"/>
                <a:gd name="T43" fmla="*/ 0 h 350"/>
                <a:gd name="T44" fmla="*/ 0 w 341"/>
                <a:gd name="T45" fmla="*/ 0 h 350"/>
                <a:gd name="T46" fmla="*/ 0 w 341"/>
                <a:gd name="T47" fmla="*/ 0 h 350"/>
                <a:gd name="T48" fmla="*/ 0 w 341"/>
                <a:gd name="T49" fmla="*/ 0 h 350"/>
                <a:gd name="T50" fmla="*/ 0 w 341"/>
                <a:gd name="T51" fmla="*/ 0 h 350"/>
                <a:gd name="T52" fmla="*/ 0 w 341"/>
                <a:gd name="T53" fmla="*/ 0 h 350"/>
                <a:gd name="T54" fmla="*/ 0 w 341"/>
                <a:gd name="T55" fmla="*/ 0 h 350"/>
                <a:gd name="T56" fmla="*/ 0 w 341"/>
                <a:gd name="T57" fmla="*/ 0 h 350"/>
                <a:gd name="T58" fmla="*/ 0 w 341"/>
                <a:gd name="T59" fmla="*/ 0 h 350"/>
                <a:gd name="T60" fmla="*/ 0 w 341"/>
                <a:gd name="T61" fmla="*/ 0 h 350"/>
                <a:gd name="T62" fmla="*/ 0 w 341"/>
                <a:gd name="T63" fmla="*/ 0 h 350"/>
                <a:gd name="T64" fmla="*/ 0 w 341"/>
                <a:gd name="T65" fmla="*/ 0 h 350"/>
                <a:gd name="T66" fmla="*/ 0 w 341"/>
                <a:gd name="T67" fmla="*/ 0 h 350"/>
                <a:gd name="T68" fmla="*/ 0 w 341"/>
                <a:gd name="T69" fmla="*/ 0 h 350"/>
                <a:gd name="T70" fmla="*/ 0 w 341"/>
                <a:gd name="T71" fmla="*/ 0 h 350"/>
                <a:gd name="T72" fmla="*/ 0 w 341"/>
                <a:gd name="T73" fmla="*/ 0 h 350"/>
                <a:gd name="T74" fmla="*/ 0 w 341"/>
                <a:gd name="T75" fmla="*/ 0 h 350"/>
                <a:gd name="T76" fmla="*/ 0 w 341"/>
                <a:gd name="T77" fmla="*/ 0 h 350"/>
                <a:gd name="T78" fmla="*/ 0 w 341"/>
                <a:gd name="T79" fmla="*/ 0 h 350"/>
                <a:gd name="T80" fmla="*/ 0 w 341"/>
                <a:gd name="T81" fmla="*/ 0 h 350"/>
                <a:gd name="T82" fmla="*/ 0 w 341"/>
                <a:gd name="T83" fmla="*/ 0 h 350"/>
                <a:gd name="T84" fmla="*/ 0 w 341"/>
                <a:gd name="T85" fmla="*/ 0 h 350"/>
                <a:gd name="T86" fmla="*/ 0 w 341"/>
                <a:gd name="T87" fmla="*/ 0 h 350"/>
                <a:gd name="T88" fmla="*/ 0 w 341"/>
                <a:gd name="T89" fmla="*/ 0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1" h="350">
                  <a:moveTo>
                    <a:pt x="161" y="154"/>
                  </a:moveTo>
                  <a:lnTo>
                    <a:pt x="135" y="156"/>
                  </a:lnTo>
                  <a:lnTo>
                    <a:pt x="125" y="53"/>
                  </a:lnTo>
                  <a:lnTo>
                    <a:pt x="136" y="51"/>
                  </a:lnTo>
                  <a:lnTo>
                    <a:pt x="146" y="50"/>
                  </a:lnTo>
                  <a:lnTo>
                    <a:pt x="162" y="49"/>
                  </a:lnTo>
                  <a:lnTo>
                    <a:pt x="175" y="51"/>
                  </a:lnTo>
                  <a:lnTo>
                    <a:pt x="181" y="52"/>
                  </a:lnTo>
                  <a:lnTo>
                    <a:pt x="186" y="54"/>
                  </a:lnTo>
                  <a:lnTo>
                    <a:pt x="192" y="57"/>
                  </a:lnTo>
                  <a:lnTo>
                    <a:pt x="196" y="60"/>
                  </a:lnTo>
                  <a:lnTo>
                    <a:pt x="200" y="63"/>
                  </a:lnTo>
                  <a:lnTo>
                    <a:pt x="204" y="66"/>
                  </a:lnTo>
                  <a:lnTo>
                    <a:pt x="207" y="70"/>
                  </a:lnTo>
                  <a:lnTo>
                    <a:pt x="210" y="76"/>
                  </a:lnTo>
                  <a:lnTo>
                    <a:pt x="212" y="81"/>
                  </a:lnTo>
                  <a:lnTo>
                    <a:pt x="214" y="86"/>
                  </a:lnTo>
                  <a:lnTo>
                    <a:pt x="215" y="91"/>
                  </a:lnTo>
                  <a:lnTo>
                    <a:pt x="216" y="98"/>
                  </a:lnTo>
                  <a:lnTo>
                    <a:pt x="216" y="108"/>
                  </a:lnTo>
                  <a:lnTo>
                    <a:pt x="214" y="118"/>
                  </a:lnTo>
                  <a:lnTo>
                    <a:pt x="213" y="123"/>
                  </a:lnTo>
                  <a:lnTo>
                    <a:pt x="211" y="127"/>
                  </a:lnTo>
                  <a:lnTo>
                    <a:pt x="208" y="132"/>
                  </a:lnTo>
                  <a:lnTo>
                    <a:pt x="205" y="135"/>
                  </a:lnTo>
                  <a:lnTo>
                    <a:pt x="201" y="139"/>
                  </a:lnTo>
                  <a:lnTo>
                    <a:pt x="198" y="142"/>
                  </a:lnTo>
                  <a:lnTo>
                    <a:pt x="193" y="145"/>
                  </a:lnTo>
                  <a:lnTo>
                    <a:pt x="187" y="147"/>
                  </a:lnTo>
                  <a:lnTo>
                    <a:pt x="182" y="150"/>
                  </a:lnTo>
                  <a:lnTo>
                    <a:pt x="176" y="152"/>
                  </a:lnTo>
                  <a:lnTo>
                    <a:pt x="168" y="153"/>
                  </a:lnTo>
                  <a:lnTo>
                    <a:pt x="161" y="154"/>
                  </a:lnTo>
                  <a:close/>
                  <a:moveTo>
                    <a:pt x="341" y="322"/>
                  </a:moveTo>
                  <a:lnTo>
                    <a:pt x="337" y="286"/>
                  </a:lnTo>
                  <a:lnTo>
                    <a:pt x="333" y="287"/>
                  </a:lnTo>
                  <a:lnTo>
                    <a:pt x="330" y="287"/>
                  </a:lnTo>
                  <a:lnTo>
                    <a:pt x="326" y="286"/>
                  </a:lnTo>
                  <a:lnTo>
                    <a:pt x="322" y="285"/>
                  </a:lnTo>
                  <a:lnTo>
                    <a:pt x="316" y="280"/>
                  </a:lnTo>
                  <a:lnTo>
                    <a:pt x="310" y="273"/>
                  </a:lnTo>
                  <a:lnTo>
                    <a:pt x="304" y="265"/>
                  </a:lnTo>
                  <a:lnTo>
                    <a:pt x="299" y="255"/>
                  </a:lnTo>
                  <a:lnTo>
                    <a:pt x="294" y="245"/>
                  </a:lnTo>
                  <a:lnTo>
                    <a:pt x="289" y="233"/>
                  </a:lnTo>
                  <a:lnTo>
                    <a:pt x="283" y="222"/>
                  </a:lnTo>
                  <a:lnTo>
                    <a:pt x="278" y="211"/>
                  </a:lnTo>
                  <a:lnTo>
                    <a:pt x="272" y="201"/>
                  </a:lnTo>
                  <a:lnTo>
                    <a:pt x="265" y="192"/>
                  </a:lnTo>
                  <a:lnTo>
                    <a:pt x="258" y="183"/>
                  </a:lnTo>
                  <a:lnTo>
                    <a:pt x="250" y="177"/>
                  </a:lnTo>
                  <a:lnTo>
                    <a:pt x="245" y="174"/>
                  </a:lnTo>
                  <a:lnTo>
                    <a:pt x="240" y="173"/>
                  </a:lnTo>
                  <a:lnTo>
                    <a:pt x="236" y="171"/>
                  </a:lnTo>
                  <a:lnTo>
                    <a:pt x="231" y="171"/>
                  </a:lnTo>
                  <a:lnTo>
                    <a:pt x="238" y="168"/>
                  </a:lnTo>
                  <a:lnTo>
                    <a:pt x="245" y="163"/>
                  </a:lnTo>
                  <a:lnTo>
                    <a:pt x="253" y="160"/>
                  </a:lnTo>
                  <a:lnTo>
                    <a:pt x="259" y="156"/>
                  </a:lnTo>
                  <a:lnTo>
                    <a:pt x="265" y="151"/>
                  </a:lnTo>
                  <a:lnTo>
                    <a:pt x="271" y="146"/>
                  </a:lnTo>
                  <a:lnTo>
                    <a:pt x="275" y="141"/>
                  </a:lnTo>
                  <a:lnTo>
                    <a:pt x="280" y="135"/>
                  </a:lnTo>
                  <a:lnTo>
                    <a:pt x="283" y="129"/>
                  </a:lnTo>
                  <a:lnTo>
                    <a:pt x="287" y="123"/>
                  </a:lnTo>
                  <a:lnTo>
                    <a:pt x="290" y="117"/>
                  </a:lnTo>
                  <a:lnTo>
                    <a:pt x="292" y="110"/>
                  </a:lnTo>
                  <a:lnTo>
                    <a:pt x="293" y="103"/>
                  </a:lnTo>
                  <a:lnTo>
                    <a:pt x="294" y="96"/>
                  </a:lnTo>
                  <a:lnTo>
                    <a:pt x="295" y="89"/>
                  </a:lnTo>
                  <a:lnTo>
                    <a:pt x="294" y="81"/>
                  </a:lnTo>
                  <a:lnTo>
                    <a:pt x="293" y="69"/>
                  </a:lnTo>
                  <a:lnTo>
                    <a:pt x="290" y="59"/>
                  </a:lnTo>
                  <a:lnTo>
                    <a:pt x="287" y="49"/>
                  </a:lnTo>
                  <a:lnTo>
                    <a:pt x="282" y="41"/>
                  </a:lnTo>
                  <a:lnTo>
                    <a:pt x="277" y="32"/>
                  </a:lnTo>
                  <a:lnTo>
                    <a:pt x="271" y="26"/>
                  </a:lnTo>
                  <a:lnTo>
                    <a:pt x="263" y="20"/>
                  </a:lnTo>
                  <a:lnTo>
                    <a:pt x="255" y="14"/>
                  </a:lnTo>
                  <a:lnTo>
                    <a:pt x="245" y="10"/>
                  </a:lnTo>
                  <a:lnTo>
                    <a:pt x="236" y="6"/>
                  </a:lnTo>
                  <a:lnTo>
                    <a:pt x="224" y="4"/>
                  </a:lnTo>
                  <a:lnTo>
                    <a:pt x="213" y="2"/>
                  </a:lnTo>
                  <a:lnTo>
                    <a:pt x="200" y="1"/>
                  </a:lnTo>
                  <a:lnTo>
                    <a:pt x="186" y="0"/>
                  </a:lnTo>
                  <a:lnTo>
                    <a:pt x="172" y="1"/>
                  </a:lnTo>
                  <a:lnTo>
                    <a:pt x="156" y="2"/>
                  </a:lnTo>
                  <a:lnTo>
                    <a:pt x="120" y="5"/>
                  </a:lnTo>
                  <a:lnTo>
                    <a:pt x="86" y="9"/>
                  </a:lnTo>
                  <a:lnTo>
                    <a:pt x="58" y="12"/>
                  </a:lnTo>
                  <a:lnTo>
                    <a:pt x="41" y="14"/>
                  </a:lnTo>
                  <a:lnTo>
                    <a:pt x="0" y="17"/>
                  </a:lnTo>
                  <a:lnTo>
                    <a:pt x="2" y="47"/>
                  </a:lnTo>
                  <a:lnTo>
                    <a:pt x="13" y="52"/>
                  </a:lnTo>
                  <a:lnTo>
                    <a:pt x="25" y="58"/>
                  </a:lnTo>
                  <a:lnTo>
                    <a:pt x="36" y="62"/>
                  </a:lnTo>
                  <a:lnTo>
                    <a:pt x="49" y="65"/>
                  </a:lnTo>
                  <a:lnTo>
                    <a:pt x="69" y="294"/>
                  </a:lnTo>
                  <a:lnTo>
                    <a:pt x="56" y="300"/>
                  </a:lnTo>
                  <a:lnTo>
                    <a:pt x="45" y="306"/>
                  </a:lnTo>
                  <a:lnTo>
                    <a:pt x="34" y="312"/>
                  </a:lnTo>
                  <a:lnTo>
                    <a:pt x="26" y="320"/>
                  </a:lnTo>
                  <a:lnTo>
                    <a:pt x="28" y="350"/>
                  </a:lnTo>
                  <a:lnTo>
                    <a:pt x="186" y="337"/>
                  </a:lnTo>
                  <a:lnTo>
                    <a:pt x="183" y="306"/>
                  </a:lnTo>
                  <a:lnTo>
                    <a:pt x="175" y="301"/>
                  </a:lnTo>
                  <a:lnTo>
                    <a:pt x="165" y="295"/>
                  </a:lnTo>
                  <a:lnTo>
                    <a:pt x="156" y="291"/>
                  </a:lnTo>
                  <a:lnTo>
                    <a:pt x="146" y="287"/>
                  </a:lnTo>
                  <a:lnTo>
                    <a:pt x="138" y="201"/>
                  </a:lnTo>
                  <a:lnTo>
                    <a:pt x="157" y="200"/>
                  </a:lnTo>
                  <a:lnTo>
                    <a:pt x="162" y="200"/>
                  </a:lnTo>
                  <a:lnTo>
                    <a:pt x="167" y="201"/>
                  </a:lnTo>
                  <a:lnTo>
                    <a:pt x="172" y="202"/>
                  </a:lnTo>
                  <a:lnTo>
                    <a:pt x="176" y="205"/>
                  </a:lnTo>
                  <a:lnTo>
                    <a:pt x="184" y="211"/>
                  </a:lnTo>
                  <a:lnTo>
                    <a:pt x="192" y="219"/>
                  </a:lnTo>
                  <a:lnTo>
                    <a:pt x="198" y="230"/>
                  </a:lnTo>
                  <a:lnTo>
                    <a:pt x="204" y="241"/>
                  </a:lnTo>
                  <a:lnTo>
                    <a:pt x="210" y="254"/>
                  </a:lnTo>
                  <a:lnTo>
                    <a:pt x="216" y="267"/>
                  </a:lnTo>
                  <a:lnTo>
                    <a:pt x="222" y="280"/>
                  </a:lnTo>
                  <a:lnTo>
                    <a:pt x="228" y="292"/>
                  </a:lnTo>
                  <a:lnTo>
                    <a:pt x="236" y="304"/>
                  </a:lnTo>
                  <a:lnTo>
                    <a:pt x="244" y="313"/>
                  </a:lnTo>
                  <a:lnTo>
                    <a:pt x="249" y="319"/>
                  </a:lnTo>
                  <a:lnTo>
                    <a:pt x="254" y="322"/>
                  </a:lnTo>
                  <a:lnTo>
                    <a:pt x="259" y="325"/>
                  </a:lnTo>
                  <a:lnTo>
                    <a:pt x="264" y="328"/>
                  </a:lnTo>
                  <a:lnTo>
                    <a:pt x="270" y="330"/>
                  </a:lnTo>
                  <a:lnTo>
                    <a:pt x="276" y="331"/>
                  </a:lnTo>
                  <a:lnTo>
                    <a:pt x="282" y="332"/>
                  </a:lnTo>
                  <a:lnTo>
                    <a:pt x="289" y="332"/>
                  </a:lnTo>
                  <a:lnTo>
                    <a:pt x="303" y="330"/>
                  </a:lnTo>
                  <a:lnTo>
                    <a:pt x="317" y="328"/>
                  </a:lnTo>
                  <a:lnTo>
                    <a:pt x="330" y="326"/>
                  </a:lnTo>
                  <a:lnTo>
                    <a:pt x="341" y="32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30">
              <a:extLst>
                <a:ext uri="{FF2B5EF4-FFF2-40B4-BE49-F238E27FC236}">
                  <a16:creationId xmlns:a16="http://schemas.microsoft.com/office/drawing/2014/main" id="{4C111805-05C6-41AC-2702-22D38F8C2118}"/>
                </a:ext>
              </a:extLst>
            </p:cNvPr>
            <p:cNvSpPr>
              <a:spLocks/>
            </p:cNvSpPr>
            <p:nvPr userDrawn="1"/>
          </p:nvSpPr>
          <p:spPr bwMode="auto">
            <a:xfrm>
              <a:off x="900113" y="142875"/>
              <a:ext cx="26988" cy="39688"/>
            </a:xfrm>
            <a:custGeom>
              <a:avLst/>
              <a:gdLst>
                <a:gd name="T0" fmla="*/ 0 w 243"/>
                <a:gd name="T1" fmla="*/ 0 h 344"/>
                <a:gd name="T2" fmla="*/ 0 w 243"/>
                <a:gd name="T3" fmla="*/ 0 h 344"/>
                <a:gd name="T4" fmla="*/ 0 w 243"/>
                <a:gd name="T5" fmla="*/ 0 h 344"/>
                <a:gd name="T6" fmla="*/ 0 w 243"/>
                <a:gd name="T7" fmla="*/ 0 h 344"/>
                <a:gd name="T8" fmla="*/ 0 w 243"/>
                <a:gd name="T9" fmla="*/ 0 h 344"/>
                <a:gd name="T10" fmla="*/ 0 w 243"/>
                <a:gd name="T11" fmla="*/ 0 h 344"/>
                <a:gd name="T12" fmla="*/ 0 w 243"/>
                <a:gd name="T13" fmla="*/ 0 h 344"/>
                <a:gd name="T14" fmla="*/ 0 w 243"/>
                <a:gd name="T15" fmla="*/ 0 h 344"/>
                <a:gd name="T16" fmla="*/ 0 w 243"/>
                <a:gd name="T17" fmla="*/ 0 h 344"/>
                <a:gd name="T18" fmla="*/ 0 w 243"/>
                <a:gd name="T19" fmla="*/ 0 h 344"/>
                <a:gd name="T20" fmla="*/ 0 w 243"/>
                <a:gd name="T21" fmla="*/ 0 h 344"/>
                <a:gd name="T22" fmla="*/ 0 w 243"/>
                <a:gd name="T23" fmla="*/ 0 h 344"/>
                <a:gd name="T24" fmla="*/ 0 w 243"/>
                <a:gd name="T25" fmla="*/ 0 h 344"/>
                <a:gd name="T26" fmla="*/ 0 w 243"/>
                <a:gd name="T27" fmla="*/ 0 h 344"/>
                <a:gd name="T28" fmla="*/ 0 w 243"/>
                <a:gd name="T29" fmla="*/ 0 h 344"/>
                <a:gd name="T30" fmla="*/ 0 w 243"/>
                <a:gd name="T31" fmla="*/ 0 h 344"/>
                <a:gd name="T32" fmla="*/ 0 w 243"/>
                <a:gd name="T33" fmla="*/ 0 h 344"/>
                <a:gd name="T34" fmla="*/ 0 w 243"/>
                <a:gd name="T35" fmla="*/ 0 h 344"/>
                <a:gd name="T36" fmla="*/ 0 w 243"/>
                <a:gd name="T37" fmla="*/ 0 h 344"/>
                <a:gd name="T38" fmla="*/ 0 w 243"/>
                <a:gd name="T39" fmla="*/ 0 h 344"/>
                <a:gd name="T40" fmla="*/ 0 w 243"/>
                <a:gd name="T41" fmla="*/ 0 h 344"/>
                <a:gd name="T42" fmla="*/ 0 w 243"/>
                <a:gd name="T43" fmla="*/ 0 h 344"/>
                <a:gd name="T44" fmla="*/ 0 w 243"/>
                <a:gd name="T45" fmla="*/ 0 h 344"/>
                <a:gd name="T46" fmla="*/ 0 w 243"/>
                <a:gd name="T47" fmla="*/ 0 h 344"/>
                <a:gd name="T48" fmla="*/ 0 w 243"/>
                <a:gd name="T49" fmla="*/ 0 h 344"/>
                <a:gd name="T50" fmla="*/ 0 w 243"/>
                <a:gd name="T51" fmla="*/ 0 h 344"/>
                <a:gd name="T52" fmla="*/ 0 w 243"/>
                <a:gd name="T53" fmla="*/ 0 h 344"/>
                <a:gd name="T54" fmla="*/ 0 w 243"/>
                <a:gd name="T55" fmla="*/ 0 h 344"/>
                <a:gd name="T56" fmla="*/ 0 w 243"/>
                <a:gd name="T57" fmla="*/ 0 h 344"/>
                <a:gd name="T58" fmla="*/ 0 w 243"/>
                <a:gd name="T59" fmla="*/ 0 h 344"/>
                <a:gd name="T60" fmla="*/ 0 w 243"/>
                <a:gd name="T61" fmla="*/ 0 h 344"/>
                <a:gd name="T62" fmla="*/ 0 w 243"/>
                <a:gd name="T63" fmla="*/ 0 h 344"/>
                <a:gd name="T64" fmla="*/ 0 w 243"/>
                <a:gd name="T65" fmla="*/ 0 h 344"/>
                <a:gd name="T66" fmla="*/ 0 w 243"/>
                <a:gd name="T67" fmla="*/ 0 h 344"/>
                <a:gd name="T68" fmla="*/ 0 w 243"/>
                <a:gd name="T69" fmla="*/ 0 h 344"/>
                <a:gd name="T70" fmla="*/ 0 w 243"/>
                <a:gd name="T71" fmla="*/ 0 h 344"/>
                <a:gd name="T72" fmla="*/ 0 w 243"/>
                <a:gd name="T73" fmla="*/ 0 h 344"/>
                <a:gd name="T74" fmla="*/ 0 w 243"/>
                <a:gd name="T75" fmla="*/ 0 h 344"/>
                <a:gd name="T76" fmla="*/ 0 w 243"/>
                <a:gd name="T77" fmla="*/ 0 h 344"/>
                <a:gd name="T78" fmla="*/ 0 w 243"/>
                <a:gd name="T79" fmla="*/ 0 h 344"/>
                <a:gd name="T80" fmla="*/ 0 w 243"/>
                <a:gd name="T81" fmla="*/ 0 h 344"/>
                <a:gd name="T82" fmla="*/ 0 w 243"/>
                <a:gd name="T83" fmla="*/ 0 h 344"/>
                <a:gd name="T84" fmla="*/ 0 w 243"/>
                <a:gd name="T85" fmla="*/ 0 h 344"/>
                <a:gd name="T86" fmla="*/ 0 w 243"/>
                <a:gd name="T87" fmla="*/ 0 h 344"/>
                <a:gd name="T88" fmla="*/ 0 w 243"/>
                <a:gd name="T89" fmla="*/ 0 h 344"/>
                <a:gd name="T90" fmla="*/ 0 w 243"/>
                <a:gd name="T91" fmla="*/ 0 h 344"/>
                <a:gd name="T92" fmla="*/ 0 w 243"/>
                <a:gd name="T93" fmla="*/ 0 h 344"/>
                <a:gd name="T94" fmla="*/ 0 w 243"/>
                <a:gd name="T95" fmla="*/ 0 h 344"/>
                <a:gd name="T96" fmla="*/ 0 w 243"/>
                <a:gd name="T97" fmla="*/ 0 h 344"/>
                <a:gd name="T98" fmla="*/ 0 w 243"/>
                <a:gd name="T99" fmla="*/ 0 h 344"/>
                <a:gd name="T100" fmla="*/ 0 w 243"/>
                <a:gd name="T101" fmla="*/ 0 h 344"/>
                <a:gd name="T102" fmla="*/ 0 w 243"/>
                <a:gd name="T103" fmla="*/ 0 h 344"/>
                <a:gd name="T104" fmla="*/ 0 w 243"/>
                <a:gd name="T105" fmla="*/ 0 h 344"/>
                <a:gd name="T106" fmla="*/ 0 w 243"/>
                <a:gd name="T107" fmla="*/ 0 h 344"/>
                <a:gd name="T108" fmla="*/ 0 w 243"/>
                <a:gd name="T109" fmla="*/ 0 h 344"/>
                <a:gd name="T110" fmla="*/ 0 w 243"/>
                <a:gd name="T111" fmla="*/ 0 h 344"/>
                <a:gd name="T112" fmla="*/ 0 w 243"/>
                <a:gd name="T113" fmla="*/ 0 h 344"/>
                <a:gd name="T114" fmla="*/ 0 w 243"/>
                <a:gd name="T115" fmla="*/ 0 h 344"/>
                <a:gd name="T116" fmla="*/ 0 w 243"/>
                <a:gd name="T117" fmla="*/ 0 h 344"/>
                <a:gd name="T118" fmla="*/ 0 w 243"/>
                <a:gd name="T119" fmla="*/ 0 h 344"/>
                <a:gd name="T120" fmla="*/ 0 w 243"/>
                <a:gd name="T121" fmla="*/ 0 h 344"/>
                <a:gd name="T122" fmla="*/ 0 w 243"/>
                <a:gd name="T123" fmla="*/ 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3" h="344">
                  <a:moveTo>
                    <a:pt x="89" y="344"/>
                  </a:moveTo>
                  <a:lnTo>
                    <a:pt x="66" y="342"/>
                  </a:lnTo>
                  <a:lnTo>
                    <a:pt x="43" y="339"/>
                  </a:lnTo>
                  <a:lnTo>
                    <a:pt x="20" y="335"/>
                  </a:lnTo>
                  <a:lnTo>
                    <a:pt x="0" y="329"/>
                  </a:lnTo>
                  <a:lnTo>
                    <a:pt x="5" y="231"/>
                  </a:lnTo>
                  <a:lnTo>
                    <a:pt x="44" y="232"/>
                  </a:lnTo>
                  <a:lnTo>
                    <a:pt x="49" y="245"/>
                  </a:lnTo>
                  <a:lnTo>
                    <a:pt x="53" y="258"/>
                  </a:lnTo>
                  <a:lnTo>
                    <a:pt x="56" y="271"/>
                  </a:lnTo>
                  <a:lnTo>
                    <a:pt x="59" y="281"/>
                  </a:lnTo>
                  <a:lnTo>
                    <a:pt x="69" y="285"/>
                  </a:lnTo>
                  <a:lnTo>
                    <a:pt x="80" y="290"/>
                  </a:lnTo>
                  <a:lnTo>
                    <a:pt x="93" y="293"/>
                  </a:lnTo>
                  <a:lnTo>
                    <a:pt x="109" y="294"/>
                  </a:lnTo>
                  <a:lnTo>
                    <a:pt x="118" y="294"/>
                  </a:lnTo>
                  <a:lnTo>
                    <a:pt x="127" y="293"/>
                  </a:lnTo>
                  <a:lnTo>
                    <a:pt x="135" y="291"/>
                  </a:lnTo>
                  <a:lnTo>
                    <a:pt x="143" y="287"/>
                  </a:lnTo>
                  <a:lnTo>
                    <a:pt x="149" y="282"/>
                  </a:lnTo>
                  <a:lnTo>
                    <a:pt x="154" y="276"/>
                  </a:lnTo>
                  <a:lnTo>
                    <a:pt x="156" y="272"/>
                  </a:lnTo>
                  <a:lnTo>
                    <a:pt x="158" y="267"/>
                  </a:lnTo>
                  <a:lnTo>
                    <a:pt x="159" y="262"/>
                  </a:lnTo>
                  <a:lnTo>
                    <a:pt x="159" y="257"/>
                  </a:lnTo>
                  <a:lnTo>
                    <a:pt x="159" y="251"/>
                  </a:lnTo>
                  <a:lnTo>
                    <a:pt x="158" y="245"/>
                  </a:lnTo>
                  <a:lnTo>
                    <a:pt x="155" y="240"/>
                  </a:lnTo>
                  <a:lnTo>
                    <a:pt x="153" y="236"/>
                  </a:lnTo>
                  <a:lnTo>
                    <a:pt x="149" y="230"/>
                  </a:lnTo>
                  <a:lnTo>
                    <a:pt x="145" y="226"/>
                  </a:lnTo>
                  <a:lnTo>
                    <a:pt x="141" y="223"/>
                  </a:lnTo>
                  <a:lnTo>
                    <a:pt x="135" y="219"/>
                  </a:lnTo>
                  <a:lnTo>
                    <a:pt x="123" y="212"/>
                  </a:lnTo>
                  <a:lnTo>
                    <a:pt x="110" y="205"/>
                  </a:lnTo>
                  <a:lnTo>
                    <a:pt x="95" y="199"/>
                  </a:lnTo>
                  <a:lnTo>
                    <a:pt x="80" y="192"/>
                  </a:lnTo>
                  <a:lnTo>
                    <a:pt x="66" y="186"/>
                  </a:lnTo>
                  <a:lnTo>
                    <a:pt x="51" y="178"/>
                  </a:lnTo>
                  <a:lnTo>
                    <a:pt x="37" y="169"/>
                  </a:lnTo>
                  <a:lnTo>
                    <a:pt x="26" y="159"/>
                  </a:lnTo>
                  <a:lnTo>
                    <a:pt x="20" y="152"/>
                  </a:lnTo>
                  <a:lnTo>
                    <a:pt x="15" y="146"/>
                  </a:lnTo>
                  <a:lnTo>
                    <a:pt x="12" y="139"/>
                  </a:lnTo>
                  <a:lnTo>
                    <a:pt x="8" y="132"/>
                  </a:lnTo>
                  <a:lnTo>
                    <a:pt x="6" y="124"/>
                  </a:lnTo>
                  <a:lnTo>
                    <a:pt x="3" y="115"/>
                  </a:lnTo>
                  <a:lnTo>
                    <a:pt x="2" y="106"/>
                  </a:lnTo>
                  <a:lnTo>
                    <a:pt x="2" y="96"/>
                  </a:lnTo>
                  <a:lnTo>
                    <a:pt x="3" y="86"/>
                  </a:lnTo>
                  <a:lnTo>
                    <a:pt x="7" y="75"/>
                  </a:lnTo>
                  <a:lnTo>
                    <a:pt x="10" y="66"/>
                  </a:lnTo>
                  <a:lnTo>
                    <a:pt x="14" y="56"/>
                  </a:lnTo>
                  <a:lnTo>
                    <a:pt x="19" y="48"/>
                  </a:lnTo>
                  <a:lnTo>
                    <a:pt x="27" y="39"/>
                  </a:lnTo>
                  <a:lnTo>
                    <a:pt x="34" y="32"/>
                  </a:lnTo>
                  <a:lnTo>
                    <a:pt x="43" y="25"/>
                  </a:lnTo>
                  <a:lnTo>
                    <a:pt x="53" y="19"/>
                  </a:lnTo>
                  <a:lnTo>
                    <a:pt x="64" y="14"/>
                  </a:lnTo>
                  <a:lnTo>
                    <a:pt x="75" y="10"/>
                  </a:lnTo>
                  <a:lnTo>
                    <a:pt x="88" y="5"/>
                  </a:lnTo>
                  <a:lnTo>
                    <a:pt x="102" y="2"/>
                  </a:lnTo>
                  <a:lnTo>
                    <a:pt x="116" y="1"/>
                  </a:lnTo>
                  <a:lnTo>
                    <a:pt x="132" y="0"/>
                  </a:lnTo>
                  <a:lnTo>
                    <a:pt x="149" y="0"/>
                  </a:lnTo>
                  <a:lnTo>
                    <a:pt x="169" y="2"/>
                  </a:lnTo>
                  <a:lnTo>
                    <a:pt x="190" y="4"/>
                  </a:lnTo>
                  <a:lnTo>
                    <a:pt x="211" y="8"/>
                  </a:lnTo>
                  <a:lnTo>
                    <a:pt x="230" y="13"/>
                  </a:lnTo>
                  <a:lnTo>
                    <a:pt x="226" y="107"/>
                  </a:lnTo>
                  <a:lnTo>
                    <a:pt x="188" y="105"/>
                  </a:lnTo>
                  <a:lnTo>
                    <a:pt x="183" y="92"/>
                  </a:lnTo>
                  <a:lnTo>
                    <a:pt x="178" y="79"/>
                  </a:lnTo>
                  <a:lnTo>
                    <a:pt x="173" y="67"/>
                  </a:lnTo>
                  <a:lnTo>
                    <a:pt x="171" y="55"/>
                  </a:lnTo>
                  <a:lnTo>
                    <a:pt x="164" y="52"/>
                  </a:lnTo>
                  <a:lnTo>
                    <a:pt x="154" y="50"/>
                  </a:lnTo>
                  <a:lnTo>
                    <a:pt x="144" y="48"/>
                  </a:lnTo>
                  <a:lnTo>
                    <a:pt x="133" y="46"/>
                  </a:lnTo>
                  <a:lnTo>
                    <a:pt x="123" y="46"/>
                  </a:lnTo>
                  <a:lnTo>
                    <a:pt x="113" y="49"/>
                  </a:lnTo>
                  <a:lnTo>
                    <a:pt x="105" y="51"/>
                  </a:lnTo>
                  <a:lnTo>
                    <a:pt x="98" y="55"/>
                  </a:lnTo>
                  <a:lnTo>
                    <a:pt x="92" y="60"/>
                  </a:lnTo>
                  <a:lnTo>
                    <a:pt x="88" y="67"/>
                  </a:lnTo>
                  <a:lnTo>
                    <a:pt x="86" y="74"/>
                  </a:lnTo>
                  <a:lnTo>
                    <a:pt x="85" y="82"/>
                  </a:lnTo>
                  <a:lnTo>
                    <a:pt x="85" y="88"/>
                  </a:lnTo>
                  <a:lnTo>
                    <a:pt x="86" y="93"/>
                  </a:lnTo>
                  <a:lnTo>
                    <a:pt x="88" y="98"/>
                  </a:lnTo>
                  <a:lnTo>
                    <a:pt x="91" y="103"/>
                  </a:lnTo>
                  <a:lnTo>
                    <a:pt x="94" y="107"/>
                  </a:lnTo>
                  <a:lnTo>
                    <a:pt x="98" y="111"/>
                  </a:lnTo>
                  <a:lnTo>
                    <a:pt x="104" y="115"/>
                  </a:lnTo>
                  <a:lnTo>
                    <a:pt x="109" y="118"/>
                  </a:lnTo>
                  <a:lnTo>
                    <a:pt x="134" y="131"/>
                  </a:lnTo>
                  <a:lnTo>
                    <a:pt x="165" y="145"/>
                  </a:lnTo>
                  <a:lnTo>
                    <a:pt x="180" y="152"/>
                  </a:lnTo>
                  <a:lnTo>
                    <a:pt x="194" y="160"/>
                  </a:lnTo>
                  <a:lnTo>
                    <a:pt x="208" y="169"/>
                  </a:lnTo>
                  <a:lnTo>
                    <a:pt x="220" y="180"/>
                  </a:lnTo>
                  <a:lnTo>
                    <a:pt x="225" y="186"/>
                  </a:lnTo>
                  <a:lnTo>
                    <a:pt x="230" y="192"/>
                  </a:lnTo>
                  <a:lnTo>
                    <a:pt x="234" y="199"/>
                  </a:lnTo>
                  <a:lnTo>
                    <a:pt x="238" y="206"/>
                  </a:lnTo>
                  <a:lnTo>
                    <a:pt x="240" y="215"/>
                  </a:lnTo>
                  <a:lnTo>
                    <a:pt x="242" y="223"/>
                  </a:lnTo>
                  <a:lnTo>
                    <a:pt x="243" y="231"/>
                  </a:lnTo>
                  <a:lnTo>
                    <a:pt x="243" y="242"/>
                  </a:lnTo>
                  <a:lnTo>
                    <a:pt x="242" y="253"/>
                  </a:lnTo>
                  <a:lnTo>
                    <a:pt x="240" y="263"/>
                  </a:lnTo>
                  <a:lnTo>
                    <a:pt x="236" y="274"/>
                  </a:lnTo>
                  <a:lnTo>
                    <a:pt x="231" y="283"/>
                  </a:lnTo>
                  <a:lnTo>
                    <a:pt x="225" y="293"/>
                  </a:lnTo>
                  <a:lnTo>
                    <a:pt x="218" y="301"/>
                  </a:lnTo>
                  <a:lnTo>
                    <a:pt x="209" y="310"/>
                  </a:lnTo>
                  <a:lnTo>
                    <a:pt x="201" y="317"/>
                  </a:lnTo>
                  <a:lnTo>
                    <a:pt x="190" y="323"/>
                  </a:lnTo>
                  <a:lnTo>
                    <a:pt x="179" y="330"/>
                  </a:lnTo>
                  <a:lnTo>
                    <a:pt x="166" y="334"/>
                  </a:lnTo>
                  <a:lnTo>
                    <a:pt x="152" y="338"/>
                  </a:lnTo>
                  <a:lnTo>
                    <a:pt x="137" y="341"/>
                  </a:lnTo>
                  <a:lnTo>
                    <a:pt x="123" y="343"/>
                  </a:lnTo>
                  <a:lnTo>
                    <a:pt x="106" y="344"/>
                  </a:lnTo>
                  <a:lnTo>
                    <a:pt x="89" y="344"/>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31">
              <a:extLst>
                <a:ext uri="{FF2B5EF4-FFF2-40B4-BE49-F238E27FC236}">
                  <a16:creationId xmlns:a16="http://schemas.microsoft.com/office/drawing/2014/main" id="{1F422EEF-818D-BFE8-933F-089A50EFD94F}"/>
                </a:ext>
              </a:extLst>
            </p:cNvPr>
            <p:cNvSpPr>
              <a:spLocks/>
            </p:cNvSpPr>
            <p:nvPr userDrawn="1"/>
          </p:nvSpPr>
          <p:spPr bwMode="auto">
            <a:xfrm>
              <a:off x="946151" y="147638"/>
              <a:ext cx="26988" cy="39688"/>
            </a:xfrm>
            <a:custGeom>
              <a:avLst/>
              <a:gdLst>
                <a:gd name="T0" fmla="*/ 0 w 226"/>
                <a:gd name="T1" fmla="*/ 0 h 359"/>
                <a:gd name="T2" fmla="*/ 0 w 226"/>
                <a:gd name="T3" fmla="*/ 0 h 359"/>
                <a:gd name="T4" fmla="*/ 0 w 226"/>
                <a:gd name="T5" fmla="*/ 0 h 359"/>
                <a:gd name="T6" fmla="*/ 0 w 226"/>
                <a:gd name="T7" fmla="*/ 0 h 359"/>
                <a:gd name="T8" fmla="*/ 0 w 226"/>
                <a:gd name="T9" fmla="*/ 0 h 359"/>
                <a:gd name="T10" fmla="*/ 0 w 226"/>
                <a:gd name="T11" fmla="*/ 0 h 359"/>
                <a:gd name="T12" fmla="*/ 0 w 226"/>
                <a:gd name="T13" fmla="*/ 0 h 359"/>
                <a:gd name="T14" fmla="*/ 0 w 226"/>
                <a:gd name="T15" fmla="*/ 0 h 359"/>
                <a:gd name="T16" fmla="*/ 0 w 226"/>
                <a:gd name="T17" fmla="*/ 0 h 359"/>
                <a:gd name="T18" fmla="*/ 0 w 226"/>
                <a:gd name="T19" fmla="*/ 0 h 359"/>
                <a:gd name="T20" fmla="*/ 0 w 226"/>
                <a:gd name="T21" fmla="*/ 0 h 359"/>
                <a:gd name="T22" fmla="*/ 0 w 226"/>
                <a:gd name="T23" fmla="*/ 0 h 359"/>
                <a:gd name="T24" fmla="*/ 0 w 226"/>
                <a:gd name="T25" fmla="*/ 0 h 359"/>
                <a:gd name="T26" fmla="*/ 0 w 226"/>
                <a:gd name="T27" fmla="*/ 0 h 359"/>
                <a:gd name="T28" fmla="*/ 0 w 226"/>
                <a:gd name="T29" fmla="*/ 0 h 359"/>
                <a:gd name="T30" fmla="*/ 0 w 226"/>
                <a:gd name="T31" fmla="*/ 0 h 359"/>
                <a:gd name="T32" fmla="*/ 0 w 226"/>
                <a:gd name="T33" fmla="*/ 0 h 359"/>
                <a:gd name="T34" fmla="*/ 0 w 226"/>
                <a:gd name="T35" fmla="*/ 0 h 359"/>
                <a:gd name="T36" fmla="*/ 0 w 226"/>
                <a:gd name="T37" fmla="*/ 0 h 359"/>
                <a:gd name="T38" fmla="*/ 0 w 226"/>
                <a:gd name="T39" fmla="*/ 0 h 359"/>
                <a:gd name="T40" fmla="*/ 0 w 226"/>
                <a:gd name="T41" fmla="*/ 0 h 359"/>
                <a:gd name="T42" fmla="*/ 0 w 226"/>
                <a:gd name="T43" fmla="*/ 0 h 359"/>
                <a:gd name="T44" fmla="*/ 0 w 226"/>
                <a:gd name="T45" fmla="*/ 0 h 359"/>
                <a:gd name="T46" fmla="*/ 0 w 226"/>
                <a:gd name="T47" fmla="*/ 0 h 359"/>
                <a:gd name="T48" fmla="*/ 0 w 226"/>
                <a:gd name="T49" fmla="*/ 0 h 3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6" h="359">
                  <a:moveTo>
                    <a:pt x="0" y="329"/>
                  </a:moveTo>
                  <a:lnTo>
                    <a:pt x="5" y="299"/>
                  </a:lnTo>
                  <a:lnTo>
                    <a:pt x="17" y="294"/>
                  </a:lnTo>
                  <a:lnTo>
                    <a:pt x="30" y="291"/>
                  </a:lnTo>
                  <a:lnTo>
                    <a:pt x="41" y="287"/>
                  </a:lnTo>
                  <a:lnTo>
                    <a:pt x="54" y="285"/>
                  </a:lnTo>
                  <a:lnTo>
                    <a:pt x="95" y="59"/>
                  </a:lnTo>
                  <a:lnTo>
                    <a:pt x="85" y="53"/>
                  </a:lnTo>
                  <a:lnTo>
                    <a:pt x="74" y="45"/>
                  </a:lnTo>
                  <a:lnTo>
                    <a:pt x="63" y="38"/>
                  </a:lnTo>
                  <a:lnTo>
                    <a:pt x="54" y="30"/>
                  </a:lnTo>
                  <a:lnTo>
                    <a:pt x="60" y="0"/>
                  </a:lnTo>
                  <a:lnTo>
                    <a:pt x="226" y="31"/>
                  </a:lnTo>
                  <a:lnTo>
                    <a:pt x="221" y="60"/>
                  </a:lnTo>
                  <a:lnTo>
                    <a:pt x="209" y="64"/>
                  </a:lnTo>
                  <a:lnTo>
                    <a:pt x="197" y="69"/>
                  </a:lnTo>
                  <a:lnTo>
                    <a:pt x="185" y="71"/>
                  </a:lnTo>
                  <a:lnTo>
                    <a:pt x="173" y="73"/>
                  </a:lnTo>
                  <a:lnTo>
                    <a:pt x="132" y="299"/>
                  </a:lnTo>
                  <a:lnTo>
                    <a:pt x="143" y="305"/>
                  </a:lnTo>
                  <a:lnTo>
                    <a:pt x="153" y="313"/>
                  </a:lnTo>
                  <a:lnTo>
                    <a:pt x="163" y="321"/>
                  </a:lnTo>
                  <a:lnTo>
                    <a:pt x="172" y="329"/>
                  </a:lnTo>
                  <a:lnTo>
                    <a:pt x="167" y="359"/>
                  </a:lnTo>
                  <a:lnTo>
                    <a:pt x="0" y="329"/>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32">
              <a:extLst>
                <a:ext uri="{FF2B5EF4-FFF2-40B4-BE49-F238E27FC236}">
                  <a16:creationId xmlns:a16="http://schemas.microsoft.com/office/drawing/2014/main" id="{C48CEA65-2C3B-DE4C-A465-E886C7DC6687}"/>
                </a:ext>
              </a:extLst>
            </p:cNvPr>
            <p:cNvSpPr>
              <a:spLocks/>
            </p:cNvSpPr>
            <p:nvPr userDrawn="1"/>
          </p:nvSpPr>
          <p:spPr bwMode="auto">
            <a:xfrm>
              <a:off x="992188" y="157163"/>
              <a:ext cx="39688" cy="46038"/>
            </a:xfrm>
            <a:custGeom>
              <a:avLst/>
              <a:gdLst>
                <a:gd name="T0" fmla="*/ 0 w 345"/>
                <a:gd name="T1" fmla="*/ 0 h 398"/>
                <a:gd name="T2" fmla="*/ 0 w 345"/>
                <a:gd name="T3" fmla="*/ 0 h 398"/>
                <a:gd name="T4" fmla="*/ 0 w 345"/>
                <a:gd name="T5" fmla="*/ 0 h 398"/>
                <a:gd name="T6" fmla="*/ 0 w 345"/>
                <a:gd name="T7" fmla="*/ 0 h 398"/>
                <a:gd name="T8" fmla="*/ 0 w 345"/>
                <a:gd name="T9" fmla="*/ 0 h 398"/>
                <a:gd name="T10" fmla="*/ 0 w 345"/>
                <a:gd name="T11" fmla="*/ 0 h 398"/>
                <a:gd name="T12" fmla="*/ 0 w 345"/>
                <a:gd name="T13" fmla="*/ 0 h 398"/>
                <a:gd name="T14" fmla="*/ 0 w 345"/>
                <a:gd name="T15" fmla="*/ 0 h 398"/>
                <a:gd name="T16" fmla="*/ 0 w 345"/>
                <a:gd name="T17" fmla="*/ 0 h 398"/>
                <a:gd name="T18" fmla="*/ 0 w 345"/>
                <a:gd name="T19" fmla="*/ 0 h 398"/>
                <a:gd name="T20" fmla="*/ 0 w 345"/>
                <a:gd name="T21" fmla="*/ 0 h 398"/>
                <a:gd name="T22" fmla="*/ 0 w 345"/>
                <a:gd name="T23" fmla="*/ 0 h 398"/>
                <a:gd name="T24" fmla="*/ 0 w 345"/>
                <a:gd name="T25" fmla="*/ 0 h 398"/>
                <a:gd name="T26" fmla="*/ 0 w 345"/>
                <a:gd name="T27" fmla="*/ 0 h 398"/>
                <a:gd name="T28" fmla="*/ 0 w 345"/>
                <a:gd name="T29" fmla="*/ 0 h 398"/>
                <a:gd name="T30" fmla="*/ 0 w 345"/>
                <a:gd name="T31" fmla="*/ 0 h 398"/>
                <a:gd name="T32" fmla="*/ 0 w 345"/>
                <a:gd name="T33" fmla="*/ 0 h 398"/>
                <a:gd name="T34" fmla="*/ 0 w 345"/>
                <a:gd name="T35" fmla="*/ 0 h 398"/>
                <a:gd name="T36" fmla="*/ 0 w 345"/>
                <a:gd name="T37" fmla="*/ 0 h 398"/>
                <a:gd name="T38" fmla="*/ 0 w 345"/>
                <a:gd name="T39" fmla="*/ 0 h 398"/>
                <a:gd name="T40" fmla="*/ 0 w 345"/>
                <a:gd name="T41" fmla="*/ 0 h 398"/>
                <a:gd name="T42" fmla="*/ 0 w 345"/>
                <a:gd name="T43" fmla="*/ 0 h 398"/>
                <a:gd name="T44" fmla="*/ 0 w 345"/>
                <a:gd name="T45" fmla="*/ 0 h 398"/>
                <a:gd name="T46" fmla="*/ 0 w 345"/>
                <a:gd name="T47" fmla="*/ 0 h 398"/>
                <a:gd name="T48" fmla="*/ 0 w 345"/>
                <a:gd name="T49" fmla="*/ 0 h 398"/>
                <a:gd name="T50" fmla="*/ 0 w 345"/>
                <a:gd name="T51" fmla="*/ 0 h 398"/>
                <a:gd name="T52" fmla="*/ 0 w 345"/>
                <a:gd name="T53" fmla="*/ 0 h 398"/>
                <a:gd name="T54" fmla="*/ 0 w 345"/>
                <a:gd name="T55" fmla="*/ 0 h 398"/>
                <a:gd name="T56" fmla="*/ 0 w 345"/>
                <a:gd name="T57" fmla="*/ 0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5" h="398">
                  <a:moveTo>
                    <a:pt x="274" y="193"/>
                  </a:moveTo>
                  <a:lnTo>
                    <a:pt x="273" y="179"/>
                  </a:lnTo>
                  <a:lnTo>
                    <a:pt x="273" y="164"/>
                  </a:lnTo>
                  <a:lnTo>
                    <a:pt x="273" y="148"/>
                  </a:lnTo>
                  <a:lnTo>
                    <a:pt x="274" y="134"/>
                  </a:lnTo>
                  <a:lnTo>
                    <a:pt x="222" y="114"/>
                  </a:lnTo>
                  <a:lnTo>
                    <a:pt x="134" y="333"/>
                  </a:lnTo>
                  <a:lnTo>
                    <a:pt x="144" y="340"/>
                  </a:lnTo>
                  <a:lnTo>
                    <a:pt x="153" y="350"/>
                  </a:lnTo>
                  <a:lnTo>
                    <a:pt x="162" y="359"/>
                  </a:lnTo>
                  <a:lnTo>
                    <a:pt x="169" y="370"/>
                  </a:lnTo>
                  <a:lnTo>
                    <a:pt x="158" y="398"/>
                  </a:lnTo>
                  <a:lnTo>
                    <a:pt x="0" y="335"/>
                  </a:lnTo>
                  <a:lnTo>
                    <a:pt x="11" y="307"/>
                  </a:lnTo>
                  <a:lnTo>
                    <a:pt x="25" y="304"/>
                  </a:lnTo>
                  <a:lnTo>
                    <a:pt x="37" y="303"/>
                  </a:lnTo>
                  <a:lnTo>
                    <a:pt x="50" y="302"/>
                  </a:lnTo>
                  <a:lnTo>
                    <a:pt x="62" y="303"/>
                  </a:lnTo>
                  <a:lnTo>
                    <a:pt x="149" y="84"/>
                  </a:lnTo>
                  <a:lnTo>
                    <a:pt x="96" y="63"/>
                  </a:lnTo>
                  <a:lnTo>
                    <a:pt x="88" y="75"/>
                  </a:lnTo>
                  <a:lnTo>
                    <a:pt x="77" y="86"/>
                  </a:lnTo>
                  <a:lnTo>
                    <a:pt x="67" y="97"/>
                  </a:lnTo>
                  <a:lnTo>
                    <a:pt x="56" y="107"/>
                  </a:lnTo>
                  <a:lnTo>
                    <a:pt x="22" y="94"/>
                  </a:lnTo>
                  <a:lnTo>
                    <a:pt x="59" y="0"/>
                  </a:lnTo>
                  <a:lnTo>
                    <a:pt x="345" y="113"/>
                  </a:lnTo>
                  <a:lnTo>
                    <a:pt x="308" y="207"/>
                  </a:lnTo>
                  <a:lnTo>
                    <a:pt x="274" y="193"/>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33">
              <a:extLst>
                <a:ext uri="{FF2B5EF4-FFF2-40B4-BE49-F238E27FC236}">
                  <a16:creationId xmlns:a16="http://schemas.microsoft.com/office/drawing/2014/main" id="{6BC2FA21-21A2-13DE-BB1F-C39F3476FD8F}"/>
                </a:ext>
              </a:extLst>
            </p:cNvPr>
            <p:cNvSpPr>
              <a:spLocks noEditPoints="1"/>
            </p:cNvSpPr>
            <p:nvPr userDrawn="1"/>
          </p:nvSpPr>
          <p:spPr bwMode="auto">
            <a:xfrm>
              <a:off x="1030288" y="192088"/>
              <a:ext cx="42863" cy="44450"/>
            </a:xfrm>
            <a:custGeom>
              <a:avLst/>
              <a:gdLst>
                <a:gd name="T0" fmla="*/ 0 w 380"/>
                <a:gd name="T1" fmla="*/ 0 h 397"/>
                <a:gd name="T2" fmla="*/ 0 w 380"/>
                <a:gd name="T3" fmla="*/ 0 h 397"/>
                <a:gd name="T4" fmla="*/ 0 w 380"/>
                <a:gd name="T5" fmla="*/ 0 h 397"/>
                <a:gd name="T6" fmla="*/ 0 w 380"/>
                <a:gd name="T7" fmla="*/ 0 h 397"/>
                <a:gd name="T8" fmla="*/ 0 w 380"/>
                <a:gd name="T9" fmla="*/ 0 h 397"/>
                <a:gd name="T10" fmla="*/ 0 w 380"/>
                <a:gd name="T11" fmla="*/ 0 h 397"/>
                <a:gd name="T12" fmla="*/ 0 w 380"/>
                <a:gd name="T13" fmla="*/ 0 h 397"/>
                <a:gd name="T14" fmla="*/ 0 w 380"/>
                <a:gd name="T15" fmla="*/ 0 h 397"/>
                <a:gd name="T16" fmla="*/ 0 w 380"/>
                <a:gd name="T17" fmla="*/ 0 h 397"/>
                <a:gd name="T18" fmla="*/ 0 w 380"/>
                <a:gd name="T19" fmla="*/ 0 h 397"/>
                <a:gd name="T20" fmla="*/ 0 w 380"/>
                <a:gd name="T21" fmla="*/ 0 h 397"/>
                <a:gd name="T22" fmla="*/ 0 w 380"/>
                <a:gd name="T23" fmla="*/ 0 h 397"/>
                <a:gd name="T24" fmla="*/ 0 w 380"/>
                <a:gd name="T25" fmla="*/ 0 h 397"/>
                <a:gd name="T26" fmla="*/ 0 w 380"/>
                <a:gd name="T27" fmla="*/ 0 h 397"/>
                <a:gd name="T28" fmla="*/ 0 w 380"/>
                <a:gd name="T29" fmla="*/ 0 h 397"/>
                <a:gd name="T30" fmla="*/ 0 w 380"/>
                <a:gd name="T31" fmla="*/ 0 h 397"/>
                <a:gd name="T32" fmla="*/ 0 w 380"/>
                <a:gd name="T33" fmla="*/ 0 h 397"/>
                <a:gd name="T34" fmla="*/ 0 w 380"/>
                <a:gd name="T35" fmla="*/ 0 h 397"/>
                <a:gd name="T36" fmla="*/ 0 w 380"/>
                <a:gd name="T37" fmla="*/ 0 h 397"/>
                <a:gd name="T38" fmla="*/ 0 w 380"/>
                <a:gd name="T39" fmla="*/ 0 h 397"/>
                <a:gd name="T40" fmla="*/ 0 w 380"/>
                <a:gd name="T41" fmla="*/ 0 h 397"/>
                <a:gd name="T42" fmla="*/ 0 w 380"/>
                <a:gd name="T43" fmla="*/ 0 h 397"/>
                <a:gd name="T44" fmla="*/ 0 w 380"/>
                <a:gd name="T45" fmla="*/ 0 h 397"/>
                <a:gd name="T46" fmla="*/ 0 w 380"/>
                <a:gd name="T47" fmla="*/ 0 h 397"/>
                <a:gd name="T48" fmla="*/ 0 w 380"/>
                <a:gd name="T49" fmla="*/ 0 h 397"/>
                <a:gd name="T50" fmla="*/ 0 w 380"/>
                <a:gd name="T51" fmla="*/ 0 h 397"/>
                <a:gd name="T52" fmla="*/ 0 w 380"/>
                <a:gd name="T53" fmla="*/ 0 h 397"/>
                <a:gd name="T54" fmla="*/ 0 w 380"/>
                <a:gd name="T55" fmla="*/ 0 h 397"/>
                <a:gd name="T56" fmla="*/ 0 w 380"/>
                <a:gd name="T57" fmla="*/ 0 h 397"/>
                <a:gd name="T58" fmla="*/ 0 w 380"/>
                <a:gd name="T59" fmla="*/ 0 h 397"/>
                <a:gd name="T60" fmla="*/ 0 w 380"/>
                <a:gd name="T61" fmla="*/ 0 h 397"/>
                <a:gd name="T62" fmla="*/ 0 w 380"/>
                <a:gd name="T63" fmla="*/ 0 h 397"/>
                <a:gd name="T64" fmla="*/ 0 w 380"/>
                <a:gd name="T65" fmla="*/ 0 h 397"/>
                <a:gd name="T66" fmla="*/ 0 w 380"/>
                <a:gd name="T67" fmla="*/ 0 h 397"/>
                <a:gd name="T68" fmla="*/ 0 w 380"/>
                <a:gd name="T69" fmla="*/ 0 h 397"/>
                <a:gd name="T70" fmla="*/ 0 w 380"/>
                <a:gd name="T71" fmla="*/ 0 h 397"/>
                <a:gd name="T72" fmla="*/ 0 w 380"/>
                <a:gd name="T73" fmla="*/ 0 h 397"/>
                <a:gd name="T74" fmla="*/ 0 w 380"/>
                <a:gd name="T75" fmla="*/ 0 h 397"/>
                <a:gd name="T76" fmla="*/ 0 w 380"/>
                <a:gd name="T77" fmla="*/ 0 h 397"/>
                <a:gd name="T78" fmla="*/ 0 w 380"/>
                <a:gd name="T79" fmla="*/ 0 h 397"/>
                <a:gd name="T80" fmla="*/ 0 w 380"/>
                <a:gd name="T81" fmla="*/ 0 h 397"/>
                <a:gd name="T82" fmla="*/ 0 w 380"/>
                <a:gd name="T83" fmla="*/ 0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0" h="397">
                  <a:moveTo>
                    <a:pt x="293" y="70"/>
                  </a:moveTo>
                  <a:lnTo>
                    <a:pt x="289" y="80"/>
                  </a:lnTo>
                  <a:lnTo>
                    <a:pt x="285" y="91"/>
                  </a:lnTo>
                  <a:lnTo>
                    <a:pt x="282" y="103"/>
                  </a:lnTo>
                  <a:lnTo>
                    <a:pt x="277" y="113"/>
                  </a:lnTo>
                  <a:lnTo>
                    <a:pt x="247" y="208"/>
                  </a:lnTo>
                  <a:lnTo>
                    <a:pt x="172" y="150"/>
                  </a:lnTo>
                  <a:lnTo>
                    <a:pt x="258" y="95"/>
                  </a:lnTo>
                  <a:lnTo>
                    <a:pt x="268" y="89"/>
                  </a:lnTo>
                  <a:lnTo>
                    <a:pt x="277" y="82"/>
                  </a:lnTo>
                  <a:lnTo>
                    <a:pt x="286" y="76"/>
                  </a:lnTo>
                  <a:lnTo>
                    <a:pt x="293" y="70"/>
                  </a:lnTo>
                  <a:close/>
                  <a:moveTo>
                    <a:pt x="380" y="52"/>
                  </a:moveTo>
                  <a:lnTo>
                    <a:pt x="312" y="0"/>
                  </a:lnTo>
                  <a:lnTo>
                    <a:pt x="54" y="160"/>
                  </a:lnTo>
                  <a:lnTo>
                    <a:pt x="45" y="159"/>
                  </a:lnTo>
                  <a:lnTo>
                    <a:pt x="37" y="157"/>
                  </a:lnTo>
                  <a:lnTo>
                    <a:pt x="27" y="156"/>
                  </a:lnTo>
                  <a:lnTo>
                    <a:pt x="19" y="156"/>
                  </a:lnTo>
                  <a:lnTo>
                    <a:pt x="0" y="181"/>
                  </a:lnTo>
                  <a:lnTo>
                    <a:pt x="97" y="257"/>
                  </a:lnTo>
                  <a:lnTo>
                    <a:pt x="116" y="232"/>
                  </a:lnTo>
                  <a:lnTo>
                    <a:pt x="113" y="224"/>
                  </a:lnTo>
                  <a:lnTo>
                    <a:pt x="110" y="215"/>
                  </a:lnTo>
                  <a:lnTo>
                    <a:pt x="106" y="206"/>
                  </a:lnTo>
                  <a:lnTo>
                    <a:pt x="101" y="197"/>
                  </a:lnTo>
                  <a:lnTo>
                    <a:pt x="136" y="175"/>
                  </a:lnTo>
                  <a:lnTo>
                    <a:pt x="231" y="249"/>
                  </a:lnTo>
                  <a:lnTo>
                    <a:pt x="218" y="289"/>
                  </a:lnTo>
                  <a:lnTo>
                    <a:pt x="209" y="286"/>
                  </a:lnTo>
                  <a:lnTo>
                    <a:pt x="199" y="284"/>
                  </a:lnTo>
                  <a:lnTo>
                    <a:pt x="189" y="283"/>
                  </a:lnTo>
                  <a:lnTo>
                    <a:pt x="179" y="283"/>
                  </a:lnTo>
                  <a:lnTo>
                    <a:pt x="160" y="306"/>
                  </a:lnTo>
                  <a:lnTo>
                    <a:pt x="276" y="397"/>
                  </a:lnTo>
                  <a:lnTo>
                    <a:pt x="295" y="373"/>
                  </a:lnTo>
                  <a:lnTo>
                    <a:pt x="294" y="366"/>
                  </a:lnTo>
                  <a:lnTo>
                    <a:pt x="292" y="358"/>
                  </a:lnTo>
                  <a:lnTo>
                    <a:pt x="289" y="350"/>
                  </a:lnTo>
                  <a:lnTo>
                    <a:pt x="286" y="341"/>
                  </a:lnTo>
                  <a:lnTo>
                    <a:pt x="380" y="5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4">
              <a:extLst>
                <a:ext uri="{FF2B5EF4-FFF2-40B4-BE49-F238E27FC236}">
                  <a16:creationId xmlns:a16="http://schemas.microsoft.com/office/drawing/2014/main" id="{6B1A47C4-AFEA-D996-49E0-D4E8A98564AB}"/>
                </a:ext>
              </a:extLst>
            </p:cNvPr>
            <p:cNvSpPr>
              <a:spLocks/>
            </p:cNvSpPr>
            <p:nvPr userDrawn="1"/>
          </p:nvSpPr>
          <p:spPr bwMode="auto">
            <a:xfrm>
              <a:off x="1076326" y="225425"/>
              <a:ext cx="46038" cy="44450"/>
            </a:xfrm>
            <a:custGeom>
              <a:avLst/>
              <a:gdLst>
                <a:gd name="T0" fmla="*/ 0 w 410"/>
                <a:gd name="T1" fmla="*/ 0 h 386"/>
                <a:gd name="T2" fmla="*/ 0 w 410"/>
                <a:gd name="T3" fmla="*/ 0 h 386"/>
                <a:gd name="T4" fmla="*/ 0 w 410"/>
                <a:gd name="T5" fmla="*/ 0 h 386"/>
                <a:gd name="T6" fmla="*/ 0 w 410"/>
                <a:gd name="T7" fmla="*/ 0 h 386"/>
                <a:gd name="T8" fmla="*/ 0 w 410"/>
                <a:gd name="T9" fmla="*/ 0 h 386"/>
                <a:gd name="T10" fmla="*/ 0 w 410"/>
                <a:gd name="T11" fmla="*/ 0 h 386"/>
                <a:gd name="T12" fmla="*/ 0 w 410"/>
                <a:gd name="T13" fmla="*/ 0 h 386"/>
                <a:gd name="T14" fmla="*/ 0 w 410"/>
                <a:gd name="T15" fmla="*/ 0 h 386"/>
                <a:gd name="T16" fmla="*/ 0 w 410"/>
                <a:gd name="T17" fmla="*/ 0 h 386"/>
                <a:gd name="T18" fmla="*/ 0 w 410"/>
                <a:gd name="T19" fmla="*/ 0 h 386"/>
                <a:gd name="T20" fmla="*/ 0 w 410"/>
                <a:gd name="T21" fmla="*/ 0 h 386"/>
                <a:gd name="T22" fmla="*/ 0 w 410"/>
                <a:gd name="T23" fmla="*/ 0 h 386"/>
                <a:gd name="T24" fmla="*/ 0 w 410"/>
                <a:gd name="T25" fmla="*/ 0 h 386"/>
                <a:gd name="T26" fmla="*/ 0 w 410"/>
                <a:gd name="T27" fmla="*/ 0 h 386"/>
                <a:gd name="T28" fmla="*/ 0 w 410"/>
                <a:gd name="T29" fmla="*/ 0 h 386"/>
                <a:gd name="T30" fmla="*/ 0 w 410"/>
                <a:gd name="T31" fmla="*/ 0 h 386"/>
                <a:gd name="T32" fmla="*/ 0 w 410"/>
                <a:gd name="T33" fmla="*/ 0 h 386"/>
                <a:gd name="T34" fmla="*/ 0 w 410"/>
                <a:gd name="T35" fmla="*/ 0 h 386"/>
                <a:gd name="T36" fmla="*/ 0 w 410"/>
                <a:gd name="T37" fmla="*/ 0 h 386"/>
                <a:gd name="T38" fmla="*/ 0 w 410"/>
                <a:gd name="T39" fmla="*/ 0 h 386"/>
                <a:gd name="T40" fmla="*/ 0 w 410"/>
                <a:gd name="T41" fmla="*/ 0 h 386"/>
                <a:gd name="T42" fmla="*/ 0 w 410"/>
                <a:gd name="T43" fmla="*/ 0 h 386"/>
                <a:gd name="T44" fmla="*/ 0 w 410"/>
                <a:gd name="T45" fmla="*/ 0 h 386"/>
                <a:gd name="T46" fmla="*/ 0 w 410"/>
                <a:gd name="T47" fmla="*/ 0 h 386"/>
                <a:gd name="T48" fmla="*/ 0 w 410"/>
                <a:gd name="T49" fmla="*/ 0 h 386"/>
                <a:gd name="T50" fmla="*/ 0 w 410"/>
                <a:gd name="T51" fmla="*/ 0 h 386"/>
                <a:gd name="T52" fmla="*/ 0 w 410"/>
                <a:gd name="T53" fmla="*/ 0 h 386"/>
                <a:gd name="T54" fmla="*/ 0 w 410"/>
                <a:gd name="T55" fmla="*/ 0 h 386"/>
                <a:gd name="T56" fmla="*/ 0 w 410"/>
                <a:gd name="T57" fmla="*/ 0 h 3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0" h="386">
                  <a:moveTo>
                    <a:pt x="307" y="280"/>
                  </a:moveTo>
                  <a:lnTo>
                    <a:pt x="314" y="268"/>
                  </a:lnTo>
                  <a:lnTo>
                    <a:pt x="322" y="255"/>
                  </a:lnTo>
                  <a:lnTo>
                    <a:pt x="331" y="242"/>
                  </a:lnTo>
                  <a:lnTo>
                    <a:pt x="340" y="231"/>
                  </a:lnTo>
                  <a:lnTo>
                    <a:pt x="307" y="185"/>
                  </a:lnTo>
                  <a:lnTo>
                    <a:pt x="114" y="319"/>
                  </a:lnTo>
                  <a:lnTo>
                    <a:pt x="118" y="331"/>
                  </a:lnTo>
                  <a:lnTo>
                    <a:pt x="120" y="343"/>
                  </a:lnTo>
                  <a:lnTo>
                    <a:pt x="121" y="356"/>
                  </a:lnTo>
                  <a:lnTo>
                    <a:pt x="122" y="369"/>
                  </a:lnTo>
                  <a:lnTo>
                    <a:pt x="97" y="386"/>
                  </a:lnTo>
                  <a:lnTo>
                    <a:pt x="0" y="247"/>
                  </a:lnTo>
                  <a:lnTo>
                    <a:pt x="25" y="230"/>
                  </a:lnTo>
                  <a:lnTo>
                    <a:pt x="37" y="235"/>
                  </a:lnTo>
                  <a:lnTo>
                    <a:pt x="48" y="240"/>
                  </a:lnTo>
                  <a:lnTo>
                    <a:pt x="60" y="247"/>
                  </a:lnTo>
                  <a:lnTo>
                    <a:pt x="69" y="254"/>
                  </a:lnTo>
                  <a:lnTo>
                    <a:pt x="263" y="120"/>
                  </a:lnTo>
                  <a:lnTo>
                    <a:pt x="230" y="74"/>
                  </a:lnTo>
                  <a:lnTo>
                    <a:pt x="217" y="78"/>
                  </a:lnTo>
                  <a:lnTo>
                    <a:pt x="202" y="82"/>
                  </a:lnTo>
                  <a:lnTo>
                    <a:pt x="187" y="85"/>
                  </a:lnTo>
                  <a:lnTo>
                    <a:pt x="173" y="87"/>
                  </a:lnTo>
                  <a:lnTo>
                    <a:pt x="152" y="57"/>
                  </a:lnTo>
                  <a:lnTo>
                    <a:pt x="235" y="0"/>
                  </a:lnTo>
                  <a:lnTo>
                    <a:pt x="410" y="253"/>
                  </a:lnTo>
                  <a:lnTo>
                    <a:pt x="327" y="311"/>
                  </a:lnTo>
                  <a:lnTo>
                    <a:pt x="307" y="28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35">
              <a:extLst>
                <a:ext uri="{FF2B5EF4-FFF2-40B4-BE49-F238E27FC236}">
                  <a16:creationId xmlns:a16="http://schemas.microsoft.com/office/drawing/2014/main" id="{3379F1F4-2E4B-DC3C-5329-27AEFB417EBD}"/>
                </a:ext>
              </a:extLst>
            </p:cNvPr>
            <p:cNvSpPr>
              <a:spLocks/>
            </p:cNvSpPr>
            <p:nvPr userDrawn="1"/>
          </p:nvSpPr>
          <p:spPr bwMode="auto">
            <a:xfrm>
              <a:off x="1100138" y="279400"/>
              <a:ext cx="42863" cy="33338"/>
            </a:xfrm>
            <a:custGeom>
              <a:avLst/>
              <a:gdLst>
                <a:gd name="T0" fmla="*/ 0 w 372"/>
                <a:gd name="T1" fmla="*/ 0 h 282"/>
                <a:gd name="T2" fmla="*/ 0 w 372"/>
                <a:gd name="T3" fmla="*/ 0 h 282"/>
                <a:gd name="T4" fmla="*/ 0 w 372"/>
                <a:gd name="T5" fmla="*/ 0 h 282"/>
                <a:gd name="T6" fmla="*/ 0 w 372"/>
                <a:gd name="T7" fmla="*/ 0 h 282"/>
                <a:gd name="T8" fmla="*/ 0 w 372"/>
                <a:gd name="T9" fmla="*/ 0 h 282"/>
                <a:gd name="T10" fmla="*/ 0 w 372"/>
                <a:gd name="T11" fmla="*/ 0 h 282"/>
                <a:gd name="T12" fmla="*/ 0 w 372"/>
                <a:gd name="T13" fmla="*/ 0 h 282"/>
                <a:gd name="T14" fmla="*/ 0 w 372"/>
                <a:gd name="T15" fmla="*/ 0 h 282"/>
                <a:gd name="T16" fmla="*/ 0 w 372"/>
                <a:gd name="T17" fmla="*/ 0 h 282"/>
                <a:gd name="T18" fmla="*/ 0 w 372"/>
                <a:gd name="T19" fmla="*/ 0 h 282"/>
                <a:gd name="T20" fmla="*/ 0 w 372"/>
                <a:gd name="T21" fmla="*/ 0 h 282"/>
                <a:gd name="T22" fmla="*/ 0 w 372"/>
                <a:gd name="T23" fmla="*/ 0 h 282"/>
                <a:gd name="T24" fmla="*/ 0 w 372"/>
                <a:gd name="T25" fmla="*/ 0 h 282"/>
                <a:gd name="T26" fmla="*/ 0 w 372"/>
                <a:gd name="T27" fmla="*/ 0 h 282"/>
                <a:gd name="T28" fmla="*/ 0 w 372"/>
                <a:gd name="T29" fmla="*/ 0 h 282"/>
                <a:gd name="T30" fmla="*/ 0 w 372"/>
                <a:gd name="T31" fmla="*/ 0 h 282"/>
                <a:gd name="T32" fmla="*/ 0 w 372"/>
                <a:gd name="T33" fmla="*/ 0 h 282"/>
                <a:gd name="T34" fmla="*/ 0 w 372"/>
                <a:gd name="T35" fmla="*/ 0 h 282"/>
                <a:gd name="T36" fmla="*/ 0 w 372"/>
                <a:gd name="T37" fmla="*/ 0 h 282"/>
                <a:gd name="T38" fmla="*/ 0 w 372"/>
                <a:gd name="T39" fmla="*/ 0 h 282"/>
                <a:gd name="T40" fmla="*/ 0 w 372"/>
                <a:gd name="T41" fmla="*/ 0 h 282"/>
                <a:gd name="T42" fmla="*/ 0 w 372"/>
                <a:gd name="T43" fmla="*/ 0 h 282"/>
                <a:gd name="T44" fmla="*/ 0 w 372"/>
                <a:gd name="T45" fmla="*/ 0 h 282"/>
                <a:gd name="T46" fmla="*/ 0 w 372"/>
                <a:gd name="T47" fmla="*/ 0 h 282"/>
                <a:gd name="T48" fmla="*/ 0 w 372"/>
                <a:gd name="T49" fmla="*/ 0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2" h="282">
                  <a:moveTo>
                    <a:pt x="0" y="125"/>
                  </a:moveTo>
                  <a:lnTo>
                    <a:pt x="28" y="113"/>
                  </a:lnTo>
                  <a:lnTo>
                    <a:pt x="38" y="120"/>
                  </a:lnTo>
                  <a:lnTo>
                    <a:pt x="48" y="129"/>
                  </a:lnTo>
                  <a:lnTo>
                    <a:pt x="57" y="137"/>
                  </a:lnTo>
                  <a:lnTo>
                    <a:pt x="65" y="147"/>
                  </a:lnTo>
                  <a:lnTo>
                    <a:pt x="278" y="61"/>
                  </a:lnTo>
                  <a:lnTo>
                    <a:pt x="278" y="50"/>
                  </a:lnTo>
                  <a:lnTo>
                    <a:pt x="278" y="37"/>
                  </a:lnTo>
                  <a:lnTo>
                    <a:pt x="280" y="24"/>
                  </a:lnTo>
                  <a:lnTo>
                    <a:pt x="282" y="12"/>
                  </a:lnTo>
                  <a:lnTo>
                    <a:pt x="309" y="0"/>
                  </a:lnTo>
                  <a:lnTo>
                    <a:pt x="372" y="157"/>
                  </a:lnTo>
                  <a:lnTo>
                    <a:pt x="345" y="169"/>
                  </a:lnTo>
                  <a:lnTo>
                    <a:pt x="334" y="162"/>
                  </a:lnTo>
                  <a:lnTo>
                    <a:pt x="325" y="153"/>
                  </a:lnTo>
                  <a:lnTo>
                    <a:pt x="315" y="144"/>
                  </a:lnTo>
                  <a:lnTo>
                    <a:pt x="308" y="135"/>
                  </a:lnTo>
                  <a:lnTo>
                    <a:pt x="95" y="221"/>
                  </a:lnTo>
                  <a:lnTo>
                    <a:pt x="95" y="232"/>
                  </a:lnTo>
                  <a:lnTo>
                    <a:pt x="95" y="245"/>
                  </a:lnTo>
                  <a:lnTo>
                    <a:pt x="94" y="258"/>
                  </a:lnTo>
                  <a:lnTo>
                    <a:pt x="91" y="271"/>
                  </a:lnTo>
                  <a:lnTo>
                    <a:pt x="63" y="282"/>
                  </a:lnTo>
                  <a:lnTo>
                    <a:pt x="0" y="125"/>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36">
              <a:extLst>
                <a:ext uri="{FF2B5EF4-FFF2-40B4-BE49-F238E27FC236}">
                  <a16:creationId xmlns:a16="http://schemas.microsoft.com/office/drawing/2014/main" id="{15053FE9-386D-10AF-0F04-71601C5E434A}"/>
                </a:ext>
              </a:extLst>
            </p:cNvPr>
            <p:cNvSpPr>
              <a:spLocks/>
            </p:cNvSpPr>
            <p:nvPr userDrawn="1"/>
          </p:nvSpPr>
          <p:spPr bwMode="auto">
            <a:xfrm>
              <a:off x="1114426" y="325438"/>
              <a:ext cx="41275" cy="31750"/>
            </a:xfrm>
            <a:custGeom>
              <a:avLst/>
              <a:gdLst>
                <a:gd name="T0" fmla="*/ 0 w 367"/>
                <a:gd name="T1" fmla="*/ 0 h 274"/>
                <a:gd name="T2" fmla="*/ 0 w 367"/>
                <a:gd name="T3" fmla="*/ 0 h 274"/>
                <a:gd name="T4" fmla="*/ 0 w 367"/>
                <a:gd name="T5" fmla="*/ 0 h 274"/>
                <a:gd name="T6" fmla="*/ 0 w 367"/>
                <a:gd name="T7" fmla="*/ 0 h 274"/>
                <a:gd name="T8" fmla="*/ 0 w 367"/>
                <a:gd name="T9" fmla="*/ 0 h 274"/>
                <a:gd name="T10" fmla="*/ 0 w 367"/>
                <a:gd name="T11" fmla="*/ 0 h 274"/>
                <a:gd name="T12" fmla="*/ 0 w 367"/>
                <a:gd name="T13" fmla="*/ 0 h 274"/>
                <a:gd name="T14" fmla="*/ 0 w 367"/>
                <a:gd name="T15" fmla="*/ 0 h 274"/>
                <a:gd name="T16" fmla="*/ 0 w 367"/>
                <a:gd name="T17" fmla="*/ 0 h 274"/>
                <a:gd name="T18" fmla="*/ 0 w 367"/>
                <a:gd name="T19" fmla="*/ 0 h 274"/>
                <a:gd name="T20" fmla="*/ 0 w 367"/>
                <a:gd name="T21" fmla="*/ 0 h 274"/>
                <a:gd name="T22" fmla="*/ 0 w 367"/>
                <a:gd name="T23" fmla="*/ 0 h 274"/>
                <a:gd name="T24" fmla="*/ 0 w 367"/>
                <a:gd name="T25" fmla="*/ 0 h 274"/>
                <a:gd name="T26" fmla="*/ 0 w 367"/>
                <a:gd name="T27" fmla="*/ 0 h 274"/>
                <a:gd name="T28" fmla="*/ 0 w 367"/>
                <a:gd name="T29" fmla="*/ 0 h 274"/>
                <a:gd name="T30" fmla="*/ 0 w 367"/>
                <a:gd name="T31" fmla="*/ 0 h 274"/>
                <a:gd name="T32" fmla="*/ 0 w 367"/>
                <a:gd name="T33" fmla="*/ 0 h 274"/>
                <a:gd name="T34" fmla="*/ 0 w 367"/>
                <a:gd name="T35" fmla="*/ 0 h 274"/>
                <a:gd name="T36" fmla="*/ 0 w 367"/>
                <a:gd name="T37" fmla="*/ 0 h 274"/>
                <a:gd name="T38" fmla="*/ 0 w 367"/>
                <a:gd name="T39" fmla="*/ 0 h 274"/>
                <a:gd name="T40" fmla="*/ 0 w 367"/>
                <a:gd name="T41" fmla="*/ 0 h 274"/>
                <a:gd name="T42" fmla="*/ 0 w 367"/>
                <a:gd name="T43" fmla="*/ 0 h 274"/>
                <a:gd name="T44" fmla="*/ 0 w 367"/>
                <a:gd name="T45" fmla="*/ 0 h 274"/>
                <a:gd name="T46" fmla="*/ 0 w 367"/>
                <a:gd name="T47" fmla="*/ 0 h 274"/>
                <a:gd name="T48" fmla="*/ 0 w 367"/>
                <a:gd name="T49" fmla="*/ 0 h 274"/>
                <a:gd name="T50" fmla="*/ 0 w 367"/>
                <a:gd name="T51" fmla="*/ 0 h 274"/>
                <a:gd name="T52" fmla="*/ 0 w 367"/>
                <a:gd name="T53" fmla="*/ 0 h 274"/>
                <a:gd name="T54" fmla="*/ 0 w 367"/>
                <a:gd name="T55" fmla="*/ 0 h 274"/>
                <a:gd name="T56" fmla="*/ 0 w 367"/>
                <a:gd name="T57" fmla="*/ 0 h 274"/>
                <a:gd name="T58" fmla="*/ 0 w 367"/>
                <a:gd name="T59" fmla="*/ 0 h 274"/>
                <a:gd name="T60" fmla="*/ 0 w 367"/>
                <a:gd name="T61" fmla="*/ 0 h 274"/>
                <a:gd name="T62" fmla="*/ 0 w 367"/>
                <a:gd name="T63" fmla="*/ 0 h 274"/>
                <a:gd name="T64" fmla="*/ 0 w 367"/>
                <a:gd name="T65" fmla="*/ 0 h 274"/>
                <a:gd name="T66" fmla="*/ 0 w 367"/>
                <a:gd name="T67" fmla="*/ 0 h 274"/>
                <a:gd name="T68" fmla="*/ 0 w 367"/>
                <a:gd name="T69" fmla="*/ 0 h 274"/>
                <a:gd name="T70" fmla="*/ 0 w 367"/>
                <a:gd name="T71" fmla="*/ 0 h 274"/>
                <a:gd name="T72" fmla="*/ 0 w 367"/>
                <a:gd name="T73" fmla="*/ 0 h 274"/>
                <a:gd name="T74" fmla="*/ 0 w 367"/>
                <a:gd name="T75" fmla="*/ 0 h 274"/>
                <a:gd name="T76" fmla="*/ 0 w 367"/>
                <a:gd name="T77" fmla="*/ 0 h 274"/>
                <a:gd name="T78" fmla="*/ 0 w 367"/>
                <a:gd name="T79" fmla="*/ 0 h 274"/>
                <a:gd name="T80" fmla="*/ 0 w 367"/>
                <a:gd name="T81" fmla="*/ 0 h 274"/>
                <a:gd name="T82" fmla="*/ 0 w 367"/>
                <a:gd name="T83" fmla="*/ 0 h 274"/>
                <a:gd name="T84" fmla="*/ 0 w 367"/>
                <a:gd name="T85" fmla="*/ 0 h 274"/>
                <a:gd name="T86" fmla="*/ 0 w 367"/>
                <a:gd name="T87" fmla="*/ 0 h 274"/>
                <a:gd name="T88" fmla="*/ 0 w 367"/>
                <a:gd name="T89" fmla="*/ 0 h 274"/>
                <a:gd name="T90" fmla="*/ 0 w 367"/>
                <a:gd name="T91" fmla="*/ 0 h 274"/>
                <a:gd name="T92" fmla="*/ 0 w 367"/>
                <a:gd name="T93" fmla="*/ 0 h 274"/>
                <a:gd name="T94" fmla="*/ 0 w 367"/>
                <a:gd name="T95" fmla="*/ 0 h 274"/>
                <a:gd name="T96" fmla="*/ 0 w 367"/>
                <a:gd name="T97" fmla="*/ 0 h 274"/>
                <a:gd name="T98" fmla="*/ 0 w 367"/>
                <a:gd name="T99" fmla="*/ 0 h 274"/>
                <a:gd name="T100" fmla="*/ 0 w 367"/>
                <a:gd name="T101" fmla="*/ 0 h 274"/>
                <a:gd name="T102" fmla="*/ 0 w 367"/>
                <a:gd name="T103" fmla="*/ 0 h 274"/>
                <a:gd name="T104" fmla="*/ 0 w 367"/>
                <a:gd name="T105" fmla="*/ 0 h 274"/>
                <a:gd name="T106" fmla="*/ 0 w 367"/>
                <a:gd name="T107" fmla="*/ 0 h 274"/>
                <a:gd name="T108" fmla="*/ 0 w 367"/>
                <a:gd name="T109" fmla="*/ 0 h 274"/>
                <a:gd name="T110" fmla="*/ 0 w 367"/>
                <a:gd name="T111" fmla="*/ 0 h 274"/>
                <a:gd name="T112" fmla="*/ 0 w 367"/>
                <a:gd name="T113" fmla="*/ 0 h 274"/>
                <a:gd name="T114" fmla="*/ 0 w 367"/>
                <a:gd name="T115" fmla="*/ 0 h 274"/>
                <a:gd name="T116" fmla="*/ 0 w 367"/>
                <a:gd name="T117" fmla="*/ 0 h 274"/>
                <a:gd name="T118" fmla="*/ 0 w 367"/>
                <a:gd name="T119" fmla="*/ 0 h 274"/>
                <a:gd name="T120" fmla="*/ 0 w 367"/>
                <a:gd name="T121" fmla="*/ 0 h 274"/>
                <a:gd name="T122" fmla="*/ 0 w 367"/>
                <a:gd name="T123" fmla="*/ 0 h 2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7" h="274">
                  <a:moveTo>
                    <a:pt x="10" y="151"/>
                  </a:moveTo>
                  <a:lnTo>
                    <a:pt x="6" y="127"/>
                  </a:lnTo>
                  <a:lnTo>
                    <a:pt x="3" y="104"/>
                  </a:lnTo>
                  <a:lnTo>
                    <a:pt x="0" y="82"/>
                  </a:lnTo>
                  <a:lnTo>
                    <a:pt x="0" y="61"/>
                  </a:lnTo>
                  <a:lnTo>
                    <a:pt x="96" y="40"/>
                  </a:lnTo>
                  <a:lnTo>
                    <a:pt x="105" y="77"/>
                  </a:lnTo>
                  <a:lnTo>
                    <a:pt x="94" y="85"/>
                  </a:lnTo>
                  <a:lnTo>
                    <a:pt x="84" y="93"/>
                  </a:lnTo>
                  <a:lnTo>
                    <a:pt x="72" y="100"/>
                  </a:lnTo>
                  <a:lnTo>
                    <a:pt x="63" y="105"/>
                  </a:lnTo>
                  <a:lnTo>
                    <a:pt x="61" y="116"/>
                  </a:lnTo>
                  <a:lnTo>
                    <a:pt x="60" y="127"/>
                  </a:lnTo>
                  <a:lnTo>
                    <a:pt x="61" y="141"/>
                  </a:lnTo>
                  <a:lnTo>
                    <a:pt x="63" y="156"/>
                  </a:lnTo>
                  <a:lnTo>
                    <a:pt x="66" y="165"/>
                  </a:lnTo>
                  <a:lnTo>
                    <a:pt x="69" y="174"/>
                  </a:lnTo>
                  <a:lnTo>
                    <a:pt x="73" y="181"/>
                  </a:lnTo>
                  <a:lnTo>
                    <a:pt x="80" y="188"/>
                  </a:lnTo>
                  <a:lnTo>
                    <a:pt x="86" y="193"/>
                  </a:lnTo>
                  <a:lnTo>
                    <a:pt x="93" y="195"/>
                  </a:lnTo>
                  <a:lnTo>
                    <a:pt x="97" y="196"/>
                  </a:lnTo>
                  <a:lnTo>
                    <a:pt x="102" y="196"/>
                  </a:lnTo>
                  <a:lnTo>
                    <a:pt x="107" y="196"/>
                  </a:lnTo>
                  <a:lnTo>
                    <a:pt x="112" y="195"/>
                  </a:lnTo>
                  <a:lnTo>
                    <a:pt x="118" y="193"/>
                  </a:lnTo>
                  <a:lnTo>
                    <a:pt x="123" y="191"/>
                  </a:lnTo>
                  <a:lnTo>
                    <a:pt x="128" y="188"/>
                  </a:lnTo>
                  <a:lnTo>
                    <a:pt x="131" y="183"/>
                  </a:lnTo>
                  <a:lnTo>
                    <a:pt x="135" y="179"/>
                  </a:lnTo>
                  <a:lnTo>
                    <a:pt x="138" y="174"/>
                  </a:lnTo>
                  <a:lnTo>
                    <a:pt x="141" y="169"/>
                  </a:lnTo>
                  <a:lnTo>
                    <a:pt x="143" y="162"/>
                  </a:lnTo>
                  <a:lnTo>
                    <a:pt x="146" y="149"/>
                  </a:lnTo>
                  <a:lnTo>
                    <a:pt x="149" y="134"/>
                  </a:lnTo>
                  <a:lnTo>
                    <a:pt x="151" y="118"/>
                  </a:lnTo>
                  <a:lnTo>
                    <a:pt x="153" y="102"/>
                  </a:lnTo>
                  <a:lnTo>
                    <a:pt x="156" y="85"/>
                  </a:lnTo>
                  <a:lnTo>
                    <a:pt x="160" y="69"/>
                  </a:lnTo>
                  <a:lnTo>
                    <a:pt x="165" y="55"/>
                  </a:lnTo>
                  <a:lnTo>
                    <a:pt x="171" y="40"/>
                  </a:lnTo>
                  <a:lnTo>
                    <a:pt x="176" y="33"/>
                  </a:lnTo>
                  <a:lnTo>
                    <a:pt x="181" y="27"/>
                  </a:lnTo>
                  <a:lnTo>
                    <a:pt x="186" y="22"/>
                  </a:lnTo>
                  <a:lnTo>
                    <a:pt x="192" y="16"/>
                  </a:lnTo>
                  <a:lnTo>
                    <a:pt x="200" y="11"/>
                  </a:lnTo>
                  <a:lnTo>
                    <a:pt x="207" y="8"/>
                  </a:lnTo>
                  <a:lnTo>
                    <a:pt x="216" y="4"/>
                  </a:lnTo>
                  <a:lnTo>
                    <a:pt x="226" y="2"/>
                  </a:lnTo>
                  <a:lnTo>
                    <a:pt x="237" y="0"/>
                  </a:lnTo>
                  <a:lnTo>
                    <a:pt x="246" y="0"/>
                  </a:lnTo>
                  <a:lnTo>
                    <a:pt x="257" y="0"/>
                  </a:lnTo>
                  <a:lnTo>
                    <a:pt x="267" y="2"/>
                  </a:lnTo>
                  <a:lnTo>
                    <a:pt x="277" y="5"/>
                  </a:lnTo>
                  <a:lnTo>
                    <a:pt x="286" y="9"/>
                  </a:lnTo>
                  <a:lnTo>
                    <a:pt x="296" y="14"/>
                  </a:lnTo>
                  <a:lnTo>
                    <a:pt x="304" y="22"/>
                  </a:lnTo>
                  <a:lnTo>
                    <a:pt x="313" y="29"/>
                  </a:lnTo>
                  <a:lnTo>
                    <a:pt x="321" y="38"/>
                  </a:lnTo>
                  <a:lnTo>
                    <a:pt x="329" y="48"/>
                  </a:lnTo>
                  <a:lnTo>
                    <a:pt x="336" y="60"/>
                  </a:lnTo>
                  <a:lnTo>
                    <a:pt x="342" y="73"/>
                  </a:lnTo>
                  <a:lnTo>
                    <a:pt x="348" y="86"/>
                  </a:lnTo>
                  <a:lnTo>
                    <a:pt x="353" y="101"/>
                  </a:lnTo>
                  <a:lnTo>
                    <a:pt x="357" y="117"/>
                  </a:lnTo>
                  <a:lnTo>
                    <a:pt x="360" y="137"/>
                  </a:lnTo>
                  <a:lnTo>
                    <a:pt x="363" y="158"/>
                  </a:lnTo>
                  <a:lnTo>
                    <a:pt x="366" y="179"/>
                  </a:lnTo>
                  <a:lnTo>
                    <a:pt x="367" y="198"/>
                  </a:lnTo>
                  <a:lnTo>
                    <a:pt x="275" y="219"/>
                  </a:lnTo>
                  <a:lnTo>
                    <a:pt x="266" y="182"/>
                  </a:lnTo>
                  <a:lnTo>
                    <a:pt x="277" y="174"/>
                  </a:lnTo>
                  <a:lnTo>
                    <a:pt x="288" y="165"/>
                  </a:lnTo>
                  <a:lnTo>
                    <a:pt x="300" y="158"/>
                  </a:lnTo>
                  <a:lnTo>
                    <a:pt x="310" y="153"/>
                  </a:lnTo>
                  <a:lnTo>
                    <a:pt x="311" y="145"/>
                  </a:lnTo>
                  <a:lnTo>
                    <a:pt x="311" y="136"/>
                  </a:lnTo>
                  <a:lnTo>
                    <a:pt x="310" y="124"/>
                  </a:lnTo>
                  <a:lnTo>
                    <a:pt x="307" y="114"/>
                  </a:lnTo>
                  <a:lnTo>
                    <a:pt x="305" y="104"/>
                  </a:lnTo>
                  <a:lnTo>
                    <a:pt x="301" y="96"/>
                  </a:lnTo>
                  <a:lnTo>
                    <a:pt x="296" y="88"/>
                  </a:lnTo>
                  <a:lnTo>
                    <a:pt x="291" y="82"/>
                  </a:lnTo>
                  <a:lnTo>
                    <a:pt x="284" y="79"/>
                  </a:lnTo>
                  <a:lnTo>
                    <a:pt x="277" y="76"/>
                  </a:lnTo>
                  <a:lnTo>
                    <a:pt x="270" y="76"/>
                  </a:lnTo>
                  <a:lnTo>
                    <a:pt x="260" y="77"/>
                  </a:lnTo>
                  <a:lnTo>
                    <a:pt x="255" y="78"/>
                  </a:lnTo>
                  <a:lnTo>
                    <a:pt x="251" y="81"/>
                  </a:lnTo>
                  <a:lnTo>
                    <a:pt x="246" y="84"/>
                  </a:lnTo>
                  <a:lnTo>
                    <a:pt x="242" y="88"/>
                  </a:lnTo>
                  <a:lnTo>
                    <a:pt x="239" y="93"/>
                  </a:lnTo>
                  <a:lnTo>
                    <a:pt x="237" y="98"/>
                  </a:lnTo>
                  <a:lnTo>
                    <a:pt x="235" y="103"/>
                  </a:lnTo>
                  <a:lnTo>
                    <a:pt x="233" y="109"/>
                  </a:lnTo>
                  <a:lnTo>
                    <a:pt x="226" y="138"/>
                  </a:lnTo>
                  <a:lnTo>
                    <a:pt x="222" y="171"/>
                  </a:lnTo>
                  <a:lnTo>
                    <a:pt x="219" y="187"/>
                  </a:lnTo>
                  <a:lnTo>
                    <a:pt x="216" y="204"/>
                  </a:lnTo>
                  <a:lnTo>
                    <a:pt x="210" y="219"/>
                  </a:lnTo>
                  <a:lnTo>
                    <a:pt x="203" y="233"/>
                  </a:lnTo>
                  <a:lnTo>
                    <a:pt x="199" y="241"/>
                  </a:lnTo>
                  <a:lnTo>
                    <a:pt x="194" y="246"/>
                  </a:lnTo>
                  <a:lnTo>
                    <a:pt x="188" y="252"/>
                  </a:lnTo>
                  <a:lnTo>
                    <a:pt x="182" y="257"/>
                  </a:lnTo>
                  <a:lnTo>
                    <a:pt x="176" y="262"/>
                  </a:lnTo>
                  <a:lnTo>
                    <a:pt x="167" y="266"/>
                  </a:lnTo>
                  <a:lnTo>
                    <a:pt x="159" y="269"/>
                  </a:lnTo>
                  <a:lnTo>
                    <a:pt x="149" y="272"/>
                  </a:lnTo>
                  <a:lnTo>
                    <a:pt x="139" y="274"/>
                  </a:lnTo>
                  <a:lnTo>
                    <a:pt x="128" y="274"/>
                  </a:lnTo>
                  <a:lnTo>
                    <a:pt x="116" y="273"/>
                  </a:lnTo>
                  <a:lnTo>
                    <a:pt x="106" y="272"/>
                  </a:lnTo>
                  <a:lnTo>
                    <a:pt x="95" y="268"/>
                  </a:lnTo>
                  <a:lnTo>
                    <a:pt x="85" y="264"/>
                  </a:lnTo>
                  <a:lnTo>
                    <a:pt x="75" y="258"/>
                  </a:lnTo>
                  <a:lnTo>
                    <a:pt x="66" y="251"/>
                  </a:lnTo>
                  <a:lnTo>
                    <a:pt x="56" y="243"/>
                  </a:lnTo>
                  <a:lnTo>
                    <a:pt x="48" y="233"/>
                  </a:lnTo>
                  <a:lnTo>
                    <a:pt x="39" y="223"/>
                  </a:lnTo>
                  <a:lnTo>
                    <a:pt x="32" y="211"/>
                  </a:lnTo>
                  <a:lnTo>
                    <a:pt x="26" y="197"/>
                  </a:lnTo>
                  <a:lnTo>
                    <a:pt x="19" y="182"/>
                  </a:lnTo>
                  <a:lnTo>
                    <a:pt x="14" y="168"/>
                  </a:lnTo>
                  <a:lnTo>
                    <a:pt x="10" y="151"/>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37">
              <a:extLst>
                <a:ext uri="{FF2B5EF4-FFF2-40B4-BE49-F238E27FC236}">
                  <a16:creationId xmlns:a16="http://schemas.microsoft.com/office/drawing/2014/main" id="{F90E255D-76FA-8771-5978-D9BBA7FB1368}"/>
                </a:ext>
              </a:extLst>
            </p:cNvPr>
            <p:cNvSpPr>
              <a:spLocks/>
            </p:cNvSpPr>
            <p:nvPr userDrawn="1"/>
          </p:nvSpPr>
          <p:spPr bwMode="auto">
            <a:xfrm>
              <a:off x="1139826" y="377825"/>
              <a:ext cx="11113" cy="9525"/>
            </a:xfrm>
            <a:custGeom>
              <a:avLst/>
              <a:gdLst>
                <a:gd name="T0" fmla="*/ 0 w 94"/>
                <a:gd name="T1" fmla="*/ 0 h 90"/>
                <a:gd name="T2" fmla="*/ 0 w 94"/>
                <a:gd name="T3" fmla="*/ 0 h 90"/>
                <a:gd name="T4" fmla="*/ 0 w 94"/>
                <a:gd name="T5" fmla="*/ 0 h 90"/>
                <a:gd name="T6" fmla="*/ 0 w 94"/>
                <a:gd name="T7" fmla="*/ 0 h 90"/>
                <a:gd name="T8" fmla="*/ 0 w 94"/>
                <a:gd name="T9" fmla="*/ 0 h 90"/>
                <a:gd name="T10" fmla="*/ 0 w 94"/>
                <a:gd name="T11" fmla="*/ 0 h 90"/>
                <a:gd name="T12" fmla="*/ 0 w 94"/>
                <a:gd name="T13" fmla="*/ 0 h 90"/>
                <a:gd name="T14" fmla="*/ 0 w 94"/>
                <a:gd name="T15" fmla="*/ 0 h 90"/>
                <a:gd name="T16" fmla="*/ 0 w 94"/>
                <a:gd name="T17" fmla="*/ 0 h 90"/>
                <a:gd name="T18" fmla="*/ 0 w 94"/>
                <a:gd name="T19" fmla="*/ 0 h 90"/>
                <a:gd name="T20" fmla="*/ 0 w 94"/>
                <a:gd name="T21" fmla="*/ 0 h 90"/>
                <a:gd name="T22" fmla="*/ 0 w 94"/>
                <a:gd name="T23" fmla="*/ 0 h 90"/>
                <a:gd name="T24" fmla="*/ 0 w 94"/>
                <a:gd name="T25" fmla="*/ 0 h 90"/>
                <a:gd name="T26" fmla="*/ 0 w 94"/>
                <a:gd name="T27" fmla="*/ 0 h 90"/>
                <a:gd name="T28" fmla="*/ 0 w 94"/>
                <a:gd name="T29" fmla="*/ 0 h 90"/>
                <a:gd name="T30" fmla="*/ 0 w 94"/>
                <a:gd name="T31" fmla="*/ 0 h 90"/>
                <a:gd name="T32" fmla="*/ 0 w 94"/>
                <a:gd name="T33" fmla="*/ 0 h 90"/>
                <a:gd name="T34" fmla="*/ 0 w 94"/>
                <a:gd name="T35" fmla="*/ 0 h 90"/>
                <a:gd name="T36" fmla="*/ 0 w 94"/>
                <a:gd name="T37" fmla="*/ 0 h 90"/>
                <a:gd name="T38" fmla="*/ 0 w 94"/>
                <a:gd name="T39" fmla="*/ 0 h 90"/>
                <a:gd name="T40" fmla="*/ 0 w 94"/>
                <a:gd name="T41" fmla="*/ 0 h 90"/>
                <a:gd name="T42" fmla="*/ 0 w 94"/>
                <a:gd name="T43" fmla="*/ 0 h 90"/>
                <a:gd name="T44" fmla="*/ 0 w 94"/>
                <a:gd name="T45" fmla="*/ 0 h 90"/>
                <a:gd name="T46" fmla="*/ 0 w 94"/>
                <a:gd name="T47" fmla="*/ 0 h 90"/>
                <a:gd name="T48" fmla="*/ 0 w 94"/>
                <a:gd name="T49" fmla="*/ 0 h 90"/>
                <a:gd name="T50" fmla="*/ 0 w 94"/>
                <a:gd name="T51" fmla="*/ 0 h 90"/>
                <a:gd name="T52" fmla="*/ 0 w 94"/>
                <a:gd name="T53" fmla="*/ 0 h 90"/>
                <a:gd name="T54" fmla="*/ 0 w 94"/>
                <a:gd name="T55" fmla="*/ 0 h 90"/>
                <a:gd name="T56" fmla="*/ 0 w 94"/>
                <a:gd name="T57" fmla="*/ 0 h 90"/>
                <a:gd name="T58" fmla="*/ 0 w 94"/>
                <a:gd name="T59" fmla="*/ 0 h 90"/>
                <a:gd name="T60" fmla="*/ 0 w 94"/>
                <a:gd name="T61" fmla="*/ 0 h 90"/>
                <a:gd name="T62" fmla="*/ 0 w 94"/>
                <a:gd name="T63" fmla="*/ 0 h 90"/>
                <a:gd name="T64" fmla="*/ 0 w 94"/>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4" h="90">
                  <a:moveTo>
                    <a:pt x="0" y="51"/>
                  </a:moveTo>
                  <a:lnTo>
                    <a:pt x="0" y="41"/>
                  </a:lnTo>
                  <a:lnTo>
                    <a:pt x="2" y="33"/>
                  </a:lnTo>
                  <a:lnTo>
                    <a:pt x="5" y="24"/>
                  </a:lnTo>
                  <a:lnTo>
                    <a:pt x="10" y="17"/>
                  </a:lnTo>
                  <a:lnTo>
                    <a:pt x="16" y="11"/>
                  </a:lnTo>
                  <a:lnTo>
                    <a:pt x="23" y="5"/>
                  </a:lnTo>
                  <a:lnTo>
                    <a:pt x="32" y="2"/>
                  </a:lnTo>
                  <a:lnTo>
                    <a:pt x="41" y="0"/>
                  </a:lnTo>
                  <a:lnTo>
                    <a:pt x="51" y="0"/>
                  </a:lnTo>
                  <a:lnTo>
                    <a:pt x="60" y="1"/>
                  </a:lnTo>
                  <a:lnTo>
                    <a:pt x="69" y="4"/>
                  </a:lnTo>
                  <a:lnTo>
                    <a:pt x="76" y="8"/>
                  </a:lnTo>
                  <a:lnTo>
                    <a:pt x="82" y="15"/>
                  </a:lnTo>
                  <a:lnTo>
                    <a:pt x="88" y="22"/>
                  </a:lnTo>
                  <a:lnTo>
                    <a:pt x="92" y="30"/>
                  </a:lnTo>
                  <a:lnTo>
                    <a:pt x="94" y="39"/>
                  </a:lnTo>
                  <a:lnTo>
                    <a:pt x="94" y="49"/>
                  </a:lnTo>
                  <a:lnTo>
                    <a:pt x="92" y="57"/>
                  </a:lnTo>
                  <a:lnTo>
                    <a:pt x="89" y="65"/>
                  </a:lnTo>
                  <a:lnTo>
                    <a:pt x="83" y="73"/>
                  </a:lnTo>
                  <a:lnTo>
                    <a:pt x="77" y="79"/>
                  </a:lnTo>
                  <a:lnTo>
                    <a:pt x="70" y="85"/>
                  </a:lnTo>
                  <a:lnTo>
                    <a:pt x="61" y="88"/>
                  </a:lnTo>
                  <a:lnTo>
                    <a:pt x="53" y="90"/>
                  </a:lnTo>
                  <a:lnTo>
                    <a:pt x="42" y="90"/>
                  </a:lnTo>
                  <a:lnTo>
                    <a:pt x="34" y="89"/>
                  </a:lnTo>
                  <a:lnTo>
                    <a:pt x="25" y="86"/>
                  </a:lnTo>
                  <a:lnTo>
                    <a:pt x="18" y="80"/>
                  </a:lnTo>
                  <a:lnTo>
                    <a:pt x="11" y="75"/>
                  </a:lnTo>
                  <a:lnTo>
                    <a:pt x="6" y="68"/>
                  </a:lnTo>
                  <a:lnTo>
                    <a:pt x="2" y="59"/>
                  </a:lnTo>
                  <a:lnTo>
                    <a:pt x="0" y="51"/>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8">
              <a:extLst>
                <a:ext uri="{FF2B5EF4-FFF2-40B4-BE49-F238E27FC236}">
                  <a16:creationId xmlns:a16="http://schemas.microsoft.com/office/drawing/2014/main" id="{DFB0421F-6762-A44E-325F-034A96B9110C}"/>
                </a:ext>
              </a:extLst>
            </p:cNvPr>
            <p:cNvSpPr>
              <a:spLocks/>
            </p:cNvSpPr>
            <p:nvPr userDrawn="1"/>
          </p:nvSpPr>
          <p:spPr bwMode="auto">
            <a:xfrm>
              <a:off x="1125538" y="407988"/>
              <a:ext cx="39688" cy="31750"/>
            </a:xfrm>
            <a:custGeom>
              <a:avLst/>
              <a:gdLst>
                <a:gd name="T0" fmla="*/ 0 w 341"/>
                <a:gd name="T1" fmla="*/ 0 h 271"/>
                <a:gd name="T2" fmla="*/ 0 w 341"/>
                <a:gd name="T3" fmla="*/ 0 h 271"/>
                <a:gd name="T4" fmla="*/ 0 w 341"/>
                <a:gd name="T5" fmla="*/ 0 h 271"/>
                <a:gd name="T6" fmla="*/ 0 w 341"/>
                <a:gd name="T7" fmla="*/ 0 h 271"/>
                <a:gd name="T8" fmla="*/ 0 w 341"/>
                <a:gd name="T9" fmla="*/ 0 h 271"/>
                <a:gd name="T10" fmla="*/ 0 w 341"/>
                <a:gd name="T11" fmla="*/ 0 h 271"/>
                <a:gd name="T12" fmla="*/ 0 w 341"/>
                <a:gd name="T13" fmla="*/ 0 h 271"/>
                <a:gd name="T14" fmla="*/ 0 w 341"/>
                <a:gd name="T15" fmla="*/ 0 h 271"/>
                <a:gd name="T16" fmla="*/ 0 w 341"/>
                <a:gd name="T17" fmla="*/ 0 h 271"/>
                <a:gd name="T18" fmla="*/ 0 w 341"/>
                <a:gd name="T19" fmla="*/ 0 h 271"/>
                <a:gd name="T20" fmla="*/ 0 w 341"/>
                <a:gd name="T21" fmla="*/ 0 h 271"/>
                <a:gd name="T22" fmla="*/ 0 w 341"/>
                <a:gd name="T23" fmla="*/ 0 h 271"/>
                <a:gd name="T24" fmla="*/ 0 w 341"/>
                <a:gd name="T25" fmla="*/ 0 h 271"/>
                <a:gd name="T26" fmla="*/ 0 w 341"/>
                <a:gd name="T27" fmla="*/ 0 h 271"/>
                <a:gd name="T28" fmla="*/ 0 w 341"/>
                <a:gd name="T29" fmla="*/ 0 h 271"/>
                <a:gd name="T30" fmla="*/ 0 w 341"/>
                <a:gd name="T31" fmla="*/ 0 h 271"/>
                <a:gd name="T32" fmla="*/ 0 w 341"/>
                <a:gd name="T33" fmla="*/ 0 h 271"/>
                <a:gd name="T34" fmla="*/ 0 w 341"/>
                <a:gd name="T35" fmla="*/ 0 h 271"/>
                <a:gd name="T36" fmla="*/ 0 w 341"/>
                <a:gd name="T37" fmla="*/ 0 h 271"/>
                <a:gd name="T38" fmla="*/ 0 w 341"/>
                <a:gd name="T39" fmla="*/ 0 h 271"/>
                <a:gd name="T40" fmla="*/ 0 w 341"/>
                <a:gd name="T41" fmla="*/ 0 h 271"/>
                <a:gd name="T42" fmla="*/ 0 w 341"/>
                <a:gd name="T43" fmla="*/ 0 h 271"/>
                <a:gd name="T44" fmla="*/ 0 w 341"/>
                <a:gd name="T45" fmla="*/ 0 h 271"/>
                <a:gd name="T46" fmla="*/ 0 w 341"/>
                <a:gd name="T47" fmla="*/ 0 h 271"/>
                <a:gd name="T48" fmla="*/ 0 w 341"/>
                <a:gd name="T49" fmla="*/ 0 h 271"/>
                <a:gd name="T50" fmla="*/ 0 w 341"/>
                <a:gd name="T51" fmla="*/ 0 h 271"/>
                <a:gd name="T52" fmla="*/ 0 w 341"/>
                <a:gd name="T53" fmla="*/ 0 h 2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1" h="271">
                  <a:moveTo>
                    <a:pt x="0" y="14"/>
                  </a:moveTo>
                  <a:lnTo>
                    <a:pt x="30" y="13"/>
                  </a:lnTo>
                  <a:lnTo>
                    <a:pt x="38" y="23"/>
                  </a:lnTo>
                  <a:lnTo>
                    <a:pt x="44" y="33"/>
                  </a:lnTo>
                  <a:lnTo>
                    <a:pt x="49" y="45"/>
                  </a:lnTo>
                  <a:lnTo>
                    <a:pt x="55" y="57"/>
                  </a:lnTo>
                  <a:lnTo>
                    <a:pt x="284" y="47"/>
                  </a:lnTo>
                  <a:lnTo>
                    <a:pt x="287" y="36"/>
                  </a:lnTo>
                  <a:lnTo>
                    <a:pt x="292" y="24"/>
                  </a:lnTo>
                  <a:lnTo>
                    <a:pt x="297" y="12"/>
                  </a:lnTo>
                  <a:lnTo>
                    <a:pt x="304" y="2"/>
                  </a:lnTo>
                  <a:lnTo>
                    <a:pt x="333" y="0"/>
                  </a:lnTo>
                  <a:lnTo>
                    <a:pt x="341" y="170"/>
                  </a:lnTo>
                  <a:lnTo>
                    <a:pt x="310" y="171"/>
                  </a:lnTo>
                  <a:lnTo>
                    <a:pt x="304" y="160"/>
                  </a:lnTo>
                  <a:lnTo>
                    <a:pt x="297" y="149"/>
                  </a:lnTo>
                  <a:lnTo>
                    <a:pt x="291" y="138"/>
                  </a:lnTo>
                  <a:lnTo>
                    <a:pt x="287" y="126"/>
                  </a:lnTo>
                  <a:lnTo>
                    <a:pt x="53" y="137"/>
                  </a:lnTo>
                  <a:lnTo>
                    <a:pt x="58" y="211"/>
                  </a:lnTo>
                  <a:lnTo>
                    <a:pt x="69" y="214"/>
                  </a:lnTo>
                  <a:lnTo>
                    <a:pt x="82" y="218"/>
                  </a:lnTo>
                  <a:lnTo>
                    <a:pt x="96" y="224"/>
                  </a:lnTo>
                  <a:lnTo>
                    <a:pt x="110" y="229"/>
                  </a:lnTo>
                  <a:lnTo>
                    <a:pt x="111" y="267"/>
                  </a:lnTo>
                  <a:lnTo>
                    <a:pt x="11" y="271"/>
                  </a:lnTo>
                  <a:lnTo>
                    <a:pt x="0" y="14"/>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9">
              <a:extLst>
                <a:ext uri="{FF2B5EF4-FFF2-40B4-BE49-F238E27FC236}">
                  <a16:creationId xmlns:a16="http://schemas.microsoft.com/office/drawing/2014/main" id="{0E5D29AD-7B46-67D4-B46F-B56A0D1C66BD}"/>
                </a:ext>
              </a:extLst>
            </p:cNvPr>
            <p:cNvSpPr>
              <a:spLocks/>
            </p:cNvSpPr>
            <p:nvPr userDrawn="1"/>
          </p:nvSpPr>
          <p:spPr bwMode="auto">
            <a:xfrm>
              <a:off x="1125538" y="457200"/>
              <a:ext cx="39688" cy="39688"/>
            </a:xfrm>
            <a:custGeom>
              <a:avLst/>
              <a:gdLst>
                <a:gd name="T0" fmla="*/ 0 w 347"/>
                <a:gd name="T1" fmla="*/ 0 h 354"/>
                <a:gd name="T2" fmla="*/ 0 w 347"/>
                <a:gd name="T3" fmla="*/ 0 h 354"/>
                <a:gd name="T4" fmla="*/ 0 w 347"/>
                <a:gd name="T5" fmla="*/ 0 h 354"/>
                <a:gd name="T6" fmla="*/ 0 w 347"/>
                <a:gd name="T7" fmla="*/ 0 h 354"/>
                <a:gd name="T8" fmla="*/ 0 w 347"/>
                <a:gd name="T9" fmla="*/ 0 h 354"/>
                <a:gd name="T10" fmla="*/ 0 w 347"/>
                <a:gd name="T11" fmla="*/ 0 h 354"/>
                <a:gd name="T12" fmla="*/ 0 w 347"/>
                <a:gd name="T13" fmla="*/ 0 h 354"/>
                <a:gd name="T14" fmla="*/ 0 w 347"/>
                <a:gd name="T15" fmla="*/ 0 h 354"/>
                <a:gd name="T16" fmla="*/ 0 w 347"/>
                <a:gd name="T17" fmla="*/ 0 h 354"/>
                <a:gd name="T18" fmla="*/ 0 w 347"/>
                <a:gd name="T19" fmla="*/ 0 h 354"/>
                <a:gd name="T20" fmla="*/ 0 w 347"/>
                <a:gd name="T21" fmla="*/ 0 h 354"/>
                <a:gd name="T22" fmla="*/ 0 w 347"/>
                <a:gd name="T23" fmla="*/ 0 h 354"/>
                <a:gd name="T24" fmla="*/ 0 w 347"/>
                <a:gd name="T25" fmla="*/ 0 h 354"/>
                <a:gd name="T26" fmla="*/ 0 w 347"/>
                <a:gd name="T27" fmla="*/ 0 h 354"/>
                <a:gd name="T28" fmla="*/ 0 w 347"/>
                <a:gd name="T29" fmla="*/ 0 h 354"/>
                <a:gd name="T30" fmla="*/ 0 w 347"/>
                <a:gd name="T31" fmla="*/ 0 h 354"/>
                <a:gd name="T32" fmla="*/ 0 w 347"/>
                <a:gd name="T33" fmla="*/ 0 h 354"/>
                <a:gd name="T34" fmla="*/ 0 w 347"/>
                <a:gd name="T35" fmla="*/ 0 h 354"/>
                <a:gd name="T36" fmla="*/ 0 w 347"/>
                <a:gd name="T37" fmla="*/ 0 h 354"/>
                <a:gd name="T38" fmla="*/ 0 w 347"/>
                <a:gd name="T39" fmla="*/ 0 h 354"/>
                <a:gd name="T40" fmla="*/ 0 w 347"/>
                <a:gd name="T41" fmla="*/ 0 h 354"/>
                <a:gd name="T42" fmla="*/ 0 w 347"/>
                <a:gd name="T43" fmla="*/ 0 h 354"/>
                <a:gd name="T44" fmla="*/ 0 w 347"/>
                <a:gd name="T45" fmla="*/ 0 h 354"/>
                <a:gd name="T46" fmla="*/ 0 w 347"/>
                <a:gd name="T47" fmla="*/ 0 h 354"/>
                <a:gd name="T48" fmla="*/ 0 w 347"/>
                <a:gd name="T49" fmla="*/ 0 h 354"/>
                <a:gd name="T50" fmla="*/ 0 w 347"/>
                <a:gd name="T51" fmla="*/ 0 h 354"/>
                <a:gd name="T52" fmla="*/ 0 w 347"/>
                <a:gd name="T53" fmla="*/ 0 h 354"/>
                <a:gd name="T54" fmla="*/ 0 w 347"/>
                <a:gd name="T55" fmla="*/ 0 h 354"/>
                <a:gd name="T56" fmla="*/ 0 w 347"/>
                <a:gd name="T57" fmla="*/ 0 h 354"/>
                <a:gd name="T58" fmla="*/ 0 w 347"/>
                <a:gd name="T59" fmla="*/ 0 h 354"/>
                <a:gd name="T60" fmla="*/ 0 w 347"/>
                <a:gd name="T61" fmla="*/ 0 h 354"/>
                <a:gd name="T62" fmla="*/ 0 w 347"/>
                <a:gd name="T63" fmla="*/ 0 h 354"/>
                <a:gd name="T64" fmla="*/ 0 w 347"/>
                <a:gd name="T65" fmla="*/ 0 h 354"/>
                <a:gd name="T66" fmla="*/ 0 w 347"/>
                <a:gd name="T67" fmla="*/ 0 h 354"/>
                <a:gd name="T68" fmla="*/ 0 w 347"/>
                <a:gd name="T69" fmla="*/ 0 h 354"/>
                <a:gd name="T70" fmla="*/ 0 w 347"/>
                <a:gd name="T71" fmla="*/ 0 h 354"/>
                <a:gd name="T72" fmla="*/ 0 w 347"/>
                <a:gd name="T73" fmla="*/ 0 h 354"/>
                <a:gd name="T74" fmla="*/ 0 w 347"/>
                <a:gd name="T75" fmla="*/ 0 h 354"/>
                <a:gd name="T76" fmla="*/ 0 w 347"/>
                <a:gd name="T77" fmla="*/ 0 h 354"/>
                <a:gd name="T78" fmla="*/ 0 w 347"/>
                <a:gd name="T79" fmla="*/ 0 h 354"/>
                <a:gd name="T80" fmla="*/ 0 w 347"/>
                <a:gd name="T81" fmla="*/ 0 h 354"/>
                <a:gd name="T82" fmla="*/ 0 w 347"/>
                <a:gd name="T83" fmla="*/ 0 h 354"/>
                <a:gd name="T84" fmla="*/ 0 w 347"/>
                <a:gd name="T85" fmla="*/ 0 h 354"/>
                <a:gd name="T86" fmla="*/ 0 w 347"/>
                <a:gd name="T87" fmla="*/ 0 h 354"/>
                <a:gd name="T88" fmla="*/ 0 w 347"/>
                <a:gd name="T89" fmla="*/ 0 h 3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7" h="354">
                  <a:moveTo>
                    <a:pt x="283" y="319"/>
                  </a:moveTo>
                  <a:lnTo>
                    <a:pt x="133" y="312"/>
                  </a:lnTo>
                  <a:lnTo>
                    <a:pt x="116" y="311"/>
                  </a:lnTo>
                  <a:lnTo>
                    <a:pt x="101" y="307"/>
                  </a:lnTo>
                  <a:lnTo>
                    <a:pt x="86" y="304"/>
                  </a:lnTo>
                  <a:lnTo>
                    <a:pt x="73" y="299"/>
                  </a:lnTo>
                  <a:lnTo>
                    <a:pt x="61" y="293"/>
                  </a:lnTo>
                  <a:lnTo>
                    <a:pt x="49" y="285"/>
                  </a:lnTo>
                  <a:lnTo>
                    <a:pt x="40" y="277"/>
                  </a:lnTo>
                  <a:lnTo>
                    <a:pt x="30" y="267"/>
                  </a:lnTo>
                  <a:lnTo>
                    <a:pt x="23" y="257"/>
                  </a:lnTo>
                  <a:lnTo>
                    <a:pt x="17" y="245"/>
                  </a:lnTo>
                  <a:lnTo>
                    <a:pt x="11" y="233"/>
                  </a:lnTo>
                  <a:lnTo>
                    <a:pt x="6" y="221"/>
                  </a:lnTo>
                  <a:lnTo>
                    <a:pt x="3" y="207"/>
                  </a:lnTo>
                  <a:lnTo>
                    <a:pt x="1" y="192"/>
                  </a:lnTo>
                  <a:lnTo>
                    <a:pt x="0" y="176"/>
                  </a:lnTo>
                  <a:lnTo>
                    <a:pt x="1" y="161"/>
                  </a:lnTo>
                  <a:lnTo>
                    <a:pt x="2" y="142"/>
                  </a:lnTo>
                  <a:lnTo>
                    <a:pt x="4" y="125"/>
                  </a:lnTo>
                  <a:lnTo>
                    <a:pt x="8" y="109"/>
                  </a:lnTo>
                  <a:lnTo>
                    <a:pt x="12" y="95"/>
                  </a:lnTo>
                  <a:lnTo>
                    <a:pt x="19" y="81"/>
                  </a:lnTo>
                  <a:lnTo>
                    <a:pt x="25" y="71"/>
                  </a:lnTo>
                  <a:lnTo>
                    <a:pt x="32" y="60"/>
                  </a:lnTo>
                  <a:lnTo>
                    <a:pt x="41" y="52"/>
                  </a:lnTo>
                  <a:lnTo>
                    <a:pt x="50" y="44"/>
                  </a:lnTo>
                  <a:lnTo>
                    <a:pt x="60" y="38"/>
                  </a:lnTo>
                  <a:lnTo>
                    <a:pt x="70" y="34"/>
                  </a:lnTo>
                  <a:lnTo>
                    <a:pt x="82" y="30"/>
                  </a:lnTo>
                  <a:lnTo>
                    <a:pt x="95" y="26"/>
                  </a:lnTo>
                  <a:lnTo>
                    <a:pt x="107" y="25"/>
                  </a:lnTo>
                  <a:lnTo>
                    <a:pt x="120" y="24"/>
                  </a:lnTo>
                  <a:lnTo>
                    <a:pt x="134" y="24"/>
                  </a:lnTo>
                  <a:lnTo>
                    <a:pt x="294" y="31"/>
                  </a:lnTo>
                  <a:lnTo>
                    <a:pt x="298" y="23"/>
                  </a:lnTo>
                  <a:lnTo>
                    <a:pt x="305" y="15"/>
                  </a:lnTo>
                  <a:lnTo>
                    <a:pt x="311" y="6"/>
                  </a:lnTo>
                  <a:lnTo>
                    <a:pt x="317" y="0"/>
                  </a:lnTo>
                  <a:lnTo>
                    <a:pt x="347" y="1"/>
                  </a:lnTo>
                  <a:lnTo>
                    <a:pt x="341" y="150"/>
                  </a:lnTo>
                  <a:lnTo>
                    <a:pt x="311" y="149"/>
                  </a:lnTo>
                  <a:lnTo>
                    <a:pt x="305" y="139"/>
                  </a:lnTo>
                  <a:lnTo>
                    <a:pt x="299" y="130"/>
                  </a:lnTo>
                  <a:lnTo>
                    <a:pt x="294" y="120"/>
                  </a:lnTo>
                  <a:lnTo>
                    <a:pt x="291" y="110"/>
                  </a:lnTo>
                  <a:lnTo>
                    <a:pt x="143" y="103"/>
                  </a:lnTo>
                  <a:lnTo>
                    <a:pt x="133" y="103"/>
                  </a:lnTo>
                  <a:lnTo>
                    <a:pt x="123" y="103"/>
                  </a:lnTo>
                  <a:lnTo>
                    <a:pt x="115" y="105"/>
                  </a:lnTo>
                  <a:lnTo>
                    <a:pt x="106" y="106"/>
                  </a:lnTo>
                  <a:lnTo>
                    <a:pt x="98" y="108"/>
                  </a:lnTo>
                  <a:lnTo>
                    <a:pt x="90" y="111"/>
                  </a:lnTo>
                  <a:lnTo>
                    <a:pt x="84" y="114"/>
                  </a:lnTo>
                  <a:lnTo>
                    <a:pt x="78" y="117"/>
                  </a:lnTo>
                  <a:lnTo>
                    <a:pt x="71" y="122"/>
                  </a:lnTo>
                  <a:lnTo>
                    <a:pt x="67" y="128"/>
                  </a:lnTo>
                  <a:lnTo>
                    <a:pt x="63" y="134"/>
                  </a:lnTo>
                  <a:lnTo>
                    <a:pt x="59" y="142"/>
                  </a:lnTo>
                  <a:lnTo>
                    <a:pt x="56" y="149"/>
                  </a:lnTo>
                  <a:lnTo>
                    <a:pt x="54" y="158"/>
                  </a:lnTo>
                  <a:lnTo>
                    <a:pt x="52" y="168"/>
                  </a:lnTo>
                  <a:lnTo>
                    <a:pt x="51" y="178"/>
                  </a:lnTo>
                  <a:lnTo>
                    <a:pt x="51" y="187"/>
                  </a:lnTo>
                  <a:lnTo>
                    <a:pt x="52" y="195"/>
                  </a:lnTo>
                  <a:lnTo>
                    <a:pt x="54" y="203"/>
                  </a:lnTo>
                  <a:lnTo>
                    <a:pt x="56" y="210"/>
                  </a:lnTo>
                  <a:lnTo>
                    <a:pt x="58" y="217"/>
                  </a:lnTo>
                  <a:lnTo>
                    <a:pt x="61" y="223"/>
                  </a:lnTo>
                  <a:lnTo>
                    <a:pt x="65" y="228"/>
                  </a:lnTo>
                  <a:lnTo>
                    <a:pt x="69" y="233"/>
                  </a:lnTo>
                  <a:lnTo>
                    <a:pt x="75" y="238"/>
                  </a:lnTo>
                  <a:lnTo>
                    <a:pt x="81" y="241"/>
                  </a:lnTo>
                  <a:lnTo>
                    <a:pt x="87" y="245"/>
                  </a:lnTo>
                  <a:lnTo>
                    <a:pt x="94" y="247"/>
                  </a:lnTo>
                  <a:lnTo>
                    <a:pt x="101" y="249"/>
                  </a:lnTo>
                  <a:lnTo>
                    <a:pt x="109" y="251"/>
                  </a:lnTo>
                  <a:lnTo>
                    <a:pt x="118" y="252"/>
                  </a:lnTo>
                  <a:lnTo>
                    <a:pt x="127" y="254"/>
                  </a:lnTo>
                  <a:lnTo>
                    <a:pt x="285" y="258"/>
                  </a:lnTo>
                  <a:lnTo>
                    <a:pt x="289" y="248"/>
                  </a:lnTo>
                  <a:lnTo>
                    <a:pt x="295" y="238"/>
                  </a:lnTo>
                  <a:lnTo>
                    <a:pt x="302" y="229"/>
                  </a:lnTo>
                  <a:lnTo>
                    <a:pt x="308" y="220"/>
                  </a:lnTo>
                  <a:lnTo>
                    <a:pt x="337" y="222"/>
                  </a:lnTo>
                  <a:lnTo>
                    <a:pt x="332" y="354"/>
                  </a:lnTo>
                  <a:lnTo>
                    <a:pt x="303" y="353"/>
                  </a:lnTo>
                  <a:lnTo>
                    <a:pt x="296" y="345"/>
                  </a:lnTo>
                  <a:lnTo>
                    <a:pt x="291" y="337"/>
                  </a:lnTo>
                  <a:lnTo>
                    <a:pt x="286" y="327"/>
                  </a:lnTo>
                  <a:lnTo>
                    <a:pt x="283" y="319"/>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40">
              <a:extLst>
                <a:ext uri="{FF2B5EF4-FFF2-40B4-BE49-F238E27FC236}">
                  <a16:creationId xmlns:a16="http://schemas.microsoft.com/office/drawing/2014/main" id="{8800AAD3-7327-57B0-DC1F-B464A192AE0A}"/>
                </a:ext>
              </a:extLst>
            </p:cNvPr>
            <p:cNvSpPr>
              <a:spLocks noEditPoints="1"/>
            </p:cNvSpPr>
            <p:nvPr userDrawn="1"/>
          </p:nvSpPr>
          <p:spPr bwMode="auto">
            <a:xfrm>
              <a:off x="1120776" y="514350"/>
              <a:ext cx="39688" cy="39688"/>
            </a:xfrm>
            <a:custGeom>
              <a:avLst/>
              <a:gdLst>
                <a:gd name="T0" fmla="*/ 0 w 361"/>
                <a:gd name="T1" fmla="*/ 0 h 338"/>
                <a:gd name="T2" fmla="*/ 0 w 361"/>
                <a:gd name="T3" fmla="*/ 0 h 338"/>
                <a:gd name="T4" fmla="*/ 0 w 361"/>
                <a:gd name="T5" fmla="*/ 0 h 338"/>
                <a:gd name="T6" fmla="*/ 0 w 361"/>
                <a:gd name="T7" fmla="*/ 0 h 338"/>
                <a:gd name="T8" fmla="*/ 0 w 361"/>
                <a:gd name="T9" fmla="*/ 0 h 338"/>
                <a:gd name="T10" fmla="*/ 0 w 361"/>
                <a:gd name="T11" fmla="*/ 0 h 338"/>
                <a:gd name="T12" fmla="*/ 0 w 361"/>
                <a:gd name="T13" fmla="*/ 0 h 338"/>
                <a:gd name="T14" fmla="*/ 0 w 361"/>
                <a:gd name="T15" fmla="*/ 0 h 338"/>
                <a:gd name="T16" fmla="*/ 0 w 361"/>
                <a:gd name="T17" fmla="*/ 0 h 338"/>
                <a:gd name="T18" fmla="*/ 0 w 361"/>
                <a:gd name="T19" fmla="*/ 0 h 338"/>
                <a:gd name="T20" fmla="*/ 0 w 361"/>
                <a:gd name="T21" fmla="*/ 0 h 338"/>
                <a:gd name="T22" fmla="*/ 0 w 361"/>
                <a:gd name="T23" fmla="*/ 0 h 338"/>
                <a:gd name="T24" fmla="*/ 0 w 361"/>
                <a:gd name="T25" fmla="*/ 0 h 338"/>
                <a:gd name="T26" fmla="*/ 0 w 361"/>
                <a:gd name="T27" fmla="*/ 0 h 338"/>
                <a:gd name="T28" fmla="*/ 0 w 361"/>
                <a:gd name="T29" fmla="*/ 0 h 338"/>
                <a:gd name="T30" fmla="*/ 0 w 361"/>
                <a:gd name="T31" fmla="*/ 0 h 338"/>
                <a:gd name="T32" fmla="*/ 0 w 361"/>
                <a:gd name="T33" fmla="*/ 0 h 338"/>
                <a:gd name="T34" fmla="*/ 0 w 361"/>
                <a:gd name="T35" fmla="*/ 0 h 338"/>
                <a:gd name="T36" fmla="*/ 0 w 361"/>
                <a:gd name="T37" fmla="*/ 0 h 338"/>
                <a:gd name="T38" fmla="*/ 0 w 361"/>
                <a:gd name="T39" fmla="*/ 0 h 338"/>
                <a:gd name="T40" fmla="*/ 0 w 361"/>
                <a:gd name="T41" fmla="*/ 0 h 338"/>
                <a:gd name="T42" fmla="*/ 0 w 361"/>
                <a:gd name="T43" fmla="*/ 0 h 338"/>
                <a:gd name="T44" fmla="*/ 0 w 361"/>
                <a:gd name="T45" fmla="*/ 0 h 338"/>
                <a:gd name="T46" fmla="*/ 0 w 361"/>
                <a:gd name="T47" fmla="*/ 0 h 338"/>
                <a:gd name="T48" fmla="*/ 0 w 361"/>
                <a:gd name="T49" fmla="*/ 0 h 338"/>
                <a:gd name="T50" fmla="*/ 0 w 361"/>
                <a:gd name="T51" fmla="*/ 0 h 338"/>
                <a:gd name="T52" fmla="*/ 0 w 361"/>
                <a:gd name="T53" fmla="*/ 0 h 338"/>
                <a:gd name="T54" fmla="*/ 0 w 361"/>
                <a:gd name="T55" fmla="*/ 0 h 338"/>
                <a:gd name="T56" fmla="*/ 0 w 361"/>
                <a:gd name="T57" fmla="*/ 0 h 338"/>
                <a:gd name="T58" fmla="*/ 0 w 361"/>
                <a:gd name="T59" fmla="*/ 0 h 338"/>
                <a:gd name="T60" fmla="*/ 0 w 361"/>
                <a:gd name="T61" fmla="*/ 0 h 338"/>
                <a:gd name="T62" fmla="*/ 0 w 361"/>
                <a:gd name="T63" fmla="*/ 0 h 338"/>
                <a:gd name="T64" fmla="*/ 0 w 361"/>
                <a:gd name="T65" fmla="*/ 0 h 338"/>
                <a:gd name="T66" fmla="*/ 0 w 361"/>
                <a:gd name="T67" fmla="*/ 0 h 338"/>
                <a:gd name="T68" fmla="*/ 0 w 361"/>
                <a:gd name="T69" fmla="*/ 0 h 338"/>
                <a:gd name="T70" fmla="*/ 0 w 361"/>
                <a:gd name="T71" fmla="*/ 0 h 338"/>
                <a:gd name="T72" fmla="*/ 0 w 361"/>
                <a:gd name="T73" fmla="*/ 0 h 338"/>
                <a:gd name="T74" fmla="*/ 0 w 361"/>
                <a:gd name="T75" fmla="*/ 0 h 338"/>
                <a:gd name="T76" fmla="*/ 0 w 361"/>
                <a:gd name="T77" fmla="*/ 0 h 338"/>
                <a:gd name="T78" fmla="*/ 0 w 361"/>
                <a:gd name="T79" fmla="*/ 0 h 338"/>
                <a:gd name="T80" fmla="*/ 0 w 361"/>
                <a:gd name="T81" fmla="*/ 0 h 338"/>
                <a:gd name="T82" fmla="*/ 0 w 361"/>
                <a:gd name="T83" fmla="*/ 0 h 338"/>
                <a:gd name="T84" fmla="*/ 0 w 361"/>
                <a:gd name="T85" fmla="*/ 0 h 338"/>
                <a:gd name="T86" fmla="*/ 0 w 361"/>
                <a:gd name="T87" fmla="*/ 0 h 338"/>
                <a:gd name="T88" fmla="*/ 0 w 361"/>
                <a:gd name="T89" fmla="*/ 0 h 338"/>
                <a:gd name="T90" fmla="*/ 0 w 361"/>
                <a:gd name="T91" fmla="*/ 0 h 338"/>
                <a:gd name="T92" fmla="*/ 0 w 361"/>
                <a:gd name="T93" fmla="*/ 0 h 338"/>
                <a:gd name="T94" fmla="*/ 0 w 361"/>
                <a:gd name="T95" fmla="*/ 0 h 338"/>
                <a:gd name="T96" fmla="*/ 0 w 361"/>
                <a:gd name="T97" fmla="*/ 0 h 338"/>
                <a:gd name="T98" fmla="*/ 0 w 361"/>
                <a:gd name="T99" fmla="*/ 0 h 338"/>
                <a:gd name="T100" fmla="*/ 0 w 361"/>
                <a:gd name="T101" fmla="*/ 0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1" h="338">
                  <a:moveTo>
                    <a:pt x="297" y="169"/>
                  </a:moveTo>
                  <a:lnTo>
                    <a:pt x="296" y="178"/>
                  </a:lnTo>
                  <a:lnTo>
                    <a:pt x="295" y="186"/>
                  </a:lnTo>
                  <a:lnTo>
                    <a:pt x="293" y="196"/>
                  </a:lnTo>
                  <a:lnTo>
                    <a:pt x="291" y="206"/>
                  </a:lnTo>
                  <a:lnTo>
                    <a:pt x="290" y="214"/>
                  </a:lnTo>
                  <a:lnTo>
                    <a:pt x="288" y="221"/>
                  </a:lnTo>
                  <a:lnTo>
                    <a:pt x="286" y="227"/>
                  </a:lnTo>
                  <a:lnTo>
                    <a:pt x="284" y="233"/>
                  </a:lnTo>
                  <a:lnTo>
                    <a:pt x="281" y="238"/>
                  </a:lnTo>
                  <a:lnTo>
                    <a:pt x="278" y="242"/>
                  </a:lnTo>
                  <a:lnTo>
                    <a:pt x="273" y="246"/>
                  </a:lnTo>
                  <a:lnTo>
                    <a:pt x="270" y="249"/>
                  </a:lnTo>
                  <a:lnTo>
                    <a:pt x="266" y="252"/>
                  </a:lnTo>
                  <a:lnTo>
                    <a:pt x="262" y="254"/>
                  </a:lnTo>
                  <a:lnTo>
                    <a:pt x="258" y="256"/>
                  </a:lnTo>
                  <a:lnTo>
                    <a:pt x="253" y="257"/>
                  </a:lnTo>
                  <a:lnTo>
                    <a:pt x="243" y="258"/>
                  </a:lnTo>
                  <a:lnTo>
                    <a:pt x="233" y="257"/>
                  </a:lnTo>
                  <a:lnTo>
                    <a:pt x="223" y="254"/>
                  </a:lnTo>
                  <a:lnTo>
                    <a:pt x="214" y="251"/>
                  </a:lnTo>
                  <a:lnTo>
                    <a:pt x="210" y="247"/>
                  </a:lnTo>
                  <a:lnTo>
                    <a:pt x="207" y="245"/>
                  </a:lnTo>
                  <a:lnTo>
                    <a:pt x="204" y="241"/>
                  </a:lnTo>
                  <a:lnTo>
                    <a:pt x="201" y="237"/>
                  </a:lnTo>
                  <a:lnTo>
                    <a:pt x="199" y="233"/>
                  </a:lnTo>
                  <a:lnTo>
                    <a:pt x="196" y="227"/>
                  </a:lnTo>
                  <a:lnTo>
                    <a:pt x="195" y="222"/>
                  </a:lnTo>
                  <a:lnTo>
                    <a:pt x="194" y="216"/>
                  </a:lnTo>
                  <a:lnTo>
                    <a:pt x="193" y="209"/>
                  </a:lnTo>
                  <a:lnTo>
                    <a:pt x="193" y="202"/>
                  </a:lnTo>
                  <a:lnTo>
                    <a:pt x="194" y="193"/>
                  </a:lnTo>
                  <a:lnTo>
                    <a:pt x="195" y="185"/>
                  </a:lnTo>
                  <a:lnTo>
                    <a:pt x="199" y="168"/>
                  </a:lnTo>
                  <a:lnTo>
                    <a:pt x="202" y="153"/>
                  </a:lnTo>
                  <a:lnTo>
                    <a:pt x="297" y="169"/>
                  </a:lnTo>
                  <a:close/>
                  <a:moveTo>
                    <a:pt x="159" y="146"/>
                  </a:moveTo>
                  <a:lnTo>
                    <a:pt x="155" y="175"/>
                  </a:lnTo>
                  <a:lnTo>
                    <a:pt x="151" y="193"/>
                  </a:lnTo>
                  <a:lnTo>
                    <a:pt x="146" y="208"/>
                  </a:lnTo>
                  <a:lnTo>
                    <a:pt x="144" y="216"/>
                  </a:lnTo>
                  <a:lnTo>
                    <a:pt x="140" y="222"/>
                  </a:lnTo>
                  <a:lnTo>
                    <a:pt x="136" y="228"/>
                  </a:lnTo>
                  <a:lnTo>
                    <a:pt x="132" y="233"/>
                  </a:lnTo>
                  <a:lnTo>
                    <a:pt x="128" y="238"/>
                  </a:lnTo>
                  <a:lnTo>
                    <a:pt x="124" y="241"/>
                  </a:lnTo>
                  <a:lnTo>
                    <a:pt x="119" y="244"/>
                  </a:lnTo>
                  <a:lnTo>
                    <a:pt x="114" y="246"/>
                  </a:lnTo>
                  <a:lnTo>
                    <a:pt x="109" y="248"/>
                  </a:lnTo>
                  <a:lnTo>
                    <a:pt x="102" y="249"/>
                  </a:lnTo>
                  <a:lnTo>
                    <a:pt x="97" y="249"/>
                  </a:lnTo>
                  <a:lnTo>
                    <a:pt x="91" y="248"/>
                  </a:lnTo>
                  <a:lnTo>
                    <a:pt x="80" y="246"/>
                  </a:lnTo>
                  <a:lnTo>
                    <a:pt x="71" y="242"/>
                  </a:lnTo>
                  <a:lnTo>
                    <a:pt x="67" y="239"/>
                  </a:lnTo>
                  <a:lnTo>
                    <a:pt x="63" y="236"/>
                  </a:lnTo>
                  <a:lnTo>
                    <a:pt x="59" y="231"/>
                  </a:lnTo>
                  <a:lnTo>
                    <a:pt x="56" y="227"/>
                  </a:lnTo>
                  <a:lnTo>
                    <a:pt x="53" y="223"/>
                  </a:lnTo>
                  <a:lnTo>
                    <a:pt x="51" y="218"/>
                  </a:lnTo>
                  <a:lnTo>
                    <a:pt x="50" y="211"/>
                  </a:lnTo>
                  <a:lnTo>
                    <a:pt x="48" y="206"/>
                  </a:lnTo>
                  <a:lnTo>
                    <a:pt x="48" y="199"/>
                  </a:lnTo>
                  <a:lnTo>
                    <a:pt x="47" y="192"/>
                  </a:lnTo>
                  <a:lnTo>
                    <a:pt x="48" y="184"/>
                  </a:lnTo>
                  <a:lnTo>
                    <a:pt x="49" y="177"/>
                  </a:lnTo>
                  <a:lnTo>
                    <a:pt x="51" y="162"/>
                  </a:lnTo>
                  <a:lnTo>
                    <a:pt x="55" y="149"/>
                  </a:lnTo>
                  <a:lnTo>
                    <a:pt x="58" y="139"/>
                  </a:lnTo>
                  <a:lnTo>
                    <a:pt x="62" y="130"/>
                  </a:lnTo>
                  <a:lnTo>
                    <a:pt x="159" y="146"/>
                  </a:lnTo>
                  <a:close/>
                  <a:moveTo>
                    <a:pt x="361" y="56"/>
                  </a:moveTo>
                  <a:lnTo>
                    <a:pt x="331" y="51"/>
                  </a:lnTo>
                  <a:lnTo>
                    <a:pt x="323" y="60"/>
                  </a:lnTo>
                  <a:lnTo>
                    <a:pt x="316" y="71"/>
                  </a:lnTo>
                  <a:lnTo>
                    <a:pt x="308" y="81"/>
                  </a:lnTo>
                  <a:lnTo>
                    <a:pt x="303" y="92"/>
                  </a:lnTo>
                  <a:lnTo>
                    <a:pt x="76" y="54"/>
                  </a:lnTo>
                  <a:lnTo>
                    <a:pt x="74" y="41"/>
                  </a:lnTo>
                  <a:lnTo>
                    <a:pt x="71" y="29"/>
                  </a:lnTo>
                  <a:lnTo>
                    <a:pt x="67" y="17"/>
                  </a:lnTo>
                  <a:lnTo>
                    <a:pt x="62" y="5"/>
                  </a:lnTo>
                  <a:lnTo>
                    <a:pt x="32" y="0"/>
                  </a:lnTo>
                  <a:lnTo>
                    <a:pt x="24" y="46"/>
                  </a:lnTo>
                  <a:lnTo>
                    <a:pt x="19" y="78"/>
                  </a:lnTo>
                  <a:lnTo>
                    <a:pt x="14" y="108"/>
                  </a:lnTo>
                  <a:lnTo>
                    <a:pt x="9" y="134"/>
                  </a:lnTo>
                  <a:lnTo>
                    <a:pt x="4" y="158"/>
                  </a:lnTo>
                  <a:lnTo>
                    <a:pt x="1" y="179"/>
                  </a:lnTo>
                  <a:lnTo>
                    <a:pt x="0" y="198"/>
                  </a:lnTo>
                  <a:lnTo>
                    <a:pt x="0" y="216"/>
                  </a:lnTo>
                  <a:lnTo>
                    <a:pt x="1" y="231"/>
                  </a:lnTo>
                  <a:lnTo>
                    <a:pt x="4" y="246"/>
                  </a:lnTo>
                  <a:lnTo>
                    <a:pt x="8" y="260"/>
                  </a:lnTo>
                  <a:lnTo>
                    <a:pt x="13" y="273"/>
                  </a:lnTo>
                  <a:lnTo>
                    <a:pt x="18" y="284"/>
                  </a:lnTo>
                  <a:lnTo>
                    <a:pt x="24" y="294"/>
                  </a:lnTo>
                  <a:lnTo>
                    <a:pt x="32" y="302"/>
                  </a:lnTo>
                  <a:lnTo>
                    <a:pt x="39" y="311"/>
                  </a:lnTo>
                  <a:lnTo>
                    <a:pt x="48" y="317"/>
                  </a:lnTo>
                  <a:lnTo>
                    <a:pt x="56" y="322"/>
                  </a:lnTo>
                  <a:lnTo>
                    <a:pt x="66" y="327"/>
                  </a:lnTo>
                  <a:lnTo>
                    <a:pt x="74" y="330"/>
                  </a:lnTo>
                  <a:lnTo>
                    <a:pt x="83" y="332"/>
                  </a:lnTo>
                  <a:lnTo>
                    <a:pt x="91" y="332"/>
                  </a:lnTo>
                  <a:lnTo>
                    <a:pt x="97" y="333"/>
                  </a:lnTo>
                  <a:lnTo>
                    <a:pt x="105" y="332"/>
                  </a:lnTo>
                  <a:lnTo>
                    <a:pt x="111" y="331"/>
                  </a:lnTo>
                  <a:lnTo>
                    <a:pt x="117" y="330"/>
                  </a:lnTo>
                  <a:lnTo>
                    <a:pt x="124" y="328"/>
                  </a:lnTo>
                  <a:lnTo>
                    <a:pt x="130" y="324"/>
                  </a:lnTo>
                  <a:lnTo>
                    <a:pt x="136" y="321"/>
                  </a:lnTo>
                  <a:lnTo>
                    <a:pt x="143" y="317"/>
                  </a:lnTo>
                  <a:lnTo>
                    <a:pt x="148" y="312"/>
                  </a:lnTo>
                  <a:lnTo>
                    <a:pt x="153" y="307"/>
                  </a:lnTo>
                  <a:lnTo>
                    <a:pt x="158" y="300"/>
                  </a:lnTo>
                  <a:lnTo>
                    <a:pt x="163" y="294"/>
                  </a:lnTo>
                  <a:lnTo>
                    <a:pt x="167" y="285"/>
                  </a:lnTo>
                  <a:lnTo>
                    <a:pt x="170" y="278"/>
                  </a:lnTo>
                  <a:lnTo>
                    <a:pt x="173" y="268"/>
                  </a:lnTo>
                  <a:lnTo>
                    <a:pt x="174" y="276"/>
                  </a:lnTo>
                  <a:lnTo>
                    <a:pt x="175" y="283"/>
                  </a:lnTo>
                  <a:lnTo>
                    <a:pt x="177" y="290"/>
                  </a:lnTo>
                  <a:lnTo>
                    <a:pt x="180" y="296"/>
                  </a:lnTo>
                  <a:lnTo>
                    <a:pt x="183" y="302"/>
                  </a:lnTo>
                  <a:lnTo>
                    <a:pt x="185" y="308"/>
                  </a:lnTo>
                  <a:lnTo>
                    <a:pt x="189" y="312"/>
                  </a:lnTo>
                  <a:lnTo>
                    <a:pt x="192" y="317"/>
                  </a:lnTo>
                  <a:lnTo>
                    <a:pt x="202" y="324"/>
                  </a:lnTo>
                  <a:lnTo>
                    <a:pt x="211" y="331"/>
                  </a:lnTo>
                  <a:lnTo>
                    <a:pt x="222" y="335"/>
                  </a:lnTo>
                  <a:lnTo>
                    <a:pt x="232" y="337"/>
                  </a:lnTo>
                  <a:lnTo>
                    <a:pt x="243" y="338"/>
                  </a:lnTo>
                  <a:lnTo>
                    <a:pt x="252" y="338"/>
                  </a:lnTo>
                  <a:lnTo>
                    <a:pt x="261" y="338"/>
                  </a:lnTo>
                  <a:lnTo>
                    <a:pt x="269" y="336"/>
                  </a:lnTo>
                  <a:lnTo>
                    <a:pt x="278" y="333"/>
                  </a:lnTo>
                  <a:lnTo>
                    <a:pt x="285" y="329"/>
                  </a:lnTo>
                  <a:lnTo>
                    <a:pt x="292" y="323"/>
                  </a:lnTo>
                  <a:lnTo>
                    <a:pt x="299" y="317"/>
                  </a:lnTo>
                  <a:lnTo>
                    <a:pt x="305" y="309"/>
                  </a:lnTo>
                  <a:lnTo>
                    <a:pt x="310" y="300"/>
                  </a:lnTo>
                  <a:lnTo>
                    <a:pt x="316" y="291"/>
                  </a:lnTo>
                  <a:lnTo>
                    <a:pt x="321" y="280"/>
                  </a:lnTo>
                  <a:lnTo>
                    <a:pt x="325" y="267"/>
                  </a:lnTo>
                  <a:lnTo>
                    <a:pt x="329" y="255"/>
                  </a:lnTo>
                  <a:lnTo>
                    <a:pt x="333" y="240"/>
                  </a:lnTo>
                  <a:lnTo>
                    <a:pt x="336" y="224"/>
                  </a:lnTo>
                  <a:lnTo>
                    <a:pt x="340" y="190"/>
                  </a:lnTo>
                  <a:lnTo>
                    <a:pt x="345" y="156"/>
                  </a:lnTo>
                  <a:lnTo>
                    <a:pt x="349" y="125"/>
                  </a:lnTo>
                  <a:lnTo>
                    <a:pt x="354" y="99"/>
                  </a:lnTo>
                  <a:lnTo>
                    <a:pt x="361" y="56"/>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41">
              <a:extLst>
                <a:ext uri="{FF2B5EF4-FFF2-40B4-BE49-F238E27FC236}">
                  <a16:creationId xmlns:a16="http://schemas.microsoft.com/office/drawing/2014/main" id="{F4AECF90-8995-539A-30C7-7F8AA523FDEA}"/>
                </a:ext>
              </a:extLst>
            </p:cNvPr>
            <p:cNvSpPr>
              <a:spLocks/>
            </p:cNvSpPr>
            <p:nvPr userDrawn="1"/>
          </p:nvSpPr>
          <p:spPr bwMode="auto">
            <a:xfrm>
              <a:off x="1104901" y="568325"/>
              <a:ext cx="44450" cy="38100"/>
            </a:xfrm>
            <a:custGeom>
              <a:avLst/>
              <a:gdLst>
                <a:gd name="T0" fmla="*/ 0 w 398"/>
                <a:gd name="T1" fmla="*/ 0 h 347"/>
                <a:gd name="T2" fmla="*/ 0 w 398"/>
                <a:gd name="T3" fmla="*/ 0 h 347"/>
                <a:gd name="T4" fmla="*/ 0 w 398"/>
                <a:gd name="T5" fmla="*/ 0 h 347"/>
                <a:gd name="T6" fmla="*/ 0 w 398"/>
                <a:gd name="T7" fmla="*/ 0 h 347"/>
                <a:gd name="T8" fmla="*/ 0 w 398"/>
                <a:gd name="T9" fmla="*/ 0 h 347"/>
                <a:gd name="T10" fmla="*/ 0 w 398"/>
                <a:gd name="T11" fmla="*/ 0 h 347"/>
                <a:gd name="T12" fmla="*/ 0 w 398"/>
                <a:gd name="T13" fmla="*/ 0 h 347"/>
                <a:gd name="T14" fmla="*/ 0 w 398"/>
                <a:gd name="T15" fmla="*/ 0 h 347"/>
                <a:gd name="T16" fmla="*/ 0 w 398"/>
                <a:gd name="T17" fmla="*/ 0 h 347"/>
                <a:gd name="T18" fmla="*/ 0 w 398"/>
                <a:gd name="T19" fmla="*/ 0 h 347"/>
                <a:gd name="T20" fmla="*/ 0 w 398"/>
                <a:gd name="T21" fmla="*/ 0 h 347"/>
                <a:gd name="T22" fmla="*/ 0 w 398"/>
                <a:gd name="T23" fmla="*/ 0 h 347"/>
                <a:gd name="T24" fmla="*/ 0 w 398"/>
                <a:gd name="T25" fmla="*/ 0 h 347"/>
                <a:gd name="T26" fmla="*/ 0 w 398"/>
                <a:gd name="T27" fmla="*/ 0 h 347"/>
                <a:gd name="T28" fmla="*/ 0 w 398"/>
                <a:gd name="T29" fmla="*/ 0 h 347"/>
                <a:gd name="T30" fmla="*/ 0 w 398"/>
                <a:gd name="T31" fmla="*/ 0 h 347"/>
                <a:gd name="T32" fmla="*/ 0 w 398"/>
                <a:gd name="T33" fmla="*/ 0 h 347"/>
                <a:gd name="T34" fmla="*/ 0 w 398"/>
                <a:gd name="T35" fmla="*/ 0 h 347"/>
                <a:gd name="T36" fmla="*/ 0 w 398"/>
                <a:gd name="T37" fmla="*/ 0 h 347"/>
                <a:gd name="T38" fmla="*/ 0 w 398"/>
                <a:gd name="T39" fmla="*/ 0 h 347"/>
                <a:gd name="T40" fmla="*/ 0 w 398"/>
                <a:gd name="T41" fmla="*/ 0 h 347"/>
                <a:gd name="T42" fmla="*/ 0 w 398"/>
                <a:gd name="T43" fmla="*/ 0 h 347"/>
                <a:gd name="T44" fmla="*/ 0 w 398"/>
                <a:gd name="T45" fmla="*/ 0 h 347"/>
                <a:gd name="T46" fmla="*/ 0 w 398"/>
                <a:gd name="T47" fmla="*/ 0 h 347"/>
                <a:gd name="T48" fmla="*/ 0 w 398"/>
                <a:gd name="T49" fmla="*/ 0 h 347"/>
                <a:gd name="T50" fmla="*/ 0 w 398"/>
                <a:gd name="T51" fmla="*/ 0 h 347"/>
                <a:gd name="T52" fmla="*/ 0 w 398"/>
                <a:gd name="T53" fmla="*/ 0 h 347"/>
                <a:gd name="T54" fmla="*/ 0 w 398"/>
                <a:gd name="T55" fmla="*/ 0 h 347"/>
                <a:gd name="T56" fmla="*/ 0 w 398"/>
                <a:gd name="T57" fmla="*/ 0 h 347"/>
                <a:gd name="T58" fmla="*/ 0 w 398"/>
                <a:gd name="T59" fmla="*/ 0 h 347"/>
                <a:gd name="T60" fmla="*/ 0 w 398"/>
                <a:gd name="T61" fmla="*/ 0 h 347"/>
                <a:gd name="T62" fmla="*/ 0 w 398"/>
                <a:gd name="T63" fmla="*/ 0 h 347"/>
                <a:gd name="T64" fmla="*/ 0 w 398"/>
                <a:gd name="T65" fmla="*/ 0 h 347"/>
                <a:gd name="T66" fmla="*/ 0 w 398"/>
                <a:gd name="T67" fmla="*/ 0 h 347"/>
                <a:gd name="T68" fmla="*/ 0 w 398"/>
                <a:gd name="T69" fmla="*/ 0 h 347"/>
                <a:gd name="T70" fmla="*/ 0 w 398"/>
                <a:gd name="T71" fmla="*/ 0 h 347"/>
                <a:gd name="T72" fmla="*/ 0 w 398"/>
                <a:gd name="T73" fmla="*/ 0 h 347"/>
                <a:gd name="T74" fmla="*/ 0 w 398"/>
                <a:gd name="T75" fmla="*/ 0 h 347"/>
                <a:gd name="T76" fmla="*/ 0 w 398"/>
                <a:gd name="T77" fmla="*/ 0 h 347"/>
                <a:gd name="T78" fmla="*/ 0 w 398"/>
                <a:gd name="T79" fmla="*/ 0 h 347"/>
                <a:gd name="T80" fmla="*/ 0 w 398"/>
                <a:gd name="T81" fmla="*/ 0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8" h="347">
                  <a:moveTo>
                    <a:pt x="81" y="0"/>
                  </a:moveTo>
                  <a:lnTo>
                    <a:pt x="111" y="10"/>
                  </a:lnTo>
                  <a:lnTo>
                    <a:pt x="113" y="21"/>
                  </a:lnTo>
                  <a:lnTo>
                    <a:pt x="115" y="34"/>
                  </a:lnTo>
                  <a:lnTo>
                    <a:pt x="117" y="47"/>
                  </a:lnTo>
                  <a:lnTo>
                    <a:pt x="117" y="59"/>
                  </a:lnTo>
                  <a:lnTo>
                    <a:pt x="333" y="133"/>
                  </a:lnTo>
                  <a:lnTo>
                    <a:pt x="342" y="124"/>
                  </a:lnTo>
                  <a:lnTo>
                    <a:pt x="351" y="114"/>
                  </a:lnTo>
                  <a:lnTo>
                    <a:pt x="360" y="106"/>
                  </a:lnTo>
                  <a:lnTo>
                    <a:pt x="369" y="97"/>
                  </a:lnTo>
                  <a:lnTo>
                    <a:pt x="398" y="107"/>
                  </a:lnTo>
                  <a:lnTo>
                    <a:pt x="316" y="347"/>
                  </a:lnTo>
                  <a:lnTo>
                    <a:pt x="236" y="320"/>
                  </a:lnTo>
                  <a:lnTo>
                    <a:pt x="249" y="284"/>
                  </a:lnTo>
                  <a:lnTo>
                    <a:pt x="258" y="282"/>
                  </a:lnTo>
                  <a:lnTo>
                    <a:pt x="270" y="280"/>
                  </a:lnTo>
                  <a:lnTo>
                    <a:pt x="282" y="279"/>
                  </a:lnTo>
                  <a:lnTo>
                    <a:pt x="292" y="280"/>
                  </a:lnTo>
                  <a:lnTo>
                    <a:pt x="315" y="210"/>
                  </a:lnTo>
                  <a:lnTo>
                    <a:pt x="223" y="180"/>
                  </a:lnTo>
                  <a:lnTo>
                    <a:pt x="204" y="237"/>
                  </a:lnTo>
                  <a:lnTo>
                    <a:pt x="211" y="242"/>
                  </a:lnTo>
                  <a:lnTo>
                    <a:pt x="216" y="248"/>
                  </a:lnTo>
                  <a:lnTo>
                    <a:pt x="220" y="255"/>
                  </a:lnTo>
                  <a:lnTo>
                    <a:pt x="225" y="260"/>
                  </a:lnTo>
                  <a:lnTo>
                    <a:pt x="214" y="291"/>
                  </a:lnTo>
                  <a:lnTo>
                    <a:pt x="124" y="260"/>
                  </a:lnTo>
                  <a:lnTo>
                    <a:pt x="134" y="229"/>
                  </a:lnTo>
                  <a:lnTo>
                    <a:pt x="150" y="225"/>
                  </a:lnTo>
                  <a:lnTo>
                    <a:pt x="165" y="223"/>
                  </a:lnTo>
                  <a:lnTo>
                    <a:pt x="184" y="166"/>
                  </a:lnTo>
                  <a:lnTo>
                    <a:pt x="84" y="132"/>
                  </a:lnTo>
                  <a:lnTo>
                    <a:pt x="61" y="201"/>
                  </a:lnTo>
                  <a:lnTo>
                    <a:pt x="70" y="208"/>
                  </a:lnTo>
                  <a:lnTo>
                    <a:pt x="79" y="216"/>
                  </a:lnTo>
                  <a:lnTo>
                    <a:pt x="88" y="224"/>
                  </a:lnTo>
                  <a:lnTo>
                    <a:pt x="96" y="233"/>
                  </a:lnTo>
                  <a:lnTo>
                    <a:pt x="83" y="269"/>
                  </a:lnTo>
                  <a:lnTo>
                    <a:pt x="0" y="241"/>
                  </a:lnTo>
                  <a:lnTo>
                    <a:pt x="81" y="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42">
              <a:extLst>
                <a:ext uri="{FF2B5EF4-FFF2-40B4-BE49-F238E27FC236}">
                  <a16:creationId xmlns:a16="http://schemas.microsoft.com/office/drawing/2014/main" id="{8EF71435-E0B7-69E3-8F3C-1A39155ECE33}"/>
                </a:ext>
              </a:extLst>
            </p:cNvPr>
            <p:cNvSpPr>
              <a:spLocks/>
            </p:cNvSpPr>
            <p:nvPr userDrawn="1"/>
          </p:nvSpPr>
          <p:spPr bwMode="auto">
            <a:xfrm>
              <a:off x="1082676" y="617538"/>
              <a:ext cx="39688" cy="39688"/>
            </a:xfrm>
            <a:custGeom>
              <a:avLst/>
              <a:gdLst>
                <a:gd name="T0" fmla="*/ 0 w 352"/>
                <a:gd name="T1" fmla="*/ 0 h 352"/>
                <a:gd name="T2" fmla="*/ 0 w 352"/>
                <a:gd name="T3" fmla="*/ 0 h 352"/>
                <a:gd name="T4" fmla="*/ 0 w 352"/>
                <a:gd name="T5" fmla="*/ 0 h 352"/>
                <a:gd name="T6" fmla="*/ 0 w 352"/>
                <a:gd name="T7" fmla="*/ 0 h 352"/>
                <a:gd name="T8" fmla="*/ 0 w 352"/>
                <a:gd name="T9" fmla="*/ 0 h 352"/>
                <a:gd name="T10" fmla="*/ 0 w 352"/>
                <a:gd name="T11" fmla="*/ 0 h 352"/>
                <a:gd name="T12" fmla="*/ 0 w 352"/>
                <a:gd name="T13" fmla="*/ 0 h 352"/>
                <a:gd name="T14" fmla="*/ 0 w 352"/>
                <a:gd name="T15" fmla="*/ 0 h 352"/>
                <a:gd name="T16" fmla="*/ 0 w 352"/>
                <a:gd name="T17" fmla="*/ 0 h 352"/>
                <a:gd name="T18" fmla="*/ 0 w 352"/>
                <a:gd name="T19" fmla="*/ 0 h 352"/>
                <a:gd name="T20" fmla="*/ 0 w 352"/>
                <a:gd name="T21" fmla="*/ 0 h 352"/>
                <a:gd name="T22" fmla="*/ 0 w 352"/>
                <a:gd name="T23" fmla="*/ 0 h 352"/>
                <a:gd name="T24" fmla="*/ 0 w 352"/>
                <a:gd name="T25" fmla="*/ 0 h 352"/>
                <a:gd name="T26" fmla="*/ 0 w 352"/>
                <a:gd name="T27" fmla="*/ 0 h 352"/>
                <a:gd name="T28" fmla="*/ 0 w 352"/>
                <a:gd name="T29" fmla="*/ 0 h 352"/>
                <a:gd name="T30" fmla="*/ 0 w 352"/>
                <a:gd name="T31" fmla="*/ 0 h 352"/>
                <a:gd name="T32" fmla="*/ 0 w 352"/>
                <a:gd name="T33" fmla="*/ 0 h 352"/>
                <a:gd name="T34" fmla="*/ 0 w 352"/>
                <a:gd name="T35" fmla="*/ 0 h 352"/>
                <a:gd name="T36" fmla="*/ 0 w 352"/>
                <a:gd name="T37" fmla="*/ 0 h 352"/>
                <a:gd name="T38" fmla="*/ 0 w 352"/>
                <a:gd name="T39" fmla="*/ 0 h 352"/>
                <a:gd name="T40" fmla="*/ 0 w 352"/>
                <a:gd name="T41" fmla="*/ 0 h 352"/>
                <a:gd name="T42" fmla="*/ 0 w 352"/>
                <a:gd name="T43" fmla="*/ 0 h 352"/>
                <a:gd name="T44" fmla="*/ 0 w 352"/>
                <a:gd name="T45" fmla="*/ 0 h 352"/>
                <a:gd name="T46" fmla="*/ 0 w 352"/>
                <a:gd name="T47" fmla="*/ 0 h 352"/>
                <a:gd name="T48" fmla="*/ 0 w 352"/>
                <a:gd name="T49" fmla="*/ 0 h 352"/>
                <a:gd name="T50" fmla="*/ 0 w 352"/>
                <a:gd name="T51" fmla="*/ 0 h 352"/>
                <a:gd name="T52" fmla="*/ 0 w 352"/>
                <a:gd name="T53" fmla="*/ 0 h 352"/>
                <a:gd name="T54" fmla="*/ 0 w 352"/>
                <a:gd name="T55" fmla="*/ 0 h 352"/>
                <a:gd name="T56" fmla="*/ 0 w 352"/>
                <a:gd name="T57" fmla="*/ 0 h 352"/>
                <a:gd name="T58" fmla="*/ 0 w 352"/>
                <a:gd name="T59" fmla="*/ 0 h 352"/>
                <a:gd name="T60" fmla="*/ 0 w 352"/>
                <a:gd name="T61" fmla="*/ 0 h 352"/>
                <a:gd name="T62" fmla="*/ 0 w 352"/>
                <a:gd name="T63" fmla="*/ 0 h 352"/>
                <a:gd name="T64" fmla="*/ 0 w 352"/>
                <a:gd name="T65" fmla="*/ 0 h 352"/>
                <a:gd name="T66" fmla="*/ 0 w 352"/>
                <a:gd name="T67" fmla="*/ 0 h 352"/>
                <a:gd name="T68" fmla="*/ 0 w 352"/>
                <a:gd name="T69" fmla="*/ 0 h 352"/>
                <a:gd name="T70" fmla="*/ 0 w 352"/>
                <a:gd name="T71" fmla="*/ 0 h 352"/>
                <a:gd name="T72" fmla="*/ 0 w 352"/>
                <a:gd name="T73" fmla="*/ 0 h 352"/>
                <a:gd name="T74" fmla="*/ 0 w 352"/>
                <a:gd name="T75" fmla="*/ 0 h 352"/>
                <a:gd name="T76" fmla="*/ 0 w 352"/>
                <a:gd name="T77" fmla="*/ 0 h 352"/>
                <a:gd name="T78" fmla="*/ 0 w 352"/>
                <a:gd name="T79" fmla="*/ 0 h 352"/>
                <a:gd name="T80" fmla="*/ 0 w 352"/>
                <a:gd name="T81" fmla="*/ 0 h 352"/>
                <a:gd name="T82" fmla="*/ 0 w 352"/>
                <a:gd name="T83" fmla="*/ 0 h 352"/>
                <a:gd name="T84" fmla="*/ 0 w 352"/>
                <a:gd name="T85" fmla="*/ 0 h 352"/>
                <a:gd name="T86" fmla="*/ 0 w 352"/>
                <a:gd name="T87" fmla="*/ 0 h 352"/>
                <a:gd name="T88" fmla="*/ 0 w 352"/>
                <a:gd name="T89" fmla="*/ 0 h 352"/>
                <a:gd name="T90" fmla="*/ 0 w 352"/>
                <a:gd name="T91" fmla="*/ 0 h 352"/>
                <a:gd name="T92" fmla="*/ 0 w 352"/>
                <a:gd name="T93" fmla="*/ 0 h 3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 h="352">
                  <a:moveTo>
                    <a:pt x="31" y="92"/>
                  </a:moveTo>
                  <a:lnTo>
                    <a:pt x="43" y="75"/>
                  </a:lnTo>
                  <a:lnTo>
                    <a:pt x="55" y="59"/>
                  </a:lnTo>
                  <a:lnTo>
                    <a:pt x="66" y="45"/>
                  </a:lnTo>
                  <a:lnTo>
                    <a:pt x="79" y="34"/>
                  </a:lnTo>
                  <a:lnTo>
                    <a:pt x="92" y="24"/>
                  </a:lnTo>
                  <a:lnTo>
                    <a:pt x="105" y="16"/>
                  </a:lnTo>
                  <a:lnTo>
                    <a:pt x="119" y="9"/>
                  </a:lnTo>
                  <a:lnTo>
                    <a:pt x="133" y="4"/>
                  </a:lnTo>
                  <a:lnTo>
                    <a:pt x="148" y="1"/>
                  </a:lnTo>
                  <a:lnTo>
                    <a:pt x="162" y="0"/>
                  </a:lnTo>
                  <a:lnTo>
                    <a:pt x="177" y="0"/>
                  </a:lnTo>
                  <a:lnTo>
                    <a:pt x="192" y="2"/>
                  </a:lnTo>
                  <a:lnTo>
                    <a:pt x="208" y="6"/>
                  </a:lnTo>
                  <a:lnTo>
                    <a:pt x="224" y="11"/>
                  </a:lnTo>
                  <a:lnTo>
                    <a:pt x="239" y="19"/>
                  </a:lnTo>
                  <a:lnTo>
                    <a:pt x="256" y="28"/>
                  </a:lnTo>
                  <a:lnTo>
                    <a:pt x="274" y="40"/>
                  </a:lnTo>
                  <a:lnTo>
                    <a:pt x="291" y="54"/>
                  </a:lnTo>
                  <a:lnTo>
                    <a:pt x="305" y="66"/>
                  </a:lnTo>
                  <a:lnTo>
                    <a:pt x="317" y="81"/>
                  </a:lnTo>
                  <a:lnTo>
                    <a:pt x="328" y="96"/>
                  </a:lnTo>
                  <a:lnTo>
                    <a:pt x="336" y="111"/>
                  </a:lnTo>
                  <a:lnTo>
                    <a:pt x="343" y="127"/>
                  </a:lnTo>
                  <a:lnTo>
                    <a:pt x="348" y="142"/>
                  </a:lnTo>
                  <a:lnTo>
                    <a:pt x="351" y="159"/>
                  </a:lnTo>
                  <a:lnTo>
                    <a:pt x="352" y="175"/>
                  </a:lnTo>
                  <a:lnTo>
                    <a:pt x="351" y="192"/>
                  </a:lnTo>
                  <a:lnTo>
                    <a:pt x="349" y="209"/>
                  </a:lnTo>
                  <a:lnTo>
                    <a:pt x="345" y="226"/>
                  </a:lnTo>
                  <a:lnTo>
                    <a:pt x="340" y="243"/>
                  </a:lnTo>
                  <a:lnTo>
                    <a:pt x="332" y="260"/>
                  </a:lnTo>
                  <a:lnTo>
                    <a:pt x="323" y="277"/>
                  </a:lnTo>
                  <a:lnTo>
                    <a:pt x="308" y="300"/>
                  </a:lnTo>
                  <a:lnTo>
                    <a:pt x="293" y="320"/>
                  </a:lnTo>
                  <a:lnTo>
                    <a:pt x="278" y="337"/>
                  </a:lnTo>
                  <a:lnTo>
                    <a:pt x="265" y="352"/>
                  </a:lnTo>
                  <a:lnTo>
                    <a:pt x="171" y="295"/>
                  </a:lnTo>
                  <a:lnTo>
                    <a:pt x="191" y="261"/>
                  </a:lnTo>
                  <a:lnTo>
                    <a:pt x="206" y="262"/>
                  </a:lnTo>
                  <a:lnTo>
                    <a:pt x="220" y="265"/>
                  </a:lnTo>
                  <a:lnTo>
                    <a:pt x="234" y="269"/>
                  </a:lnTo>
                  <a:lnTo>
                    <a:pt x="247" y="274"/>
                  </a:lnTo>
                  <a:lnTo>
                    <a:pt x="254" y="267"/>
                  </a:lnTo>
                  <a:lnTo>
                    <a:pt x="263" y="260"/>
                  </a:lnTo>
                  <a:lnTo>
                    <a:pt x="271" y="250"/>
                  </a:lnTo>
                  <a:lnTo>
                    <a:pt x="278" y="239"/>
                  </a:lnTo>
                  <a:lnTo>
                    <a:pt x="283" y="231"/>
                  </a:lnTo>
                  <a:lnTo>
                    <a:pt x="286" y="223"/>
                  </a:lnTo>
                  <a:lnTo>
                    <a:pt x="288" y="214"/>
                  </a:lnTo>
                  <a:lnTo>
                    <a:pt x="290" y="206"/>
                  </a:lnTo>
                  <a:lnTo>
                    <a:pt x="290" y="197"/>
                  </a:lnTo>
                  <a:lnTo>
                    <a:pt x="289" y="189"/>
                  </a:lnTo>
                  <a:lnTo>
                    <a:pt x="287" y="181"/>
                  </a:lnTo>
                  <a:lnTo>
                    <a:pt x="284" y="172"/>
                  </a:lnTo>
                  <a:lnTo>
                    <a:pt x="279" y="164"/>
                  </a:lnTo>
                  <a:lnTo>
                    <a:pt x="275" y="155"/>
                  </a:lnTo>
                  <a:lnTo>
                    <a:pt x="269" y="148"/>
                  </a:lnTo>
                  <a:lnTo>
                    <a:pt x="262" y="139"/>
                  </a:lnTo>
                  <a:lnTo>
                    <a:pt x="253" y="132"/>
                  </a:lnTo>
                  <a:lnTo>
                    <a:pt x="244" y="125"/>
                  </a:lnTo>
                  <a:lnTo>
                    <a:pt x="234" y="116"/>
                  </a:lnTo>
                  <a:lnTo>
                    <a:pt x="222" y="110"/>
                  </a:lnTo>
                  <a:lnTo>
                    <a:pt x="211" y="103"/>
                  </a:lnTo>
                  <a:lnTo>
                    <a:pt x="200" y="98"/>
                  </a:lnTo>
                  <a:lnTo>
                    <a:pt x="190" y="94"/>
                  </a:lnTo>
                  <a:lnTo>
                    <a:pt x="179" y="91"/>
                  </a:lnTo>
                  <a:lnTo>
                    <a:pt x="169" y="90"/>
                  </a:lnTo>
                  <a:lnTo>
                    <a:pt x="158" y="89"/>
                  </a:lnTo>
                  <a:lnTo>
                    <a:pt x="149" y="90"/>
                  </a:lnTo>
                  <a:lnTo>
                    <a:pt x="139" y="91"/>
                  </a:lnTo>
                  <a:lnTo>
                    <a:pt x="130" y="94"/>
                  </a:lnTo>
                  <a:lnTo>
                    <a:pt x="120" y="98"/>
                  </a:lnTo>
                  <a:lnTo>
                    <a:pt x="112" y="103"/>
                  </a:lnTo>
                  <a:lnTo>
                    <a:pt x="102" y="110"/>
                  </a:lnTo>
                  <a:lnTo>
                    <a:pt x="95" y="118"/>
                  </a:lnTo>
                  <a:lnTo>
                    <a:pt x="86" y="127"/>
                  </a:lnTo>
                  <a:lnTo>
                    <a:pt x="78" y="137"/>
                  </a:lnTo>
                  <a:lnTo>
                    <a:pt x="71" y="149"/>
                  </a:lnTo>
                  <a:lnTo>
                    <a:pt x="62" y="165"/>
                  </a:lnTo>
                  <a:lnTo>
                    <a:pt x="55" y="183"/>
                  </a:lnTo>
                  <a:lnTo>
                    <a:pt x="52" y="192"/>
                  </a:lnTo>
                  <a:lnTo>
                    <a:pt x="49" y="202"/>
                  </a:lnTo>
                  <a:lnTo>
                    <a:pt x="47" y="211"/>
                  </a:lnTo>
                  <a:lnTo>
                    <a:pt x="45" y="221"/>
                  </a:lnTo>
                  <a:lnTo>
                    <a:pt x="0" y="205"/>
                  </a:lnTo>
                  <a:lnTo>
                    <a:pt x="0" y="191"/>
                  </a:lnTo>
                  <a:lnTo>
                    <a:pt x="1" y="177"/>
                  </a:lnTo>
                  <a:lnTo>
                    <a:pt x="4" y="164"/>
                  </a:lnTo>
                  <a:lnTo>
                    <a:pt x="7" y="149"/>
                  </a:lnTo>
                  <a:lnTo>
                    <a:pt x="11" y="134"/>
                  </a:lnTo>
                  <a:lnTo>
                    <a:pt x="17" y="120"/>
                  </a:lnTo>
                  <a:lnTo>
                    <a:pt x="24" y="106"/>
                  </a:lnTo>
                  <a:lnTo>
                    <a:pt x="31" y="92"/>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43">
              <a:extLst>
                <a:ext uri="{FF2B5EF4-FFF2-40B4-BE49-F238E27FC236}">
                  <a16:creationId xmlns:a16="http://schemas.microsoft.com/office/drawing/2014/main" id="{5DBDB0D1-C1D7-ED53-03F9-1CF9BFFA226E}"/>
                </a:ext>
              </a:extLst>
            </p:cNvPr>
            <p:cNvSpPr>
              <a:spLocks/>
            </p:cNvSpPr>
            <p:nvPr userDrawn="1"/>
          </p:nvSpPr>
          <p:spPr bwMode="auto">
            <a:xfrm>
              <a:off x="1047751" y="654050"/>
              <a:ext cx="47625" cy="46038"/>
            </a:xfrm>
            <a:custGeom>
              <a:avLst/>
              <a:gdLst>
                <a:gd name="T0" fmla="*/ 0 w 415"/>
                <a:gd name="T1" fmla="*/ 0 h 416"/>
                <a:gd name="T2" fmla="*/ 0 w 415"/>
                <a:gd name="T3" fmla="*/ 0 h 416"/>
                <a:gd name="T4" fmla="*/ 0 w 415"/>
                <a:gd name="T5" fmla="*/ 0 h 416"/>
                <a:gd name="T6" fmla="*/ 0 w 415"/>
                <a:gd name="T7" fmla="*/ 0 h 416"/>
                <a:gd name="T8" fmla="*/ 0 w 415"/>
                <a:gd name="T9" fmla="*/ 0 h 416"/>
                <a:gd name="T10" fmla="*/ 0 w 415"/>
                <a:gd name="T11" fmla="*/ 0 h 416"/>
                <a:gd name="T12" fmla="*/ 0 w 415"/>
                <a:gd name="T13" fmla="*/ 0 h 416"/>
                <a:gd name="T14" fmla="*/ 0 w 415"/>
                <a:gd name="T15" fmla="*/ 0 h 416"/>
                <a:gd name="T16" fmla="*/ 0 w 415"/>
                <a:gd name="T17" fmla="*/ 0 h 416"/>
                <a:gd name="T18" fmla="*/ 0 w 415"/>
                <a:gd name="T19" fmla="*/ 0 h 416"/>
                <a:gd name="T20" fmla="*/ 0 w 415"/>
                <a:gd name="T21" fmla="*/ 0 h 416"/>
                <a:gd name="T22" fmla="*/ 0 w 415"/>
                <a:gd name="T23" fmla="*/ 0 h 416"/>
                <a:gd name="T24" fmla="*/ 0 w 415"/>
                <a:gd name="T25" fmla="*/ 0 h 416"/>
                <a:gd name="T26" fmla="*/ 0 w 415"/>
                <a:gd name="T27" fmla="*/ 0 h 416"/>
                <a:gd name="T28" fmla="*/ 0 w 415"/>
                <a:gd name="T29" fmla="*/ 0 h 416"/>
                <a:gd name="T30" fmla="*/ 0 w 415"/>
                <a:gd name="T31" fmla="*/ 0 h 416"/>
                <a:gd name="T32" fmla="*/ 0 w 415"/>
                <a:gd name="T33" fmla="*/ 0 h 416"/>
                <a:gd name="T34" fmla="*/ 0 w 415"/>
                <a:gd name="T35" fmla="*/ 0 h 416"/>
                <a:gd name="T36" fmla="*/ 0 w 415"/>
                <a:gd name="T37" fmla="*/ 0 h 416"/>
                <a:gd name="T38" fmla="*/ 0 w 415"/>
                <a:gd name="T39" fmla="*/ 0 h 416"/>
                <a:gd name="T40" fmla="*/ 0 w 415"/>
                <a:gd name="T41" fmla="*/ 0 h 416"/>
                <a:gd name="T42" fmla="*/ 0 w 415"/>
                <a:gd name="T43" fmla="*/ 0 h 416"/>
                <a:gd name="T44" fmla="*/ 0 w 415"/>
                <a:gd name="T45" fmla="*/ 0 h 416"/>
                <a:gd name="T46" fmla="*/ 0 w 415"/>
                <a:gd name="T47" fmla="*/ 0 h 416"/>
                <a:gd name="T48" fmla="*/ 0 w 415"/>
                <a:gd name="T49" fmla="*/ 0 h 416"/>
                <a:gd name="T50" fmla="*/ 0 w 415"/>
                <a:gd name="T51" fmla="*/ 0 h 416"/>
                <a:gd name="T52" fmla="*/ 0 w 415"/>
                <a:gd name="T53" fmla="*/ 0 h 416"/>
                <a:gd name="T54" fmla="*/ 0 w 415"/>
                <a:gd name="T55" fmla="*/ 0 h 416"/>
                <a:gd name="T56" fmla="*/ 0 w 415"/>
                <a:gd name="T57" fmla="*/ 0 h 416"/>
                <a:gd name="T58" fmla="*/ 0 w 415"/>
                <a:gd name="T59" fmla="*/ 0 h 416"/>
                <a:gd name="T60" fmla="*/ 0 w 415"/>
                <a:gd name="T61" fmla="*/ 0 h 416"/>
                <a:gd name="T62" fmla="*/ 0 w 415"/>
                <a:gd name="T63" fmla="*/ 0 h 416"/>
                <a:gd name="T64" fmla="*/ 0 w 415"/>
                <a:gd name="T65" fmla="*/ 0 h 416"/>
                <a:gd name="T66" fmla="*/ 0 w 415"/>
                <a:gd name="T67" fmla="*/ 0 h 416"/>
                <a:gd name="T68" fmla="*/ 0 w 415"/>
                <a:gd name="T69" fmla="*/ 0 h 416"/>
                <a:gd name="T70" fmla="*/ 0 w 415"/>
                <a:gd name="T71" fmla="*/ 0 h 416"/>
                <a:gd name="T72" fmla="*/ 0 w 415"/>
                <a:gd name="T73" fmla="*/ 0 h 416"/>
                <a:gd name="T74" fmla="*/ 0 w 415"/>
                <a:gd name="T75" fmla="*/ 0 h 416"/>
                <a:gd name="T76" fmla="*/ 0 w 415"/>
                <a:gd name="T77" fmla="*/ 0 h 416"/>
                <a:gd name="T78" fmla="*/ 0 w 415"/>
                <a:gd name="T79" fmla="*/ 0 h 416"/>
                <a:gd name="T80" fmla="*/ 0 w 415"/>
                <a:gd name="T81" fmla="*/ 0 h 4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5" h="416">
                  <a:moveTo>
                    <a:pt x="186" y="0"/>
                  </a:moveTo>
                  <a:lnTo>
                    <a:pt x="207" y="22"/>
                  </a:lnTo>
                  <a:lnTo>
                    <a:pt x="204" y="33"/>
                  </a:lnTo>
                  <a:lnTo>
                    <a:pt x="199" y="45"/>
                  </a:lnTo>
                  <a:lnTo>
                    <a:pt x="194" y="57"/>
                  </a:lnTo>
                  <a:lnTo>
                    <a:pt x="189" y="68"/>
                  </a:lnTo>
                  <a:lnTo>
                    <a:pt x="346" y="235"/>
                  </a:lnTo>
                  <a:lnTo>
                    <a:pt x="357" y="231"/>
                  </a:lnTo>
                  <a:lnTo>
                    <a:pt x="369" y="227"/>
                  </a:lnTo>
                  <a:lnTo>
                    <a:pt x="382" y="224"/>
                  </a:lnTo>
                  <a:lnTo>
                    <a:pt x="394" y="220"/>
                  </a:lnTo>
                  <a:lnTo>
                    <a:pt x="415" y="243"/>
                  </a:lnTo>
                  <a:lnTo>
                    <a:pt x="230" y="416"/>
                  </a:lnTo>
                  <a:lnTo>
                    <a:pt x="172" y="355"/>
                  </a:lnTo>
                  <a:lnTo>
                    <a:pt x="199" y="328"/>
                  </a:lnTo>
                  <a:lnTo>
                    <a:pt x="210" y="331"/>
                  </a:lnTo>
                  <a:lnTo>
                    <a:pt x="220" y="336"/>
                  </a:lnTo>
                  <a:lnTo>
                    <a:pt x="232" y="341"/>
                  </a:lnTo>
                  <a:lnTo>
                    <a:pt x="241" y="345"/>
                  </a:lnTo>
                  <a:lnTo>
                    <a:pt x="293" y="295"/>
                  </a:lnTo>
                  <a:lnTo>
                    <a:pt x="227" y="225"/>
                  </a:lnTo>
                  <a:lnTo>
                    <a:pt x="184" y="266"/>
                  </a:lnTo>
                  <a:lnTo>
                    <a:pt x="186" y="273"/>
                  </a:lnTo>
                  <a:lnTo>
                    <a:pt x="188" y="282"/>
                  </a:lnTo>
                  <a:lnTo>
                    <a:pt x="189" y="289"/>
                  </a:lnTo>
                  <a:lnTo>
                    <a:pt x="190" y="297"/>
                  </a:lnTo>
                  <a:lnTo>
                    <a:pt x="167" y="318"/>
                  </a:lnTo>
                  <a:lnTo>
                    <a:pt x="101" y="249"/>
                  </a:lnTo>
                  <a:lnTo>
                    <a:pt x="124" y="227"/>
                  </a:lnTo>
                  <a:lnTo>
                    <a:pt x="139" y="230"/>
                  </a:lnTo>
                  <a:lnTo>
                    <a:pt x="155" y="235"/>
                  </a:lnTo>
                  <a:lnTo>
                    <a:pt x="198" y="195"/>
                  </a:lnTo>
                  <a:lnTo>
                    <a:pt x="125" y="118"/>
                  </a:lnTo>
                  <a:lnTo>
                    <a:pt x="73" y="168"/>
                  </a:lnTo>
                  <a:lnTo>
                    <a:pt x="78" y="178"/>
                  </a:lnTo>
                  <a:lnTo>
                    <a:pt x="82" y="189"/>
                  </a:lnTo>
                  <a:lnTo>
                    <a:pt x="86" y="200"/>
                  </a:lnTo>
                  <a:lnTo>
                    <a:pt x="89" y="212"/>
                  </a:lnTo>
                  <a:lnTo>
                    <a:pt x="61" y="238"/>
                  </a:lnTo>
                  <a:lnTo>
                    <a:pt x="0" y="174"/>
                  </a:lnTo>
                  <a:lnTo>
                    <a:pt x="186" y="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44">
              <a:extLst>
                <a:ext uri="{FF2B5EF4-FFF2-40B4-BE49-F238E27FC236}">
                  <a16:creationId xmlns:a16="http://schemas.microsoft.com/office/drawing/2014/main" id="{667DCC99-0674-54D9-A2D5-7898EBE26E26}"/>
                </a:ext>
              </a:extLst>
            </p:cNvPr>
            <p:cNvSpPr>
              <a:spLocks/>
            </p:cNvSpPr>
            <p:nvPr userDrawn="1"/>
          </p:nvSpPr>
          <p:spPr bwMode="auto">
            <a:xfrm>
              <a:off x="1000126" y="684213"/>
              <a:ext cx="50800" cy="52388"/>
            </a:xfrm>
            <a:custGeom>
              <a:avLst/>
              <a:gdLst>
                <a:gd name="T0" fmla="*/ 0 w 444"/>
                <a:gd name="T1" fmla="*/ 0 h 460"/>
                <a:gd name="T2" fmla="*/ 0 w 444"/>
                <a:gd name="T3" fmla="*/ 0 h 460"/>
                <a:gd name="T4" fmla="*/ 0 w 444"/>
                <a:gd name="T5" fmla="*/ 0 h 460"/>
                <a:gd name="T6" fmla="*/ 0 w 444"/>
                <a:gd name="T7" fmla="*/ 0 h 460"/>
                <a:gd name="T8" fmla="*/ 0 w 444"/>
                <a:gd name="T9" fmla="*/ 0 h 460"/>
                <a:gd name="T10" fmla="*/ 0 w 444"/>
                <a:gd name="T11" fmla="*/ 0 h 460"/>
                <a:gd name="T12" fmla="*/ 0 w 444"/>
                <a:gd name="T13" fmla="*/ 0 h 460"/>
                <a:gd name="T14" fmla="*/ 0 w 444"/>
                <a:gd name="T15" fmla="*/ 0 h 460"/>
                <a:gd name="T16" fmla="*/ 0 w 444"/>
                <a:gd name="T17" fmla="*/ 0 h 460"/>
                <a:gd name="T18" fmla="*/ 0 w 444"/>
                <a:gd name="T19" fmla="*/ 0 h 460"/>
                <a:gd name="T20" fmla="*/ 0 w 444"/>
                <a:gd name="T21" fmla="*/ 0 h 460"/>
                <a:gd name="T22" fmla="*/ 0 w 444"/>
                <a:gd name="T23" fmla="*/ 0 h 460"/>
                <a:gd name="T24" fmla="*/ 0 w 444"/>
                <a:gd name="T25" fmla="*/ 0 h 460"/>
                <a:gd name="T26" fmla="*/ 0 w 444"/>
                <a:gd name="T27" fmla="*/ 0 h 460"/>
                <a:gd name="T28" fmla="*/ 0 w 444"/>
                <a:gd name="T29" fmla="*/ 0 h 460"/>
                <a:gd name="T30" fmla="*/ 0 w 444"/>
                <a:gd name="T31" fmla="*/ 0 h 460"/>
                <a:gd name="T32" fmla="*/ 0 w 444"/>
                <a:gd name="T33" fmla="*/ 0 h 460"/>
                <a:gd name="T34" fmla="*/ 0 w 444"/>
                <a:gd name="T35" fmla="*/ 0 h 460"/>
                <a:gd name="T36" fmla="*/ 0 w 444"/>
                <a:gd name="T37" fmla="*/ 0 h 460"/>
                <a:gd name="T38" fmla="*/ 0 w 444"/>
                <a:gd name="T39" fmla="*/ 0 h 460"/>
                <a:gd name="T40" fmla="*/ 0 w 444"/>
                <a:gd name="T41" fmla="*/ 0 h 460"/>
                <a:gd name="T42" fmla="*/ 0 w 444"/>
                <a:gd name="T43" fmla="*/ 0 h 460"/>
                <a:gd name="T44" fmla="*/ 0 w 444"/>
                <a:gd name="T45" fmla="*/ 0 h 460"/>
                <a:gd name="T46" fmla="*/ 0 w 444"/>
                <a:gd name="T47" fmla="*/ 0 h 460"/>
                <a:gd name="T48" fmla="*/ 0 w 444"/>
                <a:gd name="T49" fmla="*/ 0 h 460"/>
                <a:gd name="T50" fmla="*/ 0 w 444"/>
                <a:gd name="T51" fmla="*/ 0 h 460"/>
                <a:gd name="T52" fmla="*/ 0 w 444"/>
                <a:gd name="T53" fmla="*/ 0 h 460"/>
                <a:gd name="T54" fmla="*/ 0 w 444"/>
                <a:gd name="T55" fmla="*/ 0 h 460"/>
                <a:gd name="T56" fmla="*/ 0 w 444"/>
                <a:gd name="T57" fmla="*/ 0 h 460"/>
                <a:gd name="T58" fmla="*/ 0 w 444"/>
                <a:gd name="T59" fmla="*/ 0 h 460"/>
                <a:gd name="T60" fmla="*/ 0 w 444"/>
                <a:gd name="T61" fmla="*/ 0 h 460"/>
                <a:gd name="T62" fmla="*/ 0 w 444"/>
                <a:gd name="T63" fmla="*/ 0 h 460"/>
                <a:gd name="T64" fmla="*/ 0 w 444"/>
                <a:gd name="T65" fmla="*/ 0 h 460"/>
                <a:gd name="T66" fmla="*/ 0 w 444"/>
                <a:gd name="T67" fmla="*/ 0 h 460"/>
                <a:gd name="T68" fmla="*/ 0 w 444"/>
                <a:gd name="T69" fmla="*/ 0 h 460"/>
                <a:gd name="T70" fmla="*/ 0 w 444"/>
                <a:gd name="T71" fmla="*/ 0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60">
                  <a:moveTo>
                    <a:pt x="124" y="399"/>
                  </a:moveTo>
                  <a:lnTo>
                    <a:pt x="0" y="144"/>
                  </a:lnTo>
                  <a:lnTo>
                    <a:pt x="62" y="113"/>
                  </a:lnTo>
                  <a:lnTo>
                    <a:pt x="324" y="262"/>
                  </a:lnTo>
                  <a:lnTo>
                    <a:pt x="230" y="92"/>
                  </a:lnTo>
                  <a:lnTo>
                    <a:pt x="218" y="92"/>
                  </a:lnTo>
                  <a:lnTo>
                    <a:pt x="208" y="92"/>
                  </a:lnTo>
                  <a:lnTo>
                    <a:pt x="196" y="91"/>
                  </a:lnTo>
                  <a:lnTo>
                    <a:pt x="183" y="90"/>
                  </a:lnTo>
                  <a:lnTo>
                    <a:pt x="170" y="62"/>
                  </a:lnTo>
                  <a:lnTo>
                    <a:pt x="297" y="0"/>
                  </a:lnTo>
                  <a:lnTo>
                    <a:pt x="311" y="28"/>
                  </a:lnTo>
                  <a:lnTo>
                    <a:pt x="305" y="38"/>
                  </a:lnTo>
                  <a:lnTo>
                    <a:pt x="297" y="49"/>
                  </a:lnTo>
                  <a:lnTo>
                    <a:pt x="290" y="58"/>
                  </a:lnTo>
                  <a:lnTo>
                    <a:pt x="283" y="66"/>
                  </a:lnTo>
                  <a:lnTo>
                    <a:pt x="381" y="273"/>
                  </a:lnTo>
                  <a:lnTo>
                    <a:pt x="393" y="272"/>
                  </a:lnTo>
                  <a:lnTo>
                    <a:pt x="406" y="272"/>
                  </a:lnTo>
                  <a:lnTo>
                    <a:pt x="419" y="272"/>
                  </a:lnTo>
                  <a:lnTo>
                    <a:pt x="431" y="273"/>
                  </a:lnTo>
                  <a:lnTo>
                    <a:pt x="444" y="300"/>
                  </a:lnTo>
                  <a:lnTo>
                    <a:pt x="326" y="358"/>
                  </a:lnTo>
                  <a:lnTo>
                    <a:pt x="93" y="225"/>
                  </a:lnTo>
                  <a:lnTo>
                    <a:pt x="174" y="374"/>
                  </a:lnTo>
                  <a:lnTo>
                    <a:pt x="184" y="374"/>
                  </a:lnTo>
                  <a:lnTo>
                    <a:pt x="195" y="374"/>
                  </a:lnTo>
                  <a:lnTo>
                    <a:pt x="205" y="376"/>
                  </a:lnTo>
                  <a:lnTo>
                    <a:pt x="216" y="378"/>
                  </a:lnTo>
                  <a:lnTo>
                    <a:pt x="230" y="405"/>
                  </a:lnTo>
                  <a:lnTo>
                    <a:pt x="118" y="460"/>
                  </a:lnTo>
                  <a:lnTo>
                    <a:pt x="104" y="433"/>
                  </a:lnTo>
                  <a:lnTo>
                    <a:pt x="108" y="424"/>
                  </a:lnTo>
                  <a:lnTo>
                    <a:pt x="114" y="415"/>
                  </a:lnTo>
                  <a:lnTo>
                    <a:pt x="119" y="407"/>
                  </a:lnTo>
                  <a:lnTo>
                    <a:pt x="124" y="399"/>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45">
              <a:extLst>
                <a:ext uri="{FF2B5EF4-FFF2-40B4-BE49-F238E27FC236}">
                  <a16:creationId xmlns:a16="http://schemas.microsoft.com/office/drawing/2014/main" id="{794E9140-E2D6-6AFE-C20B-CD8DE9B1B5D1}"/>
                </a:ext>
              </a:extLst>
            </p:cNvPr>
            <p:cNvSpPr>
              <a:spLocks/>
            </p:cNvSpPr>
            <p:nvPr userDrawn="1"/>
          </p:nvSpPr>
          <p:spPr bwMode="auto">
            <a:xfrm>
              <a:off x="954088" y="708025"/>
              <a:ext cx="31750" cy="41275"/>
            </a:xfrm>
            <a:custGeom>
              <a:avLst/>
              <a:gdLst>
                <a:gd name="T0" fmla="*/ 0 w 274"/>
                <a:gd name="T1" fmla="*/ 0 h 366"/>
                <a:gd name="T2" fmla="*/ 0 w 274"/>
                <a:gd name="T3" fmla="*/ 0 h 366"/>
                <a:gd name="T4" fmla="*/ 0 w 274"/>
                <a:gd name="T5" fmla="*/ 0 h 366"/>
                <a:gd name="T6" fmla="*/ 0 w 274"/>
                <a:gd name="T7" fmla="*/ 0 h 366"/>
                <a:gd name="T8" fmla="*/ 0 w 274"/>
                <a:gd name="T9" fmla="*/ 0 h 366"/>
                <a:gd name="T10" fmla="*/ 0 w 274"/>
                <a:gd name="T11" fmla="*/ 0 h 366"/>
                <a:gd name="T12" fmla="*/ 0 w 274"/>
                <a:gd name="T13" fmla="*/ 0 h 366"/>
                <a:gd name="T14" fmla="*/ 0 w 274"/>
                <a:gd name="T15" fmla="*/ 0 h 366"/>
                <a:gd name="T16" fmla="*/ 0 w 274"/>
                <a:gd name="T17" fmla="*/ 0 h 366"/>
                <a:gd name="T18" fmla="*/ 0 w 274"/>
                <a:gd name="T19" fmla="*/ 0 h 366"/>
                <a:gd name="T20" fmla="*/ 0 w 274"/>
                <a:gd name="T21" fmla="*/ 0 h 366"/>
                <a:gd name="T22" fmla="*/ 0 w 274"/>
                <a:gd name="T23" fmla="*/ 0 h 366"/>
                <a:gd name="T24" fmla="*/ 0 w 274"/>
                <a:gd name="T25" fmla="*/ 0 h 366"/>
                <a:gd name="T26" fmla="*/ 0 w 274"/>
                <a:gd name="T27" fmla="*/ 0 h 366"/>
                <a:gd name="T28" fmla="*/ 0 w 274"/>
                <a:gd name="T29" fmla="*/ 0 h 366"/>
                <a:gd name="T30" fmla="*/ 0 w 274"/>
                <a:gd name="T31" fmla="*/ 0 h 366"/>
                <a:gd name="T32" fmla="*/ 0 w 274"/>
                <a:gd name="T33" fmla="*/ 0 h 366"/>
                <a:gd name="T34" fmla="*/ 0 w 274"/>
                <a:gd name="T35" fmla="*/ 0 h 366"/>
                <a:gd name="T36" fmla="*/ 0 w 274"/>
                <a:gd name="T37" fmla="*/ 0 h 366"/>
                <a:gd name="T38" fmla="*/ 0 w 274"/>
                <a:gd name="T39" fmla="*/ 0 h 366"/>
                <a:gd name="T40" fmla="*/ 0 w 274"/>
                <a:gd name="T41" fmla="*/ 0 h 366"/>
                <a:gd name="T42" fmla="*/ 0 w 274"/>
                <a:gd name="T43" fmla="*/ 0 h 366"/>
                <a:gd name="T44" fmla="*/ 0 w 274"/>
                <a:gd name="T45" fmla="*/ 0 h 366"/>
                <a:gd name="T46" fmla="*/ 0 w 274"/>
                <a:gd name="T47" fmla="*/ 0 h 366"/>
                <a:gd name="T48" fmla="*/ 0 w 274"/>
                <a:gd name="T49" fmla="*/ 0 h 366"/>
                <a:gd name="T50" fmla="*/ 0 w 274"/>
                <a:gd name="T51" fmla="*/ 0 h 366"/>
                <a:gd name="T52" fmla="*/ 0 w 274"/>
                <a:gd name="T53" fmla="*/ 0 h 366"/>
                <a:gd name="T54" fmla="*/ 0 w 274"/>
                <a:gd name="T55" fmla="*/ 0 h 366"/>
                <a:gd name="T56" fmla="*/ 0 w 274"/>
                <a:gd name="T57" fmla="*/ 0 h 366"/>
                <a:gd name="T58" fmla="*/ 0 w 274"/>
                <a:gd name="T59" fmla="*/ 0 h 366"/>
                <a:gd name="T60" fmla="*/ 0 w 274"/>
                <a:gd name="T61" fmla="*/ 0 h 366"/>
                <a:gd name="T62" fmla="*/ 0 w 274"/>
                <a:gd name="T63" fmla="*/ 0 h 366"/>
                <a:gd name="T64" fmla="*/ 0 w 274"/>
                <a:gd name="T65" fmla="*/ 0 h 366"/>
                <a:gd name="T66" fmla="*/ 0 w 274"/>
                <a:gd name="T67" fmla="*/ 0 h 366"/>
                <a:gd name="T68" fmla="*/ 0 w 274"/>
                <a:gd name="T69" fmla="*/ 0 h 366"/>
                <a:gd name="T70" fmla="*/ 0 w 274"/>
                <a:gd name="T71" fmla="*/ 0 h 366"/>
                <a:gd name="T72" fmla="*/ 0 w 274"/>
                <a:gd name="T73" fmla="*/ 0 h 366"/>
                <a:gd name="T74" fmla="*/ 0 w 274"/>
                <a:gd name="T75" fmla="*/ 0 h 366"/>
                <a:gd name="T76" fmla="*/ 0 w 274"/>
                <a:gd name="T77" fmla="*/ 0 h 366"/>
                <a:gd name="T78" fmla="*/ 0 w 274"/>
                <a:gd name="T79" fmla="*/ 0 h 366"/>
                <a:gd name="T80" fmla="*/ 0 w 274"/>
                <a:gd name="T81" fmla="*/ 0 h 366"/>
                <a:gd name="T82" fmla="*/ 0 w 274"/>
                <a:gd name="T83" fmla="*/ 0 h 366"/>
                <a:gd name="T84" fmla="*/ 0 w 274"/>
                <a:gd name="T85" fmla="*/ 0 h 366"/>
                <a:gd name="T86" fmla="*/ 0 w 274"/>
                <a:gd name="T87" fmla="*/ 0 h 366"/>
                <a:gd name="T88" fmla="*/ 0 w 274"/>
                <a:gd name="T89" fmla="*/ 0 h 366"/>
                <a:gd name="T90" fmla="*/ 0 w 274"/>
                <a:gd name="T91" fmla="*/ 0 h 366"/>
                <a:gd name="T92" fmla="*/ 0 w 274"/>
                <a:gd name="T93" fmla="*/ 0 h 366"/>
                <a:gd name="T94" fmla="*/ 0 w 274"/>
                <a:gd name="T95" fmla="*/ 0 h 366"/>
                <a:gd name="T96" fmla="*/ 0 w 274"/>
                <a:gd name="T97" fmla="*/ 0 h 366"/>
                <a:gd name="T98" fmla="*/ 0 w 274"/>
                <a:gd name="T99" fmla="*/ 0 h 366"/>
                <a:gd name="T100" fmla="*/ 0 w 274"/>
                <a:gd name="T101" fmla="*/ 0 h 366"/>
                <a:gd name="T102" fmla="*/ 0 w 274"/>
                <a:gd name="T103" fmla="*/ 0 h 366"/>
                <a:gd name="T104" fmla="*/ 0 w 274"/>
                <a:gd name="T105" fmla="*/ 0 h 366"/>
                <a:gd name="T106" fmla="*/ 0 w 274"/>
                <a:gd name="T107" fmla="*/ 0 h 366"/>
                <a:gd name="T108" fmla="*/ 0 w 274"/>
                <a:gd name="T109" fmla="*/ 0 h 366"/>
                <a:gd name="T110" fmla="*/ 0 w 274"/>
                <a:gd name="T111" fmla="*/ 0 h 366"/>
                <a:gd name="T112" fmla="*/ 0 w 274"/>
                <a:gd name="T113" fmla="*/ 0 h 366"/>
                <a:gd name="T114" fmla="*/ 0 w 274"/>
                <a:gd name="T115" fmla="*/ 0 h 366"/>
                <a:gd name="T116" fmla="*/ 0 w 274"/>
                <a:gd name="T117" fmla="*/ 0 h 366"/>
                <a:gd name="T118" fmla="*/ 0 w 274"/>
                <a:gd name="T119" fmla="*/ 0 h 366"/>
                <a:gd name="T120" fmla="*/ 0 w 274"/>
                <a:gd name="T121" fmla="*/ 0 h 366"/>
                <a:gd name="T122" fmla="*/ 0 w 274"/>
                <a:gd name="T123" fmla="*/ 0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366">
                  <a:moveTo>
                    <a:pt x="124" y="9"/>
                  </a:moveTo>
                  <a:lnTo>
                    <a:pt x="146" y="5"/>
                  </a:lnTo>
                  <a:lnTo>
                    <a:pt x="170" y="1"/>
                  </a:lnTo>
                  <a:lnTo>
                    <a:pt x="193" y="0"/>
                  </a:lnTo>
                  <a:lnTo>
                    <a:pt x="213" y="0"/>
                  </a:lnTo>
                  <a:lnTo>
                    <a:pt x="234" y="95"/>
                  </a:lnTo>
                  <a:lnTo>
                    <a:pt x="196" y="104"/>
                  </a:lnTo>
                  <a:lnTo>
                    <a:pt x="189" y="93"/>
                  </a:lnTo>
                  <a:lnTo>
                    <a:pt x="181" y="83"/>
                  </a:lnTo>
                  <a:lnTo>
                    <a:pt x="174" y="72"/>
                  </a:lnTo>
                  <a:lnTo>
                    <a:pt x="169" y="62"/>
                  </a:lnTo>
                  <a:lnTo>
                    <a:pt x="158" y="59"/>
                  </a:lnTo>
                  <a:lnTo>
                    <a:pt x="146" y="59"/>
                  </a:lnTo>
                  <a:lnTo>
                    <a:pt x="133" y="59"/>
                  </a:lnTo>
                  <a:lnTo>
                    <a:pt x="118" y="63"/>
                  </a:lnTo>
                  <a:lnTo>
                    <a:pt x="108" y="65"/>
                  </a:lnTo>
                  <a:lnTo>
                    <a:pt x="100" y="68"/>
                  </a:lnTo>
                  <a:lnTo>
                    <a:pt x="93" y="73"/>
                  </a:lnTo>
                  <a:lnTo>
                    <a:pt x="86" y="79"/>
                  </a:lnTo>
                  <a:lnTo>
                    <a:pt x="81" y="85"/>
                  </a:lnTo>
                  <a:lnTo>
                    <a:pt x="79" y="92"/>
                  </a:lnTo>
                  <a:lnTo>
                    <a:pt x="78" y="96"/>
                  </a:lnTo>
                  <a:lnTo>
                    <a:pt x="78" y="101"/>
                  </a:lnTo>
                  <a:lnTo>
                    <a:pt x="78" y="106"/>
                  </a:lnTo>
                  <a:lnTo>
                    <a:pt x="79" y="111"/>
                  </a:lnTo>
                  <a:lnTo>
                    <a:pt x="80" y="117"/>
                  </a:lnTo>
                  <a:lnTo>
                    <a:pt x="83" y="122"/>
                  </a:lnTo>
                  <a:lnTo>
                    <a:pt x="86" y="127"/>
                  </a:lnTo>
                  <a:lnTo>
                    <a:pt x="91" y="130"/>
                  </a:lnTo>
                  <a:lnTo>
                    <a:pt x="95" y="135"/>
                  </a:lnTo>
                  <a:lnTo>
                    <a:pt x="100" y="137"/>
                  </a:lnTo>
                  <a:lnTo>
                    <a:pt x="105" y="140"/>
                  </a:lnTo>
                  <a:lnTo>
                    <a:pt x="112" y="142"/>
                  </a:lnTo>
                  <a:lnTo>
                    <a:pt x="125" y="145"/>
                  </a:lnTo>
                  <a:lnTo>
                    <a:pt x="140" y="148"/>
                  </a:lnTo>
                  <a:lnTo>
                    <a:pt x="156" y="150"/>
                  </a:lnTo>
                  <a:lnTo>
                    <a:pt x="172" y="152"/>
                  </a:lnTo>
                  <a:lnTo>
                    <a:pt x="188" y="156"/>
                  </a:lnTo>
                  <a:lnTo>
                    <a:pt x="203" y="160"/>
                  </a:lnTo>
                  <a:lnTo>
                    <a:pt x="219" y="165"/>
                  </a:lnTo>
                  <a:lnTo>
                    <a:pt x="233" y="172"/>
                  </a:lnTo>
                  <a:lnTo>
                    <a:pt x="240" y="176"/>
                  </a:lnTo>
                  <a:lnTo>
                    <a:pt x="246" y="181"/>
                  </a:lnTo>
                  <a:lnTo>
                    <a:pt x="252" y="186"/>
                  </a:lnTo>
                  <a:lnTo>
                    <a:pt x="257" y="193"/>
                  </a:lnTo>
                  <a:lnTo>
                    <a:pt x="261" y="200"/>
                  </a:lnTo>
                  <a:lnTo>
                    <a:pt x="266" y="207"/>
                  </a:lnTo>
                  <a:lnTo>
                    <a:pt x="269" y="216"/>
                  </a:lnTo>
                  <a:lnTo>
                    <a:pt x="271" y="226"/>
                  </a:lnTo>
                  <a:lnTo>
                    <a:pt x="273" y="237"/>
                  </a:lnTo>
                  <a:lnTo>
                    <a:pt x="274" y="247"/>
                  </a:lnTo>
                  <a:lnTo>
                    <a:pt x="273" y="257"/>
                  </a:lnTo>
                  <a:lnTo>
                    <a:pt x="271" y="268"/>
                  </a:lnTo>
                  <a:lnTo>
                    <a:pt x="268" y="277"/>
                  </a:lnTo>
                  <a:lnTo>
                    <a:pt x="264" y="287"/>
                  </a:lnTo>
                  <a:lnTo>
                    <a:pt x="258" y="296"/>
                  </a:lnTo>
                  <a:lnTo>
                    <a:pt x="251" y="305"/>
                  </a:lnTo>
                  <a:lnTo>
                    <a:pt x="244" y="313"/>
                  </a:lnTo>
                  <a:lnTo>
                    <a:pt x="234" y="322"/>
                  </a:lnTo>
                  <a:lnTo>
                    <a:pt x="225" y="329"/>
                  </a:lnTo>
                  <a:lnTo>
                    <a:pt x="213" y="335"/>
                  </a:lnTo>
                  <a:lnTo>
                    <a:pt x="200" y="342"/>
                  </a:lnTo>
                  <a:lnTo>
                    <a:pt x="187" y="347"/>
                  </a:lnTo>
                  <a:lnTo>
                    <a:pt x="172" y="352"/>
                  </a:lnTo>
                  <a:lnTo>
                    <a:pt x="156" y="356"/>
                  </a:lnTo>
                  <a:lnTo>
                    <a:pt x="136" y="361"/>
                  </a:lnTo>
                  <a:lnTo>
                    <a:pt x="114" y="363"/>
                  </a:lnTo>
                  <a:lnTo>
                    <a:pt x="93" y="365"/>
                  </a:lnTo>
                  <a:lnTo>
                    <a:pt x="74" y="366"/>
                  </a:lnTo>
                  <a:lnTo>
                    <a:pt x="54" y="274"/>
                  </a:lnTo>
                  <a:lnTo>
                    <a:pt x="91" y="266"/>
                  </a:lnTo>
                  <a:lnTo>
                    <a:pt x="99" y="276"/>
                  </a:lnTo>
                  <a:lnTo>
                    <a:pt x="107" y="288"/>
                  </a:lnTo>
                  <a:lnTo>
                    <a:pt x="114" y="299"/>
                  </a:lnTo>
                  <a:lnTo>
                    <a:pt x="119" y="309"/>
                  </a:lnTo>
                  <a:lnTo>
                    <a:pt x="127" y="310"/>
                  </a:lnTo>
                  <a:lnTo>
                    <a:pt x="137" y="310"/>
                  </a:lnTo>
                  <a:lnTo>
                    <a:pt x="148" y="309"/>
                  </a:lnTo>
                  <a:lnTo>
                    <a:pt x="159" y="308"/>
                  </a:lnTo>
                  <a:lnTo>
                    <a:pt x="169" y="305"/>
                  </a:lnTo>
                  <a:lnTo>
                    <a:pt x="177" y="300"/>
                  </a:lnTo>
                  <a:lnTo>
                    <a:pt x="184" y="296"/>
                  </a:lnTo>
                  <a:lnTo>
                    <a:pt x="190" y="291"/>
                  </a:lnTo>
                  <a:lnTo>
                    <a:pt x="194" y="285"/>
                  </a:lnTo>
                  <a:lnTo>
                    <a:pt x="197" y="277"/>
                  </a:lnTo>
                  <a:lnTo>
                    <a:pt x="197" y="269"/>
                  </a:lnTo>
                  <a:lnTo>
                    <a:pt x="196" y="260"/>
                  </a:lnTo>
                  <a:lnTo>
                    <a:pt x="195" y="255"/>
                  </a:lnTo>
                  <a:lnTo>
                    <a:pt x="192" y="250"/>
                  </a:lnTo>
                  <a:lnTo>
                    <a:pt x="189" y="245"/>
                  </a:lnTo>
                  <a:lnTo>
                    <a:pt x="184" y="242"/>
                  </a:lnTo>
                  <a:lnTo>
                    <a:pt x="180" y="239"/>
                  </a:lnTo>
                  <a:lnTo>
                    <a:pt x="175" y="236"/>
                  </a:lnTo>
                  <a:lnTo>
                    <a:pt x="170" y="234"/>
                  </a:lnTo>
                  <a:lnTo>
                    <a:pt x="163" y="232"/>
                  </a:lnTo>
                  <a:lnTo>
                    <a:pt x="135" y="226"/>
                  </a:lnTo>
                  <a:lnTo>
                    <a:pt x="103" y="221"/>
                  </a:lnTo>
                  <a:lnTo>
                    <a:pt x="86" y="218"/>
                  </a:lnTo>
                  <a:lnTo>
                    <a:pt x="70" y="214"/>
                  </a:lnTo>
                  <a:lnTo>
                    <a:pt x="55" y="208"/>
                  </a:lnTo>
                  <a:lnTo>
                    <a:pt x="40" y="202"/>
                  </a:lnTo>
                  <a:lnTo>
                    <a:pt x="34" y="198"/>
                  </a:lnTo>
                  <a:lnTo>
                    <a:pt x="27" y="193"/>
                  </a:lnTo>
                  <a:lnTo>
                    <a:pt x="21" y="187"/>
                  </a:lnTo>
                  <a:lnTo>
                    <a:pt x="17" y="181"/>
                  </a:lnTo>
                  <a:lnTo>
                    <a:pt x="11" y="174"/>
                  </a:lnTo>
                  <a:lnTo>
                    <a:pt x="7" y="166"/>
                  </a:lnTo>
                  <a:lnTo>
                    <a:pt x="4" y="158"/>
                  </a:lnTo>
                  <a:lnTo>
                    <a:pt x="2" y="148"/>
                  </a:lnTo>
                  <a:lnTo>
                    <a:pt x="0" y="138"/>
                  </a:lnTo>
                  <a:lnTo>
                    <a:pt x="0" y="126"/>
                  </a:lnTo>
                  <a:lnTo>
                    <a:pt x="0" y="115"/>
                  </a:lnTo>
                  <a:lnTo>
                    <a:pt x="2" y="105"/>
                  </a:lnTo>
                  <a:lnTo>
                    <a:pt x="5" y="94"/>
                  </a:lnTo>
                  <a:lnTo>
                    <a:pt x="10" y="84"/>
                  </a:lnTo>
                  <a:lnTo>
                    <a:pt x="16" y="74"/>
                  </a:lnTo>
                  <a:lnTo>
                    <a:pt x="23" y="65"/>
                  </a:lnTo>
                  <a:lnTo>
                    <a:pt x="31" y="55"/>
                  </a:lnTo>
                  <a:lnTo>
                    <a:pt x="41" y="47"/>
                  </a:lnTo>
                  <a:lnTo>
                    <a:pt x="51" y="38"/>
                  </a:lnTo>
                  <a:lnTo>
                    <a:pt x="64" y="31"/>
                  </a:lnTo>
                  <a:lnTo>
                    <a:pt x="77" y="25"/>
                  </a:lnTo>
                  <a:lnTo>
                    <a:pt x="92" y="18"/>
                  </a:lnTo>
                  <a:lnTo>
                    <a:pt x="107" y="13"/>
                  </a:lnTo>
                  <a:lnTo>
                    <a:pt x="124" y="9"/>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46">
              <a:extLst>
                <a:ext uri="{FF2B5EF4-FFF2-40B4-BE49-F238E27FC236}">
                  <a16:creationId xmlns:a16="http://schemas.microsoft.com/office/drawing/2014/main" id="{8659FC67-DC6F-36E0-B316-71291C1D7410}"/>
                </a:ext>
              </a:extLst>
            </p:cNvPr>
            <p:cNvSpPr>
              <a:spLocks/>
            </p:cNvSpPr>
            <p:nvPr userDrawn="1"/>
          </p:nvSpPr>
          <p:spPr bwMode="auto">
            <a:xfrm>
              <a:off x="915988" y="715963"/>
              <a:ext cx="22225" cy="38100"/>
            </a:xfrm>
            <a:custGeom>
              <a:avLst/>
              <a:gdLst>
                <a:gd name="T0" fmla="*/ 0 w 195"/>
                <a:gd name="T1" fmla="*/ 0 h 347"/>
                <a:gd name="T2" fmla="*/ 0 w 195"/>
                <a:gd name="T3" fmla="*/ 0 h 347"/>
                <a:gd name="T4" fmla="*/ 0 w 195"/>
                <a:gd name="T5" fmla="*/ 0 h 347"/>
                <a:gd name="T6" fmla="*/ 0 w 195"/>
                <a:gd name="T7" fmla="*/ 0 h 347"/>
                <a:gd name="T8" fmla="*/ 0 w 195"/>
                <a:gd name="T9" fmla="*/ 0 h 347"/>
                <a:gd name="T10" fmla="*/ 0 w 195"/>
                <a:gd name="T11" fmla="*/ 0 h 347"/>
                <a:gd name="T12" fmla="*/ 0 w 195"/>
                <a:gd name="T13" fmla="*/ 0 h 347"/>
                <a:gd name="T14" fmla="*/ 0 w 195"/>
                <a:gd name="T15" fmla="*/ 0 h 347"/>
                <a:gd name="T16" fmla="*/ 0 w 195"/>
                <a:gd name="T17" fmla="*/ 0 h 347"/>
                <a:gd name="T18" fmla="*/ 0 w 195"/>
                <a:gd name="T19" fmla="*/ 0 h 347"/>
                <a:gd name="T20" fmla="*/ 0 w 195"/>
                <a:gd name="T21" fmla="*/ 0 h 347"/>
                <a:gd name="T22" fmla="*/ 0 w 195"/>
                <a:gd name="T23" fmla="*/ 0 h 347"/>
                <a:gd name="T24" fmla="*/ 0 w 195"/>
                <a:gd name="T25" fmla="*/ 0 h 347"/>
                <a:gd name="T26" fmla="*/ 0 w 195"/>
                <a:gd name="T27" fmla="*/ 0 h 347"/>
                <a:gd name="T28" fmla="*/ 0 w 195"/>
                <a:gd name="T29" fmla="*/ 0 h 347"/>
                <a:gd name="T30" fmla="*/ 0 w 195"/>
                <a:gd name="T31" fmla="*/ 0 h 347"/>
                <a:gd name="T32" fmla="*/ 0 w 195"/>
                <a:gd name="T33" fmla="*/ 0 h 347"/>
                <a:gd name="T34" fmla="*/ 0 w 195"/>
                <a:gd name="T35" fmla="*/ 0 h 347"/>
                <a:gd name="T36" fmla="*/ 0 w 195"/>
                <a:gd name="T37" fmla="*/ 0 h 347"/>
                <a:gd name="T38" fmla="*/ 0 w 195"/>
                <a:gd name="T39" fmla="*/ 0 h 347"/>
                <a:gd name="T40" fmla="*/ 0 w 195"/>
                <a:gd name="T41" fmla="*/ 0 h 347"/>
                <a:gd name="T42" fmla="*/ 0 w 195"/>
                <a:gd name="T43" fmla="*/ 0 h 347"/>
                <a:gd name="T44" fmla="*/ 0 w 195"/>
                <a:gd name="T45" fmla="*/ 0 h 347"/>
                <a:gd name="T46" fmla="*/ 0 w 195"/>
                <a:gd name="T47" fmla="*/ 0 h 347"/>
                <a:gd name="T48" fmla="*/ 0 w 195"/>
                <a:gd name="T49" fmla="*/ 0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347">
                  <a:moveTo>
                    <a:pt x="168" y="0"/>
                  </a:moveTo>
                  <a:lnTo>
                    <a:pt x="171" y="31"/>
                  </a:lnTo>
                  <a:lnTo>
                    <a:pt x="161" y="38"/>
                  </a:lnTo>
                  <a:lnTo>
                    <a:pt x="150" y="44"/>
                  </a:lnTo>
                  <a:lnTo>
                    <a:pt x="139" y="51"/>
                  </a:lnTo>
                  <a:lnTo>
                    <a:pt x="127" y="56"/>
                  </a:lnTo>
                  <a:lnTo>
                    <a:pt x="146" y="285"/>
                  </a:lnTo>
                  <a:lnTo>
                    <a:pt x="158" y="287"/>
                  </a:lnTo>
                  <a:lnTo>
                    <a:pt x="169" y="292"/>
                  </a:lnTo>
                  <a:lnTo>
                    <a:pt x="181" y="297"/>
                  </a:lnTo>
                  <a:lnTo>
                    <a:pt x="193" y="302"/>
                  </a:lnTo>
                  <a:lnTo>
                    <a:pt x="195" y="333"/>
                  </a:lnTo>
                  <a:lnTo>
                    <a:pt x="26" y="347"/>
                  </a:lnTo>
                  <a:lnTo>
                    <a:pt x="24" y="316"/>
                  </a:lnTo>
                  <a:lnTo>
                    <a:pt x="34" y="309"/>
                  </a:lnTo>
                  <a:lnTo>
                    <a:pt x="45" y="302"/>
                  </a:lnTo>
                  <a:lnTo>
                    <a:pt x="57" y="296"/>
                  </a:lnTo>
                  <a:lnTo>
                    <a:pt x="67" y="292"/>
                  </a:lnTo>
                  <a:lnTo>
                    <a:pt x="48" y="62"/>
                  </a:lnTo>
                  <a:lnTo>
                    <a:pt x="37" y="59"/>
                  </a:lnTo>
                  <a:lnTo>
                    <a:pt x="25" y="55"/>
                  </a:lnTo>
                  <a:lnTo>
                    <a:pt x="13" y="50"/>
                  </a:lnTo>
                  <a:lnTo>
                    <a:pt x="2" y="43"/>
                  </a:lnTo>
                  <a:lnTo>
                    <a:pt x="0" y="14"/>
                  </a:lnTo>
                  <a:lnTo>
                    <a:pt x="168" y="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47">
              <a:extLst>
                <a:ext uri="{FF2B5EF4-FFF2-40B4-BE49-F238E27FC236}">
                  <a16:creationId xmlns:a16="http://schemas.microsoft.com/office/drawing/2014/main" id="{3F8983FE-8D4D-354C-0CBC-14DBDF9B1C7D}"/>
                </a:ext>
              </a:extLst>
            </p:cNvPr>
            <p:cNvSpPr>
              <a:spLocks/>
            </p:cNvSpPr>
            <p:nvPr userDrawn="1"/>
          </p:nvSpPr>
          <p:spPr bwMode="auto">
            <a:xfrm>
              <a:off x="868363" y="715963"/>
              <a:ext cx="26988" cy="39688"/>
            </a:xfrm>
            <a:custGeom>
              <a:avLst/>
              <a:gdLst>
                <a:gd name="T0" fmla="*/ 0 w 243"/>
                <a:gd name="T1" fmla="*/ 0 h 344"/>
                <a:gd name="T2" fmla="*/ 0 w 243"/>
                <a:gd name="T3" fmla="*/ 0 h 344"/>
                <a:gd name="T4" fmla="*/ 0 w 243"/>
                <a:gd name="T5" fmla="*/ 0 h 344"/>
                <a:gd name="T6" fmla="*/ 0 w 243"/>
                <a:gd name="T7" fmla="*/ 0 h 344"/>
                <a:gd name="T8" fmla="*/ 0 w 243"/>
                <a:gd name="T9" fmla="*/ 0 h 344"/>
                <a:gd name="T10" fmla="*/ 0 w 243"/>
                <a:gd name="T11" fmla="*/ 0 h 344"/>
                <a:gd name="T12" fmla="*/ 0 w 243"/>
                <a:gd name="T13" fmla="*/ 0 h 344"/>
                <a:gd name="T14" fmla="*/ 0 w 243"/>
                <a:gd name="T15" fmla="*/ 0 h 344"/>
                <a:gd name="T16" fmla="*/ 0 w 243"/>
                <a:gd name="T17" fmla="*/ 0 h 344"/>
                <a:gd name="T18" fmla="*/ 0 w 243"/>
                <a:gd name="T19" fmla="*/ 0 h 344"/>
                <a:gd name="T20" fmla="*/ 0 w 243"/>
                <a:gd name="T21" fmla="*/ 0 h 344"/>
                <a:gd name="T22" fmla="*/ 0 w 243"/>
                <a:gd name="T23" fmla="*/ 0 h 344"/>
                <a:gd name="T24" fmla="*/ 0 w 243"/>
                <a:gd name="T25" fmla="*/ 0 h 344"/>
                <a:gd name="T26" fmla="*/ 0 w 243"/>
                <a:gd name="T27" fmla="*/ 0 h 344"/>
                <a:gd name="T28" fmla="*/ 0 w 243"/>
                <a:gd name="T29" fmla="*/ 0 h 344"/>
                <a:gd name="T30" fmla="*/ 0 w 243"/>
                <a:gd name="T31" fmla="*/ 0 h 344"/>
                <a:gd name="T32" fmla="*/ 0 w 243"/>
                <a:gd name="T33" fmla="*/ 0 h 344"/>
                <a:gd name="T34" fmla="*/ 0 w 243"/>
                <a:gd name="T35" fmla="*/ 0 h 344"/>
                <a:gd name="T36" fmla="*/ 0 w 243"/>
                <a:gd name="T37" fmla="*/ 0 h 344"/>
                <a:gd name="T38" fmla="*/ 0 w 243"/>
                <a:gd name="T39" fmla="*/ 0 h 344"/>
                <a:gd name="T40" fmla="*/ 0 w 243"/>
                <a:gd name="T41" fmla="*/ 0 h 344"/>
                <a:gd name="T42" fmla="*/ 0 w 243"/>
                <a:gd name="T43" fmla="*/ 0 h 344"/>
                <a:gd name="T44" fmla="*/ 0 w 243"/>
                <a:gd name="T45" fmla="*/ 0 h 344"/>
                <a:gd name="T46" fmla="*/ 0 w 243"/>
                <a:gd name="T47" fmla="*/ 0 h 344"/>
                <a:gd name="T48" fmla="*/ 0 w 243"/>
                <a:gd name="T49" fmla="*/ 0 h 344"/>
                <a:gd name="T50" fmla="*/ 0 w 243"/>
                <a:gd name="T51" fmla="*/ 0 h 344"/>
                <a:gd name="T52" fmla="*/ 0 w 243"/>
                <a:gd name="T53" fmla="*/ 0 h 344"/>
                <a:gd name="T54" fmla="*/ 0 w 243"/>
                <a:gd name="T55" fmla="*/ 0 h 344"/>
                <a:gd name="T56" fmla="*/ 0 w 243"/>
                <a:gd name="T57" fmla="*/ 0 h 344"/>
                <a:gd name="T58" fmla="*/ 0 w 243"/>
                <a:gd name="T59" fmla="*/ 0 h 344"/>
                <a:gd name="T60" fmla="*/ 0 w 243"/>
                <a:gd name="T61" fmla="*/ 0 h 344"/>
                <a:gd name="T62" fmla="*/ 0 w 243"/>
                <a:gd name="T63" fmla="*/ 0 h 344"/>
                <a:gd name="T64" fmla="*/ 0 w 243"/>
                <a:gd name="T65" fmla="*/ 0 h 344"/>
                <a:gd name="T66" fmla="*/ 0 w 243"/>
                <a:gd name="T67" fmla="*/ 0 h 344"/>
                <a:gd name="T68" fmla="*/ 0 w 243"/>
                <a:gd name="T69" fmla="*/ 0 h 344"/>
                <a:gd name="T70" fmla="*/ 0 w 243"/>
                <a:gd name="T71" fmla="*/ 0 h 344"/>
                <a:gd name="T72" fmla="*/ 0 w 243"/>
                <a:gd name="T73" fmla="*/ 0 h 344"/>
                <a:gd name="T74" fmla="*/ 0 w 243"/>
                <a:gd name="T75" fmla="*/ 0 h 344"/>
                <a:gd name="T76" fmla="*/ 0 w 243"/>
                <a:gd name="T77" fmla="*/ 0 h 344"/>
                <a:gd name="T78" fmla="*/ 0 w 243"/>
                <a:gd name="T79" fmla="*/ 0 h 344"/>
                <a:gd name="T80" fmla="*/ 0 w 243"/>
                <a:gd name="T81" fmla="*/ 0 h 344"/>
                <a:gd name="T82" fmla="*/ 0 w 243"/>
                <a:gd name="T83" fmla="*/ 0 h 344"/>
                <a:gd name="T84" fmla="*/ 0 w 243"/>
                <a:gd name="T85" fmla="*/ 0 h 344"/>
                <a:gd name="T86" fmla="*/ 0 w 243"/>
                <a:gd name="T87" fmla="*/ 0 h 344"/>
                <a:gd name="T88" fmla="*/ 0 w 243"/>
                <a:gd name="T89" fmla="*/ 0 h 344"/>
                <a:gd name="T90" fmla="*/ 0 w 243"/>
                <a:gd name="T91" fmla="*/ 0 h 344"/>
                <a:gd name="T92" fmla="*/ 0 w 243"/>
                <a:gd name="T93" fmla="*/ 0 h 344"/>
                <a:gd name="T94" fmla="*/ 0 w 243"/>
                <a:gd name="T95" fmla="*/ 0 h 344"/>
                <a:gd name="T96" fmla="*/ 0 w 243"/>
                <a:gd name="T97" fmla="*/ 0 h 344"/>
                <a:gd name="T98" fmla="*/ 0 w 243"/>
                <a:gd name="T99" fmla="*/ 0 h 344"/>
                <a:gd name="T100" fmla="*/ 0 w 243"/>
                <a:gd name="T101" fmla="*/ 0 h 344"/>
                <a:gd name="T102" fmla="*/ 0 w 243"/>
                <a:gd name="T103" fmla="*/ 0 h 344"/>
                <a:gd name="T104" fmla="*/ 0 w 243"/>
                <a:gd name="T105" fmla="*/ 0 h 344"/>
                <a:gd name="T106" fmla="*/ 0 w 243"/>
                <a:gd name="T107" fmla="*/ 0 h 344"/>
                <a:gd name="T108" fmla="*/ 0 w 243"/>
                <a:gd name="T109" fmla="*/ 0 h 344"/>
                <a:gd name="T110" fmla="*/ 0 w 243"/>
                <a:gd name="T111" fmla="*/ 0 h 344"/>
                <a:gd name="T112" fmla="*/ 0 w 243"/>
                <a:gd name="T113" fmla="*/ 0 h 344"/>
                <a:gd name="T114" fmla="*/ 0 w 243"/>
                <a:gd name="T115" fmla="*/ 0 h 344"/>
                <a:gd name="T116" fmla="*/ 0 w 243"/>
                <a:gd name="T117" fmla="*/ 0 h 344"/>
                <a:gd name="T118" fmla="*/ 0 w 243"/>
                <a:gd name="T119" fmla="*/ 0 h 344"/>
                <a:gd name="T120" fmla="*/ 0 w 243"/>
                <a:gd name="T121" fmla="*/ 0 h 344"/>
                <a:gd name="T122" fmla="*/ 0 w 243"/>
                <a:gd name="T123" fmla="*/ 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3" h="344">
                  <a:moveTo>
                    <a:pt x="152" y="0"/>
                  </a:moveTo>
                  <a:lnTo>
                    <a:pt x="176" y="1"/>
                  </a:lnTo>
                  <a:lnTo>
                    <a:pt x="199" y="3"/>
                  </a:lnTo>
                  <a:lnTo>
                    <a:pt x="220" y="7"/>
                  </a:lnTo>
                  <a:lnTo>
                    <a:pt x="240" y="12"/>
                  </a:lnTo>
                  <a:lnTo>
                    <a:pt x="238" y="110"/>
                  </a:lnTo>
                  <a:lnTo>
                    <a:pt x="200" y="109"/>
                  </a:lnTo>
                  <a:lnTo>
                    <a:pt x="195" y="97"/>
                  </a:lnTo>
                  <a:lnTo>
                    <a:pt x="190" y="84"/>
                  </a:lnTo>
                  <a:lnTo>
                    <a:pt x="185" y="72"/>
                  </a:lnTo>
                  <a:lnTo>
                    <a:pt x="182" y="61"/>
                  </a:lnTo>
                  <a:lnTo>
                    <a:pt x="173" y="57"/>
                  </a:lnTo>
                  <a:lnTo>
                    <a:pt x="162" y="53"/>
                  </a:lnTo>
                  <a:lnTo>
                    <a:pt x="149" y="50"/>
                  </a:lnTo>
                  <a:lnTo>
                    <a:pt x="133" y="49"/>
                  </a:lnTo>
                  <a:lnTo>
                    <a:pt x="123" y="49"/>
                  </a:lnTo>
                  <a:lnTo>
                    <a:pt x="115" y="51"/>
                  </a:lnTo>
                  <a:lnTo>
                    <a:pt x="106" y="53"/>
                  </a:lnTo>
                  <a:lnTo>
                    <a:pt x="99" y="58"/>
                  </a:lnTo>
                  <a:lnTo>
                    <a:pt x="93" y="63"/>
                  </a:lnTo>
                  <a:lnTo>
                    <a:pt x="88" y="69"/>
                  </a:lnTo>
                  <a:lnTo>
                    <a:pt x="86" y="73"/>
                  </a:lnTo>
                  <a:lnTo>
                    <a:pt x="85" y="78"/>
                  </a:lnTo>
                  <a:lnTo>
                    <a:pt x="84" y="82"/>
                  </a:lnTo>
                  <a:lnTo>
                    <a:pt x="84" y="87"/>
                  </a:lnTo>
                  <a:lnTo>
                    <a:pt x="84" y="94"/>
                  </a:lnTo>
                  <a:lnTo>
                    <a:pt x="85" y="99"/>
                  </a:lnTo>
                  <a:lnTo>
                    <a:pt x="87" y="104"/>
                  </a:lnTo>
                  <a:lnTo>
                    <a:pt x="90" y="109"/>
                  </a:lnTo>
                  <a:lnTo>
                    <a:pt x="94" y="114"/>
                  </a:lnTo>
                  <a:lnTo>
                    <a:pt x="98" y="118"/>
                  </a:lnTo>
                  <a:lnTo>
                    <a:pt x="103" y="122"/>
                  </a:lnTo>
                  <a:lnTo>
                    <a:pt x="108" y="125"/>
                  </a:lnTo>
                  <a:lnTo>
                    <a:pt x="120" y="132"/>
                  </a:lnTo>
                  <a:lnTo>
                    <a:pt x="134" y="138"/>
                  </a:lnTo>
                  <a:lnTo>
                    <a:pt x="149" y="144"/>
                  </a:lnTo>
                  <a:lnTo>
                    <a:pt x="164" y="151"/>
                  </a:lnTo>
                  <a:lnTo>
                    <a:pt x="179" y="157"/>
                  </a:lnTo>
                  <a:lnTo>
                    <a:pt x="194" y="164"/>
                  </a:lnTo>
                  <a:lnTo>
                    <a:pt x="208" y="173"/>
                  </a:lnTo>
                  <a:lnTo>
                    <a:pt x="219" y="183"/>
                  </a:lnTo>
                  <a:lnTo>
                    <a:pt x="224" y="189"/>
                  </a:lnTo>
                  <a:lnTo>
                    <a:pt x="230" y="195"/>
                  </a:lnTo>
                  <a:lnTo>
                    <a:pt x="234" y="202"/>
                  </a:lnTo>
                  <a:lnTo>
                    <a:pt x="237" y="210"/>
                  </a:lnTo>
                  <a:lnTo>
                    <a:pt x="240" y="217"/>
                  </a:lnTo>
                  <a:lnTo>
                    <a:pt x="242" y="226"/>
                  </a:lnTo>
                  <a:lnTo>
                    <a:pt x="243" y="235"/>
                  </a:lnTo>
                  <a:lnTo>
                    <a:pt x="243" y="246"/>
                  </a:lnTo>
                  <a:lnTo>
                    <a:pt x="242" y="256"/>
                  </a:lnTo>
                  <a:lnTo>
                    <a:pt x="240" y="266"/>
                  </a:lnTo>
                  <a:lnTo>
                    <a:pt x="237" y="276"/>
                  </a:lnTo>
                  <a:lnTo>
                    <a:pt x="233" y="285"/>
                  </a:lnTo>
                  <a:lnTo>
                    <a:pt x="228" y="294"/>
                  </a:lnTo>
                  <a:lnTo>
                    <a:pt x="221" y="303"/>
                  </a:lnTo>
                  <a:lnTo>
                    <a:pt x="213" y="310"/>
                  </a:lnTo>
                  <a:lnTo>
                    <a:pt x="204" y="317"/>
                  </a:lnTo>
                  <a:lnTo>
                    <a:pt x="195" y="323"/>
                  </a:lnTo>
                  <a:lnTo>
                    <a:pt x="184" y="329"/>
                  </a:lnTo>
                  <a:lnTo>
                    <a:pt x="173" y="333"/>
                  </a:lnTo>
                  <a:lnTo>
                    <a:pt x="160" y="338"/>
                  </a:lnTo>
                  <a:lnTo>
                    <a:pt x="146" y="341"/>
                  </a:lnTo>
                  <a:lnTo>
                    <a:pt x="132" y="343"/>
                  </a:lnTo>
                  <a:lnTo>
                    <a:pt x="116" y="344"/>
                  </a:lnTo>
                  <a:lnTo>
                    <a:pt x="100" y="344"/>
                  </a:lnTo>
                  <a:lnTo>
                    <a:pt x="79" y="343"/>
                  </a:lnTo>
                  <a:lnTo>
                    <a:pt x="58" y="341"/>
                  </a:lnTo>
                  <a:lnTo>
                    <a:pt x="37" y="338"/>
                  </a:lnTo>
                  <a:lnTo>
                    <a:pt x="18" y="333"/>
                  </a:lnTo>
                  <a:lnTo>
                    <a:pt x="20" y="239"/>
                  </a:lnTo>
                  <a:lnTo>
                    <a:pt x="58" y="240"/>
                  </a:lnTo>
                  <a:lnTo>
                    <a:pt x="64" y="253"/>
                  </a:lnTo>
                  <a:lnTo>
                    <a:pt x="69" y="266"/>
                  </a:lnTo>
                  <a:lnTo>
                    <a:pt x="73" y="278"/>
                  </a:lnTo>
                  <a:lnTo>
                    <a:pt x="76" y="289"/>
                  </a:lnTo>
                  <a:lnTo>
                    <a:pt x="83" y="292"/>
                  </a:lnTo>
                  <a:lnTo>
                    <a:pt x="93" y="294"/>
                  </a:lnTo>
                  <a:lnTo>
                    <a:pt x="103" y="296"/>
                  </a:lnTo>
                  <a:lnTo>
                    <a:pt x="115" y="298"/>
                  </a:lnTo>
                  <a:lnTo>
                    <a:pt x="124" y="296"/>
                  </a:lnTo>
                  <a:lnTo>
                    <a:pt x="134" y="295"/>
                  </a:lnTo>
                  <a:lnTo>
                    <a:pt x="142" y="292"/>
                  </a:lnTo>
                  <a:lnTo>
                    <a:pt x="149" y="288"/>
                  </a:lnTo>
                  <a:lnTo>
                    <a:pt x="155" y="284"/>
                  </a:lnTo>
                  <a:lnTo>
                    <a:pt x="158" y="276"/>
                  </a:lnTo>
                  <a:lnTo>
                    <a:pt x="161" y="269"/>
                  </a:lnTo>
                  <a:lnTo>
                    <a:pt x="162" y="261"/>
                  </a:lnTo>
                  <a:lnTo>
                    <a:pt x="162" y="255"/>
                  </a:lnTo>
                  <a:lnTo>
                    <a:pt x="160" y="250"/>
                  </a:lnTo>
                  <a:lnTo>
                    <a:pt x="158" y="245"/>
                  </a:lnTo>
                  <a:lnTo>
                    <a:pt x="156" y="240"/>
                  </a:lnTo>
                  <a:lnTo>
                    <a:pt x="152" y="236"/>
                  </a:lnTo>
                  <a:lnTo>
                    <a:pt x="147" y="232"/>
                  </a:lnTo>
                  <a:lnTo>
                    <a:pt x="142" y="229"/>
                  </a:lnTo>
                  <a:lnTo>
                    <a:pt x="137" y="225"/>
                  </a:lnTo>
                  <a:lnTo>
                    <a:pt x="111" y="213"/>
                  </a:lnTo>
                  <a:lnTo>
                    <a:pt x="81" y="200"/>
                  </a:lnTo>
                  <a:lnTo>
                    <a:pt x="65" y="193"/>
                  </a:lnTo>
                  <a:lnTo>
                    <a:pt x="50" y="185"/>
                  </a:lnTo>
                  <a:lnTo>
                    <a:pt x="37" y="177"/>
                  </a:lnTo>
                  <a:lnTo>
                    <a:pt x="24" y="166"/>
                  </a:lnTo>
                  <a:lnTo>
                    <a:pt x="19" y="160"/>
                  </a:lnTo>
                  <a:lnTo>
                    <a:pt x="14" y="154"/>
                  </a:lnTo>
                  <a:lnTo>
                    <a:pt x="10" y="147"/>
                  </a:lnTo>
                  <a:lnTo>
                    <a:pt x="6" y="140"/>
                  </a:lnTo>
                  <a:lnTo>
                    <a:pt x="3" y="133"/>
                  </a:lnTo>
                  <a:lnTo>
                    <a:pt x="2" y="124"/>
                  </a:lnTo>
                  <a:lnTo>
                    <a:pt x="0" y="115"/>
                  </a:lnTo>
                  <a:lnTo>
                    <a:pt x="0" y="105"/>
                  </a:lnTo>
                  <a:lnTo>
                    <a:pt x="1" y="94"/>
                  </a:lnTo>
                  <a:lnTo>
                    <a:pt x="3" y="83"/>
                  </a:lnTo>
                  <a:lnTo>
                    <a:pt x="6" y="72"/>
                  </a:lnTo>
                  <a:lnTo>
                    <a:pt x="11" y="63"/>
                  </a:lnTo>
                  <a:lnTo>
                    <a:pt x="17" y="53"/>
                  </a:lnTo>
                  <a:lnTo>
                    <a:pt x="24" y="44"/>
                  </a:lnTo>
                  <a:lnTo>
                    <a:pt x="31" y="36"/>
                  </a:lnTo>
                  <a:lnTo>
                    <a:pt x="41" y="28"/>
                  </a:lnTo>
                  <a:lnTo>
                    <a:pt x="51" y="22"/>
                  </a:lnTo>
                  <a:lnTo>
                    <a:pt x="63" y="15"/>
                  </a:lnTo>
                  <a:lnTo>
                    <a:pt x="75" y="10"/>
                  </a:lnTo>
                  <a:lnTo>
                    <a:pt x="88" y="6"/>
                  </a:lnTo>
                  <a:lnTo>
                    <a:pt x="103" y="3"/>
                  </a:lnTo>
                  <a:lnTo>
                    <a:pt x="118" y="1"/>
                  </a:lnTo>
                  <a:lnTo>
                    <a:pt x="135" y="0"/>
                  </a:lnTo>
                  <a:lnTo>
                    <a:pt x="152" y="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8">
              <a:extLst>
                <a:ext uri="{FF2B5EF4-FFF2-40B4-BE49-F238E27FC236}">
                  <a16:creationId xmlns:a16="http://schemas.microsoft.com/office/drawing/2014/main" id="{7A20EA4C-3D85-C7F2-D664-7677B61B3858}"/>
                </a:ext>
              </a:extLst>
            </p:cNvPr>
            <p:cNvSpPr>
              <a:spLocks/>
            </p:cNvSpPr>
            <p:nvPr userDrawn="1"/>
          </p:nvSpPr>
          <p:spPr bwMode="auto">
            <a:xfrm>
              <a:off x="831851" y="730250"/>
              <a:ext cx="9525" cy="11113"/>
            </a:xfrm>
            <a:custGeom>
              <a:avLst/>
              <a:gdLst>
                <a:gd name="T0" fmla="*/ 0 w 91"/>
                <a:gd name="T1" fmla="*/ 0 h 94"/>
                <a:gd name="T2" fmla="*/ 0 w 91"/>
                <a:gd name="T3" fmla="*/ 0 h 94"/>
                <a:gd name="T4" fmla="*/ 0 w 91"/>
                <a:gd name="T5" fmla="*/ 0 h 94"/>
                <a:gd name="T6" fmla="*/ 0 w 91"/>
                <a:gd name="T7" fmla="*/ 0 h 94"/>
                <a:gd name="T8" fmla="*/ 0 w 91"/>
                <a:gd name="T9" fmla="*/ 0 h 94"/>
                <a:gd name="T10" fmla="*/ 0 w 91"/>
                <a:gd name="T11" fmla="*/ 0 h 94"/>
                <a:gd name="T12" fmla="*/ 0 w 91"/>
                <a:gd name="T13" fmla="*/ 0 h 94"/>
                <a:gd name="T14" fmla="*/ 0 w 91"/>
                <a:gd name="T15" fmla="*/ 0 h 94"/>
                <a:gd name="T16" fmla="*/ 0 w 91"/>
                <a:gd name="T17" fmla="*/ 0 h 94"/>
                <a:gd name="T18" fmla="*/ 0 w 91"/>
                <a:gd name="T19" fmla="*/ 0 h 94"/>
                <a:gd name="T20" fmla="*/ 0 w 91"/>
                <a:gd name="T21" fmla="*/ 0 h 94"/>
                <a:gd name="T22" fmla="*/ 0 w 91"/>
                <a:gd name="T23" fmla="*/ 0 h 94"/>
                <a:gd name="T24" fmla="*/ 0 w 91"/>
                <a:gd name="T25" fmla="*/ 0 h 94"/>
                <a:gd name="T26" fmla="*/ 0 w 91"/>
                <a:gd name="T27" fmla="*/ 0 h 94"/>
                <a:gd name="T28" fmla="*/ 0 w 91"/>
                <a:gd name="T29" fmla="*/ 0 h 94"/>
                <a:gd name="T30" fmla="*/ 0 w 91"/>
                <a:gd name="T31" fmla="*/ 0 h 94"/>
                <a:gd name="T32" fmla="*/ 0 w 91"/>
                <a:gd name="T33" fmla="*/ 0 h 94"/>
                <a:gd name="T34" fmla="*/ 0 w 91"/>
                <a:gd name="T35" fmla="*/ 0 h 94"/>
                <a:gd name="T36" fmla="*/ 0 w 91"/>
                <a:gd name="T37" fmla="*/ 0 h 94"/>
                <a:gd name="T38" fmla="*/ 0 w 91"/>
                <a:gd name="T39" fmla="*/ 0 h 94"/>
                <a:gd name="T40" fmla="*/ 0 w 91"/>
                <a:gd name="T41" fmla="*/ 0 h 94"/>
                <a:gd name="T42" fmla="*/ 0 w 91"/>
                <a:gd name="T43" fmla="*/ 0 h 94"/>
                <a:gd name="T44" fmla="*/ 0 w 91"/>
                <a:gd name="T45" fmla="*/ 0 h 94"/>
                <a:gd name="T46" fmla="*/ 0 w 91"/>
                <a:gd name="T47" fmla="*/ 0 h 94"/>
                <a:gd name="T48" fmla="*/ 0 w 91"/>
                <a:gd name="T49" fmla="*/ 0 h 94"/>
                <a:gd name="T50" fmla="*/ 0 w 91"/>
                <a:gd name="T51" fmla="*/ 0 h 94"/>
                <a:gd name="T52" fmla="*/ 0 w 91"/>
                <a:gd name="T53" fmla="*/ 0 h 94"/>
                <a:gd name="T54" fmla="*/ 0 w 91"/>
                <a:gd name="T55" fmla="*/ 0 h 94"/>
                <a:gd name="T56" fmla="*/ 0 w 91"/>
                <a:gd name="T57" fmla="*/ 0 h 94"/>
                <a:gd name="T58" fmla="*/ 0 w 91"/>
                <a:gd name="T59" fmla="*/ 0 h 94"/>
                <a:gd name="T60" fmla="*/ 0 w 91"/>
                <a:gd name="T61" fmla="*/ 0 h 94"/>
                <a:gd name="T62" fmla="*/ 0 w 91"/>
                <a:gd name="T63" fmla="*/ 0 h 94"/>
                <a:gd name="T64" fmla="*/ 0 w 91"/>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94">
                  <a:moveTo>
                    <a:pt x="52" y="0"/>
                  </a:moveTo>
                  <a:lnTo>
                    <a:pt x="61" y="2"/>
                  </a:lnTo>
                  <a:lnTo>
                    <a:pt x="69" y="6"/>
                  </a:lnTo>
                  <a:lnTo>
                    <a:pt x="76" y="11"/>
                  </a:lnTo>
                  <a:lnTo>
                    <a:pt x="81" y="18"/>
                  </a:lnTo>
                  <a:lnTo>
                    <a:pt x="87" y="25"/>
                  </a:lnTo>
                  <a:lnTo>
                    <a:pt x="89" y="34"/>
                  </a:lnTo>
                  <a:lnTo>
                    <a:pt x="91" y="43"/>
                  </a:lnTo>
                  <a:lnTo>
                    <a:pt x="90" y="53"/>
                  </a:lnTo>
                  <a:lnTo>
                    <a:pt x="88" y="62"/>
                  </a:lnTo>
                  <a:lnTo>
                    <a:pt x="83" y="71"/>
                  </a:lnTo>
                  <a:lnTo>
                    <a:pt x="79" y="78"/>
                  </a:lnTo>
                  <a:lnTo>
                    <a:pt x="72" y="84"/>
                  </a:lnTo>
                  <a:lnTo>
                    <a:pt x="64" y="89"/>
                  </a:lnTo>
                  <a:lnTo>
                    <a:pt x="57" y="92"/>
                  </a:lnTo>
                  <a:lnTo>
                    <a:pt x="48" y="94"/>
                  </a:lnTo>
                  <a:lnTo>
                    <a:pt x="39" y="93"/>
                  </a:lnTo>
                  <a:lnTo>
                    <a:pt x="30" y="91"/>
                  </a:lnTo>
                  <a:lnTo>
                    <a:pt x="21" y="87"/>
                  </a:lnTo>
                  <a:lnTo>
                    <a:pt x="15" y="81"/>
                  </a:lnTo>
                  <a:lnTo>
                    <a:pt x="8" y="75"/>
                  </a:lnTo>
                  <a:lnTo>
                    <a:pt x="4" y="67"/>
                  </a:lnTo>
                  <a:lnTo>
                    <a:pt x="1" y="59"/>
                  </a:lnTo>
                  <a:lnTo>
                    <a:pt x="0" y="50"/>
                  </a:lnTo>
                  <a:lnTo>
                    <a:pt x="0" y="40"/>
                  </a:lnTo>
                  <a:lnTo>
                    <a:pt x="2" y="31"/>
                  </a:lnTo>
                  <a:lnTo>
                    <a:pt x="6" y="22"/>
                  </a:lnTo>
                  <a:lnTo>
                    <a:pt x="12" y="15"/>
                  </a:lnTo>
                  <a:lnTo>
                    <a:pt x="18" y="8"/>
                  </a:lnTo>
                  <a:lnTo>
                    <a:pt x="25" y="4"/>
                  </a:lnTo>
                  <a:lnTo>
                    <a:pt x="34" y="1"/>
                  </a:lnTo>
                  <a:lnTo>
                    <a:pt x="43" y="0"/>
                  </a:lnTo>
                  <a:lnTo>
                    <a:pt x="52" y="0"/>
                  </a:lnTo>
                  <a:close/>
                </a:path>
              </a:pathLst>
            </a:custGeom>
            <a:solidFill>
              <a:srgbClr val="003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Textfeld 4">
              <a:extLst>
                <a:ext uri="{FF2B5EF4-FFF2-40B4-BE49-F238E27FC236}">
                  <a16:creationId xmlns:a16="http://schemas.microsoft.com/office/drawing/2014/main" id="{9C9860D0-F411-34A4-9299-274538FC1A56}"/>
                </a:ext>
              </a:extLst>
            </p:cNvPr>
            <p:cNvSpPr txBox="1"/>
            <p:nvPr userDrawn="1"/>
          </p:nvSpPr>
          <p:spPr>
            <a:xfrm>
              <a:off x="1175345" y="317292"/>
              <a:ext cx="1235063" cy="227117"/>
            </a:xfrm>
            <a:prstGeom prst="rect">
              <a:avLst/>
            </a:prstGeom>
            <a:noFill/>
          </p:spPr>
          <p:txBody>
            <a:bodyPr wrap="square" rtlCol="0">
              <a:spAutoFit/>
            </a:bodyPr>
            <a:lstStyle/>
            <a:p>
              <a:pPr>
                <a:lnSpc>
                  <a:spcPct val="120000"/>
                </a:lnSpc>
              </a:pPr>
              <a:r>
                <a:rPr lang="de-DE" sz="1050" b="1" i="0" spc="40" baseline="0" dirty="0">
                  <a:solidFill>
                    <a:srgbClr val="003949"/>
                  </a:solidFill>
                  <a:latin typeface="CMU Bright SemiBold" panose="02000603000000000000" pitchFamily="2" charset="0"/>
                  <a:ea typeface="CMU Bright SemiBold" panose="02000603000000000000" pitchFamily="2" charset="0"/>
                  <a:cs typeface="CMU Bright SemiBold" panose="02000603000000000000" pitchFamily="2" charset="0"/>
                </a:rPr>
                <a:t>UNIVERSITÄT ZU LÜBECK</a:t>
              </a:r>
            </a:p>
            <a:p>
              <a:pPr>
                <a:lnSpc>
                  <a:spcPct val="120000"/>
                </a:lnSpc>
              </a:pPr>
              <a:r>
                <a:rPr lang="de-DE" sz="1050" b="1" i="0" spc="40" baseline="0" dirty="0">
                  <a:solidFill>
                    <a:srgbClr val="003949"/>
                  </a:solidFill>
                  <a:latin typeface="CMU Bright SemiBold" panose="02000603000000000000" pitchFamily="2" charset="0"/>
                  <a:ea typeface="CMU Bright SemiBold" panose="02000603000000000000" pitchFamily="2" charset="0"/>
                  <a:cs typeface="CMU Bright SemiBold" panose="02000603000000000000" pitchFamily="2" charset="0"/>
                </a:rPr>
                <a:t>INSTITUT FÜR INFORMATIONSSYSTEME</a:t>
              </a:r>
            </a:p>
          </p:txBody>
        </p:sp>
      </p:grpSp>
      <p:sp>
        <p:nvSpPr>
          <p:cNvPr id="4" name="TextBox 3">
            <a:extLst>
              <a:ext uri="{FF2B5EF4-FFF2-40B4-BE49-F238E27FC236}">
                <a16:creationId xmlns:a16="http://schemas.microsoft.com/office/drawing/2014/main" id="{53C74D3F-0989-CD1E-4B9E-0C1891E65B46}"/>
              </a:ext>
            </a:extLst>
          </p:cNvPr>
          <p:cNvSpPr txBox="1"/>
          <p:nvPr userDrawn="1"/>
        </p:nvSpPr>
        <p:spPr>
          <a:xfrm>
            <a:off x="10144372" y="6360725"/>
            <a:ext cx="1712268" cy="276999"/>
          </a:xfrm>
          <a:prstGeom prst="rect">
            <a:avLst/>
          </a:prstGeom>
          <a:noFill/>
        </p:spPr>
        <p:txBody>
          <a:bodyPr wrap="square" rtlCol="0">
            <a:spAutoFit/>
          </a:bodyPr>
          <a:lstStyle/>
          <a:p>
            <a:r>
              <a:rPr lang="en-DE" sz="1200" dirty="0">
                <a:solidFill>
                  <a:srgbClr val="003949"/>
                </a:solidFill>
              </a:rPr>
              <a:t>IM FOCUS DAS LEBEN</a:t>
            </a:r>
          </a:p>
        </p:txBody>
      </p:sp>
      <p:sp>
        <p:nvSpPr>
          <p:cNvPr id="6" name="Footer Placeholder 5">
            <a:extLst>
              <a:ext uri="{FF2B5EF4-FFF2-40B4-BE49-F238E27FC236}">
                <a16:creationId xmlns:a16="http://schemas.microsoft.com/office/drawing/2014/main" id="{27BF795D-08F8-BA9C-774B-2468CF619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rgbClr val="003949"/>
                </a:solidFill>
              </a:defRPr>
            </a:lvl1pPr>
          </a:lstStyle>
          <a:p>
            <a:r>
              <a:rPr lang="en-GB" dirty="0"/>
              <a:t>Marcel Gehrke</a:t>
            </a:r>
            <a:endParaRPr lang="en-DE"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713" r:id="rId5"/>
    <p:sldLayoutId id="2147483714" r:id="rId6"/>
    <p:sldLayoutId id="2147483715" r:id="rId7"/>
  </p:sldLayoutIdLst>
  <p:hf hdr="0"/>
  <p:txStyles>
    <p:titleStyle>
      <a:lvl1pPr algn="l" rtl="0" eaLnBrk="0" fontAlgn="base" hangingPunct="0">
        <a:spcBef>
          <a:spcPct val="0"/>
        </a:spcBef>
        <a:spcAft>
          <a:spcPct val="0"/>
        </a:spcAft>
        <a:defRPr sz="3600">
          <a:solidFill>
            <a:srgbClr val="003949"/>
          </a:solidFill>
          <a:latin typeface="+mj-lt"/>
          <a:ea typeface="+mj-ea"/>
          <a:cs typeface="+mj-cs"/>
        </a:defRPr>
      </a:lvl1pPr>
      <a:lvl2pPr algn="l" rtl="0" eaLnBrk="0" fontAlgn="base" hangingPunct="0">
        <a:spcBef>
          <a:spcPct val="0"/>
        </a:spcBef>
        <a:spcAft>
          <a:spcPct val="0"/>
        </a:spcAft>
        <a:defRPr sz="3600">
          <a:solidFill>
            <a:schemeClr val="bg1"/>
          </a:solidFill>
          <a:latin typeface="Myriad Pro" pitchFamily="34" charset="0"/>
        </a:defRPr>
      </a:lvl2pPr>
      <a:lvl3pPr algn="l" rtl="0" eaLnBrk="0" fontAlgn="base" hangingPunct="0">
        <a:spcBef>
          <a:spcPct val="0"/>
        </a:spcBef>
        <a:spcAft>
          <a:spcPct val="0"/>
        </a:spcAft>
        <a:defRPr sz="3600">
          <a:solidFill>
            <a:schemeClr val="bg1"/>
          </a:solidFill>
          <a:latin typeface="Myriad Pro" pitchFamily="34" charset="0"/>
        </a:defRPr>
      </a:lvl3pPr>
      <a:lvl4pPr algn="l" rtl="0" eaLnBrk="0" fontAlgn="base" hangingPunct="0">
        <a:spcBef>
          <a:spcPct val="0"/>
        </a:spcBef>
        <a:spcAft>
          <a:spcPct val="0"/>
        </a:spcAft>
        <a:defRPr sz="3600">
          <a:solidFill>
            <a:schemeClr val="bg1"/>
          </a:solidFill>
          <a:latin typeface="Myriad Pro" pitchFamily="34" charset="0"/>
        </a:defRPr>
      </a:lvl4pPr>
      <a:lvl5pPr algn="l" rtl="0" eaLnBrk="0" fontAlgn="base" hangingPunct="0">
        <a:spcBef>
          <a:spcPct val="0"/>
        </a:spcBef>
        <a:spcAft>
          <a:spcPct val="0"/>
        </a:spcAft>
        <a:defRPr sz="3600">
          <a:solidFill>
            <a:schemeClr val="bg1"/>
          </a:solidFill>
          <a:latin typeface="Myriad Pro" pitchFamily="34" charset="0"/>
        </a:defRPr>
      </a:lvl5pPr>
      <a:lvl6pPr marL="457200" algn="l" rtl="0" fontAlgn="base">
        <a:spcBef>
          <a:spcPct val="0"/>
        </a:spcBef>
        <a:spcAft>
          <a:spcPct val="0"/>
        </a:spcAft>
        <a:defRPr sz="3600">
          <a:solidFill>
            <a:schemeClr val="bg1"/>
          </a:solidFill>
          <a:latin typeface="Myriad Pro" pitchFamily="34" charset="0"/>
        </a:defRPr>
      </a:lvl6pPr>
      <a:lvl7pPr marL="914400" algn="l" rtl="0" fontAlgn="base">
        <a:spcBef>
          <a:spcPct val="0"/>
        </a:spcBef>
        <a:spcAft>
          <a:spcPct val="0"/>
        </a:spcAft>
        <a:defRPr sz="3600">
          <a:solidFill>
            <a:schemeClr val="bg1"/>
          </a:solidFill>
          <a:latin typeface="Myriad Pro" pitchFamily="34" charset="0"/>
        </a:defRPr>
      </a:lvl7pPr>
      <a:lvl8pPr marL="1371600" algn="l" rtl="0" fontAlgn="base">
        <a:spcBef>
          <a:spcPct val="0"/>
        </a:spcBef>
        <a:spcAft>
          <a:spcPct val="0"/>
        </a:spcAft>
        <a:defRPr sz="3600">
          <a:solidFill>
            <a:schemeClr val="bg1"/>
          </a:solidFill>
          <a:latin typeface="Myriad Pro" pitchFamily="34" charset="0"/>
        </a:defRPr>
      </a:lvl8pPr>
      <a:lvl9pPr marL="1828800" algn="l" rtl="0" fontAlgn="base">
        <a:spcBef>
          <a:spcPct val="0"/>
        </a:spcBef>
        <a:spcAft>
          <a:spcPct val="0"/>
        </a:spcAft>
        <a:defRPr sz="3600">
          <a:solidFill>
            <a:schemeClr val="bg1"/>
          </a:solidFill>
          <a:latin typeface="Myriad Pro" pitchFamily="34" charset="0"/>
        </a:defRPr>
      </a:lvl9pPr>
    </p:titleStyle>
    <p:bodyStyle>
      <a:lvl1pPr marL="342900" indent="-342900" algn="l" rtl="0" eaLnBrk="0" fontAlgn="base" hangingPunct="0">
        <a:spcBef>
          <a:spcPct val="20000"/>
        </a:spcBef>
        <a:spcAft>
          <a:spcPct val="0"/>
        </a:spcAft>
        <a:buChar char="•"/>
        <a:defRPr sz="3200">
          <a:solidFill>
            <a:srgbClr val="00394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949"/>
          </a:solidFill>
          <a:latin typeface="+mn-lt"/>
        </a:defRPr>
      </a:lvl2pPr>
      <a:lvl3pPr marL="1143000" indent="-228600" algn="l" rtl="0" eaLnBrk="0" fontAlgn="base" hangingPunct="0">
        <a:spcBef>
          <a:spcPct val="20000"/>
        </a:spcBef>
        <a:spcAft>
          <a:spcPct val="0"/>
        </a:spcAft>
        <a:buChar char="•"/>
        <a:defRPr sz="2400">
          <a:solidFill>
            <a:srgbClr val="003949"/>
          </a:solidFill>
          <a:latin typeface="+mn-lt"/>
        </a:defRPr>
      </a:lvl3pPr>
      <a:lvl4pPr marL="1600200" indent="-228600" algn="l" rtl="0" eaLnBrk="0" fontAlgn="base" hangingPunct="0">
        <a:spcBef>
          <a:spcPct val="20000"/>
        </a:spcBef>
        <a:spcAft>
          <a:spcPct val="0"/>
        </a:spcAft>
        <a:buChar char="–"/>
        <a:defRPr sz="2000">
          <a:solidFill>
            <a:srgbClr val="003949"/>
          </a:solidFill>
          <a:latin typeface="+mn-lt"/>
        </a:defRPr>
      </a:lvl4pPr>
      <a:lvl5pPr marL="2057400" indent="-228600" algn="l" rtl="0" eaLnBrk="0" fontAlgn="base" hangingPunct="0">
        <a:spcBef>
          <a:spcPct val="20000"/>
        </a:spcBef>
        <a:spcAft>
          <a:spcPct val="0"/>
        </a:spcAft>
        <a:buChar char="»"/>
        <a:defRPr sz="2000">
          <a:solidFill>
            <a:srgbClr val="003949"/>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5" name="Rectangle 45">
            <a:extLst>
              <a:ext uri="{FF2B5EF4-FFF2-40B4-BE49-F238E27FC236}">
                <a16:creationId xmlns:a16="http://schemas.microsoft.com/office/drawing/2014/main" id="{60416FDB-1085-4406-985D-DA68EDE4245B}"/>
              </a:ext>
            </a:extLst>
          </p:cNvPr>
          <p:cNvSpPr>
            <a:spLocks noChangeArrowheads="1"/>
          </p:cNvSpPr>
          <p:nvPr userDrawn="1"/>
        </p:nvSpPr>
        <p:spPr bwMode="auto">
          <a:xfrm flipV="1">
            <a:off x="0" y="6093296"/>
            <a:ext cx="12192000" cy="764704"/>
          </a:xfrm>
          <a:prstGeom prst="rect">
            <a:avLst/>
          </a:prstGeom>
          <a:solidFill>
            <a:srgbClr val="004B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Myriad Pro" pitchFamily="34" charset="0"/>
              </a:defRPr>
            </a:lvl1pPr>
            <a:lvl2pPr marL="742950" indent="-285750" eaLnBrk="0" hangingPunct="0">
              <a:defRPr>
                <a:solidFill>
                  <a:schemeClr val="tx1"/>
                </a:solidFill>
                <a:latin typeface="Myriad Pro" pitchFamily="34" charset="0"/>
              </a:defRPr>
            </a:lvl2pPr>
            <a:lvl3pPr marL="1143000" indent="-228600" eaLnBrk="0" hangingPunct="0">
              <a:defRPr>
                <a:solidFill>
                  <a:schemeClr val="tx1"/>
                </a:solidFill>
                <a:latin typeface="Myriad Pro" pitchFamily="34" charset="0"/>
              </a:defRPr>
            </a:lvl3pPr>
            <a:lvl4pPr marL="1600200" indent="-228600" eaLnBrk="0" hangingPunct="0">
              <a:defRPr>
                <a:solidFill>
                  <a:schemeClr val="tx1"/>
                </a:solidFill>
                <a:latin typeface="Myriad Pro" pitchFamily="34" charset="0"/>
              </a:defRPr>
            </a:lvl4pPr>
            <a:lvl5pPr marL="2057400" indent="-228600" eaLnBrk="0" hangingPunct="0">
              <a:defRPr>
                <a:solidFill>
                  <a:schemeClr val="tx1"/>
                </a:solidFill>
                <a:latin typeface="Myriad Pro" pitchFamily="34" charset="0"/>
              </a:defRPr>
            </a:lvl5pPr>
            <a:lvl6pPr marL="2514600" indent="-228600" eaLnBrk="0" fontAlgn="base" hangingPunct="0">
              <a:spcBef>
                <a:spcPct val="0"/>
              </a:spcBef>
              <a:spcAft>
                <a:spcPct val="0"/>
              </a:spcAft>
              <a:defRPr>
                <a:solidFill>
                  <a:schemeClr val="tx1"/>
                </a:solidFill>
                <a:latin typeface="Myriad Pro" pitchFamily="34" charset="0"/>
              </a:defRPr>
            </a:lvl6pPr>
            <a:lvl7pPr marL="2971800" indent="-228600" eaLnBrk="0" fontAlgn="base" hangingPunct="0">
              <a:spcBef>
                <a:spcPct val="0"/>
              </a:spcBef>
              <a:spcAft>
                <a:spcPct val="0"/>
              </a:spcAft>
              <a:defRPr>
                <a:solidFill>
                  <a:schemeClr val="tx1"/>
                </a:solidFill>
                <a:latin typeface="Myriad Pro" pitchFamily="34" charset="0"/>
              </a:defRPr>
            </a:lvl7pPr>
            <a:lvl8pPr marL="3429000" indent="-228600" eaLnBrk="0" fontAlgn="base" hangingPunct="0">
              <a:spcBef>
                <a:spcPct val="0"/>
              </a:spcBef>
              <a:spcAft>
                <a:spcPct val="0"/>
              </a:spcAft>
              <a:defRPr>
                <a:solidFill>
                  <a:schemeClr val="tx1"/>
                </a:solidFill>
                <a:latin typeface="Myriad Pro" pitchFamily="34" charset="0"/>
              </a:defRPr>
            </a:lvl8pPr>
            <a:lvl9pPr marL="3886200" indent="-228600" eaLnBrk="0" fontAlgn="base" hangingPunct="0">
              <a:spcBef>
                <a:spcPct val="0"/>
              </a:spcBef>
              <a:spcAft>
                <a:spcPct val="0"/>
              </a:spcAft>
              <a:defRPr>
                <a:solidFill>
                  <a:schemeClr val="tx1"/>
                </a:solidFill>
                <a:latin typeface="Myriad Pro" pitchFamily="34" charset="0"/>
              </a:defRPr>
            </a:lvl9pPr>
          </a:lstStyle>
          <a:p>
            <a:pPr eaLnBrk="1" hangingPunct="1">
              <a:defRPr/>
            </a:pPr>
            <a:endParaRPr lang="de-DE" altLang="de-DE" dirty="0"/>
          </a:p>
        </p:txBody>
      </p:sp>
      <p:sp>
        <p:nvSpPr>
          <p:cNvPr id="4099" name="Rectangle 3">
            <a:extLst>
              <a:ext uri="{FF2B5EF4-FFF2-40B4-BE49-F238E27FC236}">
                <a16:creationId xmlns:a16="http://schemas.microsoft.com/office/drawing/2014/main" id="{7B547895-5BD2-5E4F-4459-1F61525F4D81}"/>
              </a:ext>
            </a:extLst>
          </p:cNvPr>
          <p:cNvSpPr>
            <a:spLocks noGrp="1" noChangeArrowheads="1"/>
          </p:cNvSpPr>
          <p:nvPr>
            <p:ph type="title"/>
          </p:nvPr>
        </p:nvSpPr>
        <p:spPr bwMode="auto">
          <a:xfrm>
            <a:off x="609600" y="321914"/>
            <a:ext cx="11087100" cy="65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de-DE" altLang="de-DE" dirty="0"/>
              <a:t>Titelmasterformat durch Klicken bearbeiten</a:t>
            </a:r>
          </a:p>
        </p:txBody>
      </p:sp>
      <p:sp>
        <p:nvSpPr>
          <p:cNvPr id="4100" name="Rectangle 4">
            <a:extLst>
              <a:ext uri="{FF2B5EF4-FFF2-40B4-BE49-F238E27FC236}">
                <a16:creationId xmlns:a16="http://schemas.microsoft.com/office/drawing/2014/main" id="{1FAF66C0-B328-DCA8-11A2-DBF55DDCDF35}"/>
              </a:ext>
            </a:extLst>
          </p:cNvPr>
          <p:cNvSpPr>
            <a:spLocks noGrp="1" noChangeArrowheads="1"/>
          </p:cNvSpPr>
          <p:nvPr>
            <p:ph type="body" idx="1"/>
          </p:nvPr>
        </p:nvSpPr>
        <p:spPr bwMode="auto">
          <a:xfrm>
            <a:off x="609600" y="1341363"/>
            <a:ext cx="11087100" cy="457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26982" name="Rectangle 6">
            <a:extLst>
              <a:ext uri="{FF2B5EF4-FFF2-40B4-BE49-F238E27FC236}">
                <a16:creationId xmlns:a16="http://schemas.microsoft.com/office/drawing/2014/main" id="{9EA694A0-41DA-4564-B23A-F966AB87CEDE}"/>
              </a:ext>
            </a:extLst>
          </p:cNvPr>
          <p:cNvSpPr>
            <a:spLocks noGrp="1" noChangeArrowheads="1"/>
          </p:cNvSpPr>
          <p:nvPr>
            <p:ph type="ftr" sz="quarter" idx="3"/>
          </p:nvPr>
        </p:nvSpPr>
        <p:spPr bwMode="auto">
          <a:xfrm>
            <a:off x="-789136" y="6511323"/>
            <a:ext cx="3860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700" b="1" baseline="0">
                <a:solidFill>
                  <a:schemeClr val="bg1"/>
                </a:solidFill>
              </a:defRPr>
            </a:lvl1pPr>
          </a:lstStyle>
          <a:p>
            <a:pPr>
              <a:defRPr/>
            </a:pPr>
            <a:r>
              <a:rPr lang="de-DE" altLang="de-DE" dirty="0"/>
              <a:t>Marcel Gehrke</a:t>
            </a:r>
          </a:p>
        </p:txBody>
      </p:sp>
      <p:sp>
        <p:nvSpPr>
          <p:cNvPr id="126983" name="Rectangle 7">
            <a:extLst>
              <a:ext uri="{FF2B5EF4-FFF2-40B4-BE49-F238E27FC236}">
                <a16:creationId xmlns:a16="http://schemas.microsoft.com/office/drawing/2014/main" id="{97BAA880-AAE2-45E6-8C74-A8D4133C5343}"/>
              </a:ext>
            </a:extLst>
          </p:cNvPr>
          <p:cNvSpPr>
            <a:spLocks noGrp="1" noChangeArrowheads="1"/>
          </p:cNvSpPr>
          <p:nvPr>
            <p:ph type="sldNum" sz="quarter" idx="4"/>
          </p:nvPr>
        </p:nvSpPr>
        <p:spPr bwMode="auto">
          <a:xfrm>
            <a:off x="9293148" y="654422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00" baseline="0">
                <a:solidFill>
                  <a:schemeClr val="bg1"/>
                </a:solidFill>
              </a:defRPr>
            </a:lvl1pPr>
          </a:lstStyle>
          <a:p>
            <a:fld id="{EB1502E6-D9AE-3544-B6D5-378AAA0B915F}" type="slidenum">
              <a:rPr lang="de-DE" altLang="de-DE" smtClean="0"/>
              <a:pPr/>
              <a:t>‹#›</a:t>
            </a:fld>
            <a:endParaRPr lang="de-DE" altLang="de-DE" dirty="0"/>
          </a:p>
        </p:txBody>
      </p:sp>
      <p:grpSp>
        <p:nvGrpSpPr>
          <p:cNvPr id="2" name="Gruppieren 1">
            <a:extLst>
              <a:ext uri="{FF2B5EF4-FFF2-40B4-BE49-F238E27FC236}">
                <a16:creationId xmlns:a16="http://schemas.microsoft.com/office/drawing/2014/main" id="{BBAE9D33-5A6B-DC7C-396E-4C1002671367}"/>
              </a:ext>
            </a:extLst>
          </p:cNvPr>
          <p:cNvGrpSpPr/>
          <p:nvPr userDrawn="1"/>
        </p:nvGrpSpPr>
        <p:grpSpPr>
          <a:xfrm>
            <a:off x="149027" y="6165304"/>
            <a:ext cx="2424357" cy="612776"/>
            <a:chOff x="149027" y="6165304"/>
            <a:chExt cx="2424357" cy="612776"/>
          </a:xfrm>
        </p:grpSpPr>
        <p:sp>
          <p:nvSpPr>
            <p:cNvPr id="3" name="Textfeld 2">
              <a:extLst>
                <a:ext uri="{FF2B5EF4-FFF2-40B4-BE49-F238E27FC236}">
                  <a16:creationId xmlns:a16="http://schemas.microsoft.com/office/drawing/2014/main" id="{C25B5705-8D64-5485-783B-CCE6DBB8CB51}"/>
                </a:ext>
              </a:extLst>
            </p:cNvPr>
            <p:cNvSpPr txBox="1"/>
            <p:nvPr userDrawn="1"/>
          </p:nvSpPr>
          <p:spPr>
            <a:xfrm>
              <a:off x="746602" y="6237312"/>
              <a:ext cx="1826782" cy="342273"/>
            </a:xfrm>
            <a:prstGeom prst="rect">
              <a:avLst/>
            </a:prstGeom>
            <a:noFill/>
          </p:spPr>
          <p:txBody>
            <a:bodyPr wrap="none" rtlCol="0">
              <a:spAutoFit/>
            </a:bodyPr>
            <a:lstStyle/>
            <a:p>
              <a:pPr>
                <a:lnSpc>
                  <a:spcPct val="120000"/>
                </a:lnSpc>
              </a:pPr>
              <a:r>
                <a:rPr lang="de-DE" sz="700" b="1" i="0" spc="40" baseline="0" dirty="0">
                  <a:solidFill>
                    <a:schemeClr val="bg1"/>
                  </a:solidFill>
                  <a:latin typeface="CMU Bright SemiBold" panose="02000603000000000000" pitchFamily="2" charset="0"/>
                  <a:ea typeface="CMU Bright SemiBold" panose="02000603000000000000" pitchFamily="2" charset="0"/>
                  <a:cs typeface="CMU Bright SemiBold" panose="02000603000000000000" pitchFamily="2" charset="0"/>
                </a:rPr>
                <a:t>UNIVERSITÄT ZU LÜBECK</a:t>
              </a:r>
            </a:p>
            <a:p>
              <a:pPr>
                <a:lnSpc>
                  <a:spcPct val="120000"/>
                </a:lnSpc>
              </a:pPr>
              <a:r>
                <a:rPr lang="de-DE" sz="700" b="1" i="0" spc="40" baseline="0" dirty="0">
                  <a:solidFill>
                    <a:schemeClr val="bg1"/>
                  </a:solidFill>
                  <a:latin typeface="CMU Bright SemiBold" panose="02000603000000000000" pitchFamily="2" charset="0"/>
                  <a:ea typeface="CMU Bright SemiBold" panose="02000603000000000000" pitchFamily="2" charset="0"/>
                  <a:cs typeface="CMU Bright SemiBold" panose="02000603000000000000" pitchFamily="2" charset="0"/>
                </a:rPr>
                <a:t>INSTITUT FÜR INFORMATIONSSYSTEME</a:t>
              </a:r>
            </a:p>
          </p:txBody>
        </p:sp>
        <p:sp>
          <p:nvSpPr>
            <p:cNvPr id="4" name="Freeform 14">
              <a:extLst>
                <a:ext uri="{FF2B5EF4-FFF2-40B4-BE49-F238E27FC236}">
                  <a16:creationId xmlns:a16="http://schemas.microsoft.com/office/drawing/2014/main" id="{20A29D9F-3FB1-FD9C-8B4A-AD05285EE120}"/>
                </a:ext>
              </a:extLst>
            </p:cNvPr>
            <p:cNvSpPr>
              <a:spLocks noEditPoints="1"/>
            </p:cNvSpPr>
            <p:nvPr userDrawn="1"/>
          </p:nvSpPr>
          <p:spPr bwMode="auto">
            <a:xfrm>
              <a:off x="228402" y="6227217"/>
              <a:ext cx="381000" cy="479425"/>
            </a:xfrm>
            <a:custGeom>
              <a:avLst/>
              <a:gdLst>
                <a:gd name="T0" fmla="*/ 8 w 3371"/>
                <a:gd name="T1" fmla="*/ 21 h 4236"/>
                <a:gd name="T2" fmla="*/ 14 w 3371"/>
                <a:gd name="T3" fmla="*/ 20 h 4236"/>
                <a:gd name="T4" fmla="*/ 4 w 3371"/>
                <a:gd name="T5" fmla="*/ 19 h 4236"/>
                <a:gd name="T6" fmla="*/ 11 w 3371"/>
                <a:gd name="T7" fmla="*/ 19 h 4236"/>
                <a:gd name="T8" fmla="*/ 14 w 3371"/>
                <a:gd name="T9" fmla="*/ 18 h 4236"/>
                <a:gd name="T10" fmla="*/ 3 w 3371"/>
                <a:gd name="T11" fmla="*/ 14 h 4236"/>
                <a:gd name="T12" fmla="*/ 8 w 3371"/>
                <a:gd name="T13" fmla="*/ 16 h 4236"/>
                <a:gd name="T14" fmla="*/ 14 w 3371"/>
                <a:gd name="T15" fmla="*/ 15 h 4236"/>
                <a:gd name="T16" fmla="*/ 5 w 3371"/>
                <a:gd name="T17" fmla="*/ 13 h 4236"/>
                <a:gd name="T18" fmla="*/ 7 w 3371"/>
                <a:gd name="T19" fmla="*/ 1 h 4236"/>
                <a:gd name="T20" fmla="*/ 13 w 3371"/>
                <a:gd name="T21" fmla="*/ 10 h 4236"/>
                <a:gd name="T22" fmla="*/ 15 w 3371"/>
                <a:gd name="T23" fmla="*/ 12 h 4236"/>
                <a:gd name="T24" fmla="*/ 16 w 3371"/>
                <a:gd name="T25" fmla="*/ 10 h 4236"/>
                <a:gd name="T26" fmla="*/ 13 w 3371"/>
                <a:gd name="T27" fmla="*/ 9 h 4236"/>
                <a:gd name="T28" fmla="*/ 12 w 3371"/>
                <a:gd name="T29" fmla="*/ 11 h 4236"/>
                <a:gd name="T30" fmla="*/ 11 w 3371"/>
                <a:gd name="T31" fmla="*/ 9 h 4236"/>
                <a:gd name="T32" fmla="*/ 10 w 3371"/>
                <a:gd name="T33" fmla="*/ 7 h 4236"/>
                <a:gd name="T34" fmla="*/ 9 w 3371"/>
                <a:gd name="T35" fmla="*/ 5 h 4236"/>
                <a:gd name="T36" fmla="*/ 7 w 3371"/>
                <a:gd name="T37" fmla="*/ 1 h 4236"/>
                <a:gd name="T38" fmla="*/ 7 w 3371"/>
                <a:gd name="T39" fmla="*/ 3 h 4236"/>
                <a:gd name="T40" fmla="*/ 7 w 3371"/>
                <a:gd name="T41" fmla="*/ 5 h 4236"/>
                <a:gd name="T42" fmla="*/ 6 w 3371"/>
                <a:gd name="T43" fmla="*/ 8 h 4236"/>
                <a:gd name="T44" fmla="*/ 5 w 3371"/>
                <a:gd name="T45" fmla="*/ 10 h 4236"/>
                <a:gd name="T46" fmla="*/ 4 w 3371"/>
                <a:gd name="T47" fmla="*/ 9 h 4236"/>
                <a:gd name="T48" fmla="*/ 7 w 3371"/>
                <a:gd name="T49" fmla="*/ 12 h 4236"/>
                <a:gd name="T50" fmla="*/ 3 w 3371"/>
                <a:gd name="T51" fmla="*/ 7 h 4236"/>
                <a:gd name="T52" fmla="*/ 3 w 3371"/>
                <a:gd name="T53" fmla="*/ 6 h 4236"/>
                <a:gd name="T54" fmla="*/ 2 w 3371"/>
                <a:gd name="T55" fmla="*/ 12 h 4236"/>
                <a:gd name="T56" fmla="*/ 2 w 3371"/>
                <a:gd name="T57" fmla="*/ 9 h 4236"/>
                <a:gd name="T58" fmla="*/ 2 w 3371"/>
                <a:gd name="T59" fmla="*/ 18 h 4236"/>
                <a:gd name="T60" fmla="*/ 7 w 3371"/>
                <a:gd name="T61" fmla="*/ 19 h 4236"/>
                <a:gd name="T62" fmla="*/ 15 w 3371"/>
                <a:gd name="T63" fmla="*/ 15 h 4236"/>
                <a:gd name="T64" fmla="*/ 14 w 3371"/>
                <a:gd name="T65" fmla="*/ 12 h 4236"/>
                <a:gd name="T66" fmla="*/ 12 w 3371"/>
                <a:gd name="T67" fmla="*/ 13 h 4236"/>
                <a:gd name="T68" fmla="*/ 13 w 3371"/>
                <a:gd name="T69" fmla="*/ 15 h 4236"/>
                <a:gd name="T70" fmla="*/ 11 w 3371"/>
                <a:gd name="T71" fmla="*/ 13 h 4236"/>
                <a:gd name="T72" fmla="*/ 10 w 3371"/>
                <a:gd name="T73" fmla="*/ 11 h 4236"/>
                <a:gd name="T74" fmla="*/ 10 w 3371"/>
                <a:gd name="T75" fmla="*/ 8 h 4236"/>
                <a:gd name="T76" fmla="*/ 9 w 3371"/>
                <a:gd name="T77" fmla="*/ 6 h 4236"/>
                <a:gd name="T78" fmla="*/ 7 w 3371"/>
                <a:gd name="T79" fmla="*/ 6 h 4236"/>
                <a:gd name="T80" fmla="*/ 8 w 3371"/>
                <a:gd name="T81" fmla="*/ 8 h 4236"/>
                <a:gd name="T82" fmla="*/ 7 w 3371"/>
                <a:gd name="T83" fmla="*/ 10 h 4236"/>
                <a:gd name="T84" fmla="*/ 9 w 3371"/>
                <a:gd name="T85" fmla="*/ 13 h 4236"/>
                <a:gd name="T86" fmla="*/ 9 w 3371"/>
                <a:gd name="T87" fmla="*/ 12 h 4236"/>
                <a:gd name="T88" fmla="*/ 9 w 3371"/>
                <a:gd name="T89" fmla="*/ 8 h 4236"/>
                <a:gd name="T90" fmla="*/ 10 w 3371"/>
                <a:gd name="T91" fmla="*/ 12 h 4236"/>
                <a:gd name="T92" fmla="*/ 11 w 3371"/>
                <a:gd name="T93" fmla="*/ 16 h 4236"/>
                <a:gd name="T94" fmla="*/ 6 w 3371"/>
                <a:gd name="T95" fmla="*/ 17 h 4236"/>
                <a:gd name="T96" fmla="*/ 2 w 3371"/>
                <a:gd name="T97" fmla="*/ 14 h 4236"/>
                <a:gd name="T98" fmla="*/ 3 w 3371"/>
                <a:gd name="T99" fmla="*/ 11 h 4236"/>
                <a:gd name="T100" fmla="*/ 7 w 3371"/>
                <a:gd name="T101" fmla="*/ 11 h 4236"/>
                <a:gd name="T102" fmla="*/ 6 w 3371"/>
                <a:gd name="T103" fmla="*/ 10 h 4236"/>
                <a:gd name="T104" fmla="*/ 6 w 3371"/>
                <a:gd name="T105" fmla="*/ 13 h 4236"/>
                <a:gd name="T106" fmla="*/ 7 w 3371"/>
                <a:gd name="T107" fmla="*/ 9 h 4236"/>
                <a:gd name="T108" fmla="*/ 14 w 3371"/>
                <a:gd name="T109" fmla="*/ 12 h 4236"/>
                <a:gd name="T110" fmla="*/ 11 w 3371"/>
                <a:gd name="T111" fmla="*/ 15 h 4236"/>
                <a:gd name="T112" fmla="*/ 17 w 3371"/>
                <a:gd name="T113" fmla="*/ 9 h 4236"/>
                <a:gd name="T114" fmla="*/ 8 w 3371"/>
                <a:gd name="T115" fmla="*/ 3 h 4236"/>
                <a:gd name="T116" fmla="*/ 8 w 3371"/>
                <a:gd name="T117" fmla="*/ 2 h 4236"/>
                <a:gd name="T118" fmla="*/ 5 w 3371"/>
                <a:gd name="T119" fmla="*/ 8 h 4236"/>
                <a:gd name="T120" fmla="*/ 2 w 3371"/>
                <a:gd name="T121" fmla="*/ 9 h 4236"/>
                <a:gd name="T122" fmla="*/ 2 w 3371"/>
                <a:gd name="T123" fmla="*/ 18 h 4236"/>
                <a:gd name="T124" fmla="*/ 16 w 3371"/>
                <a:gd name="T125" fmla="*/ 18 h 4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71" h="4236">
                  <a:moveTo>
                    <a:pt x="1441" y="4180"/>
                  </a:moveTo>
                  <a:lnTo>
                    <a:pt x="1439" y="4188"/>
                  </a:lnTo>
                  <a:lnTo>
                    <a:pt x="1435" y="4196"/>
                  </a:lnTo>
                  <a:lnTo>
                    <a:pt x="1431" y="4205"/>
                  </a:lnTo>
                  <a:lnTo>
                    <a:pt x="1427" y="4212"/>
                  </a:lnTo>
                  <a:lnTo>
                    <a:pt x="1430" y="4216"/>
                  </a:lnTo>
                  <a:lnTo>
                    <a:pt x="1433" y="4221"/>
                  </a:lnTo>
                  <a:lnTo>
                    <a:pt x="1438" y="4224"/>
                  </a:lnTo>
                  <a:lnTo>
                    <a:pt x="1441" y="4227"/>
                  </a:lnTo>
                  <a:lnTo>
                    <a:pt x="1446" y="4229"/>
                  </a:lnTo>
                  <a:lnTo>
                    <a:pt x="1450" y="4230"/>
                  </a:lnTo>
                  <a:lnTo>
                    <a:pt x="1456" y="4231"/>
                  </a:lnTo>
                  <a:lnTo>
                    <a:pt x="1460" y="4232"/>
                  </a:lnTo>
                  <a:lnTo>
                    <a:pt x="1471" y="4232"/>
                  </a:lnTo>
                  <a:lnTo>
                    <a:pt x="1482" y="4231"/>
                  </a:lnTo>
                  <a:lnTo>
                    <a:pt x="1494" y="4229"/>
                  </a:lnTo>
                  <a:lnTo>
                    <a:pt x="1505" y="4225"/>
                  </a:lnTo>
                  <a:lnTo>
                    <a:pt x="1529" y="4215"/>
                  </a:lnTo>
                  <a:lnTo>
                    <a:pt x="1552" y="4205"/>
                  </a:lnTo>
                  <a:lnTo>
                    <a:pt x="1571" y="4194"/>
                  </a:lnTo>
                  <a:lnTo>
                    <a:pt x="1585" y="4186"/>
                  </a:lnTo>
                  <a:lnTo>
                    <a:pt x="1596" y="4186"/>
                  </a:lnTo>
                  <a:lnTo>
                    <a:pt x="1605" y="4187"/>
                  </a:lnTo>
                  <a:lnTo>
                    <a:pt x="1615" y="4188"/>
                  </a:lnTo>
                  <a:lnTo>
                    <a:pt x="1625" y="4190"/>
                  </a:lnTo>
                  <a:lnTo>
                    <a:pt x="1645" y="4196"/>
                  </a:lnTo>
                  <a:lnTo>
                    <a:pt x="1666" y="4203"/>
                  </a:lnTo>
                  <a:lnTo>
                    <a:pt x="1686" y="4211"/>
                  </a:lnTo>
                  <a:lnTo>
                    <a:pt x="1707" y="4220"/>
                  </a:lnTo>
                  <a:lnTo>
                    <a:pt x="1728" y="4228"/>
                  </a:lnTo>
                  <a:lnTo>
                    <a:pt x="1750" y="4236"/>
                  </a:lnTo>
                  <a:lnTo>
                    <a:pt x="1754" y="4233"/>
                  </a:lnTo>
                  <a:lnTo>
                    <a:pt x="1758" y="4226"/>
                  </a:lnTo>
                  <a:lnTo>
                    <a:pt x="1763" y="4219"/>
                  </a:lnTo>
                  <a:lnTo>
                    <a:pt x="1766" y="4211"/>
                  </a:lnTo>
                  <a:lnTo>
                    <a:pt x="1743" y="4194"/>
                  </a:lnTo>
                  <a:lnTo>
                    <a:pt x="1721" y="4179"/>
                  </a:lnTo>
                  <a:lnTo>
                    <a:pt x="1701" y="4169"/>
                  </a:lnTo>
                  <a:lnTo>
                    <a:pt x="1681" y="4159"/>
                  </a:lnTo>
                  <a:lnTo>
                    <a:pt x="1663" y="4153"/>
                  </a:lnTo>
                  <a:lnTo>
                    <a:pt x="1645" y="4150"/>
                  </a:lnTo>
                  <a:lnTo>
                    <a:pt x="1628" y="4148"/>
                  </a:lnTo>
                  <a:lnTo>
                    <a:pt x="1610" y="4147"/>
                  </a:lnTo>
                  <a:lnTo>
                    <a:pt x="1593" y="4148"/>
                  </a:lnTo>
                  <a:lnTo>
                    <a:pt x="1574" y="4151"/>
                  </a:lnTo>
                  <a:lnTo>
                    <a:pt x="1555" y="4154"/>
                  </a:lnTo>
                  <a:lnTo>
                    <a:pt x="1535" y="4158"/>
                  </a:lnTo>
                  <a:lnTo>
                    <a:pt x="1491" y="4169"/>
                  </a:lnTo>
                  <a:lnTo>
                    <a:pt x="1441" y="4180"/>
                  </a:lnTo>
                  <a:close/>
                  <a:moveTo>
                    <a:pt x="897" y="4046"/>
                  </a:moveTo>
                  <a:lnTo>
                    <a:pt x="905" y="4061"/>
                  </a:lnTo>
                  <a:lnTo>
                    <a:pt x="913" y="4076"/>
                  </a:lnTo>
                  <a:lnTo>
                    <a:pt x="929" y="4076"/>
                  </a:lnTo>
                  <a:lnTo>
                    <a:pt x="943" y="4075"/>
                  </a:lnTo>
                  <a:lnTo>
                    <a:pt x="956" y="4074"/>
                  </a:lnTo>
                  <a:lnTo>
                    <a:pt x="970" y="4073"/>
                  </a:lnTo>
                  <a:lnTo>
                    <a:pt x="984" y="4070"/>
                  </a:lnTo>
                  <a:lnTo>
                    <a:pt x="998" y="4066"/>
                  </a:lnTo>
                  <a:lnTo>
                    <a:pt x="1013" y="4062"/>
                  </a:lnTo>
                  <a:lnTo>
                    <a:pt x="1030" y="4057"/>
                  </a:lnTo>
                  <a:lnTo>
                    <a:pt x="1032" y="4059"/>
                  </a:lnTo>
                  <a:lnTo>
                    <a:pt x="1036" y="4063"/>
                  </a:lnTo>
                  <a:lnTo>
                    <a:pt x="1057" y="4063"/>
                  </a:lnTo>
                  <a:lnTo>
                    <a:pt x="1077" y="4064"/>
                  </a:lnTo>
                  <a:lnTo>
                    <a:pt x="1095" y="4065"/>
                  </a:lnTo>
                  <a:lnTo>
                    <a:pt x="1110" y="4068"/>
                  </a:lnTo>
                  <a:lnTo>
                    <a:pt x="1126" y="4071"/>
                  </a:lnTo>
                  <a:lnTo>
                    <a:pt x="1140" y="4074"/>
                  </a:lnTo>
                  <a:lnTo>
                    <a:pt x="1154" y="4078"/>
                  </a:lnTo>
                  <a:lnTo>
                    <a:pt x="1166" y="4082"/>
                  </a:lnTo>
                  <a:lnTo>
                    <a:pt x="1193" y="4092"/>
                  </a:lnTo>
                  <a:lnTo>
                    <a:pt x="1221" y="4103"/>
                  </a:lnTo>
                  <a:lnTo>
                    <a:pt x="1255" y="4115"/>
                  </a:lnTo>
                  <a:lnTo>
                    <a:pt x="1295" y="4128"/>
                  </a:lnTo>
                  <a:lnTo>
                    <a:pt x="1313" y="4131"/>
                  </a:lnTo>
                  <a:lnTo>
                    <a:pt x="1332" y="4132"/>
                  </a:lnTo>
                  <a:lnTo>
                    <a:pt x="1350" y="4132"/>
                  </a:lnTo>
                  <a:lnTo>
                    <a:pt x="1369" y="4130"/>
                  </a:lnTo>
                  <a:lnTo>
                    <a:pt x="1388" y="4128"/>
                  </a:lnTo>
                  <a:lnTo>
                    <a:pt x="1408" y="4123"/>
                  </a:lnTo>
                  <a:lnTo>
                    <a:pt x="1427" y="4119"/>
                  </a:lnTo>
                  <a:lnTo>
                    <a:pt x="1446" y="4114"/>
                  </a:lnTo>
                  <a:lnTo>
                    <a:pt x="1485" y="4103"/>
                  </a:lnTo>
                  <a:lnTo>
                    <a:pt x="1524" y="4093"/>
                  </a:lnTo>
                  <a:lnTo>
                    <a:pt x="1543" y="4089"/>
                  </a:lnTo>
                  <a:lnTo>
                    <a:pt x="1562" y="4084"/>
                  </a:lnTo>
                  <a:lnTo>
                    <a:pt x="1581" y="4081"/>
                  </a:lnTo>
                  <a:lnTo>
                    <a:pt x="1600" y="4078"/>
                  </a:lnTo>
                  <a:lnTo>
                    <a:pt x="1641" y="4094"/>
                  </a:lnTo>
                  <a:lnTo>
                    <a:pt x="1676" y="4109"/>
                  </a:lnTo>
                  <a:lnTo>
                    <a:pt x="1708" y="4121"/>
                  </a:lnTo>
                  <a:lnTo>
                    <a:pt x="1738" y="4133"/>
                  </a:lnTo>
                  <a:lnTo>
                    <a:pt x="1754" y="4137"/>
                  </a:lnTo>
                  <a:lnTo>
                    <a:pt x="1770" y="4142"/>
                  </a:lnTo>
                  <a:lnTo>
                    <a:pt x="1787" y="4147"/>
                  </a:lnTo>
                  <a:lnTo>
                    <a:pt x="1806" y="4151"/>
                  </a:lnTo>
                  <a:lnTo>
                    <a:pt x="1825" y="4155"/>
                  </a:lnTo>
                  <a:lnTo>
                    <a:pt x="1847" y="4158"/>
                  </a:lnTo>
                  <a:lnTo>
                    <a:pt x="1870" y="4163"/>
                  </a:lnTo>
                  <a:lnTo>
                    <a:pt x="1897" y="4166"/>
                  </a:lnTo>
                  <a:lnTo>
                    <a:pt x="1929" y="4164"/>
                  </a:lnTo>
                  <a:lnTo>
                    <a:pt x="1960" y="4161"/>
                  </a:lnTo>
                  <a:lnTo>
                    <a:pt x="1988" y="4157"/>
                  </a:lnTo>
                  <a:lnTo>
                    <a:pt x="2016" y="4152"/>
                  </a:lnTo>
                  <a:lnTo>
                    <a:pt x="2030" y="4149"/>
                  </a:lnTo>
                  <a:lnTo>
                    <a:pt x="2043" y="4145"/>
                  </a:lnTo>
                  <a:lnTo>
                    <a:pt x="2058" y="4139"/>
                  </a:lnTo>
                  <a:lnTo>
                    <a:pt x="2072" y="4134"/>
                  </a:lnTo>
                  <a:lnTo>
                    <a:pt x="2101" y="4121"/>
                  </a:lnTo>
                  <a:lnTo>
                    <a:pt x="2132" y="4104"/>
                  </a:lnTo>
                  <a:lnTo>
                    <a:pt x="2150" y="4097"/>
                  </a:lnTo>
                  <a:lnTo>
                    <a:pt x="2167" y="4093"/>
                  </a:lnTo>
                  <a:lnTo>
                    <a:pt x="2182" y="4090"/>
                  </a:lnTo>
                  <a:lnTo>
                    <a:pt x="2195" y="4090"/>
                  </a:lnTo>
                  <a:lnTo>
                    <a:pt x="2209" y="4090"/>
                  </a:lnTo>
                  <a:lnTo>
                    <a:pt x="2223" y="4092"/>
                  </a:lnTo>
                  <a:lnTo>
                    <a:pt x="2235" y="4095"/>
                  </a:lnTo>
                  <a:lnTo>
                    <a:pt x="2249" y="4098"/>
                  </a:lnTo>
                  <a:lnTo>
                    <a:pt x="2277" y="4105"/>
                  </a:lnTo>
                  <a:lnTo>
                    <a:pt x="2307" y="4112"/>
                  </a:lnTo>
                  <a:lnTo>
                    <a:pt x="2325" y="4114"/>
                  </a:lnTo>
                  <a:lnTo>
                    <a:pt x="2344" y="4114"/>
                  </a:lnTo>
                  <a:lnTo>
                    <a:pt x="2364" y="4113"/>
                  </a:lnTo>
                  <a:lnTo>
                    <a:pt x="2387" y="4110"/>
                  </a:lnTo>
                  <a:lnTo>
                    <a:pt x="2393" y="4097"/>
                  </a:lnTo>
                  <a:lnTo>
                    <a:pt x="2400" y="4085"/>
                  </a:lnTo>
                  <a:lnTo>
                    <a:pt x="2364" y="4072"/>
                  </a:lnTo>
                  <a:lnTo>
                    <a:pt x="2323" y="4057"/>
                  </a:lnTo>
                  <a:lnTo>
                    <a:pt x="2301" y="4048"/>
                  </a:lnTo>
                  <a:lnTo>
                    <a:pt x="2279" y="4042"/>
                  </a:lnTo>
                  <a:lnTo>
                    <a:pt x="2255" y="4035"/>
                  </a:lnTo>
                  <a:lnTo>
                    <a:pt x="2232" y="4030"/>
                  </a:lnTo>
                  <a:lnTo>
                    <a:pt x="2210" y="4026"/>
                  </a:lnTo>
                  <a:lnTo>
                    <a:pt x="2189" y="4024"/>
                  </a:lnTo>
                  <a:lnTo>
                    <a:pt x="2178" y="4024"/>
                  </a:lnTo>
                  <a:lnTo>
                    <a:pt x="2168" y="4025"/>
                  </a:lnTo>
                  <a:lnTo>
                    <a:pt x="2157" y="4026"/>
                  </a:lnTo>
                  <a:lnTo>
                    <a:pt x="2148" y="4028"/>
                  </a:lnTo>
                  <a:lnTo>
                    <a:pt x="2138" y="4030"/>
                  </a:lnTo>
                  <a:lnTo>
                    <a:pt x="2130" y="4034"/>
                  </a:lnTo>
                  <a:lnTo>
                    <a:pt x="2121" y="4038"/>
                  </a:lnTo>
                  <a:lnTo>
                    <a:pt x="2114" y="4043"/>
                  </a:lnTo>
                  <a:lnTo>
                    <a:pt x="2107" y="4049"/>
                  </a:lnTo>
                  <a:lnTo>
                    <a:pt x="2099" y="4056"/>
                  </a:lnTo>
                  <a:lnTo>
                    <a:pt x="2094" y="4064"/>
                  </a:lnTo>
                  <a:lnTo>
                    <a:pt x="2088" y="4073"/>
                  </a:lnTo>
                  <a:lnTo>
                    <a:pt x="2069" y="4082"/>
                  </a:lnTo>
                  <a:lnTo>
                    <a:pt x="2049" y="4090"/>
                  </a:lnTo>
                  <a:lnTo>
                    <a:pt x="2029" y="4097"/>
                  </a:lnTo>
                  <a:lnTo>
                    <a:pt x="2008" y="4102"/>
                  </a:lnTo>
                  <a:lnTo>
                    <a:pt x="1988" y="4108"/>
                  </a:lnTo>
                  <a:lnTo>
                    <a:pt x="1967" y="4111"/>
                  </a:lnTo>
                  <a:lnTo>
                    <a:pt x="1946" y="4114"/>
                  </a:lnTo>
                  <a:lnTo>
                    <a:pt x="1926" y="4116"/>
                  </a:lnTo>
                  <a:lnTo>
                    <a:pt x="1905" y="4117"/>
                  </a:lnTo>
                  <a:lnTo>
                    <a:pt x="1884" y="4117"/>
                  </a:lnTo>
                  <a:lnTo>
                    <a:pt x="1863" y="4117"/>
                  </a:lnTo>
                  <a:lnTo>
                    <a:pt x="1843" y="4116"/>
                  </a:lnTo>
                  <a:lnTo>
                    <a:pt x="1822" y="4114"/>
                  </a:lnTo>
                  <a:lnTo>
                    <a:pt x="1802" y="4112"/>
                  </a:lnTo>
                  <a:lnTo>
                    <a:pt x="1782" y="4109"/>
                  </a:lnTo>
                  <a:lnTo>
                    <a:pt x="1762" y="4104"/>
                  </a:lnTo>
                  <a:lnTo>
                    <a:pt x="1739" y="4093"/>
                  </a:lnTo>
                  <a:lnTo>
                    <a:pt x="1718" y="4080"/>
                  </a:lnTo>
                  <a:lnTo>
                    <a:pt x="1699" y="4066"/>
                  </a:lnTo>
                  <a:lnTo>
                    <a:pt x="1680" y="4054"/>
                  </a:lnTo>
                  <a:lnTo>
                    <a:pt x="1671" y="4047"/>
                  </a:lnTo>
                  <a:lnTo>
                    <a:pt x="1661" y="4042"/>
                  </a:lnTo>
                  <a:lnTo>
                    <a:pt x="1652" y="4037"/>
                  </a:lnTo>
                  <a:lnTo>
                    <a:pt x="1641" y="4033"/>
                  </a:lnTo>
                  <a:lnTo>
                    <a:pt x="1632" y="4029"/>
                  </a:lnTo>
                  <a:lnTo>
                    <a:pt x="1621" y="4026"/>
                  </a:lnTo>
                  <a:lnTo>
                    <a:pt x="1611" y="4025"/>
                  </a:lnTo>
                  <a:lnTo>
                    <a:pt x="1599" y="4024"/>
                  </a:lnTo>
                  <a:lnTo>
                    <a:pt x="1561" y="4036"/>
                  </a:lnTo>
                  <a:lnTo>
                    <a:pt x="1519" y="4049"/>
                  </a:lnTo>
                  <a:lnTo>
                    <a:pt x="1496" y="4057"/>
                  </a:lnTo>
                  <a:lnTo>
                    <a:pt x="1472" y="4064"/>
                  </a:lnTo>
                  <a:lnTo>
                    <a:pt x="1449" y="4071"/>
                  </a:lnTo>
                  <a:lnTo>
                    <a:pt x="1425" y="4076"/>
                  </a:lnTo>
                  <a:lnTo>
                    <a:pt x="1402" y="4080"/>
                  </a:lnTo>
                  <a:lnTo>
                    <a:pt x="1379" y="4083"/>
                  </a:lnTo>
                  <a:lnTo>
                    <a:pt x="1355" y="4084"/>
                  </a:lnTo>
                  <a:lnTo>
                    <a:pt x="1334" y="4084"/>
                  </a:lnTo>
                  <a:lnTo>
                    <a:pt x="1324" y="4083"/>
                  </a:lnTo>
                  <a:lnTo>
                    <a:pt x="1313" y="4081"/>
                  </a:lnTo>
                  <a:lnTo>
                    <a:pt x="1304" y="4078"/>
                  </a:lnTo>
                  <a:lnTo>
                    <a:pt x="1293" y="4075"/>
                  </a:lnTo>
                  <a:lnTo>
                    <a:pt x="1285" y="4072"/>
                  </a:lnTo>
                  <a:lnTo>
                    <a:pt x="1275" y="4066"/>
                  </a:lnTo>
                  <a:lnTo>
                    <a:pt x="1267" y="4061"/>
                  </a:lnTo>
                  <a:lnTo>
                    <a:pt x="1259" y="4055"/>
                  </a:lnTo>
                  <a:lnTo>
                    <a:pt x="1225" y="4039"/>
                  </a:lnTo>
                  <a:lnTo>
                    <a:pt x="1197" y="4025"/>
                  </a:lnTo>
                  <a:lnTo>
                    <a:pt x="1172" y="4014"/>
                  </a:lnTo>
                  <a:lnTo>
                    <a:pt x="1151" y="4004"/>
                  </a:lnTo>
                  <a:lnTo>
                    <a:pt x="1131" y="3998"/>
                  </a:lnTo>
                  <a:lnTo>
                    <a:pt x="1114" y="3993"/>
                  </a:lnTo>
                  <a:lnTo>
                    <a:pt x="1098" y="3990"/>
                  </a:lnTo>
                  <a:lnTo>
                    <a:pt x="1082" y="3990"/>
                  </a:lnTo>
                  <a:lnTo>
                    <a:pt x="1066" y="3991"/>
                  </a:lnTo>
                  <a:lnTo>
                    <a:pt x="1049" y="3995"/>
                  </a:lnTo>
                  <a:lnTo>
                    <a:pt x="1031" y="3999"/>
                  </a:lnTo>
                  <a:lnTo>
                    <a:pt x="1011" y="4005"/>
                  </a:lnTo>
                  <a:lnTo>
                    <a:pt x="963" y="4023"/>
                  </a:lnTo>
                  <a:lnTo>
                    <a:pt x="897" y="4046"/>
                  </a:lnTo>
                  <a:close/>
                  <a:moveTo>
                    <a:pt x="440" y="3888"/>
                  </a:moveTo>
                  <a:lnTo>
                    <a:pt x="478" y="3881"/>
                  </a:lnTo>
                  <a:lnTo>
                    <a:pt x="510" y="3875"/>
                  </a:lnTo>
                  <a:lnTo>
                    <a:pt x="536" y="3869"/>
                  </a:lnTo>
                  <a:lnTo>
                    <a:pt x="559" y="3862"/>
                  </a:lnTo>
                  <a:lnTo>
                    <a:pt x="577" y="3858"/>
                  </a:lnTo>
                  <a:lnTo>
                    <a:pt x="591" y="3854"/>
                  </a:lnTo>
                  <a:lnTo>
                    <a:pt x="604" y="3853"/>
                  </a:lnTo>
                  <a:lnTo>
                    <a:pt x="617" y="3853"/>
                  </a:lnTo>
                  <a:lnTo>
                    <a:pt x="622" y="3853"/>
                  </a:lnTo>
                  <a:lnTo>
                    <a:pt x="628" y="3854"/>
                  </a:lnTo>
                  <a:lnTo>
                    <a:pt x="634" y="3856"/>
                  </a:lnTo>
                  <a:lnTo>
                    <a:pt x="640" y="3859"/>
                  </a:lnTo>
                  <a:lnTo>
                    <a:pt x="654" y="3866"/>
                  </a:lnTo>
                  <a:lnTo>
                    <a:pt x="669" y="3876"/>
                  </a:lnTo>
                  <a:lnTo>
                    <a:pt x="713" y="3907"/>
                  </a:lnTo>
                  <a:lnTo>
                    <a:pt x="774" y="3954"/>
                  </a:lnTo>
                  <a:lnTo>
                    <a:pt x="787" y="3960"/>
                  </a:lnTo>
                  <a:lnTo>
                    <a:pt x="798" y="3965"/>
                  </a:lnTo>
                  <a:lnTo>
                    <a:pt x="810" y="3969"/>
                  </a:lnTo>
                  <a:lnTo>
                    <a:pt x="820" y="3972"/>
                  </a:lnTo>
                  <a:lnTo>
                    <a:pt x="831" y="3975"/>
                  </a:lnTo>
                  <a:lnTo>
                    <a:pt x="841" y="3978"/>
                  </a:lnTo>
                  <a:lnTo>
                    <a:pt x="852" y="3979"/>
                  </a:lnTo>
                  <a:lnTo>
                    <a:pt x="861" y="3980"/>
                  </a:lnTo>
                  <a:lnTo>
                    <a:pt x="880" y="3981"/>
                  </a:lnTo>
                  <a:lnTo>
                    <a:pt x="898" y="3979"/>
                  </a:lnTo>
                  <a:lnTo>
                    <a:pt x="916" y="3975"/>
                  </a:lnTo>
                  <a:lnTo>
                    <a:pt x="934" y="3971"/>
                  </a:lnTo>
                  <a:lnTo>
                    <a:pt x="970" y="3959"/>
                  </a:lnTo>
                  <a:lnTo>
                    <a:pt x="1009" y="3945"/>
                  </a:lnTo>
                  <a:lnTo>
                    <a:pt x="1030" y="3937"/>
                  </a:lnTo>
                  <a:lnTo>
                    <a:pt x="1052" y="3931"/>
                  </a:lnTo>
                  <a:lnTo>
                    <a:pt x="1076" y="3925"/>
                  </a:lnTo>
                  <a:lnTo>
                    <a:pt x="1101" y="3919"/>
                  </a:lnTo>
                  <a:lnTo>
                    <a:pt x="1121" y="3935"/>
                  </a:lnTo>
                  <a:lnTo>
                    <a:pt x="1141" y="3949"/>
                  </a:lnTo>
                  <a:lnTo>
                    <a:pt x="1161" y="3962"/>
                  </a:lnTo>
                  <a:lnTo>
                    <a:pt x="1182" y="3973"/>
                  </a:lnTo>
                  <a:lnTo>
                    <a:pt x="1203" y="3984"/>
                  </a:lnTo>
                  <a:lnTo>
                    <a:pt x="1225" y="3993"/>
                  </a:lnTo>
                  <a:lnTo>
                    <a:pt x="1248" y="4001"/>
                  </a:lnTo>
                  <a:lnTo>
                    <a:pt x="1270" y="4007"/>
                  </a:lnTo>
                  <a:lnTo>
                    <a:pt x="1293" y="4014"/>
                  </a:lnTo>
                  <a:lnTo>
                    <a:pt x="1316" y="4018"/>
                  </a:lnTo>
                  <a:lnTo>
                    <a:pt x="1341" y="4021"/>
                  </a:lnTo>
                  <a:lnTo>
                    <a:pt x="1365" y="4024"/>
                  </a:lnTo>
                  <a:lnTo>
                    <a:pt x="1389" y="4025"/>
                  </a:lnTo>
                  <a:lnTo>
                    <a:pt x="1413" y="4026"/>
                  </a:lnTo>
                  <a:lnTo>
                    <a:pt x="1439" y="4025"/>
                  </a:lnTo>
                  <a:lnTo>
                    <a:pt x="1465" y="4024"/>
                  </a:lnTo>
                  <a:lnTo>
                    <a:pt x="1526" y="3986"/>
                  </a:lnTo>
                  <a:lnTo>
                    <a:pt x="1568" y="3961"/>
                  </a:lnTo>
                  <a:lnTo>
                    <a:pt x="1585" y="3952"/>
                  </a:lnTo>
                  <a:lnTo>
                    <a:pt x="1599" y="3947"/>
                  </a:lnTo>
                  <a:lnTo>
                    <a:pt x="1605" y="3945"/>
                  </a:lnTo>
                  <a:lnTo>
                    <a:pt x="1611" y="3944"/>
                  </a:lnTo>
                  <a:lnTo>
                    <a:pt x="1617" y="3944"/>
                  </a:lnTo>
                  <a:lnTo>
                    <a:pt x="1622" y="3945"/>
                  </a:lnTo>
                  <a:lnTo>
                    <a:pt x="1628" y="3946"/>
                  </a:lnTo>
                  <a:lnTo>
                    <a:pt x="1634" y="3948"/>
                  </a:lnTo>
                  <a:lnTo>
                    <a:pt x="1639" y="3951"/>
                  </a:lnTo>
                  <a:lnTo>
                    <a:pt x="1645" y="3954"/>
                  </a:lnTo>
                  <a:lnTo>
                    <a:pt x="1658" y="3964"/>
                  </a:lnTo>
                  <a:lnTo>
                    <a:pt x="1672" y="3975"/>
                  </a:lnTo>
                  <a:lnTo>
                    <a:pt x="1711" y="4008"/>
                  </a:lnTo>
                  <a:lnTo>
                    <a:pt x="1765" y="4053"/>
                  </a:lnTo>
                  <a:lnTo>
                    <a:pt x="1780" y="4058"/>
                  </a:lnTo>
                  <a:lnTo>
                    <a:pt x="1795" y="4061"/>
                  </a:lnTo>
                  <a:lnTo>
                    <a:pt x="1804" y="4064"/>
                  </a:lnTo>
                  <a:lnTo>
                    <a:pt x="1812" y="4066"/>
                  </a:lnTo>
                  <a:lnTo>
                    <a:pt x="1822" y="4071"/>
                  </a:lnTo>
                  <a:lnTo>
                    <a:pt x="1830" y="4076"/>
                  </a:lnTo>
                  <a:lnTo>
                    <a:pt x="1876" y="4075"/>
                  </a:lnTo>
                  <a:lnTo>
                    <a:pt x="1916" y="4073"/>
                  </a:lnTo>
                  <a:lnTo>
                    <a:pt x="1934" y="4071"/>
                  </a:lnTo>
                  <a:lnTo>
                    <a:pt x="1952" y="4068"/>
                  </a:lnTo>
                  <a:lnTo>
                    <a:pt x="1968" y="4065"/>
                  </a:lnTo>
                  <a:lnTo>
                    <a:pt x="1985" y="4061"/>
                  </a:lnTo>
                  <a:lnTo>
                    <a:pt x="2002" y="4056"/>
                  </a:lnTo>
                  <a:lnTo>
                    <a:pt x="2019" y="4049"/>
                  </a:lnTo>
                  <a:lnTo>
                    <a:pt x="2036" y="4043"/>
                  </a:lnTo>
                  <a:lnTo>
                    <a:pt x="2053" y="4035"/>
                  </a:lnTo>
                  <a:lnTo>
                    <a:pt x="2071" y="4024"/>
                  </a:lnTo>
                  <a:lnTo>
                    <a:pt x="2089" y="4014"/>
                  </a:lnTo>
                  <a:lnTo>
                    <a:pt x="2108" y="4001"/>
                  </a:lnTo>
                  <a:lnTo>
                    <a:pt x="2129" y="3987"/>
                  </a:lnTo>
                  <a:lnTo>
                    <a:pt x="2139" y="3982"/>
                  </a:lnTo>
                  <a:lnTo>
                    <a:pt x="2151" y="3979"/>
                  </a:lnTo>
                  <a:lnTo>
                    <a:pt x="2162" y="3975"/>
                  </a:lnTo>
                  <a:lnTo>
                    <a:pt x="2173" y="3973"/>
                  </a:lnTo>
                  <a:lnTo>
                    <a:pt x="2185" y="3972"/>
                  </a:lnTo>
                  <a:lnTo>
                    <a:pt x="2196" y="3972"/>
                  </a:lnTo>
                  <a:lnTo>
                    <a:pt x="2208" y="3972"/>
                  </a:lnTo>
                  <a:lnTo>
                    <a:pt x="2220" y="3973"/>
                  </a:lnTo>
                  <a:lnTo>
                    <a:pt x="2243" y="3977"/>
                  </a:lnTo>
                  <a:lnTo>
                    <a:pt x="2267" y="3981"/>
                  </a:lnTo>
                  <a:lnTo>
                    <a:pt x="2291" y="3987"/>
                  </a:lnTo>
                  <a:lnTo>
                    <a:pt x="2317" y="3993"/>
                  </a:lnTo>
                  <a:lnTo>
                    <a:pt x="2342" y="4000"/>
                  </a:lnTo>
                  <a:lnTo>
                    <a:pt x="2368" y="4005"/>
                  </a:lnTo>
                  <a:lnTo>
                    <a:pt x="2396" y="4008"/>
                  </a:lnTo>
                  <a:lnTo>
                    <a:pt x="2424" y="4011"/>
                  </a:lnTo>
                  <a:lnTo>
                    <a:pt x="2438" y="4011"/>
                  </a:lnTo>
                  <a:lnTo>
                    <a:pt x="2453" y="4010"/>
                  </a:lnTo>
                  <a:lnTo>
                    <a:pt x="2468" y="4009"/>
                  </a:lnTo>
                  <a:lnTo>
                    <a:pt x="2482" y="4007"/>
                  </a:lnTo>
                  <a:lnTo>
                    <a:pt x="2497" y="4004"/>
                  </a:lnTo>
                  <a:lnTo>
                    <a:pt x="2513" y="4001"/>
                  </a:lnTo>
                  <a:lnTo>
                    <a:pt x="2529" y="3996"/>
                  </a:lnTo>
                  <a:lnTo>
                    <a:pt x="2545" y="3989"/>
                  </a:lnTo>
                  <a:lnTo>
                    <a:pt x="2570" y="3979"/>
                  </a:lnTo>
                  <a:lnTo>
                    <a:pt x="2593" y="3969"/>
                  </a:lnTo>
                  <a:lnTo>
                    <a:pt x="2615" y="3962"/>
                  </a:lnTo>
                  <a:lnTo>
                    <a:pt x="2636" y="3955"/>
                  </a:lnTo>
                  <a:lnTo>
                    <a:pt x="2657" y="3950"/>
                  </a:lnTo>
                  <a:lnTo>
                    <a:pt x="2676" y="3946"/>
                  </a:lnTo>
                  <a:lnTo>
                    <a:pt x="2697" y="3943"/>
                  </a:lnTo>
                  <a:lnTo>
                    <a:pt x="2716" y="3941"/>
                  </a:lnTo>
                  <a:lnTo>
                    <a:pt x="2756" y="3938"/>
                  </a:lnTo>
                  <a:lnTo>
                    <a:pt x="2798" y="3938"/>
                  </a:lnTo>
                  <a:lnTo>
                    <a:pt x="2844" y="3938"/>
                  </a:lnTo>
                  <a:lnTo>
                    <a:pt x="2898" y="3938"/>
                  </a:lnTo>
                  <a:lnTo>
                    <a:pt x="2897" y="3929"/>
                  </a:lnTo>
                  <a:lnTo>
                    <a:pt x="2897" y="3921"/>
                  </a:lnTo>
                  <a:lnTo>
                    <a:pt x="2897" y="3911"/>
                  </a:lnTo>
                  <a:lnTo>
                    <a:pt x="2896" y="3903"/>
                  </a:lnTo>
                  <a:lnTo>
                    <a:pt x="2819" y="3888"/>
                  </a:lnTo>
                  <a:lnTo>
                    <a:pt x="2761" y="3874"/>
                  </a:lnTo>
                  <a:lnTo>
                    <a:pt x="2738" y="3869"/>
                  </a:lnTo>
                  <a:lnTo>
                    <a:pt x="2717" y="3865"/>
                  </a:lnTo>
                  <a:lnTo>
                    <a:pt x="2698" y="3862"/>
                  </a:lnTo>
                  <a:lnTo>
                    <a:pt x="2680" y="3861"/>
                  </a:lnTo>
                  <a:lnTo>
                    <a:pt x="2671" y="3862"/>
                  </a:lnTo>
                  <a:lnTo>
                    <a:pt x="2663" y="3862"/>
                  </a:lnTo>
                  <a:lnTo>
                    <a:pt x="2654" y="3865"/>
                  </a:lnTo>
                  <a:lnTo>
                    <a:pt x="2646" y="3867"/>
                  </a:lnTo>
                  <a:lnTo>
                    <a:pt x="2628" y="3872"/>
                  </a:lnTo>
                  <a:lnTo>
                    <a:pt x="2609" y="3880"/>
                  </a:lnTo>
                  <a:lnTo>
                    <a:pt x="2588" y="3893"/>
                  </a:lnTo>
                  <a:lnTo>
                    <a:pt x="2564" y="3908"/>
                  </a:lnTo>
                  <a:lnTo>
                    <a:pt x="2536" y="3926"/>
                  </a:lnTo>
                  <a:lnTo>
                    <a:pt x="2504" y="3948"/>
                  </a:lnTo>
                  <a:lnTo>
                    <a:pt x="2489" y="3954"/>
                  </a:lnTo>
                  <a:lnTo>
                    <a:pt x="2474" y="3959"/>
                  </a:lnTo>
                  <a:lnTo>
                    <a:pt x="2460" y="3963"/>
                  </a:lnTo>
                  <a:lnTo>
                    <a:pt x="2445" y="3965"/>
                  </a:lnTo>
                  <a:lnTo>
                    <a:pt x="2432" y="3966"/>
                  </a:lnTo>
                  <a:lnTo>
                    <a:pt x="2418" y="3967"/>
                  </a:lnTo>
                  <a:lnTo>
                    <a:pt x="2405" y="3967"/>
                  </a:lnTo>
                  <a:lnTo>
                    <a:pt x="2393" y="3966"/>
                  </a:lnTo>
                  <a:lnTo>
                    <a:pt x="2379" y="3965"/>
                  </a:lnTo>
                  <a:lnTo>
                    <a:pt x="2366" y="3963"/>
                  </a:lnTo>
                  <a:lnTo>
                    <a:pt x="2355" y="3960"/>
                  </a:lnTo>
                  <a:lnTo>
                    <a:pt x="2342" y="3956"/>
                  </a:lnTo>
                  <a:lnTo>
                    <a:pt x="2318" y="3949"/>
                  </a:lnTo>
                  <a:lnTo>
                    <a:pt x="2294" y="3942"/>
                  </a:lnTo>
                  <a:lnTo>
                    <a:pt x="2271" y="3933"/>
                  </a:lnTo>
                  <a:lnTo>
                    <a:pt x="2248" y="3926"/>
                  </a:lnTo>
                  <a:lnTo>
                    <a:pt x="2225" y="3919"/>
                  </a:lnTo>
                  <a:lnTo>
                    <a:pt x="2202" y="3915"/>
                  </a:lnTo>
                  <a:lnTo>
                    <a:pt x="2190" y="3913"/>
                  </a:lnTo>
                  <a:lnTo>
                    <a:pt x="2178" y="3913"/>
                  </a:lnTo>
                  <a:lnTo>
                    <a:pt x="2166" y="3913"/>
                  </a:lnTo>
                  <a:lnTo>
                    <a:pt x="2154" y="3914"/>
                  </a:lnTo>
                  <a:lnTo>
                    <a:pt x="2143" y="3915"/>
                  </a:lnTo>
                  <a:lnTo>
                    <a:pt x="2130" y="3918"/>
                  </a:lnTo>
                  <a:lnTo>
                    <a:pt x="2117" y="3923"/>
                  </a:lnTo>
                  <a:lnTo>
                    <a:pt x="2105" y="3928"/>
                  </a:lnTo>
                  <a:lnTo>
                    <a:pt x="2080" y="3945"/>
                  </a:lnTo>
                  <a:lnTo>
                    <a:pt x="2058" y="3960"/>
                  </a:lnTo>
                  <a:lnTo>
                    <a:pt x="2037" y="3973"/>
                  </a:lnTo>
                  <a:lnTo>
                    <a:pt x="2017" y="3984"/>
                  </a:lnTo>
                  <a:lnTo>
                    <a:pt x="1998" y="3993"/>
                  </a:lnTo>
                  <a:lnTo>
                    <a:pt x="1980" y="4001"/>
                  </a:lnTo>
                  <a:lnTo>
                    <a:pt x="1963" y="4006"/>
                  </a:lnTo>
                  <a:lnTo>
                    <a:pt x="1947" y="4010"/>
                  </a:lnTo>
                  <a:lnTo>
                    <a:pt x="1933" y="4014"/>
                  </a:lnTo>
                  <a:lnTo>
                    <a:pt x="1918" y="4015"/>
                  </a:lnTo>
                  <a:lnTo>
                    <a:pt x="1904" y="4015"/>
                  </a:lnTo>
                  <a:lnTo>
                    <a:pt x="1890" y="4014"/>
                  </a:lnTo>
                  <a:lnTo>
                    <a:pt x="1878" y="4010"/>
                  </a:lnTo>
                  <a:lnTo>
                    <a:pt x="1866" y="4007"/>
                  </a:lnTo>
                  <a:lnTo>
                    <a:pt x="1853" y="4003"/>
                  </a:lnTo>
                  <a:lnTo>
                    <a:pt x="1842" y="3998"/>
                  </a:lnTo>
                  <a:lnTo>
                    <a:pt x="1817" y="3986"/>
                  </a:lnTo>
                  <a:lnTo>
                    <a:pt x="1793" y="3971"/>
                  </a:lnTo>
                  <a:lnTo>
                    <a:pt x="1768" y="3956"/>
                  </a:lnTo>
                  <a:lnTo>
                    <a:pt x="1740" y="3940"/>
                  </a:lnTo>
                  <a:lnTo>
                    <a:pt x="1726" y="3932"/>
                  </a:lnTo>
                  <a:lnTo>
                    <a:pt x="1711" y="3924"/>
                  </a:lnTo>
                  <a:lnTo>
                    <a:pt x="1694" y="3916"/>
                  </a:lnTo>
                  <a:lnTo>
                    <a:pt x="1677" y="3909"/>
                  </a:lnTo>
                  <a:lnTo>
                    <a:pt x="1658" y="3903"/>
                  </a:lnTo>
                  <a:lnTo>
                    <a:pt x="1639" y="3896"/>
                  </a:lnTo>
                  <a:lnTo>
                    <a:pt x="1618" y="3890"/>
                  </a:lnTo>
                  <a:lnTo>
                    <a:pt x="1596" y="3886"/>
                  </a:lnTo>
                  <a:lnTo>
                    <a:pt x="1540" y="3913"/>
                  </a:lnTo>
                  <a:lnTo>
                    <a:pt x="1492" y="3935"/>
                  </a:lnTo>
                  <a:lnTo>
                    <a:pt x="1470" y="3945"/>
                  </a:lnTo>
                  <a:lnTo>
                    <a:pt x="1450" y="3952"/>
                  </a:lnTo>
                  <a:lnTo>
                    <a:pt x="1430" y="3959"/>
                  </a:lnTo>
                  <a:lnTo>
                    <a:pt x="1410" y="3963"/>
                  </a:lnTo>
                  <a:lnTo>
                    <a:pt x="1391" y="3965"/>
                  </a:lnTo>
                  <a:lnTo>
                    <a:pt x="1370" y="3966"/>
                  </a:lnTo>
                  <a:lnTo>
                    <a:pt x="1349" y="3964"/>
                  </a:lnTo>
                  <a:lnTo>
                    <a:pt x="1327" y="3961"/>
                  </a:lnTo>
                  <a:lnTo>
                    <a:pt x="1303" y="3954"/>
                  </a:lnTo>
                  <a:lnTo>
                    <a:pt x="1277" y="3947"/>
                  </a:lnTo>
                  <a:lnTo>
                    <a:pt x="1248" y="3936"/>
                  </a:lnTo>
                  <a:lnTo>
                    <a:pt x="1217" y="3924"/>
                  </a:lnTo>
                  <a:lnTo>
                    <a:pt x="1188" y="3902"/>
                  </a:lnTo>
                  <a:lnTo>
                    <a:pt x="1155" y="3876"/>
                  </a:lnTo>
                  <a:lnTo>
                    <a:pt x="1138" y="3865"/>
                  </a:lnTo>
                  <a:lnTo>
                    <a:pt x="1123" y="3855"/>
                  </a:lnTo>
                  <a:lnTo>
                    <a:pt x="1116" y="3851"/>
                  </a:lnTo>
                  <a:lnTo>
                    <a:pt x="1108" y="3848"/>
                  </a:lnTo>
                  <a:lnTo>
                    <a:pt x="1103" y="3844"/>
                  </a:lnTo>
                  <a:lnTo>
                    <a:pt x="1097" y="3843"/>
                  </a:lnTo>
                  <a:lnTo>
                    <a:pt x="1030" y="3872"/>
                  </a:lnTo>
                  <a:lnTo>
                    <a:pt x="975" y="3897"/>
                  </a:lnTo>
                  <a:lnTo>
                    <a:pt x="952" y="3908"/>
                  </a:lnTo>
                  <a:lnTo>
                    <a:pt x="929" y="3916"/>
                  </a:lnTo>
                  <a:lnTo>
                    <a:pt x="908" y="3923"/>
                  </a:lnTo>
                  <a:lnTo>
                    <a:pt x="887" y="3928"/>
                  </a:lnTo>
                  <a:lnTo>
                    <a:pt x="877" y="3929"/>
                  </a:lnTo>
                  <a:lnTo>
                    <a:pt x="867" y="3929"/>
                  </a:lnTo>
                  <a:lnTo>
                    <a:pt x="857" y="3929"/>
                  </a:lnTo>
                  <a:lnTo>
                    <a:pt x="847" y="3929"/>
                  </a:lnTo>
                  <a:lnTo>
                    <a:pt x="836" y="3927"/>
                  </a:lnTo>
                  <a:lnTo>
                    <a:pt x="826" y="3925"/>
                  </a:lnTo>
                  <a:lnTo>
                    <a:pt x="815" y="3922"/>
                  </a:lnTo>
                  <a:lnTo>
                    <a:pt x="803" y="3917"/>
                  </a:lnTo>
                  <a:lnTo>
                    <a:pt x="792" y="3913"/>
                  </a:lnTo>
                  <a:lnTo>
                    <a:pt x="780" y="3907"/>
                  </a:lnTo>
                  <a:lnTo>
                    <a:pt x="768" y="3900"/>
                  </a:lnTo>
                  <a:lnTo>
                    <a:pt x="754" y="3892"/>
                  </a:lnTo>
                  <a:lnTo>
                    <a:pt x="726" y="3873"/>
                  </a:lnTo>
                  <a:lnTo>
                    <a:pt x="696" y="3850"/>
                  </a:lnTo>
                  <a:lnTo>
                    <a:pt x="681" y="3840"/>
                  </a:lnTo>
                  <a:lnTo>
                    <a:pt x="664" y="3832"/>
                  </a:lnTo>
                  <a:lnTo>
                    <a:pt x="646" y="3823"/>
                  </a:lnTo>
                  <a:lnTo>
                    <a:pt x="627" y="3817"/>
                  </a:lnTo>
                  <a:lnTo>
                    <a:pt x="607" y="3811"/>
                  </a:lnTo>
                  <a:lnTo>
                    <a:pt x="587" y="3806"/>
                  </a:lnTo>
                  <a:lnTo>
                    <a:pt x="567" y="3804"/>
                  </a:lnTo>
                  <a:lnTo>
                    <a:pt x="547" y="3803"/>
                  </a:lnTo>
                  <a:lnTo>
                    <a:pt x="536" y="3804"/>
                  </a:lnTo>
                  <a:lnTo>
                    <a:pt x="527" y="3804"/>
                  </a:lnTo>
                  <a:lnTo>
                    <a:pt x="518" y="3806"/>
                  </a:lnTo>
                  <a:lnTo>
                    <a:pt x="509" y="3809"/>
                  </a:lnTo>
                  <a:lnTo>
                    <a:pt x="501" y="3811"/>
                  </a:lnTo>
                  <a:lnTo>
                    <a:pt x="492" y="3815"/>
                  </a:lnTo>
                  <a:lnTo>
                    <a:pt x="485" y="3818"/>
                  </a:lnTo>
                  <a:lnTo>
                    <a:pt x="477" y="3823"/>
                  </a:lnTo>
                  <a:lnTo>
                    <a:pt x="470" y="3829"/>
                  </a:lnTo>
                  <a:lnTo>
                    <a:pt x="464" y="3835"/>
                  </a:lnTo>
                  <a:lnTo>
                    <a:pt x="458" y="3841"/>
                  </a:lnTo>
                  <a:lnTo>
                    <a:pt x="453" y="3849"/>
                  </a:lnTo>
                  <a:lnTo>
                    <a:pt x="449" y="3857"/>
                  </a:lnTo>
                  <a:lnTo>
                    <a:pt x="446" y="3867"/>
                  </a:lnTo>
                  <a:lnTo>
                    <a:pt x="443" y="3877"/>
                  </a:lnTo>
                  <a:lnTo>
                    <a:pt x="440" y="3888"/>
                  </a:lnTo>
                  <a:close/>
                  <a:moveTo>
                    <a:pt x="650" y="3648"/>
                  </a:moveTo>
                  <a:lnTo>
                    <a:pt x="605" y="3654"/>
                  </a:lnTo>
                  <a:lnTo>
                    <a:pt x="560" y="3663"/>
                  </a:lnTo>
                  <a:lnTo>
                    <a:pt x="515" y="3673"/>
                  </a:lnTo>
                  <a:lnTo>
                    <a:pt x="471" y="3685"/>
                  </a:lnTo>
                  <a:lnTo>
                    <a:pt x="450" y="3692"/>
                  </a:lnTo>
                  <a:lnTo>
                    <a:pt x="428" y="3700"/>
                  </a:lnTo>
                  <a:lnTo>
                    <a:pt x="407" y="3707"/>
                  </a:lnTo>
                  <a:lnTo>
                    <a:pt x="386" y="3716"/>
                  </a:lnTo>
                  <a:lnTo>
                    <a:pt x="364" y="3724"/>
                  </a:lnTo>
                  <a:lnTo>
                    <a:pt x="344" y="3733"/>
                  </a:lnTo>
                  <a:lnTo>
                    <a:pt x="324" y="3744"/>
                  </a:lnTo>
                  <a:lnTo>
                    <a:pt x="304" y="3755"/>
                  </a:lnTo>
                  <a:lnTo>
                    <a:pt x="306" y="3760"/>
                  </a:lnTo>
                  <a:lnTo>
                    <a:pt x="310" y="3766"/>
                  </a:lnTo>
                  <a:lnTo>
                    <a:pt x="315" y="3774"/>
                  </a:lnTo>
                  <a:lnTo>
                    <a:pt x="320" y="3781"/>
                  </a:lnTo>
                  <a:lnTo>
                    <a:pt x="351" y="3774"/>
                  </a:lnTo>
                  <a:lnTo>
                    <a:pt x="388" y="3762"/>
                  </a:lnTo>
                  <a:lnTo>
                    <a:pt x="430" y="3749"/>
                  </a:lnTo>
                  <a:lnTo>
                    <a:pt x="474" y="3736"/>
                  </a:lnTo>
                  <a:lnTo>
                    <a:pt x="518" y="3724"/>
                  </a:lnTo>
                  <a:lnTo>
                    <a:pt x="561" y="3714"/>
                  </a:lnTo>
                  <a:lnTo>
                    <a:pt x="579" y="3711"/>
                  </a:lnTo>
                  <a:lnTo>
                    <a:pt x="597" y="3710"/>
                  </a:lnTo>
                  <a:lnTo>
                    <a:pt x="611" y="3709"/>
                  </a:lnTo>
                  <a:lnTo>
                    <a:pt x="625" y="3711"/>
                  </a:lnTo>
                  <a:lnTo>
                    <a:pt x="646" y="3735"/>
                  </a:lnTo>
                  <a:lnTo>
                    <a:pt x="666" y="3757"/>
                  </a:lnTo>
                  <a:lnTo>
                    <a:pt x="686" y="3777"/>
                  </a:lnTo>
                  <a:lnTo>
                    <a:pt x="707" y="3796"/>
                  </a:lnTo>
                  <a:lnTo>
                    <a:pt x="728" y="3814"/>
                  </a:lnTo>
                  <a:lnTo>
                    <a:pt x="751" y="3833"/>
                  </a:lnTo>
                  <a:lnTo>
                    <a:pt x="776" y="3851"/>
                  </a:lnTo>
                  <a:lnTo>
                    <a:pt x="802" y="3871"/>
                  </a:lnTo>
                  <a:lnTo>
                    <a:pt x="817" y="3876"/>
                  </a:lnTo>
                  <a:lnTo>
                    <a:pt x="831" y="3879"/>
                  </a:lnTo>
                  <a:lnTo>
                    <a:pt x="843" y="3881"/>
                  </a:lnTo>
                  <a:lnTo>
                    <a:pt x="856" y="3882"/>
                  </a:lnTo>
                  <a:lnTo>
                    <a:pt x="869" y="3882"/>
                  </a:lnTo>
                  <a:lnTo>
                    <a:pt x="880" y="3881"/>
                  </a:lnTo>
                  <a:lnTo>
                    <a:pt x="892" y="3880"/>
                  </a:lnTo>
                  <a:lnTo>
                    <a:pt x="903" y="3877"/>
                  </a:lnTo>
                  <a:lnTo>
                    <a:pt x="913" y="3874"/>
                  </a:lnTo>
                  <a:lnTo>
                    <a:pt x="924" y="3871"/>
                  </a:lnTo>
                  <a:lnTo>
                    <a:pt x="934" y="3866"/>
                  </a:lnTo>
                  <a:lnTo>
                    <a:pt x="944" y="3861"/>
                  </a:lnTo>
                  <a:lnTo>
                    <a:pt x="963" y="3850"/>
                  </a:lnTo>
                  <a:lnTo>
                    <a:pt x="982" y="3838"/>
                  </a:lnTo>
                  <a:lnTo>
                    <a:pt x="1017" y="3812"/>
                  </a:lnTo>
                  <a:lnTo>
                    <a:pt x="1051" y="3787"/>
                  </a:lnTo>
                  <a:lnTo>
                    <a:pt x="1060" y="3783"/>
                  </a:lnTo>
                  <a:lnTo>
                    <a:pt x="1068" y="3778"/>
                  </a:lnTo>
                  <a:lnTo>
                    <a:pt x="1078" y="3774"/>
                  </a:lnTo>
                  <a:lnTo>
                    <a:pt x="1087" y="3770"/>
                  </a:lnTo>
                  <a:lnTo>
                    <a:pt x="1096" y="3767"/>
                  </a:lnTo>
                  <a:lnTo>
                    <a:pt x="1106" y="3765"/>
                  </a:lnTo>
                  <a:lnTo>
                    <a:pt x="1116" y="3764"/>
                  </a:lnTo>
                  <a:lnTo>
                    <a:pt x="1125" y="3763"/>
                  </a:lnTo>
                  <a:lnTo>
                    <a:pt x="1166" y="3806"/>
                  </a:lnTo>
                  <a:lnTo>
                    <a:pt x="1202" y="3841"/>
                  </a:lnTo>
                  <a:lnTo>
                    <a:pt x="1219" y="3856"/>
                  </a:lnTo>
                  <a:lnTo>
                    <a:pt x="1234" y="3869"/>
                  </a:lnTo>
                  <a:lnTo>
                    <a:pt x="1249" y="3880"/>
                  </a:lnTo>
                  <a:lnTo>
                    <a:pt x="1262" y="3889"/>
                  </a:lnTo>
                  <a:lnTo>
                    <a:pt x="1275" y="3897"/>
                  </a:lnTo>
                  <a:lnTo>
                    <a:pt x="1288" y="3904"/>
                  </a:lnTo>
                  <a:lnTo>
                    <a:pt x="1299" y="3908"/>
                  </a:lnTo>
                  <a:lnTo>
                    <a:pt x="1312" y="3912"/>
                  </a:lnTo>
                  <a:lnTo>
                    <a:pt x="1323" y="3914"/>
                  </a:lnTo>
                  <a:lnTo>
                    <a:pt x="1334" y="3914"/>
                  </a:lnTo>
                  <a:lnTo>
                    <a:pt x="1346" y="3914"/>
                  </a:lnTo>
                  <a:lnTo>
                    <a:pt x="1356" y="3912"/>
                  </a:lnTo>
                  <a:lnTo>
                    <a:pt x="1368" y="3910"/>
                  </a:lnTo>
                  <a:lnTo>
                    <a:pt x="1380" y="3907"/>
                  </a:lnTo>
                  <a:lnTo>
                    <a:pt x="1391" y="3902"/>
                  </a:lnTo>
                  <a:lnTo>
                    <a:pt x="1404" y="3896"/>
                  </a:lnTo>
                  <a:lnTo>
                    <a:pt x="1430" y="3882"/>
                  </a:lnTo>
                  <a:lnTo>
                    <a:pt x="1460" y="3867"/>
                  </a:lnTo>
                  <a:lnTo>
                    <a:pt x="1492" y="3849"/>
                  </a:lnTo>
                  <a:lnTo>
                    <a:pt x="1530" y="3829"/>
                  </a:lnTo>
                  <a:lnTo>
                    <a:pt x="1573" y="3807"/>
                  </a:lnTo>
                  <a:lnTo>
                    <a:pt x="1622" y="3785"/>
                  </a:lnTo>
                  <a:lnTo>
                    <a:pt x="1632" y="3792"/>
                  </a:lnTo>
                  <a:lnTo>
                    <a:pt x="1657" y="3807"/>
                  </a:lnTo>
                  <a:lnTo>
                    <a:pt x="1693" y="3832"/>
                  </a:lnTo>
                  <a:lnTo>
                    <a:pt x="1737" y="3859"/>
                  </a:lnTo>
                  <a:lnTo>
                    <a:pt x="1761" y="3874"/>
                  </a:lnTo>
                  <a:lnTo>
                    <a:pt x="1786" y="3888"/>
                  </a:lnTo>
                  <a:lnTo>
                    <a:pt x="1810" y="3900"/>
                  </a:lnTo>
                  <a:lnTo>
                    <a:pt x="1834" y="3913"/>
                  </a:lnTo>
                  <a:lnTo>
                    <a:pt x="1859" y="3923"/>
                  </a:lnTo>
                  <a:lnTo>
                    <a:pt x="1882" y="3931"/>
                  </a:lnTo>
                  <a:lnTo>
                    <a:pt x="1892" y="3935"/>
                  </a:lnTo>
                  <a:lnTo>
                    <a:pt x="1903" y="3937"/>
                  </a:lnTo>
                  <a:lnTo>
                    <a:pt x="1914" y="3940"/>
                  </a:lnTo>
                  <a:lnTo>
                    <a:pt x="1923" y="3941"/>
                  </a:lnTo>
                  <a:lnTo>
                    <a:pt x="1942" y="3938"/>
                  </a:lnTo>
                  <a:lnTo>
                    <a:pt x="1962" y="3934"/>
                  </a:lnTo>
                  <a:lnTo>
                    <a:pt x="1980" y="3928"/>
                  </a:lnTo>
                  <a:lnTo>
                    <a:pt x="1998" y="3921"/>
                  </a:lnTo>
                  <a:lnTo>
                    <a:pt x="2015" y="3913"/>
                  </a:lnTo>
                  <a:lnTo>
                    <a:pt x="2032" y="3904"/>
                  </a:lnTo>
                  <a:lnTo>
                    <a:pt x="2049" y="3894"/>
                  </a:lnTo>
                  <a:lnTo>
                    <a:pt x="2064" y="3885"/>
                  </a:lnTo>
                  <a:lnTo>
                    <a:pt x="2081" y="3875"/>
                  </a:lnTo>
                  <a:lnTo>
                    <a:pt x="2097" y="3867"/>
                  </a:lnTo>
                  <a:lnTo>
                    <a:pt x="2114" y="3858"/>
                  </a:lnTo>
                  <a:lnTo>
                    <a:pt x="2131" y="3850"/>
                  </a:lnTo>
                  <a:lnTo>
                    <a:pt x="2149" y="3843"/>
                  </a:lnTo>
                  <a:lnTo>
                    <a:pt x="2167" y="3839"/>
                  </a:lnTo>
                  <a:lnTo>
                    <a:pt x="2186" y="3836"/>
                  </a:lnTo>
                  <a:lnTo>
                    <a:pt x="2205" y="3835"/>
                  </a:lnTo>
                  <a:lnTo>
                    <a:pt x="2244" y="3851"/>
                  </a:lnTo>
                  <a:lnTo>
                    <a:pt x="2279" y="3865"/>
                  </a:lnTo>
                  <a:lnTo>
                    <a:pt x="2310" y="3875"/>
                  </a:lnTo>
                  <a:lnTo>
                    <a:pt x="2339" y="3884"/>
                  </a:lnTo>
                  <a:lnTo>
                    <a:pt x="2353" y="3888"/>
                  </a:lnTo>
                  <a:lnTo>
                    <a:pt x="2365" y="3890"/>
                  </a:lnTo>
                  <a:lnTo>
                    <a:pt x="2378" y="3892"/>
                  </a:lnTo>
                  <a:lnTo>
                    <a:pt x="2390" y="3893"/>
                  </a:lnTo>
                  <a:lnTo>
                    <a:pt x="2402" y="3894"/>
                  </a:lnTo>
                  <a:lnTo>
                    <a:pt x="2414" y="3894"/>
                  </a:lnTo>
                  <a:lnTo>
                    <a:pt x="2425" y="3894"/>
                  </a:lnTo>
                  <a:lnTo>
                    <a:pt x="2436" y="3893"/>
                  </a:lnTo>
                  <a:lnTo>
                    <a:pt x="2447" y="3891"/>
                  </a:lnTo>
                  <a:lnTo>
                    <a:pt x="2459" y="3889"/>
                  </a:lnTo>
                  <a:lnTo>
                    <a:pt x="2470" y="3886"/>
                  </a:lnTo>
                  <a:lnTo>
                    <a:pt x="2481" y="3881"/>
                  </a:lnTo>
                  <a:lnTo>
                    <a:pt x="2506" y="3872"/>
                  </a:lnTo>
                  <a:lnTo>
                    <a:pt x="2531" y="3860"/>
                  </a:lnTo>
                  <a:lnTo>
                    <a:pt x="2557" y="3846"/>
                  </a:lnTo>
                  <a:lnTo>
                    <a:pt x="2587" y="3828"/>
                  </a:lnTo>
                  <a:lnTo>
                    <a:pt x="2618" y="3807"/>
                  </a:lnTo>
                  <a:lnTo>
                    <a:pt x="2654" y="3785"/>
                  </a:lnTo>
                  <a:lnTo>
                    <a:pt x="2665" y="3782"/>
                  </a:lnTo>
                  <a:lnTo>
                    <a:pt x="2676" y="3780"/>
                  </a:lnTo>
                  <a:lnTo>
                    <a:pt x="2687" y="3779"/>
                  </a:lnTo>
                  <a:lnTo>
                    <a:pt x="2699" y="3778"/>
                  </a:lnTo>
                  <a:lnTo>
                    <a:pt x="2722" y="3778"/>
                  </a:lnTo>
                  <a:lnTo>
                    <a:pt x="2745" y="3780"/>
                  </a:lnTo>
                  <a:lnTo>
                    <a:pt x="2769" y="3783"/>
                  </a:lnTo>
                  <a:lnTo>
                    <a:pt x="2794" y="3787"/>
                  </a:lnTo>
                  <a:lnTo>
                    <a:pt x="2818" y="3793"/>
                  </a:lnTo>
                  <a:lnTo>
                    <a:pt x="2843" y="3798"/>
                  </a:lnTo>
                  <a:lnTo>
                    <a:pt x="2869" y="3803"/>
                  </a:lnTo>
                  <a:lnTo>
                    <a:pt x="2895" y="3807"/>
                  </a:lnTo>
                  <a:lnTo>
                    <a:pt x="2921" y="3811"/>
                  </a:lnTo>
                  <a:lnTo>
                    <a:pt x="2948" y="3813"/>
                  </a:lnTo>
                  <a:lnTo>
                    <a:pt x="2961" y="3813"/>
                  </a:lnTo>
                  <a:lnTo>
                    <a:pt x="2975" y="3813"/>
                  </a:lnTo>
                  <a:lnTo>
                    <a:pt x="2988" y="3812"/>
                  </a:lnTo>
                  <a:lnTo>
                    <a:pt x="3003" y="3811"/>
                  </a:lnTo>
                  <a:lnTo>
                    <a:pt x="3016" y="3809"/>
                  </a:lnTo>
                  <a:lnTo>
                    <a:pt x="3030" y="3805"/>
                  </a:lnTo>
                  <a:lnTo>
                    <a:pt x="3044" y="3802"/>
                  </a:lnTo>
                  <a:lnTo>
                    <a:pt x="3057" y="3797"/>
                  </a:lnTo>
                  <a:lnTo>
                    <a:pt x="3055" y="3792"/>
                  </a:lnTo>
                  <a:lnTo>
                    <a:pt x="3053" y="3786"/>
                  </a:lnTo>
                  <a:lnTo>
                    <a:pt x="3027" y="3782"/>
                  </a:lnTo>
                  <a:lnTo>
                    <a:pt x="2999" y="3778"/>
                  </a:lnTo>
                  <a:lnTo>
                    <a:pt x="2973" y="3774"/>
                  </a:lnTo>
                  <a:lnTo>
                    <a:pt x="2946" y="3768"/>
                  </a:lnTo>
                  <a:lnTo>
                    <a:pt x="2893" y="3757"/>
                  </a:lnTo>
                  <a:lnTo>
                    <a:pt x="2839" y="3745"/>
                  </a:lnTo>
                  <a:lnTo>
                    <a:pt x="2786" y="3735"/>
                  </a:lnTo>
                  <a:lnTo>
                    <a:pt x="2733" y="3726"/>
                  </a:lnTo>
                  <a:lnTo>
                    <a:pt x="2707" y="3723"/>
                  </a:lnTo>
                  <a:lnTo>
                    <a:pt x="2681" y="3721"/>
                  </a:lnTo>
                  <a:lnTo>
                    <a:pt x="2655" y="3720"/>
                  </a:lnTo>
                  <a:lnTo>
                    <a:pt x="2630" y="3720"/>
                  </a:lnTo>
                  <a:lnTo>
                    <a:pt x="2605" y="3742"/>
                  </a:lnTo>
                  <a:lnTo>
                    <a:pt x="2579" y="3762"/>
                  </a:lnTo>
                  <a:lnTo>
                    <a:pt x="2556" y="3781"/>
                  </a:lnTo>
                  <a:lnTo>
                    <a:pt x="2533" y="3798"/>
                  </a:lnTo>
                  <a:lnTo>
                    <a:pt x="2511" y="3813"/>
                  </a:lnTo>
                  <a:lnTo>
                    <a:pt x="2488" y="3826"/>
                  </a:lnTo>
                  <a:lnTo>
                    <a:pt x="2477" y="3832"/>
                  </a:lnTo>
                  <a:lnTo>
                    <a:pt x="2465" y="3837"/>
                  </a:lnTo>
                  <a:lnTo>
                    <a:pt x="2455" y="3841"/>
                  </a:lnTo>
                  <a:lnTo>
                    <a:pt x="2443" y="3844"/>
                  </a:lnTo>
                  <a:lnTo>
                    <a:pt x="2433" y="3848"/>
                  </a:lnTo>
                  <a:lnTo>
                    <a:pt x="2421" y="3851"/>
                  </a:lnTo>
                  <a:lnTo>
                    <a:pt x="2409" y="3852"/>
                  </a:lnTo>
                  <a:lnTo>
                    <a:pt x="2398" y="3853"/>
                  </a:lnTo>
                  <a:lnTo>
                    <a:pt x="2386" y="3853"/>
                  </a:lnTo>
                  <a:lnTo>
                    <a:pt x="2375" y="3852"/>
                  </a:lnTo>
                  <a:lnTo>
                    <a:pt x="2362" y="3851"/>
                  </a:lnTo>
                  <a:lnTo>
                    <a:pt x="2350" y="3849"/>
                  </a:lnTo>
                  <a:lnTo>
                    <a:pt x="2338" y="3846"/>
                  </a:lnTo>
                  <a:lnTo>
                    <a:pt x="2325" y="3841"/>
                  </a:lnTo>
                  <a:lnTo>
                    <a:pt x="2311" y="3836"/>
                  </a:lnTo>
                  <a:lnTo>
                    <a:pt x="2299" y="3830"/>
                  </a:lnTo>
                  <a:lnTo>
                    <a:pt x="2285" y="3823"/>
                  </a:lnTo>
                  <a:lnTo>
                    <a:pt x="2270" y="3815"/>
                  </a:lnTo>
                  <a:lnTo>
                    <a:pt x="2256" y="3806"/>
                  </a:lnTo>
                  <a:lnTo>
                    <a:pt x="2242" y="3796"/>
                  </a:lnTo>
                  <a:lnTo>
                    <a:pt x="2243" y="3795"/>
                  </a:lnTo>
                  <a:lnTo>
                    <a:pt x="2244" y="3793"/>
                  </a:lnTo>
                  <a:lnTo>
                    <a:pt x="2243" y="3792"/>
                  </a:lnTo>
                  <a:lnTo>
                    <a:pt x="2243" y="3791"/>
                  </a:lnTo>
                  <a:lnTo>
                    <a:pt x="2237" y="3791"/>
                  </a:lnTo>
                  <a:lnTo>
                    <a:pt x="2233" y="3792"/>
                  </a:lnTo>
                  <a:lnTo>
                    <a:pt x="2223" y="3780"/>
                  </a:lnTo>
                  <a:lnTo>
                    <a:pt x="2213" y="3770"/>
                  </a:lnTo>
                  <a:lnTo>
                    <a:pt x="2204" y="3763"/>
                  </a:lnTo>
                  <a:lnTo>
                    <a:pt x="2196" y="3758"/>
                  </a:lnTo>
                  <a:lnTo>
                    <a:pt x="2188" y="3755"/>
                  </a:lnTo>
                  <a:lnTo>
                    <a:pt x="2182" y="3753"/>
                  </a:lnTo>
                  <a:lnTo>
                    <a:pt x="2174" y="3751"/>
                  </a:lnTo>
                  <a:lnTo>
                    <a:pt x="2168" y="3751"/>
                  </a:lnTo>
                  <a:lnTo>
                    <a:pt x="2160" y="3754"/>
                  </a:lnTo>
                  <a:lnTo>
                    <a:pt x="2154" y="3756"/>
                  </a:lnTo>
                  <a:lnTo>
                    <a:pt x="2147" y="3759"/>
                  </a:lnTo>
                  <a:lnTo>
                    <a:pt x="2138" y="3764"/>
                  </a:lnTo>
                  <a:lnTo>
                    <a:pt x="2120" y="3775"/>
                  </a:lnTo>
                  <a:lnTo>
                    <a:pt x="2099" y="3786"/>
                  </a:lnTo>
                  <a:lnTo>
                    <a:pt x="2083" y="3801"/>
                  </a:lnTo>
                  <a:lnTo>
                    <a:pt x="2069" y="3814"/>
                  </a:lnTo>
                  <a:lnTo>
                    <a:pt x="2055" y="3825"/>
                  </a:lnTo>
                  <a:lnTo>
                    <a:pt x="2040" y="3836"/>
                  </a:lnTo>
                  <a:lnTo>
                    <a:pt x="2026" y="3846"/>
                  </a:lnTo>
                  <a:lnTo>
                    <a:pt x="2013" y="3855"/>
                  </a:lnTo>
                  <a:lnTo>
                    <a:pt x="1999" y="3862"/>
                  </a:lnTo>
                  <a:lnTo>
                    <a:pt x="1985" y="3869"/>
                  </a:lnTo>
                  <a:lnTo>
                    <a:pt x="1972" y="3875"/>
                  </a:lnTo>
                  <a:lnTo>
                    <a:pt x="1959" y="3879"/>
                  </a:lnTo>
                  <a:lnTo>
                    <a:pt x="1946" y="3884"/>
                  </a:lnTo>
                  <a:lnTo>
                    <a:pt x="1933" y="3887"/>
                  </a:lnTo>
                  <a:lnTo>
                    <a:pt x="1920" y="3889"/>
                  </a:lnTo>
                  <a:lnTo>
                    <a:pt x="1907" y="3889"/>
                  </a:lnTo>
                  <a:lnTo>
                    <a:pt x="1896" y="3889"/>
                  </a:lnTo>
                  <a:lnTo>
                    <a:pt x="1883" y="3888"/>
                  </a:lnTo>
                  <a:lnTo>
                    <a:pt x="1870" y="3887"/>
                  </a:lnTo>
                  <a:lnTo>
                    <a:pt x="1858" y="3884"/>
                  </a:lnTo>
                  <a:lnTo>
                    <a:pt x="1846" y="3879"/>
                  </a:lnTo>
                  <a:lnTo>
                    <a:pt x="1833" y="3875"/>
                  </a:lnTo>
                  <a:lnTo>
                    <a:pt x="1822" y="3870"/>
                  </a:lnTo>
                  <a:lnTo>
                    <a:pt x="1809" y="3863"/>
                  </a:lnTo>
                  <a:lnTo>
                    <a:pt x="1797" y="3856"/>
                  </a:lnTo>
                  <a:lnTo>
                    <a:pt x="1786" y="3848"/>
                  </a:lnTo>
                  <a:lnTo>
                    <a:pt x="1773" y="3839"/>
                  </a:lnTo>
                  <a:lnTo>
                    <a:pt x="1761" y="3829"/>
                  </a:lnTo>
                  <a:lnTo>
                    <a:pt x="1749" y="3818"/>
                  </a:lnTo>
                  <a:lnTo>
                    <a:pt x="1736" y="3806"/>
                  </a:lnTo>
                  <a:lnTo>
                    <a:pt x="1712" y="3781"/>
                  </a:lnTo>
                  <a:lnTo>
                    <a:pt x="1687" y="3753"/>
                  </a:lnTo>
                  <a:lnTo>
                    <a:pt x="1672" y="3742"/>
                  </a:lnTo>
                  <a:lnTo>
                    <a:pt x="1657" y="3735"/>
                  </a:lnTo>
                  <a:lnTo>
                    <a:pt x="1643" y="3730"/>
                  </a:lnTo>
                  <a:lnTo>
                    <a:pt x="1630" y="3727"/>
                  </a:lnTo>
                  <a:lnTo>
                    <a:pt x="1616" y="3727"/>
                  </a:lnTo>
                  <a:lnTo>
                    <a:pt x="1602" y="3728"/>
                  </a:lnTo>
                  <a:lnTo>
                    <a:pt x="1590" y="3731"/>
                  </a:lnTo>
                  <a:lnTo>
                    <a:pt x="1576" y="3737"/>
                  </a:lnTo>
                  <a:lnTo>
                    <a:pt x="1563" y="3742"/>
                  </a:lnTo>
                  <a:lnTo>
                    <a:pt x="1551" y="3749"/>
                  </a:lnTo>
                  <a:lnTo>
                    <a:pt x="1538" y="3757"/>
                  </a:lnTo>
                  <a:lnTo>
                    <a:pt x="1524" y="3765"/>
                  </a:lnTo>
                  <a:lnTo>
                    <a:pt x="1499" y="3784"/>
                  </a:lnTo>
                  <a:lnTo>
                    <a:pt x="1472" y="3803"/>
                  </a:lnTo>
                  <a:lnTo>
                    <a:pt x="1459" y="3812"/>
                  </a:lnTo>
                  <a:lnTo>
                    <a:pt x="1445" y="3821"/>
                  </a:lnTo>
                  <a:lnTo>
                    <a:pt x="1431" y="3829"/>
                  </a:lnTo>
                  <a:lnTo>
                    <a:pt x="1418" y="3836"/>
                  </a:lnTo>
                  <a:lnTo>
                    <a:pt x="1403" y="3842"/>
                  </a:lnTo>
                  <a:lnTo>
                    <a:pt x="1388" y="3848"/>
                  </a:lnTo>
                  <a:lnTo>
                    <a:pt x="1372" y="3851"/>
                  </a:lnTo>
                  <a:lnTo>
                    <a:pt x="1356" y="3853"/>
                  </a:lnTo>
                  <a:lnTo>
                    <a:pt x="1339" y="3854"/>
                  </a:lnTo>
                  <a:lnTo>
                    <a:pt x="1323" y="3852"/>
                  </a:lnTo>
                  <a:lnTo>
                    <a:pt x="1306" y="3848"/>
                  </a:lnTo>
                  <a:lnTo>
                    <a:pt x="1288" y="3841"/>
                  </a:lnTo>
                  <a:lnTo>
                    <a:pt x="1269" y="3833"/>
                  </a:lnTo>
                  <a:lnTo>
                    <a:pt x="1250" y="3821"/>
                  </a:lnTo>
                  <a:lnTo>
                    <a:pt x="1230" y="3806"/>
                  </a:lnTo>
                  <a:lnTo>
                    <a:pt x="1209" y="3788"/>
                  </a:lnTo>
                  <a:lnTo>
                    <a:pt x="1177" y="3753"/>
                  </a:lnTo>
                  <a:lnTo>
                    <a:pt x="1153" y="3727"/>
                  </a:lnTo>
                  <a:lnTo>
                    <a:pt x="1142" y="3719"/>
                  </a:lnTo>
                  <a:lnTo>
                    <a:pt x="1133" y="3712"/>
                  </a:lnTo>
                  <a:lnTo>
                    <a:pt x="1128" y="3710"/>
                  </a:lnTo>
                  <a:lnTo>
                    <a:pt x="1124" y="3708"/>
                  </a:lnTo>
                  <a:lnTo>
                    <a:pt x="1120" y="3707"/>
                  </a:lnTo>
                  <a:lnTo>
                    <a:pt x="1115" y="3706"/>
                  </a:lnTo>
                  <a:lnTo>
                    <a:pt x="1106" y="3707"/>
                  </a:lnTo>
                  <a:lnTo>
                    <a:pt x="1096" y="3710"/>
                  </a:lnTo>
                  <a:lnTo>
                    <a:pt x="1084" y="3714"/>
                  </a:lnTo>
                  <a:lnTo>
                    <a:pt x="1071" y="3722"/>
                  </a:lnTo>
                  <a:lnTo>
                    <a:pt x="1040" y="3743"/>
                  </a:lnTo>
                  <a:lnTo>
                    <a:pt x="998" y="3772"/>
                  </a:lnTo>
                  <a:lnTo>
                    <a:pt x="982" y="3780"/>
                  </a:lnTo>
                  <a:lnTo>
                    <a:pt x="966" y="3788"/>
                  </a:lnTo>
                  <a:lnTo>
                    <a:pt x="950" y="3795"/>
                  </a:lnTo>
                  <a:lnTo>
                    <a:pt x="935" y="3800"/>
                  </a:lnTo>
                  <a:lnTo>
                    <a:pt x="922" y="3805"/>
                  </a:lnTo>
                  <a:lnTo>
                    <a:pt x="909" y="3810"/>
                  </a:lnTo>
                  <a:lnTo>
                    <a:pt x="896" y="3812"/>
                  </a:lnTo>
                  <a:lnTo>
                    <a:pt x="884" y="3814"/>
                  </a:lnTo>
                  <a:lnTo>
                    <a:pt x="872" y="3815"/>
                  </a:lnTo>
                  <a:lnTo>
                    <a:pt x="861" y="3815"/>
                  </a:lnTo>
                  <a:lnTo>
                    <a:pt x="851" y="3814"/>
                  </a:lnTo>
                  <a:lnTo>
                    <a:pt x="840" y="3813"/>
                  </a:lnTo>
                  <a:lnTo>
                    <a:pt x="830" y="3811"/>
                  </a:lnTo>
                  <a:lnTo>
                    <a:pt x="820" y="3807"/>
                  </a:lnTo>
                  <a:lnTo>
                    <a:pt x="811" y="3803"/>
                  </a:lnTo>
                  <a:lnTo>
                    <a:pt x="801" y="3799"/>
                  </a:lnTo>
                  <a:lnTo>
                    <a:pt x="792" y="3794"/>
                  </a:lnTo>
                  <a:lnTo>
                    <a:pt x="783" y="3787"/>
                  </a:lnTo>
                  <a:lnTo>
                    <a:pt x="774" y="3781"/>
                  </a:lnTo>
                  <a:lnTo>
                    <a:pt x="765" y="3774"/>
                  </a:lnTo>
                  <a:lnTo>
                    <a:pt x="747" y="3758"/>
                  </a:lnTo>
                  <a:lnTo>
                    <a:pt x="731" y="3739"/>
                  </a:lnTo>
                  <a:lnTo>
                    <a:pt x="693" y="3697"/>
                  </a:lnTo>
                  <a:lnTo>
                    <a:pt x="650" y="3648"/>
                  </a:lnTo>
                  <a:close/>
                  <a:moveTo>
                    <a:pt x="2360" y="3126"/>
                  </a:moveTo>
                  <a:lnTo>
                    <a:pt x="2344" y="3109"/>
                  </a:lnTo>
                  <a:lnTo>
                    <a:pt x="2328" y="3093"/>
                  </a:lnTo>
                  <a:lnTo>
                    <a:pt x="2321" y="3086"/>
                  </a:lnTo>
                  <a:lnTo>
                    <a:pt x="2315" y="3079"/>
                  </a:lnTo>
                  <a:lnTo>
                    <a:pt x="2310" y="3073"/>
                  </a:lnTo>
                  <a:lnTo>
                    <a:pt x="2307" y="3068"/>
                  </a:lnTo>
                  <a:lnTo>
                    <a:pt x="2315" y="3069"/>
                  </a:lnTo>
                  <a:lnTo>
                    <a:pt x="2322" y="3070"/>
                  </a:lnTo>
                  <a:lnTo>
                    <a:pt x="2330" y="3071"/>
                  </a:lnTo>
                  <a:lnTo>
                    <a:pt x="2339" y="3073"/>
                  </a:lnTo>
                  <a:lnTo>
                    <a:pt x="2357" y="3079"/>
                  </a:lnTo>
                  <a:lnTo>
                    <a:pt x="2376" y="3087"/>
                  </a:lnTo>
                  <a:lnTo>
                    <a:pt x="2396" y="3096"/>
                  </a:lnTo>
                  <a:lnTo>
                    <a:pt x="2416" y="3108"/>
                  </a:lnTo>
                  <a:lnTo>
                    <a:pt x="2436" y="3120"/>
                  </a:lnTo>
                  <a:lnTo>
                    <a:pt x="2456" y="3132"/>
                  </a:lnTo>
                  <a:lnTo>
                    <a:pt x="2495" y="3158"/>
                  </a:lnTo>
                  <a:lnTo>
                    <a:pt x="2532" y="3183"/>
                  </a:lnTo>
                  <a:lnTo>
                    <a:pt x="2564" y="3205"/>
                  </a:lnTo>
                  <a:lnTo>
                    <a:pt x="2588" y="3222"/>
                  </a:lnTo>
                  <a:lnTo>
                    <a:pt x="2612" y="3237"/>
                  </a:lnTo>
                  <a:lnTo>
                    <a:pt x="2632" y="3250"/>
                  </a:lnTo>
                  <a:lnTo>
                    <a:pt x="2654" y="3261"/>
                  </a:lnTo>
                  <a:lnTo>
                    <a:pt x="2684" y="3276"/>
                  </a:lnTo>
                  <a:lnTo>
                    <a:pt x="2704" y="3282"/>
                  </a:lnTo>
                  <a:lnTo>
                    <a:pt x="2723" y="3290"/>
                  </a:lnTo>
                  <a:lnTo>
                    <a:pt x="2742" y="3297"/>
                  </a:lnTo>
                  <a:lnTo>
                    <a:pt x="2761" y="3307"/>
                  </a:lnTo>
                  <a:lnTo>
                    <a:pt x="2799" y="3326"/>
                  </a:lnTo>
                  <a:lnTo>
                    <a:pt x="2837" y="3346"/>
                  </a:lnTo>
                  <a:lnTo>
                    <a:pt x="2856" y="3355"/>
                  </a:lnTo>
                  <a:lnTo>
                    <a:pt x="2875" y="3365"/>
                  </a:lnTo>
                  <a:lnTo>
                    <a:pt x="2895" y="3374"/>
                  </a:lnTo>
                  <a:lnTo>
                    <a:pt x="2915" y="3382"/>
                  </a:lnTo>
                  <a:lnTo>
                    <a:pt x="2935" y="3388"/>
                  </a:lnTo>
                  <a:lnTo>
                    <a:pt x="2955" y="3394"/>
                  </a:lnTo>
                  <a:lnTo>
                    <a:pt x="2977" y="3397"/>
                  </a:lnTo>
                  <a:lnTo>
                    <a:pt x="2998" y="3401"/>
                  </a:lnTo>
                  <a:lnTo>
                    <a:pt x="2989" y="3401"/>
                  </a:lnTo>
                  <a:lnTo>
                    <a:pt x="2976" y="3403"/>
                  </a:lnTo>
                  <a:lnTo>
                    <a:pt x="2963" y="3407"/>
                  </a:lnTo>
                  <a:lnTo>
                    <a:pt x="2950" y="3413"/>
                  </a:lnTo>
                  <a:lnTo>
                    <a:pt x="2919" y="3427"/>
                  </a:lnTo>
                  <a:lnTo>
                    <a:pt x="2886" y="3444"/>
                  </a:lnTo>
                  <a:lnTo>
                    <a:pt x="2855" y="3461"/>
                  </a:lnTo>
                  <a:lnTo>
                    <a:pt x="2824" y="3476"/>
                  </a:lnTo>
                  <a:lnTo>
                    <a:pt x="2810" y="3482"/>
                  </a:lnTo>
                  <a:lnTo>
                    <a:pt x="2798" y="3486"/>
                  </a:lnTo>
                  <a:lnTo>
                    <a:pt x="2786" y="3489"/>
                  </a:lnTo>
                  <a:lnTo>
                    <a:pt x="2777" y="3490"/>
                  </a:lnTo>
                  <a:lnTo>
                    <a:pt x="2765" y="3489"/>
                  </a:lnTo>
                  <a:lnTo>
                    <a:pt x="2752" y="3486"/>
                  </a:lnTo>
                  <a:lnTo>
                    <a:pt x="2738" y="3482"/>
                  </a:lnTo>
                  <a:lnTo>
                    <a:pt x="2723" y="3477"/>
                  </a:lnTo>
                  <a:lnTo>
                    <a:pt x="2691" y="3465"/>
                  </a:lnTo>
                  <a:lnTo>
                    <a:pt x="2659" y="3451"/>
                  </a:lnTo>
                  <a:lnTo>
                    <a:pt x="2644" y="3443"/>
                  </a:lnTo>
                  <a:lnTo>
                    <a:pt x="2629" y="3436"/>
                  </a:lnTo>
                  <a:lnTo>
                    <a:pt x="2615" y="3427"/>
                  </a:lnTo>
                  <a:lnTo>
                    <a:pt x="2604" y="3419"/>
                  </a:lnTo>
                  <a:lnTo>
                    <a:pt x="2593" y="3411"/>
                  </a:lnTo>
                  <a:lnTo>
                    <a:pt x="2585" y="3403"/>
                  </a:lnTo>
                  <a:lnTo>
                    <a:pt x="2579" y="3395"/>
                  </a:lnTo>
                  <a:lnTo>
                    <a:pt x="2576" y="3388"/>
                  </a:lnTo>
                  <a:lnTo>
                    <a:pt x="2560" y="3370"/>
                  </a:lnTo>
                  <a:lnTo>
                    <a:pt x="2546" y="3352"/>
                  </a:lnTo>
                  <a:lnTo>
                    <a:pt x="2529" y="3337"/>
                  </a:lnTo>
                  <a:lnTo>
                    <a:pt x="2513" y="3322"/>
                  </a:lnTo>
                  <a:lnTo>
                    <a:pt x="2479" y="3295"/>
                  </a:lnTo>
                  <a:lnTo>
                    <a:pt x="2447" y="3269"/>
                  </a:lnTo>
                  <a:lnTo>
                    <a:pt x="2433" y="3256"/>
                  </a:lnTo>
                  <a:lnTo>
                    <a:pt x="2418" y="3241"/>
                  </a:lnTo>
                  <a:lnTo>
                    <a:pt x="2405" y="3226"/>
                  </a:lnTo>
                  <a:lnTo>
                    <a:pt x="2393" y="3209"/>
                  </a:lnTo>
                  <a:lnTo>
                    <a:pt x="2387" y="3201"/>
                  </a:lnTo>
                  <a:lnTo>
                    <a:pt x="2382" y="3191"/>
                  </a:lnTo>
                  <a:lnTo>
                    <a:pt x="2377" y="3182"/>
                  </a:lnTo>
                  <a:lnTo>
                    <a:pt x="2373" y="3172"/>
                  </a:lnTo>
                  <a:lnTo>
                    <a:pt x="2368" y="3161"/>
                  </a:lnTo>
                  <a:lnTo>
                    <a:pt x="2365" y="3150"/>
                  </a:lnTo>
                  <a:lnTo>
                    <a:pt x="2362" y="3138"/>
                  </a:lnTo>
                  <a:lnTo>
                    <a:pt x="2360" y="3126"/>
                  </a:lnTo>
                  <a:close/>
                  <a:moveTo>
                    <a:pt x="2770" y="3532"/>
                  </a:moveTo>
                  <a:lnTo>
                    <a:pt x="2786" y="3528"/>
                  </a:lnTo>
                  <a:lnTo>
                    <a:pt x="2803" y="3524"/>
                  </a:lnTo>
                  <a:lnTo>
                    <a:pt x="2819" y="3519"/>
                  </a:lnTo>
                  <a:lnTo>
                    <a:pt x="2836" y="3513"/>
                  </a:lnTo>
                  <a:lnTo>
                    <a:pt x="2852" y="3506"/>
                  </a:lnTo>
                  <a:lnTo>
                    <a:pt x="2869" y="3499"/>
                  </a:lnTo>
                  <a:lnTo>
                    <a:pt x="2884" y="3490"/>
                  </a:lnTo>
                  <a:lnTo>
                    <a:pt x="2901" y="3482"/>
                  </a:lnTo>
                  <a:lnTo>
                    <a:pt x="2933" y="3463"/>
                  </a:lnTo>
                  <a:lnTo>
                    <a:pt x="2963" y="3443"/>
                  </a:lnTo>
                  <a:lnTo>
                    <a:pt x="2993" y="3422"/>
                  </a:lnTo>
                  <a:lnTo>
                    <a:pt x="3020" y="3399"/>
                  </a:lnTo>
                  <a:lnTo>
                    <a:pt x="2968" y="3381"/>
                  </a:lnTo>
                  <a:lnTo>
                    <a:pt x="2916" y="3362"/>
                  </a:lnTo>
                  <a:lnTo>
                    <a:pt x="2865" y="3340"/>
                  </a:lnTo>
                  <a:lnTo>
                    <a:pt x="2817" y="3319"/>
                  </a:lnTo>
                  <a:lnTo>
                    <a:pt x="2767" y="3298"/>
                  </a:lnTo>
                  <a:lnTo>
                    <a:pt x="2719" y="3275"/>
                  </a:lnTo>
                  <a:lnTo>
                    <a:pt x="2670" y="3253"/>
                  </a:lnTo>
                  <a:lnTo>
                    <a:pt x="2622" y="3229"/>
                  </a:lnTo>
                  <a:lnTo>
                    <a:pt x="2587" y="3203"/>
                  </a:lnTo>
                  <a:lnTo>
                    <a:pt x="2547" y="3172"/>
                  </a:lnTo>
                  <a:lnTo>
                    <a:pt x="2525" y="3158"/>
                  </a:lnTo>
                  <a:lnTo>
                    <a:pt x="2501" y="3142"/>
                  </a:lnTo>
                  <a:lnTo>
                    <a:pt x="2478" y="3127"/>
                  </a:lnTo>
                  <a:lnTo>
                    <a:pt x="2454" y="3112"/>
                  </a:lnTo>
                  <a:lnTo>
                    <a:pt x="2431" y="3098"/>
                  </a:lnTo>
                  <a:lnTo>
                    <a:pt x="2406" y="3086"/>
                  </a:lnTo>
                  <a:lnTo>
                    <a:pt x="2382" y="3075"/>
                  </a:lnTo>
                  <a:lnTo>
                    <a:pt x="2359" y="3065"/>
                  </a:lnTo>
                  <a:lnTo>
                    <a:pt x="2336" y="3057"/>
                  </a:lnTo>
                  <a:lnTo>
                    <a:pt x="2315" y="3051"/>
                  </a:lnTo>
                  <a:lnTo>
                    <a:pt x="2304" y="3049"/>
                  </a:lnTo>
                  <a:lnTo>
                    <a:pt x="2293" y="3047"/>
                  </a:lnTo>
                  <a:lnTo>
                    <a:pt x="2283" y="3046"/>
                  </a:lnTo>
                  <a:lnTo>
                    <a:pt x="2273" y="3046"/>
                  </a:lnTo>
                  <a:lnTo>
                    <a:pt x="2280" y="3064"/>
                  </a:lnTo>
                  <a:lnTo>
                    <a:pt x="2287" y="3082"/>
                  </a:lnTo>
                  <a:lnTo>
                    <a:pt x="2296" y="3099"/>
                  </a:lnTo>
                  <a:lnTo>
                    <a:pt x="2305" y="3118"/>
                  </a:lnTo>
                  <a:lnTo>
                    <a:pt x="2316" y="3138"/>
                  </a:lnTo>
                  <a:lnTo>
                    <a:pt x="2327" y="3157"/>
                  </a:lnTo>
                  <a:lnTo>
                    <a:pt x="2339" y="3174"/>
                  </a:lnTo>
                  <a:lnTo>
                    <a:pt x="2353" y="3194"/>
                  </a:lnTo>
                  <a:lnTo>
                    <a:pt x="2366" y="3213"/>
                  </a:lnTo>
                  <a:lnTo>
                    <a:pt x="2381" y="3232"/>
                  </a:lnTo>
                  <a:lnTo>
                    <a:pt x="2397" y="3251"/>
                  </a:lnTo>
                  <a:lnTo>
                    <a:pt x="2413" y="3270"/>
                  </a:lnTo>
                  <a:lnTo>
                    <a:pt x="2428" y="3288"/>
                  </a:lnTo>
                  <a:lnTo>
                    <a:pt x="2446" y="3306"/>
                  </a:lnTo>
                  <a:lnTo>
                    <a:pt x="2463" y="3323"/>
                  </a:lnTo>
                  <a:lnTo>
                    <a:pt x="2481" y="3341"/>
                  </a:lnTo>
                  <a:lnTo>
                    <a:pt x="2518" y="3375"/>
                  </a:lnTo>
                  <a:lnTo>
                    <a:pt x="2555" y="3407"/>
                  </a:lnTo>
                  <a:lnTo>
                    <a:pt x="2574" y="3422"/>
                  </a:lnTo>
                  <a:lnTo>
                    <a:pt x="2593" y="3436"/>
                  </a:lnTo>
                  <a:lnTo>
                    <a:pt x="2612" y="3449"/>
                  </a:lnTo>
                  <a:lnTo>
                    <a:pt x="2630" y="3462"/>
                  </a:lnTo>
                  <a:lnTo>
                    <a:pt x="2649" y="3475"/>
                  </a:lnTo>
                  <a:lnTo>
                    <a:pt x="2668" y="3485"/>
                  </a:lnTo>
                  <a:lnTo>
                    <a:pt x="2686" y="3496"/>
                  </a:lnTo>
                  <a:lnTo>
                    <a:pt x="2704" y="3505"/>
                  </a:lnTo>
                  <a:lnTo>
                    <a:pt x="2721" y="3514"/>
                  </a:lnTo>
                  <a:lnTo>
                    <a:pt x="2738" y="3520"/>
                  </a:lnTo>
                  <a:lnTo>
                    <a:pt x="2755" y="3526"/>
                  </a:lnTo>
                  <a:lnTo>
                    <a:pt x="2770" y="3532"/>
                  </a:lnTo>
                  <a:close/>
                  <a:moveTo>
                    <a:pt x="991" y="2132"/>
                  </a:moveTo>
                  <a:lnTo>
                    <a:pt x="1000" y="2133"/>
                  </a:lnTo>
                  <a:lnTo>
                    <a:pt x="1007" y="2135"/>
                  </a:lnTo>
                  <a:lnTo>
                    <a:pt x="1000" y="2133"/>
                  </a:lnTo>
                  <a:lnTo>
                    <a:pt x="991" y="2132"/>
                  </a:lnTo>
                  <a:close/>
                  <a:moveTo>
                    <a:pt x="1007" y="2135"/>
                  </a:moveTo>
                  <a:lnTo>
                    <a:pt x="1011" y="2138"/>
                  </a:lnTo>
                  <a:lnTo>
                    <a:pt x="1016" y="2141"/>
                  </a:lnTo>
                  <a:lnTo>
                    <a:pt x="1019" y="2147"/>
                  </a:lnTo>
                  <a:lnTo>
                    <a:pt x="1021" y="2154"/>
                  </a:lnTo>
                  <a:lnTo>
                    <a:pt x="1022" y="2161"/>
                  </a:lnTo>
                  <a:lnTo>
                    <a:pt x="1021" y="2171"/>
                  </a:lnTo>
                  <a:lnTo>
                    <a:pt x="1019" y="2181"/>
                  </a:lnTo>
                  <a:lnTo>
                    <a:pt x="1016" y="2193"/>
                  </a:lnTo>
                  <a:lnTo>
                    <a:pt x="1006" y="2197"/>
                  </a:lnTo>
                  <a:lnTo>
                    <a:pt x="998" y="2201"/>
                  </a:lnTo>
                  <a:lnTo>
                    <a:pt x="991" y="2200"/>
                  </a:lnTo>
                  <a:lnTo>
                    <a:pt x="985" y="2199"/>
                  </a:lnTo>
                  <a:lnTo>
                    <a:pt x="980" y="2197"/>
                  </a:lnTo>
                  <a:lnTo>
                    <a:pt x="975" y="2195"/>
                  </a:lnTo>
                  <a:lnTo>
                    <a:pt x="971" y="2193"/>
                  </a:lnTo>
                  <a:lnTo>
                    <a:pt x="967" y="2190"/>
                  </a:lnTo>
                  <a:lnTo>
                    <a:pt x="964" y="2186"/>
                  </a:lnTo>
                  <a:lnTo>
                    <a:pt x="962" y="2183"/>
                  </a:lnTo>
                  <a:lnTo>
                    <a:pt x="959" y="2175"/>
                  </a:lnTo>
                  <a:lnTo>
                    <a:pt x="956" y="2166"/>
                  </a:lnTo>
                  <a:lnTo>
                    <a:pt x="956" y="2156"/>
                  </a:lnTo>
                  <a:lnTo>
                    <a:pt x="957" y="2145"/>
                  </a:lnTo>
                  <a:lnTo>
                    <a:pt x="966" y="2140"/>
                  </a:lnTo>
                  <a:lnTo>
                    <a:pt x="974" y="2136"/>
                  </a:lnTo>
                  <a:lnTo>
                    <a:pt x="983" y="2134"/>
                  </a:lnTo>
                  <a:lnTo>
                    <a:pt x="991" y="2132"/>
                  </a:lnTo>
                  <a:lnTo>
                    <a:pt x="983" y="2132"/>
                  </a:lnTo>
                  <a:lnTo>
                    <a:pt x="974" y="2133"/>
                  </a:lnTo>
                  <a:lnTo>
                    <a:pt x="965" y="2135"/>
                  </a:lnTo>
                  <a:lnTo>
                    <a:pt x="955" y="2137"/>
                  </a:lnTo>
                  <a:lnTo>
                    <a:pt x="952" y="2151"/>
                  </a:lnTo>
                  <a:lnTo>
                    <a:pt x="951" y="2163"/>
                  </a:lnTo>
                  <a:lnTo>
                    <a:pt x="951" y="2169"/>
                  </a:lnTo>
                  <a:lnTo>
                    <a:pt x="952" y="2174"/>
                  </a:lnTo>
                  <a:lnTo>
                    <a:pt x="953" y="2179"/>
                  </a:lnTo>
                  <a:lnTo>
                    <a:pt x="955" y="2184"/>
                  </a:lnTo>
                  <a:lnTo>
                    <a:pt x="959" y="2189"/>
                  </a:lnTo>
                  <a:lnTo>
                    <a:pt x="962" y="2193"/>
                  </a:lnTo>
                  <a:lnTo>
                    <a:pt x="966" y="2196"/>
                  </a:lnTo>
                  <a:lnTo>
                    <a:pt x="970" y="2199"/>
                  </a:lnTo>
                  <a:lnTo>
                    <a:pt x="975" y="2202"/>
                  </a:lnTo>
                  <a:lnTo>
                    <a:pt x="981" y="2204"/>
                  </a:lnTo>
                  <a:lnTo>
                    <a:pt x="987" y="2207"/>
                  </a:lnTo>
                  <a:lnTo>
                    <a:pt x="994" y="2208"/>
                  </a:lnTo>
                  <a:lnTo>
                    <a:pt x="1003" y="2204"/>
                  </a:lnTo>
                  <a:lnTo>
                    <a:pt x="1009" y="2201"/>
                  </a:lnTo>
                  <a:lnTo>
                    <a:pt x="1016" y="2197"/>
                  </a:lnTo>
                  <a:lnTo>
                    <a:pt x="1021" y="2193"/>
                  </a:lnTo>
                  <a:lnTo>
                    <a:pt x="1025" y="2188"/>
                  </a:lnTo>
                  <a:lnTo>
                    <a:pt x="1028" y="2182"/>
                  </a:lnTo>
                  <a:lnTo>
                    <a:pt x="1030" y="2177"/>
                  </a:lnTo>
                  <a:lnTo>
                    <a:pt x="1031" y="2171"/>
                  </a:lnTo>
                  <a:lnTo>
                    <a:pt x="1031" y="2165"/>
                  </a:lnTo>
                  <a:lnTo>
                    <a:pt x="1031" y="2160"/>
                  </a:lnTo>
                  <a:lnTo>
                    <a:pt x="1029" y="2155"/>
                  </a:lnTo>
                  <a:lnTo>
                    <a:pt x="1027" y="2149"/>
                  </a:lnTo>
                  <a:lnTo>
                    <a:pt x="1023" y="2144"/>
                  </a:lnTo>
                  <a:lnTo>
                    <a:pt x="1019" y="2141"/>
                  </a:lnTo>
                  <a:lnTo>
                    <a:pt x="1013" y="2137"/>
                  </a:lnTo>
                  <a:lnTo>
                    <a:pt x="1007" y="2135"/>
                  </a:lnTo>
                  <a:close/>
                  <a:moveTo>
                    <a:pt x="685" y="2791"/>
                  </a:moveTo>
                  <a:lnTo>
                    <a:pt x="695" y="2779"/>
                  </a:lnTo>
                  <a:lnTo>
                    <a:pt x="702" y="2770"/>
                  </a:lnTo>
                  <a:lnTo>
                    <a:pt x="706" y="2762"/>
                  </a:lnTo>
                  <a:lnTo>
                    <a:pt x="708" y="2757"/>
                  </a:lnTo>
                  <a:lnTo>
                    <a:pt x="708" y="2752"/>
                  </a:lnTo>
                  <a:lnTo>
                    <a:pt x="706" y="2745"/>
                  </a:lnTo>
                  <a:lnTo>
                    <a:pt x="701" y="2738"/>
                  </a:lnTo>
                  <a:lnTo>
                    <a:pt x="695" y="2728"/>
                  </a:lnTo>
                  <a:lnTo>
                    <a:pt x="680" y="2728"/>
                  </a:lnTo>
                  <a:lnTo>
                    <a:pt x="665" y="2726"/>
                  </a:lnTo>
                  <a:lnTo>
                    <a:pt x="660" y="2739"/>
                  </a:lnTo>
                  <a:lnTo>
                    <a:pt x="656" y="2748"/>
                  </a:lnTo>
                  <a:lnTo>
                    <a:pt x="654" y="2754"/>
                  </a:lnTo>
                  <a:lnTo>
                    <a:pt x="652" y="2759"/>
                  </a:lnTo>
                  <a:lnTo>
                    <a:pt x="654" y="2764"/>
                  </a:lnTo>
                  <a:lnTo>
                    <a:pt x="657" y="2771"/>
                  </a:lnTo>
                  <a:lnTo>
                    <a:pt x="662" y="2779"/>
                  </a:lnTo>
                  <a:lnTo>
                    <a:pt x="669" y="2791"/>
                  </a:lnTo>
                  <a:lnTo>
                    <a:pt x="685" y="2791"/>
                  </a:lnTo>
                  <a:close/>
                  <a:moveTo>
                    <a:pt x="501" y="2879"/>
                  </a:moveTo>
                  <a:lnTo>
                    <a:pt x="502" y="2888"/>
                  </a:lnTo>
                  <a:lnTo>
                    <a:pt x="503" y="2897"/>
                  </a:lnTo>
                  <a:lnTo>
                    <a:pt x="505" y="2904"/>
                  </a:lnTo>
                  <a:lnTo>
                    <a:pt x="507" y="2910"/>
                  </a:lnTo>
                  <a:lnTo>
                    <a:pt x="515" y="2924"/>
                  </a:lnTo>
                  <a:lnTo>
                    <a:pt x="529" y="2943"/>
                  </a:lnTo>
                  <a:lnTo>
                    <a:pt x="541" y="2937"/>
                  </a:lnTo>
                  <a:lnTo>
                    <a:pt x="553" y="2930"/>
                  </a:lnTo>
                  <a:lnTo>
                    <a:pt x="552" y="2911"/>
                  </a:lnTo>
                  <a:lnTo>
                    <a:pt x="551" y="2897"/>
                  </a:lnTo>
                  <a:lnTo>
                    <a:pt x="550" y="2890"/>
                  </a:lnTo>
                  <a:lnTo>
                    <a:pt x="548" y="2885"/>
                  </a:lnTo>
                  <a:lnTo>
                    <a:pt x="546" y="2881"/>
                  </a:lnTo>
                  <a:lnTo>
                    <a:pt x="544" y="2877"/>
                  </a:lnTo>
                  <a:lnTo>
                    <a:pt x="541" y="2874"/>
                  </a:lnTo>
                  <a:lnTo>
                    <a:pt x="536" y="2872"/>
                  </a:lnTo>
                  <a:lnTo>
                    <a:pt x="532" y="2871"/>
                  </a:lnTo>
                  <a:lnTo>
                    <a:pt x="528" y="2871"/>
                  </a:lnTo>
                  <a:lnTo>
                    <a:pt x="515" y="2873"/>
                  </a:lnTo>
                  <a:lnTo>
                    <a:pt x="501" y="2879"/>
                  </a:lnTo>
                  <a:close/>
                  <a:moveTo>
                    <a:pt x="638" y="3120"/>
                  </a:moveTo>
                  <a:lnTo>
                    <a:pt x="638" y="3127"/>
                  </a:lnTo>
                  <a:lnTo>
                    <a:pt x="639" y="3132"/>
                  </a:lnTo>
                  <a:lnTo>
                    <a:pt x="641" y="3139"/>
                  </a:lnTo>
                  <a:lnTo>
                    <a:pt x="643" y="3144"/>
                  </a:lnTo>
                  <a:lnTo>
                    <a:pt x="649" y="3157"/>
                  </a:lnTo>
                  <a:lnTo>
                    <a:pt x="659" y="3170"/>
                  </a:lnTo>
                  <a:lnTo>
                    <a:pt x="670" y="3164"/>
                  </a:lnTo>
                  <a:lnTo>
                    <a:pt x="682" y="3159"/>
                  </a:lnTo>
                  <a:lnTo>
                    <a:pt x="682" y="3144"/>
                  </a:lnTo>
                  <a:lnTo>
                    <a:pt x="680" y="3132"/>
                  </a:lnTo>
                  <a:lnTo>
                    <a:pt x="679" y="3127"/>
                  </a:lnTo>
                  <a:lnTo>
                    <a:pt x="677" y="3124"/>
                  </a:lnTo>
                  <a:lnTo>
                    <a:pt x="675" y="3120"/>
                  </a:lnTo>
                  <a:lnTo>
                    <a:pt x="673" y="3117"/>
                  </a:lnTo>
                  <a:lnTo>
                    <a:pt x="669" y="3115"/>
                  </a:lnTo>
                  <a:lnTo>
                    <a:pt x="666" y="3114"/>
                  </a:lnTo>
                  <a:lnTo>
                    <a:pt x="663" y="3113"/>
                  </a:lnTo>
                  <a:lnTo>
                    <a:pt x="659" y="3113"/>
                  </a:lnTo>
                  <a:lnTo>
                    <a:pt x="649" y="3115"/>
                  </a:lnTo>
                  <a:lnTo>
                    <a:pt x="638" y="3120"/>
                  </a:lnTo>
                  <a:close/>
                  <a:moveTo>
                    <a:pt x="601" y="3237"/>
                  </a:moveTo>
                  <a:lnTo>
                    <a:pt x="593" y="3234"/>
                  </a:lnTo>
                  <a:lnTo>
                    <a:pt x="588" y="3233"/>
                  </a:lnTo>
                  <a:lnTo>
                    <a:pt x="583" y="3232"/>
                  </a:lnTo>
                  <a:lnTo>
                    <a:pt x="579" y="3232"/>
                  </a:lnTo>
                  <a:lnTo>
                    <a:pt x="571" y="3234"/>
                  </a:lnTo>
                  <a:lnTo>
                    <a:pt x="562" y="3238"/>
                  </a:lnTo>
                  <a:lnTo>
                    <a:pt x="562" y="3246"/>
                  </a:lnTo>
                  <a:lnTo>
                    <a:pt x="563" y="3254"/>
                  </a:lnTo>
                  <a:lnTo>
                    <a:pt x="564" y="3261"/>
                  </a:lnTo>
                  <a:lnTo>
                    <a:pt x="567" y="3267"/>
                  </a:lnTo>
                  <a:lnTo>
                    <a:pt x="574" y="3282"/>
                  </a:lnTo>
                  <a:lnTo>
                    <a:pt x="585" y="3299"/>
                  </a:lnTo>
                  <a:lnTo>
                    <a:pt x="591" y="3297"/>
                  </a:lnTo>
                  <a:lnTo>
                    <a:pt x="597" y="3295"/>
                  </a:lnTo>
                  <a:lnTo>
                    <a:pt x="601" y="3292"/>
                  </a:lnTo>
                  <a:lnTo>
                    <a:pt x="604" y="3290"/>
                  </a:lnTo>
                  <a:lnTo>
                    <a:pt x="606" y="3287"/>
                  </a:lnTo>
                  <a:lnTo>
                    <a:pt x="608" y="3283"/>
                  </a:lnTo>
                  <a:lnTo>
                    <a:pt x="609" y="3280"/>
                  </a:lnTo>
                  <a:lnTo>
                    <a:pt x="609" y="3277"/>
                  </a:lnTo>
                  <a:lnTo>
                    <a:pt x="607" y="3260"/>
                  </a:lnTo>
                  <a:lnTo>
                    <a:pt x="601" y="3237"/>
                  </a:lnTo>
                  <a:close/>
                  <a:moveTo>
                    <a:pt x="966" y="3442"/>
                  </a:moveTo>
                  <a:lnTo>
                    <a:pt x="972" y="3441"/>
                  </a:lnTo>
                  <a:lnTo>
                    <a:pt x="980" y="3439"/>
                  </a:lnTo>
                  <a:lnTo>
                    <a:pt x="993" y="3434"/>
                  </a:lnTo>
                  <a:lnTo>
                    <a:pt x="1018" y="3427"/>
                  </a:lnTo>
                  <a:lnTo>
                    <a:pt x="978" y="3382"/>
                  </a:lnTo>
                  <a:lnTo>
                    <a:pt x="973" y="3382"/>
                  </a:lnTo>
                  <a:lnTo>
                    <a:pt x="969" y="3383"/>
                  </a:lnTo>
                  <a:lnTo>
                    <a:pt x="966" y="3384"/>
                  </a:lnTo>
                  <a:lnTo>
                    <a:pt x="963" y="3386"/>
                  </a:lnTo>
                  <a:lnTo>
                    <a:pt x="956" y="3390"/>
                  </a:lnTo>
                  <a:lnTo>
                    <a:pt x="950" y="3393"/>
                  </a:lnTo>
                  <a:lnTo>
                    <a:pt x="950" y="3430"/>
                  </a:lnTo>
                  <a:lnTo>
                    <a:pt x="957" y="3436"/>
                  </a:lnTo>
                  <a:lnTo>
                    <a:pt x="966" y="3442"/>
                  </a:lnTo>
                  <a:close/>
                  <a:moveTo>
                    <a:pt x="1195" y="3308"/>
                  </a:moveTo>
                  <a:lnTo>
                    <a:pt x="1191" y="3326"/>
                  </a:lnTo>
                  <a:lnTo>
                    <a:pt x="1197" y="3335"/>
                  </a:lnTo>
                  <a:lnTo>
                    <a:pt x="1204" y="3345"/>
                  </a:lnTo>
                  <a:lnTo>
                    <a:pt x="1214" y="3345"/>
                  </a:lnTo>
                  <a:lnTo>
                    <a:pt x="1224" y="3346"/>
                  </a:lnTo>
                  <a:lnTo>
                    <a:pt x="1235" y="3346"/>
                  </a:lnTo>
                  <a:lnTo>
                    <a:pt x="1246" y="3347"/>
                  </a:lnTo>
                  <a:lnTo>
                    <a:pt x="1243" y="3331"/>
                  </a:lnTo>
                  <a:lnTo>
                    <a:pt x="1242" y="3320"/>
                  </a:lnTo>
                  <a:lnTo>
                    <a:pt x="1238" y="3312"/>
                  </a:lnTo>
                  <a:lnTo>
                    <a:pt x="1233" y="3302"/>
                  </a:lnTo>
                  <a:lnTo>
                    <a:pt x="1195" y="3308"/>
                  </a:lnTo>
                  <a:close/>
                  <a:moveTo>
                    <a:pt x="1006" y="3097"/>
                  </a:moveTo>
                  <a:lnTo>
                    <a:pt x="960" y="3097"/>
                  </a:lnTo>
                  <a:lnTo>
                    <a:pt x="961" y="3120"/>
                  </a:lnTo>
                  <a:lnTo>
                    <a:pt x="962" y="3131"/>
                  </a:lnTo>
                  <a:lnTo>
                    <a:pt x="963" y="3139"/>
                  </a:lnTo>
                  <a:lnTo>
                    <a:pt x="964" y="3144"/>
                  </a:lnTo>
                  <a:lnTo>
                    <a:pt x="969" y="3146"/>
                  </a:lnTo>
                  <a:lnTo>
                    <a:pt x="973" y="3147"/>
                  </a:lnTo>
                  <a:lnTo>
                    <a:pt x="981" y="3148"/>
                  </a:lnTo>
                  <a:lnTo>
                    <a:pt x="994" y="3150"/>
                  </a:lnTo>
                  <a:lnTo>
                    <a:pt x="1001" y="3149"/>
                  </a:lnTo>
                  <a:lnTo>
                    <a:pt x="1005" y="3148"/>
                  </a:lnTo>
                  <a:lnTo>
                    <a:pt x="1009" y="3147"/>
                  </a:lnTo>
                  <a:lnTo>
                    <a:pt x="1012" y="3144"/>
                  </a:lnTo>
                  <a:lnTo>
                    <a:pt x="1014" y="3141"/>
                  </a:lnTo>
                  <a:lnTo>
                    <a:pt x="1016" y="3138"/>
                  </a:lnTo>
                  <a:lnTo>
                    <a:pt x="1017" y="3134"/>
                  </a:lnTo>
                  <a:lnTo>
                    <a:pt x="1017" y="3130"/>
                  </a:lnTo>
                  <a:lnTo>
                    <a:pt x="1014" y="3122"/>
                  </a:lnTo>
                  <a:lnTo>
                    <a:pt x="1012" y="3113"/>
                  </a:lnTo>
                  <a:lnTo>
                    <a:pt x="1009" y="3105"/>
                  </a:lnTo>
                  <a:lnTo>
                    <a:pt x="1006" y="3097"/>
                  </a:lnTo>
                  <a:close/>
                  <a:moveTo>
                    <a:pt x="1155" y="2961"/>
                  </a:moveTo>
                  <a:lnTo>
                    <a:pt x="1155" y="2971"/>
                  </a:lnTo>
                  <a:lnTo>
                    <a:pt x="1156" y="2979"/>
                  </a:lnTo>
                  <a:lnTo>
                    <a:pt x="1157" y="2985"/>
                  </a:lnTo>
                  <a:lnTo>
                    <a:pt x="1159" y="2992"/>
                  </a:lnTo>
                  <a:lnTo>
                    <a:pt x="1162" y="2997"/>
                  </a:lnTo>
                  <a:lnTo>
                    <a:pt x="1167" y="3003"/>
                  </a:lnTo>
                  <a:lnTo>
                    <a:pt x="1174" y="3011"/>
                  </a:lnTo>
                  <a:lnTo>
                    <a:pt x="1182" y="3018"/>
                  </a:lnTo>
                  <a:lnTo>
                    <a:pt x="1186" y="3018"/>
                  </a:lnTo>
                  <a:lnTo>
                    <a:pt x="1192" y="3015"/>
                  </a:lnTo>
                  <a:lnTo>
                    <a:pt x="1197" y="3011"/>
                  </a:lnTo>
                  <a:lnTo>
                    <a:pt x="1203" y="3006"/>
                  </a:lnTo>
                  <a:lnTo>
                    <a:pt x="1215" y="2997"/>
                  </a:lnTo>
                  <a:lnTo>
                    <a:pt x="1224" y="2989"/>
                  </a:lnTo>
                  <a:lnTo>
                    <a:pt x="1223" y="2977"/>
                  </a:lnTo>
                  <a:lnTo>
                    <a:pt x="1222" y="2967"/>
                  </a:lnTo>
                  <a:lnTo>
                    <a:pt x="1219" y="2959"/>
                  </a:lnTo>
                  <a:lnTo>
                    <a:pt x="1216" y="2954"/>
                  </a:lnTo>
                  <a:lnTo>
                    <a:pt x="1213" y="2949"/>
                  </a:lnTo>
                  <a:lnTo>
                    <a:pt x="1209" y="2947"/>
                  </a:lnTo>
                  <a:lnTo>
                    <a:pt x="1203" y="2946"/>
                  </a:lnTo>
                  <a:lnTo>
                    <a:pt x="1198" y="2946"/>
                  </a:lnTo>
                  <a:lnTo>
                    <a:pt x="1186" y="2948"/>
                  </a:lnTo>
                  <a:lnTo>
                    <a:pt x="1175" y="2953"/>
                  </a:lnTo>
                  <a:lnTo>
                    <a:pt x="1164" y="2957"/>
                  </a:lnTo>
                  <a:lnTo>
                    <a:pt x="1155" y="2961"/>
                  </a:lnTo>
                  <a:close/>
                  <a:moveTo>
                    <a:pt x="1609" y="3202"/>
                  </a:moveTo>
                  <a:lnTo>
                    <a:pt x="1593" y="3201"/>
                  </a:lnTo>
                  <a:lnTo>
                    <a:pt x="1578" y="3201"/>
                  </a:lnTo>
                  <a:lnTo>
                    <a:pt x="1562" y="3201"/>
                  </a:lnTo>
                  <a:lnTo>
                    <a:pt x="1547" y="3200"/>
                  </a:lnTo>
                  <a:lnTo>
                    <a:pt x="1545" y="3208"/>
                  </a:lnTo>
                  <a:lnTo>
                    <a:pt x="1545" y="3217"/>
                  </a:lnTo>
                  <a:lnTo>
                    <a:pt x="1544" y="3225"/>
                  </a:lnTo>
                  <a:lnTo>
                    <a:pt x="1544" y="3237"/>
                  </a:lnTo>
                  <a:lnTo>
                    <a:pt x="1574" y="3244"/>
                  </a:lnTo>
                  <a:lnTo>
                    <a:pt x="1584" y="3244"/>
                  </a:lnTo>
                  <a:lnTo>
                    <a:pt x="1593" y="3242"/>
                  </a:lnTo>
                  <a:lnTo>
                    <a:pt x="1600" y="3238"/>
                  </a:lnTo>
                  <a:lnTo>
                    <a:pt x="1605" y="3234"/>
                  </a:lnTo>
                  <a:lnTo>
                    <a:pt x="1609" y="3227"/>
                  </a:lnTo>
                  <a:lnTo>
                    <a:pt x="1610" y="3220"/>
                  </a:lnTo>
                  <a:lnTo>
                    <a:pt x="1610" y="3211"/>
                  </a:lnTo>
                  <a:lnTo>
                    <a:pt x="1609" y="3202"/>
                  </a:lnTo>
                  <a:close/>
                  <a:moveTo>
                    <a:pt x="1891" y="3352"/>
                  </a:moveTo>
                  <a:lnTo>
                    <a:pt x="1882" y="3354"/>
                  </a:lnTo>
                  <a:lnTo>
                    <a:pt x="1873" y="3357"/>
                  </a:lnTo>
                  <a:lnTo>
                    <a:pt x="1864" y="3360"/>
                  </a:lnTo>
                  <a:lnTo>
                    <a:pt x="1855" y="3364"/>
                  </a:lnTo>
                  <a:lnTo>
                    <a:pt x="1853" y="3372"/>
                  </a:lnTo>
                  <a:lnTo>
                    <a:pt x="1852" y="3379"/>
                  </a:lnTo>
                  <a:lnTo>
                    <a:pt x="1851" y="3388"/>
                  </a:lnTo>
                  <a:lnTo>
                    <a:pt x="1850" y="3396"/>
                  </a:lnTo>
                  <a:lnTo>
                    <a:pt x="1862" y="3408"/>
                  </a:lnTo>
                  <a:lnTo>
                    <a:pt x="1874" y="3422"/>
                  </a:lnTo>
                  <a:lnTo>
                    <a:pt x="1884" y="3420"/>
                  </a:lnTo>
                  <a:lnTo>
                    <a:pt x="1892" y="3418"/>
                  </a:lnTo>
                  <a:lnTo>
                    <a:pt x="1899" y="3414"/>
                  </a:lnTo>
                  <a:lnTo>
                    <a:pt x="1903" y="3411"/>
                  </a:lnTo>
                  <a:lnTo>
                    <a:pt x="1906" y="3408"/>
                  </a:lnTo>
                  <a:lnTo>
                    <a:pt x="1909" y="3404"/>
                  </a:lnTo>
                  <a:lnTo>
                    <a:pt x="1910" y="3399"/>
                  </a:lnTo>
                  <a:lnTo>
                    <a:pt x="1910" y="3394"/>
                  </a:lnTo>
                  <a:lnTo>
                    <a:pt x="1909" y="3389"/>
                  </a:lnTo>
                  <a:lnTo>
                    <a:pt x="1908" y="3384"/>
                  </a:lnTo>
                  <a:lnTo>
                    <a:pt x="1906" y="3378"/>
                  </a:lnTo>
                  <a:lnTo>
                    <a:pt x="1904" y="3373"/>
                  </a:lnTo>
                  <a:lnTo>
                    <a:pt x="1898" y="3363"/>
                  </a:lnTo>
                  <a:lnTo>
                    <a:pt x="1891" y="3352"/>
                  </a:lnTo>
                  <a:close/>
                  <a:moveTo>
                    <a:pt x="1735" y="3013"/>
                  </a:moveTo>
                  <a:lnTo>
                    <a:pt x="1732" y="3021"/>
                  </a:lnTo>
                  <a:lnTo>
                    <a:pt x="1728" y="3030"/>
                  </a:lnTo>
                  <a:lnTo>
                    <a:pt x="1725" y="3039"/>
                  </a:lnTo>
                  <a:lnTo>
                    <a:pt x="1721" y="3048"/>
                  </a:lnTo>
                  <a:lnTo>
                    <a:pt x="1731" y="3055"/>
                  </a:lnTo>
                  <a:lnTo>
                    <a:pt x="1740" y="3061"/>
                  </a:lnTo>
                  <a:lnTo>
                    <a:pt x="1750" y="3069"/>
                  </a:lnTo>
                  <a:lnTo>
                    <a:pt x="1759" y="3076"/>
                  </a:lnTo>
                  <a:lnTo>
                    <a:pt x="1769" y="3074"/>
                  </a:lnTo>
                  <a:lnTo>
                    <a:pt x="1781" y="3069"/>
                  </a:lnTo>
                  <a:lnTo>
                    <a:pt x="1793" y="3064"/>
                  </a:lnTo>
                  <a:lnTo>
                    <a:pt x="1806" y="3058"/>
                  </a:lnTo>
                  <a:lnTo>
                    <a:pt x="1805" y="3053"/>
                  </a:lnTo>
                  <a:lnTo>
                    <a:pt x="1802" y="3046"/>
                  </a:lnTo>
                  <a:lnTo>
                    <a:pt x="1799" y="3039"/>
                  </a:lnTo>
                  <a:lnTo>
                    <a:pt x="1793" y="3032"/>
                  </a:lnTo>
                  <a:lnTo>
                    <a:pt x="1786" y="3020"/>
                  </a:lnTo>
                  <a:lnTo>
                    <a:pt x="1782" y="3015"/>
                  </a:lnTo>
                  <a:lnTo>
                    <a:pt x="1735" y="3013"/>
                  </a:lnTo>
                  <a:close/>
                  <a:moveTo>
                    <a:pt x="2549" y="2200"/>
                  </a:moveTo>
                  <a:lnTo>
                    <a:pt x="2558" y="2202"/>
                  </a:lnTo>
                  <a:lnTo>
                    <a:pt x="2569" y="2205"/>
                  </a:lnTo>
                  <a:lnTo>
                    <a:pt x="2579" y="2208"/>
                  </a:lnTo>
                  <a:lnTo>
                    <a:pt x="2590" y="2210"/>
                  </a:lnTo>
                  <a:lnTo>
                    <a:pt x="2589" y="2218"/>
                  </a:lnTo>
                  <a:lnTo>
                    <a:pt x="2587" y="2227"/>
                  </a:lnTo>
                  <a:lnTo>
                    <a:pt x="2583" y="2235"/>
                  </a:lnTo>
                  <a:lnTo>
                    <a:pt x="2576" y="2245"/>
                  </a:lnTo>
                  <a:lnTo>
                    <a:pt x="2573" y="2245"/>
                  </a:lnTo>
                  <a:lnTo>
                    <a:pt x="2536" y="2219"/>
                  </a:lnTo>
                  <a:lnTo>
                    <a:pt x="2549" y="2200"/>
                  </a:lnTo>
                  <a:close/>
                  <a:moveTo>
                    <a:pt x="2593" y="2205"/>
                  </a:moveTo>
                  <a:lnTo>
                    <a:pt x="2545" y="2193"/>
                  </a:lnTo>
                  <a:lnTo>
                    <a:pt x="2529" y="2221"/>
                  </a:lnTo>
                  <a:lnTo>
                    <a:pt x="2539" y="2230"/>
                  </a:lnTo>
                  <a:lnTo>
                    <a:pt x="2551" y="2237"/>
                  </a:lnTo>
                  <a:lnTo>
                    <a:pt x="2561" y="2246"/>
                  </a:lnTo>
                  <a:lnTo>
                    <a:pt x="2573" y="2254"/>
                  </a:lnTo>
                  <a:lnTo>
                    <a:pt x="2578" y="2254"/>
                  </a:lnTo>
                  <a:lnTo>
                    <a:pt x="2587" y="2240"/>
                  </a:lnTo>
                  <a:lnTo>
                    <a:pt x="2591" y="2230"/>
                  </a:lnTo>
                  <a:lnTo>
                    <a:pt x="2593" y="2219"/>
                  </a:lnTo>
                  <a:lnTo>
                    <a:pt x="2593" y="2205"/>
                  </a:lnTo>
                  <a:close/>
                  <a:moveTo>
                    <a:pt x="2606" y="2199"/>
                  </a:moveTo>
                  <a:lnTo>
                    <a:pt x="2603" y="2217"/>
                  </a:lnTo>
                  <a:lnTo>
                    <a:pt x="2599" y="2232"/>
                  </a:lnTo>
                  <a:lnTo>
                    <a:pt x="2596" y="2238"/>
                  </a:lnTo>
                  <a:lnTo>
                    <a:pt x="2593" y="2246"/>
                  </a:lnTo>
                  <a:lnTo>
                    <a:pt x="2589" y="2253"/>
                  </a:lnTo>
                  <a:lnTo>
                    <a:pt x="2584" y="2262"/>
                  </a:lnTo>
                  <a:lnTo>
                    <a:pt x="2537" y="2258"/>
                  </a:lnTo>
                  <a:lnTo>
                    <a:pt x="2531" y="2245"/>
                  </a:lnTo>
                  <a:lnTo>
                    <a:pt x="2526" y="2233"/>
                  </a:lnTo>
                  <a:lnTo>
                    <a:pt x="2522" y="2223"/>
                  </a:lnTo>
                  <a:lnTo>
                    <a:pt x="2521" y="2214"/>
                  </a:lnTo>
                  <a:lnTo>
                    <a:pt x="2522" y="2207"/>
                  </a:lnTo>
                  <a:lnTo>
                    <a:pt x="2525" y="2200"/>
                  </a:lnTo>
                  <a:lnTo>
                    <a:pt x="2528" y="2195"/>
                  </a:lnTo>
                  <a:lnTo>
                    <a:pt x="2532" y="2191"/>
                  </a:lnTo>
                  <a:lnTo>
                    <a:pt x="2538" y="2189"/>
                  </a:lnTo>
                  <a:lnTo>
                    <a:pt x="2546" y="2186"/>
                  </a:lnTo>
                  <a:lnTo>
                    <a:pt x="2554" y="2186"/>
                  </a:lnTo>
                  <a:lnTo>
                    <a:pt x="2563" y="2186"/>
                  </a:lnTo>
                  <a:lnTo>
                    <a:pt x="2572" y="2189"/>
                  </a:lnTo>
                  <a:lnTo>
                    <a:pt x="2583" y="2191"/>
                  </a:lnTo>
                  <a:lnTo>
                    <a:pt x="2594" y="2195"/>
                  </a:lnTo>
                  <a:lnTo>
                    <a:pt x="2606" y="2199"/>
                  </a:lnTo>
                  <a:close/>
                  <a:moveTo>
                    <a:pt x="2532" y="2180"/>
                  </a:moveTo>
                  <a:lnTo>
                    <a:pt x="2522" y="2196"/>
                  </a:lnTo>
                  <a:lnTo>
                    <a:pt x="2515" y="2209"/>
                  </a:lnTo>
                  <a:lnTo>
                    <a:pt x="2512" y="2213"/>
                  </a:lnTo>
                  <a:lnTo>
                    <a:pt x="2510" y="2218"/>
                  </a:lnTo>
                  <a:lnTo>
                    <a:pt x="2510" y="2222"/>
                  </a:lnTo>
                  <a:lnTo>
                    <a:pt x="2509" y="2226"/>
                  </a:lnTo>
                  <a:lnTo>
                    <a:pt x="2510" y="2230"/>
                  </a:lnTo>
                  <a:lnTo>
                    <a:pt x="2512" y="2234"/>
                  </a:lnTo>
                  <a:lnTo>
                    <a:pt x="2514" y="2238"/>
                  </a:lnTo>
                  <a:lnTo>
                    <a:pt x="2517" y="2244"/>
                  </a:lnTo>
                  <a:lnTo>
                    <a:pt x="2528" y="2255"/>
                  </a:lnTo>
                  <a:lnTo>
                    <a:pt x="2541" y="2271"/>
                  </a:lnTo>
                  <a:lnTo>
                    <a:pt x="2552" y="2270"/>
                  </a:lnTo>
                  <a:lnTo>
                    <a:pt x="2564" y="2270"/>
                  </a:lnTo>
                  <a:lnTo>
                    <a:pt x="2575" y="2271"/>
                  </a:lnTo>
                  <a:lnTo>
                    <a:pt x="2587" y="2271"/>
                  </a:lnTo>
                  <a:lnTo>
                    <a:pt x="2592" y="2260"/>
                  </a:lnTo>
                  <a:lnTo>
                    <a:pt x="2597" y="2251"/>
                  </a:lnTo>
                  <a:lnTo>
                    <a:pt x="2603" y="2242"/>
                  </a:lnTo>
                  <a:lnTo>
                    <a:pt x="2606" y="2234"/>
                  </a:lnTo>
                  <a:lnTo>
                    <a:pt x="2608" y="2225"/>
                  </a:lnTo>
                  <a:lnTo>
                    <a:pt x="2610" y="2215"/>
                  </a:lnTo>
                  <a:lnTo>
                    <a:pt x="2610" y="2204"/>
                  </a:lnTo>
                  <a:lnTo>
                    <a:pt x="2610" y="2193"/>
                  </a:lnTo>
                  <a:lnTo>
                    <a:pt x="2597" y="2186"/>
                  </a:lnTo>
                  <a:lnTo>
                    <a:pt x="2587" y="2182"/>
                  </a:lnTo>
                  <a:lnTo>
                    <a:pt x="2578" y="2180"/>
                  </a:lnTo>
                  <a:lnTo>
                    <a:pt x="2570" y="2178"/>
                  </a:lnTo>
                  <a:lnTo>
                    <a:pt x="2563" y="2177"/>
                  </a:lnTo>
                  <a:lnTo>
                    <a:pt x="2554" y="2178"/>
                  </a:lnTo>
                  <a:lnTo>
                    <a:pt x="2544" y="2178"/>
                  </a:lnTo>
                  <a:lnTo>
                    <a:pt x="2532" y="2180"/>
                  </a:lnTo>
                  <a:close/>
                  <a:moveTo>
                    <a:pt x="2703" y="2945"/>
                  </a:moveTo>
                  <a:lnTo>
                    <a:pt x="2706" y="2937"/>
                  </a:lnTo>
                  <a:lnTo>
                    <a:pt x="2709" y="2927"/>
                  </a:lnTo>
                  <a:lnTo>
                    <a:pt x="2712" y="2919"/>
                  </a:lnTo>
                  <a:lnTo>
                    <a:pt x="2716" y="2910"/>
                  </a:lnTo>
                  <a:lnTo>
                    <a:pt x="2705" y="2897"/>
                  </a:lnTo>
                  <a:lnTo>
                    <a:pt x="2698" y="2888"/>
                  </a:lnTo>
                  <a:lnTo>
                    <a:pt x="2694" y="2886"/>
                  </a:lnTo>
                  <a:lnTo>
                    <a:pt x="2691" y="2885"/>
                  </a:lnTo>
                  <a:lnTo>
                    <a:pt x="2688" y="2885"/>
                  </a:lnTo>
                  <a:lnTo>
                    <a:pt x="2685" y="2886"/>
                  </a:lnTo>
                  <a:lnTo>
                    <a:pt x="2670" y="2898"/>
                  </a:lnTo>
                  <a:lnTo>
                    <a:pt x="2644" y="2918"/>
                  </a:lnTo>
                  <a:lnTo>
                    <a:pt x="2654" y="2931"/>
                  </a:lnTo>
                  <a:lnTo>
                    <a:pt x="2666" y="2945"/>
                  </a:lnTo>
                  <a:lnTo>
                    <a:pt x="2703" y="2945"/>
                  </a:lnTo>
                  <a:close/>
                  <a:moveTo>
                    <a:pt x="2856" y="3054"/>
                  </a:moveTo>
                  <a:lnTo>
                    <a:pt x="2861" y="3041"/>
                  </a:lnTo>
                  <a:lnTo>
                    <a:pt x="2865" y="3033"/>
                  </a:lnTo>
                  <a:lnTo>
                    <a:pt x="2867" y="3027"/>
                  </a:lnTo>
                  <a:lnTo>
                    <a:pt x="2867" y="3021"/>
                  </a:lnTo>
                  <a:lnTo>
                    <a:pt x="2865" y="3017"/>
                  </a:lnTo>
                  <a:lnTo>
                    <a:pt x="2862" y="3012"/>
                  </a:lnTo>
                  <a:lnTo>
                    <a:pt x="2858" y="3006"/>
                  </a:lnTo>
                  <a:lnTo>
                    <a:pt x="2852" y="2998"/>
                  </a:lnTo>
                  <a:lnTo>
                    <a:pt x="2815" y="2998"/>
                  </a:lnTo>
                  <a:lnTo>
                    <a:pt x="2810" y="3005"/>
                  </a:lnTo>
                  <a:lnTo>
                    <a:pt x="2805" y="3014"/>
                  </a:lnTo>
                  <a:lnTo>
                    <a:pt x="2801" y="3022"/>
                  </a:lnTo>
                  <a:lnTo>
                    <a:pt x="2797" y="3031"/>
                  </a:lnTo>
                  <a:lnTo>
                    <a:pt x="2808" y="3045"/>
                  </a:lnTo>
                  <a:lnTo>
                    <a:pt x="2820" y="3058"/>
                  </a:lnTo>
                  <a:lnTo>
                    <a:pt x="2828" y="3057"/>
                  </a:lnTo>
                  <a:lnTo>
                    <a:pt x="2838" y="3056"/>
                  </a:lnTo>
                  <a:lnTo>
                    <a:pt x="2847" y="3055"/>
                  </a:lnTo>
                  <a:lnTo>
                    <a:pt x="2856" y="3054"/>
                  </a:lnTo>
                  <a:close/>
                  <a:moveTo>
                    <a:pt x="2951" y="3159"/>
                  </a:moveTo>
                  <a:lnTo>
                    <a:pt x="2953" y="3149"/>
                  </a:lnTo>
                  <a:lnTo>
                    <a:pt x="2954" y="3142"/>
                  </a:lnTo>
                  <a:lnTo>
                    <a:pt x="2953" y="3136"/>
                  </a:lnTo>
                  <a:lnTo>
                    <a:pt x="2952" y="3132"/>
                  </a:lnTo>
                  <a:lnTo>
                    <a:pt x="2947" y="3124"/>
                  </a:lnTo>
                  <a:lnTo>
                    <a:pt x="2938" y="3114"/>
                  </a:lnTo>
                  <a:lnTo>
                    <a:pt x="2928" y="3115"/>
                  </a:lnTo>
                  <a:lnTo>
                    <a:pt x="2919" y="3118"/>
                  </a:lnTo>
                  <a:lnTo>
                    <a:pt x="2913" y="3123"/>
                  </a:lnTo>
                  <a:lnTo>
                    <a:pt x="2908" y="3128"/>
                  </a:lnTo>
                  <a:lnTo>
                    <a:pt x="2902" y="3132"/>
                  </a:lnTo>
                  <a:lnTo>
                    <a:pt x="2899" y="3136"/>
                  </a:lnTo>
                  <a:lnTo>
                    <a:pt x="2895" y="3140"/>
                  </a:lnTo>
                  <a:lnTo>
                    <a:pt x="2892" y="3141"/>
                  </a:lnTo>
                  <a:lnTo>
                    <a:pt x="2905" y="3155"/>
                  </a:lnTo>
                  <a:lnTo>
                    <a:pt x="2918" y="3170"/>
                  </a:lnTo>
                  <a:lnTo>
                    <a:pt x="2927" y="3167"/>
                  </a:lnTo>
                  <a:lnTo>
                    <a:pt x="2934" y="3164"/>
                  </a:lnTo>
                  <a:lnTo>
                    <a:pt x="2942" y="3162"/>
                  </a:lnTo>
                  <a:lnTo>
                    <a:pt x="2951" y="3159"/>
                  </a:lnTo>
                  <a:close/>
                  <a:moveTo>
                    <a:pt x="2191" y="3518"/>
                  </a:moveTo>
                  <a:lnTo>
                    <a:pt x="2191" y="3524"/>
                  </a:lnTo>
                  <a:lnTo>
                    <a:pt x="2193" y="3531"/>
                  </a:lnTo>
                  <a:lnTo>
                    <a:pt x="2197" y="3536"/>
                  </a:lnTo>
                  <a:lnTo>
                    <a:pt x="2202" y="3541"/>
                  </a:lnTo>
                  <a:lnTo>
                    <a:pt x="2208" y="3544"/>
                  </a:lnTo>
                  <a:lnTo>
                    <a:pt x="2214" y="3549"/>
                  </a:lnTo>
                  <a:lnTo>
                    <a:pt x="2222" y="3551"/>
                  </a:lnTo>
                  <a:lnTo>
                    <a:pt x="2230" y="3554"/>
                  </a:lnTo>
                  <a:lnTo>
                    <a:pt x="2246" y="3552"/>
                  </a:lnTo>
                  <a:lnTo>
                    <a:pt x="2262" y="3551"/>
                  </a:lnTo>
                  <a:lnTo>
                    <a:pt x="2264" y="3533"/>
                  </a:lnTo>
                  <a:lnTo>
                    <a:pt x="2264" y="3522"/>
                  </a:lnTo>
                  <a:lnTo>
                    <a:pt x="2253" y="3518"/>
                  </a:lnTo>
                  <a:lnTo>
                    <a:pt x="2243" y="3514"/>
                  </a:lnTo>
                  <a:lnTo>
                    <a:pt x="2233" y="3512"/>
                  </a:lnTo>
                  <a:lnTo>
                    <a:pt x="2224" y="3509"/>
                  </a:lnTo>
                  <a:lnTo>
                    <a:pt x="2215" y="3509"/>
                  </a:lnTo>
                  <a:lnTo>
                    <a:pt x="2207" y="3511"/>
                  </a:lnTo>
                  <a:lnTo>
                    <a:pt x="2198" y="3514"/>
                  </a:lnTo>
                  <a:lnTo>
                    <a:pt x="2191" y="3518"/>
                  </a:lnTo>
                  <a:close/>
                  <a:moveTo>
                    <a:pt x="1568" y="3494"/>
                  </a:moveTo>
                  <a:lnTo>
                    <a:pt x="1561" y="3501"/>
                  </a:lnTo>
                  <a:lnTo>
                    <a:pt x="1555" y="3509"/>
                  </a:lnTo>
                  <a:lnTo>
                    <a:pt x="1548" y="3518"/>
                  </a:lnTo>
                  <a:lnTo>
                    <a:pt x="1541" y="3526"/>
                  </a:lnTo>
                  <a:lnTo>
                    <a:pt x="1556" y="3540"/>
                  </a:lnTo>
                  <a:lnTo>
                    <a:pt x="1572" y="3555"/>
                  </a:lnTo>
                  <a:lnTo>
                    <a:pt x="1575" y="3554"/>
                  </a:lnTo>
                  <a:lnTo>
                    <a:pt x="1580" y="3553"/>
                  </a:lnTo>
                  <a:lnTo>
                    <a:pt x="1591" y="3548"/>
                  </a:lnTo>
                  <a:lnTo>
                    <a:pt x="1612" y="3538"/>
                  </a:lnTo>
                  <a:lnTo>
                    <a:pt x="1613" y="3533"/>
                  </a:lnTo>
                  <a:lnTo>
                    <a:pt x="1613" y="3528"/>
                  </a:lnTo>
                  <a:lnTo>
                    <a:pt x="1612" y="3523"/>
                  </a:lnTo>
                  <a:lnTo>
                    <a:pt x="1611" y="3518"/>
                  </a:lnTo>
                  <a:lnTo>
                    <a:pt x="1608" y="3511"/>
                  </a:lnTo>
                  <a:lnTo>
                    <a:pt x="1606" y="3506"/>
                  </a:lnTo>
                  <a:lnTo>
                    <a:pt x="1568" y="3494"/>
                  </a:lnTo>
                  <a:close/>
                  <a:moveTo>
                    <a:pt x="655" y="3436"/>
                  </a:moveTo>
                  <a:lnTo>
                    <a:pt x="655" y="3444"/>
                  </a:lnTo>
                  <a:lnTo>
                    <a:pt x="656" y="3451"/>
                  </a:lnTo>
                  <a:lnTo>
                    <a:pt x="658" y="3459"/>
                  </a:lnTo>
                  <a:lnTo>
                    <a:pt x="660" y="3465"/>
                  </a:lnTo>
                  <a:lnTo>
                    <a:pt x="666" y="3480"/>
                  </a:lnTo>
                  <a:lnTo>
                    <a:pt x="676" y="3497"/>
                  </a:lnTo>
                  <a:lnTo>
                    <a:pt x="687" y="3489"/>
                  </a:lnTo>
                  <a:lnTo>
                    <a:pt x="699" y="3483"/>
                  </a:lnTo>
                  <a:lnTo>
                    <a:pt x="698" y="3464"/>
                  </a:lnTo>
                  <a:lnTo>
                    <a:pt x="696" y="3450"/>
                  </a:lnTo>
                  <a:lnTo>
                    <a:pt x="695" y="3445"/>
                  </a:lnTo>
                  <a:lnTo>
                    <a:pt x="694" y="3440"/>
                  </a:lnTo>
                  <a:lnTo>
                    <a:pt x="692" y="3437"/>
                  </a:lnTo>
                  <a:lnTo>
                    <a:pt x="689" y="3433"/>
                  </a:lnTo>
                  <a:lnTo>
                    <a:pt x="686" y="3431"/>
                  </a:lnTo>
                  <a:lnTo>
                    <a:pt x="684" y="3429"/>
                  </a:lnTo>
                  <a:lnTo>
                    <a:pt x="680" y="3429"/>
                  </a:lnTo>
                  <a:lnTo>
                    <a:pt x="677" y="3429"/>
                  </a:lnTo>
                  <a:lnTo>
                    <a:pt x="667" y="3431"/>
                  </a:lnTo>
                  <a:lnTo>
                    <a:pt x="655" y="3436"/>
                  </a:lnTo>
                  <a:close/>
                  <a:moveTo>
                    <a:pt x="303" y="1911"/>
                  </a:moveTo>
                  <a:lnTo>
                    <a:pt x="298" y="1909"/>
                  </a:lnTo>
                  <a:lnTo>
                    <a:pt x="294" y="1908"/>
                  </a:lnTo>
                  <a:lnTo>
                    <a:pt x="291" y="1905"/>
                  </a:lnTo>
                  <a:lnTo>
                    <a:pt x="288" y="1903"/>
                  </a:lnTo>
                  <a:lnTo>
                    <a:pt x="285" y="1899"/>
                  </a:lnTo>
                  <a:lnTo>
                    <a:pt x="284" y="1897"/>
                  </a:lnTo>
                  <a:lnTo>
                    <a:pt x="282" y="1896"/>
                  </a:lnTo>
                  <a:lnTo>
                    <a:pt x="279" y="1898"/>
                  </a:lnTo>
                  <a:lnTo>
                    <a:pt x="273" y="1903"/>
                  </a:lnTo>
                  <a:lnTo>
                    <a:pt x="262" y="1913"/>
                  </a:lnTo>
                  <a:lnTo>
                    <a:pt x="270" y="1923"/>
                  </a:lnTo>
                  <a:lnTo>
                    <a:pt x="280" y="1933"/>
                  </a:lnTo>
                  <a:lnTo>
                    <a:pt x="285" y="1931"/>
                  </a:lnTo>
                  <a:lnTo>
                    <a:pt x="292" y="1924"/>
                  </a:lnTo>
                  <a:lnTo>
                    <a:pt x="298" y="1917"/>
                  </a:lnTo>
                  <a:lnTo>
                    <a:pt x="303" y="1911"/>
                  </a:lnTo>
                  <a:close/>
                  <a:moveTo>
                    <a:pt x="432" y="2032"/>
                  </a:moveTo>
                  <a:lnTo>
                    <a:pt x="445" y="2020"/>
                  </a:lnTo>
                  <a:lnTo>
                    <a:pt x="456" y="2006"/>
                  </a:lnTo>
                  <a:lnTo>
                    <a:pt x="467" y="1993"/>
                  </a:lnTo>
                  <a:lnTo>
                    <a:pt x="476" y="1979"/>
                  </a:lnTo>
                  <a:lnTo>
                    <a:pt x="479" y="1973"/>
                  </a:lnTo>
                  <a:lnTo>
                    <a:pt x="483" y="1966"/>
                  </a:lnTo>
                  <a:lnTo>
                    <a:pt x="486" y="1958"/>
                  </a:lnTo>
                  <a:lnTo>
                    <a:pt x="488" y="1951"/>
                  </a:lnTo>
                  <a:lnTo>
                    <a:pt x="489" y="1943"/>
                  </a:lnTo>
                  <a:lnTo>
                    <a:pt x="489" y="1935"/>
                  </a:lnTo>
                  <a:lnTo>
                    <a:pt x="489" y="1927"/>
                  </a:lnTo>
                  <a:lnTo>
                    <a:pt x="488" y="1918"/>
                  </a:lnTo>
                  <a:lnTo>
                    <a:pt x="482" y="1921"/>
                  </a:lnTo>
                  <a:lnTo>
                    <a:pt x="476" y="1925"/>
                  </a:lnTo>
                  <a:lnTo>
                    <a:pt x="472" y="1931"/>
                  </a:lnTo>
                  <a:lnTo>
                    <a:pt x="467" y="1937"/>
                  </a:lnTo>
                  <a:lnTo>
                    <a:pt x="458" y="1951"/>
                  </a:lnTo>
                  <a:lnTo>
                    <a:pt x="452" y="1967"/>
                  </a:lnTo>
                  <a:lnTo>
                    <a:pt x="440" y="1999"/>
                  </a:lnTo>
                  <a:lnTo>
                    <a:pt x="431" y="2030"/>
                  </a:lnTo>
                  <a:lnTo>
                    <a:pt x="431" y="2031"/>
                  </a:lnTo>
                  <a:lnTo>
                    <a:pt x="432" y="2032"/>
                  </a:lnTo>
                  <a:close/>
                  <a:moveTo>
                    <a:pt x="1039" y="2308"/>
                  </a:moveTo>
                  <a:lnTo>
                    <a:pt x="1039" y="2337"/>
                  </a:lnTo>
                  <a:lnTo>
                    <a:pt x="1040" y="2365"/>
                  </a:lnTo>
                  <a:lnTo>
                    <a:pt x="1041" y="2394"/>
                  </a:lnTo>
                  <a:lnTo>
                    <a:pt x="1043" y="2422"/>
                  </a:lnTo>
                  <a:lnTo>
                    <a:pt x="1048" y="2479"/>
                  </a:lnTo>
                  <a:lnTo>
                    <a:pt x="1055" y="2536"/>
                  </a:lnTo>
                  <a:lnTo>
                    <a:pt x="1063" y="2593"/>
                  </a:lnTo>
                  <a:lnTo>
                    <a:pt x="1071" y="2651"/>
                  </a:lnTo>
                  <a:lnTo>
                    <a:pt x="1080" y="2710"/>
                  </a:lnTo>
                  <a:lnTo>
                    <a:pt x="1087" y="2767"/>
                  </a:lnTo>
                  <a:lnTo>
                    <a:pt x="1099" y="2773"/>
                  </a:lnTo>
                  <a:lnTo>
                    <a:pt x="1110" y="2779"/>
                  </a:lnTo>
                  <a:lnTo>
                    <a:pt x="1114" y="2779"/>
                  </a:lnTo>
                  <a:lnTo>
                    <a:pt x="1116" y="2780"/>
                  </a:lnTo>
                  <a:lnTo>
                    <a:pt x="1112" y="2719"/>
                  </a:lnTo>
                  <a:lnTo>
                    <a:pt x="1106" y="2659"/>
                  </a:lnTo>
                  <a:lnTo>
                    <a:pt x="1101" y="2599"/>
                  </a:lnTo>
                  <a:lnTo>
                    <a:pt x="1095" y="2538"/>
                  </a:lnTo>
                  <a:lnTo>
                    <a:pt x="1087" y="2479"/>
                  </a:lnTo>
                  <a:lnTo>
                    <a:pt x="1079" y="2420"/>
                  </a:lnTo>
                  <a:lnTo>
                    <a:pt x="1074" y="2391"/>
                  </a:lnTo>
                  <a:lnTo>
                    <a:pt x="1067" y="2362"/>
                  </a:lnTo>
                  <a:lnTo>
                    <a:pt x="1061" y="2333"/>
                  </a:lnTo>
                  <a:lnTo>
                    <a:pt x="1055" y="2305"/>
                  </a:lnTo>
                  <a:lnTo>
                    <a:pt x="1046" y="2306"/>
                  </a:lnTo>
                  <a:lnTo>
                    <a:pt x="1039" y="2308"/>
                  </a:lnTo>
                  <a:close/>
                  <a:moveTo>
                    <a:pt x="1006" y="2315"/>
                  </a:moveTo>
                  <a:lnTo>
                    <a:pt x="1006" y="2368"/>
                  </a:lnTo>
                  <a:lnTo>
                    <a:pt x="1006" y="2421"/>
                  </a:lnTo>
                  <a:lnTo>
                    <a:pt x="1006" y="2476"/>
                  </a:lnTo>
                  <a:lnTo>
                    <a:pt x="1007" y="2530"/>
                  </a:lnTo>
                  <a:lnTo>
                    <a:pt x="1008" y="2585"/>
                  </a:lnTo>
                  <a:lnTo>
                    <a:pt x="1009" y="2640"/>
                  </a:lnTo>
                  <a:lnTo>
                    <a:pt x="1013" y="2695"/>
                  </a:lnTo>
                  <a:lnTo>
                    <a:pt x="1018" y="2750"/>
                  </a:lnTo>
                  <a:lnTo>
                    <a:pt x="1033" y="2749"/>
                  </a:lnTo>
                  <a:lnTo>
                    <a:pt x="1049" y="2748"/>
                  </a:lnTo>
                  <a:lnTo>
                    <a:pt x="1045" y="2694"/>
                  </a:lnTo>
                  <a:lnTo>
                    <a:pt x="1042" y="2640"/>
                  </a:lnTo>
                  <a:lnTo>
                    <a:pt x="1039" y="2586"/>
                  </a:lnTo>
                  <a:lnTo>
                    <a:pt x="1036" y="2531"/>
                  </a:lnTo>
                  <a:lnTo>
                    <a:pt x="1032" y="2477"/>
                  </a:lnTo>
                  <a:lnTo>
                    <a:pt x="1029" y="2423"/>
                  </a:lnTo>
                  <a:lnTo>
                    <a:pt x="1026" y="2369"/>
                  </a:lnTo>
                  <a:lnTo>
                    <a:pt x="1023" y="2315"/>
                  </a:lnTo>
                  <a:lnTo>
                    <a:pt x="1006" y="2315"/>
                  </a:lnTo>
                  <a:close/>
                  <a:moveTo>
                    <a:pt x="955" y="2318"/>
                  </a:moveTo>
                  <a:lnTo>
                    <a:pt x="948" y="2329"/>
                  </a:lnTo>
                  <a:lnTo>
                    <a:pt x="943" y="2343"/>
                  </a:lnTo>
                  <a:lnTo>
                    <a:pt x="937" y="2360"/>
                  </a:lnTo>
                  <a:lnTo>
                    <a:pt x="933" y="2378"/>
                  </a:lnTo>
                  <a:lnTo>
                    <a:pt x="930" y="2398"/>
                  </a:lnTo>
                  <a:lnTo>
                    <a:pt x="927" y="2419"/>
                  </a:lnTo>
                  <a:lnTo>
                    <a:pt x="924" y="2441"/>
                  </a:lnTo>
                  <a:lnTo>
                    <a:pt x="922" y="2463"/>
                  </a:lnTo>
                  <a:lnTo>
                    <a:pt x="919" y="2508"/>
                  </a:lnTo>
                  <a:lnTo>
                    <a:pt x="917" y="2551"/>
                  </a:lnTo>
                  <a:lnTo>
                    <a:pt x="917" y="2589"/>
                  </a:lnTo>
                  <a:lnTo>
                    <a:pt x="917" y="2619"/>
                  </a:lnTo>
                  <a:lnTo>
                    <a:pt x="918" y="2620"/>
                  </a:lnTo>
                  <a:lnTo>
                    <a:pt x="921" y="2620"/>
                  </a:lnTo>
                  <a:lnTo>
                    <a:pt x="916" y="2655"/>
                  </a:lnTo>
                  <a:lnTo>
                    <a:pt x="913" y="2680"/>
                  </a:lnTo>
                  <a:lnTo>
                    <a:pt x="913" y="2685"/>
                  </a:lnTo>
                  <a:lnTo>
                    <a:pt x="914" y="2691"/>
                  </a:lnTo>
                  <a:lnTo>
                    <a:pt x="917" y="2696"/>
                  </a:lnTo>
                  <a:lnTo>
                    <a:pt x="921" y="2701"/>
                  </a:lnTo>
                  <a:lnTo>
                    <a:pt x="926" y="2706"/>
                  </a:lnTo>
                  <a:lnTo>
                    <a:pt x="933" y="2712"/>
                  </a:lnTo>
                  <a:lnTo>
                    <a:pt x="942" y="2717"/>
                  </a:lnTo>
                  <a:lnTo>
                    <a:pt x="952" y="2722"/>
                  </a:lnTo>
                  <a:lnTo>
                    <a:pt x="955" y="2722"/>
                  </a:lnTo>
                  <a:lnTo>
                    <a:pt x="959" y="2723"/>
                  </a:lnTo>
                  <a:lnTo>
                    <a:pt x="964" y="2675"/>
                  </a:lnTo>
                  <a:lnTo>
                    <a:pt x="968" y="2626"/>
                  </a:lnTo>
                  <a:lnTo>
                    <a:pt x="973" y="2576"/>
                  </a:lnTo>
                  <a:lnTo>
                    <a:pt x="978" y="2527"/>
                  </a:lnTo>
                  <a:lnTo>
                    <a:pt x="980" y="2477"/>
                  </a:lnTo>
                  <a:lnTo>
                    <a:pt x="982" y="2427"/>
                  </a:lnTo>
                  <a:lnTo>
                    <a:pt x="982" y="2404"/>
                  </a:lnTo>
                  <a:lnTo>
                    <a:pt x="981" y="2380"/>
                  </a:lnTo>
                  <a:lnTo>
                    <a:pt x="980" y="2357"/>
                  </a:lnTo>
                  <a:lnTo>
                    <a:pt x="978" y="2332"/>
                  </a:lnTo>
                  <a:lnTo>
                    <a:pt x="966" y="2325"/>
                  </a:lnTo>
                  <a:lnTo>
                    <a:pt x="955" y="2318"/>
                  </a:lnTo>
                  <a:close/>
                  <a:moveTo>
                    <a:pt x="864" y="1894"/>
                  </a:moveTo>
                  <a:lnTo>
                    <a:pt x="836" y="1851"/>
                  </a:lnTo>
                  <a:lnTo>
                    <a:pt x="815" y="1818"/>
                  </a:lnTo>
                  <a:lnTo>
                    <a:pt x="807" y="1803"/>
                  </a:lnTo>
                  <a:lnTo>
                    <a:pt x="798" y="1789"/>
                  </a:lnTo>
                  <a:lnTo>
                    <a:pt x="792" y="1776"/>
                  </a:lnTo>
                  <a:lnTo>
                    <a:pt x="787" y="1763"/>
                  </a:lnTo>
                  <a:lnTo>
                    <a:pt x="782" y="1749"/>
                  </a:lnTo>
                  <a:lnTo>
                    <a:pt x="779" y="1735"/>
                  </a:lnTo>
                  <a:lnTo>
                    <a:pt x="776" y="1722"/>
                  </a:lnTo>
                  <a:lnTo>
                    <a:pt x="774" y="1706"/>
                  </a:lnTo>
                  <a:lnTo>
                    <a:pt x="771" y="1669"/>
                  </a:lnTo>
                  <a:lnTo>
                    <a:pt x="770" y="1623"/>
                  </a:lnTo>
                  <a:lnTo>
                    <a:pt x="760" y="1632"/>
                  </a:lnTo>
                  <a:lnTo>
                    <a:pt x="753" y="1640"/>
                  </a:lnTo>
                  <a:lnTo>
                    <a:pt x="746" y="1649"/>
                  </a:lnTo>
                  <a:lnTo>
                    <a:pt x="741" y="1658"/>
                  </a:lnTo>
                  <a:lnTo>
                    <a:pt x="738" y="1669"/>
                  </a:lnTo>
                  <a:lnTo>
                    <a:pt x="735" y="1679"/>
                  </a:lnTo>
                  <a:lnTo>
                    <a:pt x="734" y="1690"/>
                  </a:lnTo>
                  <a:lnTo>
                    <a:pt x="733" y="1701"/>
                  </a:lnTo>
                  <a:lnTo>
                    <a:pt x="733" y="1712"/>
                  </a:lnTo>
                  <a:lnTo>
                    <a:pt x="734" y="1725"/>
                  </a:lnTo>
                  <a:lnTo>
                    <a:pt x="736" y="1736"/>
                  </a:lnTo>
                  <a:lnTo>
                    <a:pt x="738" y="1749"/>
                  </a:lnTo>
                  <a:lnTo>
                    <a:pt x="745" y="1774"/>
                  </a:lnTo>
                  <a:lnTo>
                    <a:pt x="755" y="1801"/>
                  </a:lnTo>
                  <a:lnTo>
                    <a:pt x="765" y="1827"/>
                  </a:lnTo>
                  <a:lnTo>
                    <a:pt x="777" y="1854"/>
                  </a:lnTo>
                  <a:lnTo>
                    <a:pt x="790" y="1880"/>
                  </a:lnTo>
                  <a:lnTo>
                    <a:pt x="801" y="1905"/>
                  </a:lnTo>
                  <a:lnTo>
                    <a:pt x="813" y="1931"/>
                  </a:lnTo>
                  <a:lnTo>
                    <a:pt x="825" y="1955"/>
                  </a:lnTo>
                  <a:lnTo>
                    <a:pt x="833" y="1978"/>
                  </a:lnTo>
                  <a:lnTo>
                    <a:pt x="840" y="1999"/>
                  </a:lnTo>
                  <a:lnTo>
                    <a:pt x="840" y="2000"/>
                  </a:lnTo>
                  <a:lnTo>
                    <a:pt x="841" y="2003"/>
                  </a:lnTo>
                  <a:lnTo>
                    <a:pt x="846" y="1999"/>
                  </a:lnTo>
                  <a:lnTo>
                    <a:pt x="849" y="1995"/>
                  </a:lnTo>
                  <a:lnTo>
                    <a:pt x="852" y="1990"/>
                  </a:lnTo>
                  <a:lnTo>
                    <a:pt x="855" y="1984"/>
                  </a:lnTo>
                  <a:lnTo>
                    <a:pt x="859" y="1968"/>
                  </a:lnTo>
                  <a:lnTo>
                    <a:pt x="861" y="1951"/>
                  </a:lnTo>
                  <a:lnTo>
                    <a:pt x="864" y="1916"/>
                  </a:lnTo>
                  <a:lnTo>
                    <a:pt x="864" y="1894"/>
                  </a:lnTo>
                  <a:close/>
                  <a:moveTo>
                    <a:pt x="859" y="1682"/>
                  </a:moveTo>
                  <a:lnTo>
                    <a:pt x="866" y="1682"/>
                  </a:lnTo>
                  <a:lnTo>
                    <a:pt x="873" y="1680"/>
                  </a:lnTo>
                  <a:lnTo>
                    <a:pt x="880" y="1677"/>
                  </a:lnTo>
                  <a:lnTo>
                    <a:pt x="889" y="1673"/>
                  </a:lnTo>
                  <a:lnTo>
                    <a:pt x="906" y="1662"/>
                  </a:lnTo>
                  <a:lnTo>
                    <a:pt x="924" y="1650"/>
                  </a:lnTo>
                  <a:lnTo>
                    <a:pt x="943" y="1636"/>
                  </a:lnTo>
                  <a:lnTo>
                    <a:pt x="961" y="1622"/>
                  </a:lnTo>
                  <a:lnTo>
                    <a:pt x="979" y="1610"/>
                  </a:lnTo>
                  <a:lnTo>
                    <a:pt x="994" y="1600"/>
                  </a:lnTo>
                  <a:lnTo>
                    <a:pt x="987" y="1587"/>
                  </a:lnTo>
                  <a:lnTo>
                    <a:pt x="981" y="1576"/>
                  </a:lnTo>
                  <a:lnTo>
                    <a:pt x="969" y="1576"/>
                  </a:lnTo>
                  <a:lnTo>
                    <a:pt x="960" y="1577"/>
                  </a:lnTo>
                  <a:lnTo>
                    <a:pt x="949" y="1579"/>
                  </a:lnTo>
                  <a:lnTo>
                    <a:pt x="940" y="1583"/>
                  </a:lnTo>
                  <a:lnTo>
                    <a:pt x="931" y="1588"/>
                  </a:lnTo>
                  <a:lnTo>
                    <a:pt x="922" y="1594"/>
                  </a:lnTo>
                  <a:lnTo>
                    <a:pt x="913" y="1601"/>
                  </a:lnTo>
                  <a:lnTo>
                    <a:pt x="906" y="1610"/>
                  </a:lnTo>
                  <a:lnTo>
                    <a:pt x="898" y="1618"/>
                  </a:lnTo>
                  <a:lnTo>
                    <a:pt x="891" y="1626"/>
                  </a:lnTo>
                  <a:lnTo>
                    <a:pt x="885" y="1636"/>
                  </a:lnTo>
                  <a:lnTo>
                    <a:pt x="878" y="1645"/>
                  </a:lnTo>
                  <a:lnTo>
                    <a:pt x="868" y="1664"/>
                  </a:lnTo>
                  <a:lnTo>
                    <a:pt x="859" y="1682"/>
                  </a:lnTo>
                  <a:close/>
                  <a:moveTo>
                    <a:pt x="1045" y="1688"/>
                  </a:moveTo>
                  <a:lnTo>
                    <a:pt x="1040" y="1686"/>
                  </a:lnTo>
                  <a:lnTo>
                    <a:pt x="1036" y="1685"/>
                  </a:lnTo>
                  <a:lnTo>
                    <a:pt x="1032" y="1685"/>
                  </a:lnTo>
                  <a:lnTo>
                    <a:pt x="1029" y="1685"/>
                  </a:lnTo>
                  <a:lnTo>
                    <a:pt x="1023" y="1685"/>
                  </a:lnTo>
                  <a:lnTo>
                    <a:pt x="1018" y="1686"/>
                  </a:lnTo>
                  <a:lnTo>
                    <a:pt x="1013" y="1674"/>
                  </a:lnTo>
                  <a:lnTo>
                    <a:pt x="1010" y="1662"/>
                  </a:lnTo>
                  <a:lnTo>
                    <a:pt x="1006" y="1652"/>
                  </a:lnTo>
                  <a:lnTo>
                    <a:pt x="1002" y="1640"/>
                  </a:lnTo>
                  <a:lnTo>
                    <a:pt x="994" y="1638"/>
                  </a:lnTo>
                  <a:lnTo>
                    <a:pt x="986" y="1638"/>
                  </a:lnTo>
                  <a:lnTo>
                    <a:pt x="979" y="1638"/>
                  </a:lnTo>
                  <a:lnTo>
                    <a:pt x="971" y="1640"/>
                  </a:lnTo>
                  <a:lnTo>
                    <a:pt x="964" y="1643"/>
                  </a:lnTo>
                  <a:lnTo>
                    <a:pt x="957" y="1648"/>
                  </a:lnTo>
                  <a:lnTo>
                    <a:pt x="951" y="1653"/>
                  </a:lnTo>
                  <a:lnTo>
                    <a:pt x="945" y="1658"/>
                  </a:lnTo>
                  <a:lnTo>
                    <a:pt x="940" y="1664"/>
                  </a:lnTo>
                  <a:lnTo>
                    <a:pt x="934" y="1672"/>
                  </a:lnTo>
                  <a:lnTo>
                    <a:pt x="930" y="1679"/>
                  </a:lnTo>
                  <a:lnTo>
                    <a:pt x="927" y="1687"/>
                  </a:lnTo>
                  <a:lnTo>
                    <a:pt x="924" y="1695"/>
                  </a:lnTo>
                  <a:lnTo>
                    <a:pt x="922" y="1704"/>
                  </a:lnTo>
                  <a:lnTo>
                    <a:pt x="921" y="1711"/>
                  </a:lnTo>
                  <a:lnTo>
                    <a:pt x="919" y="1719"/>
                  </a:lnTo>
                  <a:lnTo>
                    <a:pt x="930" y="1709"/>
                  </a:lnTo>
                  <a:lnTo>
                    <a:pt x="942" y="1699"/>
                  </a:lnTo>
                  <a:lnTo>
                    <a:pt x="951" y="1708"/>
                  </a:lnTo>
                  <a:lnTo>
                    <a:pt x="961" y="1716"/>
                  </a:lnTo>
                  <a:lnTo>
                    <a:pt x="961" y="1719"/>
                  </a:lnTo>
                  <a:lnTo>
                    <a:pt x="959" y="1724"/>
                  </a:lnTo>
                  <a:lnTo>
                    <a:pt x="956" y="1727"/>
                  </a:lnTo>
                  <a:lnTo>
                    <a:pt x="954" y="1731"/>
                  </a:lnTo>
                  <a:lnTo>
                    <a:pt x="948" y="1738"/>
                  </a:lnTo>
                  <a:lnTo>
                    <a:pt x="943" y="1746"/>
                  </a:lnTo>
                  <a:lnTo>
                    <a:pt x="953" y="1751"/>
                  </a:lnTo>
                  <a:lnTo>
                    <a:pt x="966" y="1756"/>
                  </a:lnTo>
                  <a:lnTo>
                    <a:pt x="978" y="1750"/>
                  </a:lnTo>
                  <a:lnTo>
                    <a:pt x="988" y="1743"/>
                  </a:lnTo>
                  <a:lnTo>
                    <a:pt x="999" y="1735"/>
                  </a:lnTo>
                  <a:lnTo>
                    <a:pt x="1008" y="1727"/>
                  </a:lnTo>
                  <a:lnTo>
                    <a:pt x="1026" y="1710"/>
                  </a:lnTo>
                  <a:lnTo>
                    <a:pt x="1045" y="1688"/>
                  </a:lnTo>
                  <a:close/>
                  <a:moveTo>
                    <a:pt x="1425" y="300"/>
                  </a:moveTo>
                  <a:lnTo>
                    <a:pt x="1425" y="291"/>
                  </a:lnTo>
                  <a:lnTo>
                    <a:pt x="1423" y="282"/>
                  </a:lnTo>
                  <a:lnTo>
                    <a:pt x="1421" y="275"/>
                  </a:lnTo>
                  <a:lnTo>
                    <a:pt x="1419" y="269"/>
                  </a:lnTo>
                  <a:lnTo>
                    <a:pt x="1414" y="263"/>
                  </a:lnTo>
                  <a:lnTo>
                    <a:pt x="1411" y="259"/>
                  </a:lnTo>
                  <a:lnTo>
                    <a:pt x="1406" y="256"/>
                  </a:lnTo>
                  <a:lnTo>
                    <a:pt x="1402" y="254"/>
                  </a:lnTo>
                  <a:lnTo>
                    <a:pt x="1396" y="253"/>
                  </a:lnTo>
                  <a:lnTo>
                    <a:pt x="1391" y="252"/>
                  </a:lnTo>
                  <a:lnTo>
                    <a:pt x="1385" y="252"/>
                  </a:lnTo>
                  <a:lnTo>
                    <a:pt x="1380" y="253"/>
                  </a:lnTo>
                  <a:lnTo>
                    <a:pt x="1374" y="254"/>
                  </a:lnTo>
                  <a:lnTo>
                    <a:pt x="1369" y="256"/>
                  </a:lnTo>
                  <a:lnTo>
                    <a:pt x="1364" y="259"/>
                  </a:lnTo>
                  <a:lnTo>
                    <a:pt x="1358" y="262"/>
                  </a:lnTo>
                  <a:lnTo>
                    <a:pt x="1354" y="265"/>
                  </a:lnTo>
                  <a:lnTo>
                    <a:pt x="1350" y="270"/>
                  </a:lnTo>
                  <a:lnTo>
                    <a:pt x="1346" y="274"/>
                  </a:lnTo>
                  <a:lnTo>
                    <a:pt x="1343" y="278"/>
                  </a:lnTo>
                  <a:lnTo>
                    <a:pt x="1341" y="283"/>
                  </a:lnTo>
                  <a:lnTo>
                    <a:pt x="1338" y="289"/>
                  </a:lnTo>
                  <a:lnTo>
                    <a:pt x="1338" y="294"/>
                  </a:lnTo>
                  <a:lnTo>
                    <a:pt x="1338" y="299"/>
                  </a:lnTo>
                  <a:lnTo>
                    <a:pt x="1339" y="304"/>
                  </a:lnTo>
                  <a:lnTo>
                    <a:pt x="1342" y="310"/>
                  </a:lnTo>
                  <a:lnTo>
                    <a:pt x="1345" y="316"/>
                  </a:lnTo>
                  <a:lnTo>
                    <a:pt x="1350" y="321"/>
                  </a:lnTo>
                  <a:lnTo>
                    <a:pt x="1355" y="327"/>
                  </a:lnTo>
                  <a:lnTo>
                    <a:pt x="1363" y="331"/>
                  </a:lnTo>
                  <a:lnTo>
                    <a:pt x="1372" y="336"/>
                  </a:lnTo>
                  <a:lnTo>
                    <a:pt x="1383" y="340"/>
                  </a:lnTo>
                  <a:lnTo>
                    <a:pt x="1391" y="339"/>
                  </a:lnTo>
                  <a:lnTo>
                    <a:pt x="1398" y="336"/>
                  </a:lnTo>
                  <a:lnTo>
                    <a:pt x="1404" y="332"/>
                  </a:lnTo>
                  <a:lnTo>
                    <a:pt x="1409" y="327"/>
                  </a:lnTo>
                  <a:lnTo>
                    <a:pt x="1418" y="314"/>
                  </a:lnTo>
                  <a:lnTo>
                    <a:pt x="1425" y="300"/>
                  </a:lnTo>
                  <a:close/>
                  <a:moveTo>
                    <a:pt x="1742" y="295"/>
                  </a:moveTo>
                  <a:lnTo>
                    <a:pt x="1749" y="312"/>
                  </a:lnTo>
                  <a:lnTo>
                    <a:pt x="1755" y="323"/>
                  </a:lnTo>
                  <a:lnTo>
                    <a:pt x="1761" y="328"/>
                  </a:lnTo>
                  <a:lnTo>
                    <a:pt x="1767" y="332"/>
                  </a:lnTo>
                  <a:lnTo>
                    <a:pt x="1775" y="336"/>
                  </a:lnTo>
                  <a:lnTo>
                    <a:pt x="1788" y="340"/>
                  </a:lnTo>
                  <a:lnTo>
                    <a:pt x="1796" y="338"/>
                  </a:lnTo>
                  <a:lnTo>
                    <a:pt x="1805" y="335"/>
                  </a:lnTo>
                  <a:lnTo>
                    <a:pt x="1812" y="331"/>
                  </a:lnTo>
                  <a:lnTo>
                    <a:pt x="1817" y="327"/>
                  </a:lnTo>
                  <a:lnTo>
                    <a:pt x="1823" y="321"/>
                  </a:lnTo>
                  <a:lnTo>
                    <a:pt x="1826" y="317"/>
                  </a:lnTo>
                  <a:lnTo>
                    <a:pt x="1829" y="312"/>
                  </a:lnTo>
                  <a:lnTo>
                    <a:pt x="1831" y="307"/>
                  </a:lnTo>
                  <a:lnTo>
                    <a:pt x="1832" y="301"/>
                  </a:lnTo>
                  <a:lnTo>
                    <a:pt x="1832" y="295"/>
                  </a:lnTo>
                  <a:lnTo>
                    <a:pt x="1831" y="290"/>
                  </a:lnTo>
                  <a:lnTo>
                    <a:pt x="1830" y="284"/>
                  </a:lnTo>
                  <a:lnTo>
                    <a:pt x="1829" y="279"/>
                  </a:lnTo>
                  <a:lnTo>
                    <a:pt x="1826" y="275"/>
                  </a:lnTo>
                  <a:lnTo>
                    <a:pt x="1824" y="270"/>
                  </a:lnTo>
                  <a:lnTo>
                    <a:pt x="1820" y="265"/>
                  </a:lnTo>
                  <a:lnTo>
                    <a:pt x="1816" y="261"/>
                  </a:lnTo>
                  <a:lnTo>
                    <a:pt x="1812" y="258"/>
                  </a:lnTo>
                  <a:lnTo>
                    <a:pt x="1808" y="255"/>
                  </a:lnTo>
                  <a:lnTo>
                    <a:pt x="1803" y="253"/>
                  </a:lnTo>
                  <a:lnTo>
                    <a:pt x="1797" y="252"/>
                  </a:lnTo>
                  <a:lnTo>
                    <a:pt x="1792" y="251"/>
                  </a:lnTo>
                  <a:lnTo>
                    <a:pt x="1787" y="251"/>
                  </a:lnTo>
                  <a:lnTo>
                    <a:pt x="1782" y="251"/>
                  </a:lnTo>
                  <a:lnTo>
                    <a:pt x="1776" y="253"/>
                  </a:lnTo>
                  <a:lnTo>
                    <a:pt x="1771" y="255"/>
                  </a:lnTo>
                  <a:lnTo>
                    <a:pt x="1766" y="259"/>
                  </a:lnTo>
                  <a:lnTo>
                    <a:pt x="1761" y="263"/>
                  </a:lnTo>
                  <a:lnTo>
                    <a:pt x="1755" y="270"/>
                  </a:lnTo>
                  <a:lnTo>
                    <a:pt x="1750" y="277"/>
                  </a:lnTo>
                  <a:lnTo>
                    <a:pt x="1746" y="285"/>
                  </a:lnTo>
                  <a:lnTo>
                    <a:pt x="1742" y="295"/>
                  </a:lnTo>
                  <a:close/>
                  <a:moveTo>
                    <a:pt x="1638" y="111"/>
                  </a:moveTo>
                  <a:lnTo>
                    <a:pt x="1633" y="102"/>
                  </a:lnTo>
                  <a:lnTo>
                    <a:pt x="1628" y="93"/>
                  </a:lnTo>
                  <a:lnTo>
                    <a:pt x="1621" y="87"/>
                  </a:lnTo>
                  <a:lnTo>
                    <a:pt x="1615" y="80"/>
                  </a:lnTo>
                  <a:lnTo>
                    <a:pt x="1610" y="76"/>
                  </a:lnTo>
                  <a:lnTo>
                    <a:pt x="1603" y="73"/>
                  </a:lnTo>
                  <a:lnTo>
                    <a:pt x="1597" y="71"/>
                  </a:lnTo>
                  <a:lnTo>
                    <a:pt x="1591" y="70"/>
                  </a:lnTo>
                  <a:lnTo>
                    <a:pt x="1584" y="71"/>
                  </a:lnTo>
                  <a:lnTo>
                    <a:pt x="1579" y="73"/>
                  </a:lnTo>
                  <a:lnTo>
                    <a:pt x="1573" y="76"/>
                  </a:lnTo>
                  <a:lnTo>
                    <a:pt x="1566" y="80"/>
                  </a:lnTo>
                  <a:lnTo>
                    <a:pt x="1561" y="86"/>
                  </a:lnTo>
                  <a:lnTo>
                    <a:pt x="1556" y="93"/>
                  </a:lnTo>
                  <a:lnTo>
                    <a:pt x="1551" y="102"/>
                  </a:lnTo>
                  <a:lnTo>
                    <a:pt x="1545" y="111"/>
                  </a:lnTo>
                  <a:lnTo>
                    <a:pt x="1549" y="121"/>
                  </a:lnTo>
                  <a:lnTo>
                    <a:pt x="1553" y="128"/>
                  </a:lnTo>
                  <a:lnTo>
                    <a:pt x="1556" y="133"/>
                  </a:lnTo>
                  <a:lnTo>
                    <a:pt x="1559" y="138"/>
                  </a:lnTo>
                  <a:lnTo>
                    <a:pt x="1564" y="141"/>
                  </a:lnTo>
                  <a:lnTo>
                    <a:pt x="1571" y="144"/>
                  </a:lnTo>
                  <a:lnTo>
                    <a:pt x="1579" y="148"/>
                  </a:lnTo>
                  <a:lnTo>
                    <a:pt x="1592" y="152"/>
                  </a:lnTo>
                  <a:lnTo>
                    <a:pt x="1600" y="149"/>
                  </a:lnTo>
                  <a:lnTo>
                    <a:pt x="1608" y="147"/>
                  </a:lnTo>
                  <a:lnTo>
                    <a:pt x="1615" y="143"/>
                  </a:lnTo>
                  <a:lnTo>
                    <a:pt x="1620" y="140"/>
                  </a:lnTo>
                  <a:lnTo>
                    <a:pt x="1625" y="134"/>
                  </a:lnTo>
                  <a:lnTo>
                    <a:pt x="1630" y="128"/>
                  </a:lnTo>
                  <a:lnTo>
                    <a:pt x="1634" y="121"/>
                  </a:lnTo>
                  <a:lnTo>
                    <a:pt x="1638" y="111"/>
                  </a:lnTo>
                  <a:close/>
                  <a:moveTo>
                    <a:pt x="1638" y="474"/>
                  </a:moveTo>
                  <a:lnTo>
                    <a:pt x="1633" y="464"/>
                  </a:lnTo>
                  <a:lnTo>
                    <a:pt x="1628" y="456"/>
                  </a:lnTo>
                  <a:lnTo>
                    <a:pt x="1622" y="449"/>
                  </a:lnTo>
                  <a:lnTo>
                    <a:pt x="1617" y="443"/>
                  </a:lnTo>
                  <a:lnTo>
                    <a:pt x="1612" y="439"/>
                  </a:lnTo>
                  <a:lnTo>
                    <a:pt x="1605" y="436"/>
                  </a:lnTo>
                  <a:lnTo>
                    <a:pt x="1600" y="432"/>
                  </a:lnTo>
                  <a:lnTo>
                    <a:pt x="1595" y="430"/>
                  </a:lnTo>
                  <a:lnTo>
                    <a:pt x="1590" y="430"/>
                  </a:lnTo>
                  <a:lnTo>
                    <a:pt x="1584" y="430"/>
                  </a:lnTo>
                  <a:lnTo>
                    <a:pt x="1579" y="430"/>
                  </a:lnTo>
                  <a:lnTo>
                    <a:pt x="1574" y="432"/>
                  </a:lnTo>
                  <a:lnTo>
                    <a:pt x="1570" y="433"/>
                  </a:lnTo>
                  <a:lnTo>
                    <a:pt x="1565" y="437"/>
                  </a:lnTo>
                  <a:lnTo>
                    <a:pt x="1561" y="440"/>
                  </a:lnTo>
                  <a:lnTo>
                    <a:pt x="1558" y="443"/>
                  </a:lnTo>
                  <a:lnTo>
                    <a:pt x="1555" y="447"/>
                  </a:lnTo>
                  <a:lnTo>
                    <a:pt x="1552" y="451"/>
                  </a:lnTo>
                  <a:lnTo>
                    <a:pt x="1551" y="457"/>
                  </a:lnTo>
                  <a:lnTo>
                    <a:pt x="1548" y="461"/>
                  </a:lnTo>
                  <a:lnTo>
                    <a:pt x="1547" y="466"/>
                  </a:lnTo>
                  <a:lnTo>
                    <a:pt x="1547" y="471"/>
                  </a:lnTo>
                  <a:lnTo>
                    <a:pt x="1548" y="477"/>
                  </a:lnTo>
                  <a:lnTo>
                    <a:pt x="1549" y="482"/>
                  </a:lnTo>
                  <a:lnTo>
                    <a:pt x="1552" y="487"/>
                  </a:lnTo>
                  <a:lnTo>
                    <a:pt x="1555" y="493"/>
                  </a:lnTo>
                  <a:lnTo>
                    <a:pt x="1558" y="498"/>
                  </a:lnTo>
                  <a:lnTo>
                    <a:pt x="1563" y="503"/>
                  </a:lnTo>
                  <a:lnTo>
                    <a:pt x="1568" y="507"/>
                  </a:lnTo>
                  <a:lnTo>
                    <a:pt x="1575" y="512"/>
                  </a:lnTo>
                  <a:lnTo>
                    <a:pt x="1582" y="516"/>
                  </a:lnTo>
                  <a:lnTo>
                    <a:pt x="1592" y="519"/>
                  </a:lnTo>
                  <a:lnTo>
                    <a:pt x="1601" y="516"/>
                  </a:lnTo>
                  <a:lnTo>
                    <a:pt x="1610" y="513"/>
                  </a:lnTo>
                  <a:lnTo>
                    <a:pt x="1616" y="509"/>
                  </a:lnTo>
                  <a:lnTo>
                    <a:pt x="1621" y="505"/>
                  </a:lnTo>
                  <a:lnTo>
                    <a:pt x="1625" y="500"/>
                  </a:lnTo>
                  <a:lnTo>
                    <a:pt x="1630" y="493"/>
                  </a:lnTo>
                  <a:lnTo>
                    <a:pt x="1634" y="484"/>
                  </a:lnTo>
                  <a:lnTo>
                    <a:pt x="1638" y="474"/>
                  </a:lnTo>
                  <a:close/>
                  <a:moveTo>
                    <a:pt x="2360" y="1932"/>
                  </a:moveTo>
                  <a:lnTo>
                    <a:pt x="2355" y="1939"/>
                  </a:lnTo>
                  <a:lnTo>
                    <a:pt x="2349" y="1948"/>
                  </a:lnTo>
                  <a:lnTo>
                    <a:pt x="2345" y="1955"/>
                  </a:lnTo>
                  <a:lnTo>
                    <a:pt x="2341" y="1964"/>
                  </a:lnTo>
                  <a:lnTo>
                    <a:pt x="2287" y="1961"/>
                  </a:lnTo>
                  <a:lnTo>
                    <a:pt x="2282" y="1972"/>
                  </a:lnTo>
                  <a:lnTo>
                    <a:pt x="2299" y="1987"/>
                  </a:lnTo>
                  <a:lnTo>
                    <a:pt x="2321" y="1986"/>
                  </a:lnTo>
                  <a:lnTo>
                    <a:pt x="2343" y="1986"/>
                  </a:lnTo>
                  <a:lnTo>
                    <a:pt x="2365" y="1985"/>
                  </a:lnTo>
                  <a:lnTo>
                    <a:pt x="2387" y="1984"/>
                  </a:lnTo>
                  <a:lnTo>
                    <a:pt x="2365" y="1932"/>
                  </a:lnTo>
                  <a:lnTo>
                    <a:pt x="2360" y="1932"/>
                  </a:lnTo>
                  <a:close/>
                  <a:moveTo>
                    <a:pt x="2500" y="1854"/>
                  </a:moveTo>
                  <a:lnTo>
                    <a:pt x="2496" y="1859"/>
                  </a:lnTo>
                  <a:lnTo>
                    <a:pt x="2493" y="1864"/>
                  </a:lnTo>
                  <a:lnTo>
                    <a:pt x="2491" y="1871"/>
                  </a:lnTo>
                  <a:lnTo>
                    <a:pt x="2490" y="1880"/>
                  </a:lnTo>
                  <a:lnTo>
                    <a:pt x="2513" y="1880"/>
                  </a:lnTo>
                  <a:lnTo>
                    <a:pt x="2536" y="1879"/>
                  </a:lnTo>
                  <a:lnTo>
                    <a:pt x="2559" y="1879"/>
                  </a:lnTo>
                  <a:lnTo>
                    <a:pt x="2584" y="1879"/>
                  </a:lnTo>
                  <a:lnTo>
                    <a:pt x="2563" y="1872"/>
                  </a:lnTo>
                  <a:lnTo>
                    <a:pt x="2541" y="1865"/>
                  </a:lnTo>
                  <a:lnTo>
                    <a:pt x="2520" y="1859"/>
                  </a:lnTo>
                  <a:lnTo>
                    <a:pt x="2500" y="1854"/>
                  </a:lnTo>
                  <a:close/>
                  <a:moveTo>
                    <a:pt x="2443" y="1763"/>
                  </a:moveTo>
                  <a:lnTo>
                    <a:pt x="2442" y="1774"/>
                  </a:lnTo>
                  <a:lnTo>
                    <a:pt x="2442" y="1786"/>
                  </a:lnTo>
                  <a:lnTo>
                    <a:pt x="2463" y="1782"/>
                  </a:lnTo>
                  <a:lnTo>
                    <a:pt x="2479" y="1778"/>
                  </a:lnTo>
                  <a:lnTo>
                    <a:pt x="2482" y="1778"/>
                  </a:lnTo>
                  <a:lnTo>
                    <a:pt x="2485" y="1778"/>
                  </a:lnTo>
                  <a:lnTo>
                    <a:pt x="2489" y="1779"/>
                  </a:lnTo>
                  <a:lnTo>
                    <a:pt x="2493" y="1781"/>
                  </a:lnTo>
                  <a:lnTo>
                    <a:pt x="2496" y="1784"/>
                  </a:lnTo>
                  <a:lnTo>
                    <a:pt x="2499" y="1788"/>
                  </a:lnTo>
                  <a:lnTo>
                    <a:pt x="2502" y="1792"/>
                  </a:lnTo>
                  <a:lnTo>
                    <a:pt x="2507" y="1800"/>
                  </a:lnTo>
                  <a:lnTo>
                    <a:pt x="2494" y="1810"/>
                  </a:lnTo>
                  <a:lnTo>
                    <a:pt x="2482" y="1821"/>
                  </a:lnTo>
                  <a:lnTo>
                    <a:pt x="2487" y="1830"/>
                  </a:lnTo>
                  <a:lnTo>
                    <a:pt x="2492" y="1841"/>
                  </a:lnTo>
                  <a:lnTo>
                    <a:pt x="2513" y="1841"/>
                  </a:lnTo>
                  <a:lnTo>
                    <a:pt x="2533" y="1842"/>
                  </a:lnTo>
                  <a:lnTo>
                    <a:pt x="2554" y="1842"/>
                  </a:lnTo>
                  <a:lnTo>
                    <a:pt x="2575" y="1843"/>
                  </a:lnTo>
                  <a:lnTo>
                    <a:pt x="2575" y="1824"/>
                  </a:lnTo>
                  <a:lnTo>
                    <a:pt x="2555" y="1821"/>
                  </a:lnTo>
                  <a:lnTo>
                    <a:pt x="2551" y="1813"/>
                  </a:lnTo>
                  <a:lnTo>
                    <a:pt x="2549" y="1807"/>
                  </a:lnTo>
                  <a:lnTo>
                    <a:pt x="2549" y="1801"/>
                  </a:lnTo>
                  <a:lnTo>
                    <a:pt x="2549" y="1795"/>
                  </a:lnTo>
                  <a:lnTo>
                    <a:pt x="2552" y="1786"/>
                  </a:lnTo>
                  <a:lnTo>
                    <a:pt x="2556" y="1775"/>
                  </a:lnTo>
                  <a:lnTo>
                    <a:pt x="2571" y="1773"/>
                  </a:lnTo>
                  <a:lnTo>
                    <a:pt x="2587" y="1773"/>
                  </a:lnTo>
                  <a:lnTo>
                    <a:pt x="2587" y="1754"/>
                  </a:lnTo>
                  <a:lnTo>
                    <a:pt x="2563" y="1749"/>
                  </a:lnTo>
                  <a:lnTo>
                    <a:pt x="2542" y="1745"/>
                  </a:lnTo>
                  <a:lnTo>
                    <a:pt x="2527" y="1744"/>
                  </a:lnTo>
                  <a:lnTo>
                    <a:pt x="2512" y="1744"/>
                  </a:lnTo>
                  <a:lnTo>
                    <a:pt x="2497" y="1746"/>
                  </a:lnTo>
                  <a:lnTo>
                    <a:pt x="2482" y="1750"/>
                  </a:lnTo>
                  <a:lnTo>
                    <a:pt x="2465" y="1755"/>
                  </a:lnTo>
                  <a:lnTo>
                    <a:pt x="2443" y="1763"/>
                  </a:lnTo>
                  <a:close/>
                  <a:moveTo>
                    <a:pt x="2447" y="1697"/>
                  </a:moveTo>
                  <a:lnTo>
                    <a:pt x="2447" y="1722"/>
                  </a:lnTo>
                  <a:lnTo>
                    <a:pt x="2472" y="1720"/>
                  </a:lnTo>
                  <a:lnTo>
                    <a:pt x="2496" y="1720"/>
                  </a:lnTo>
                  <a:lnTo>
                    <a:pt x="2520" y="1720"/>
                  </a:lnTo>
                  <a:lnTo>
                    <a:pt x="2545" y="1719"/>
                  </a:lnTo>
                  <a:lnTo>
                    <a:pt x="2569" y="1719"/>
                  </a:lnTo>
                  <a:lnTo>
                    <a:pt x="2593" y="1719"/>
                  </a:lnTo>
                  <a:lnTo>
                    <a:pt x="2617" y="1719"/>
                  </a:lnTo>
                  <a:lnTo>
                    <a:pt x="2642" y="1719"/>
                  </a:lnTo>
                  <a:lnTo>
                    <a:pt x="2628" y="1710"/>
                  </a:lnTo>
                  <a:lnTo>
                    <a:pt x="2614" y="1703"/>
                  </a:lnTo>
                  <a:lnTo>
                    <a:pt x="2602" y="1696"/>
                  </a:lnTo>
                  <a:lnTo>
                    <a:pt x="2590" y="1691"/>
                  </a:lnTo>
                  <a:lnTo>
                    <a:pt x="2578" y="1687"/>
                  </a:lnTo>
                  <a:lnTo>
                    <a:pt x="2567" y="1685"/>
                  </a:lnTo>
                  <a:lnTo>
                    <a:pt x="2555" y="1682"/>
                  </a:lnTo>
                  <a:lnTo>
                    <a:pt x="2545" y="1682"/>
                  </a:lnTo>
                  <a:lnTo>
                    <a:pt x="2534" y="1682"/>
                  </a:lnTo>
                  <a:lnTo>
                    <a:pt x="2522" y="1683"/>
                  </a:lnTo>
                  <a:lnTo>
                    <a:pt x="2511" y="1685"/>
                  </a:lnTo>
                  <a:lnTo>
                    <a:pt x="2499" y="1687"/>
                  </a:lnTo>
                  <a:lnTo>
                    <a:pt x="2475" y="1692"/>
                  </a:lnTo>
                  <a:lnTo>
                    <a:pt x="2447" y="1697"/>
                  </a:lnTo>
                  <a:close/>
                  <a:moveTo>
                    <a:pt x="2977" y="2747"/>
                  </a:moveTo>
                  <a:lnTo>
                    <a:pt x="2971" y="2735"/>
                  </a:lnTo>
                  <a:lnTo>
                    <a:pt x="2965" y="2722"/>
                  </a:lnTo>
                  <a:lnTo>
                    <a:pt x="2952" y="2724"/>
                  </a:lnTo>
                  <a:lnTo>
                    <a:pt x="2943" y="2726"/>
                  </a:lnTo>
                  <a:lnTo>
                    <a:pt x="2936" y="2729"/>
                  </a:lnTo>
                  <a:lnTo>
                    <a:pt x="2930" y="2732"/>
                  </a:lnTo>
                  <a:lnTo>
                    <a:pt x="2926" y="2736"/>
                  </a:lnTo>
                  <a:lnTo>
                    <a:pt x="2921" y="2742"/>
                  </a:lnTo>
                  <a:lnTo>
                    <a:pt x="2917" y="2752"/>
                  </a:lnTo>
                  <a:lnTo>
                    <a:pt x="2913" y="2763"/>
                  </a:lnTo>
                  <a:lnTo>
                    <a:pt x="2919" y="2773"/>
                  </a:lnTo>
                  <a:lnTo>
                    <a:pt x="2927" y="2784"/>
                  </a:lnTo>
                  <a:lnTo>
                    <a:pt x="2932" y="2782"/>
                  </a:lnTo>
                  <a:lnTo>
                    <a:pt x="2939" y="2780"/>
                  </a:lnTo>
                  <a:lnTo>
                    <a:pt x="2947" y="2776"/>
                  </a:lnTo>
                  <a:lnTo>
                    <a:pt x="2954" y="2771"/>
                  </a:lnTo>
                  <a:lnTo>
                    <a:pt x="2960" y="2766"/>
                  </a:lnTo>
                  <a:lnTo>
                    <a:pt x="2967" y="2759"/>
                  </a:lnTo>
                  <a:lnTo>
                    <a:pt x="2973" y="2753"/>
                  </a:lnTo>
                  <a:lnTo>
                    <a:pt x="2977" y="2747"/>
                  </a:lnTo>
                  <a:close/>
                  <a:moveTo>
                    <a:pt x="2961" y="2035"/>
                  </a:moveTo>
                  <a:lnTo>
                    <a:pt x="2972" y="2035"/>
                  </a:lnTo>
                  <a:lnTo>
                    <a:pt x="2982" y="2036"/>
                  </a:lnTo>
                  <a:lnTo>
                    <a:pt x="2981" y="2028"/>
                  </a:lnTo>
                  <a:lnTo>
                    <a:pt x="2978" y="2021"/>
                  </a:lnTo>
                  <a:lnTo>
                    <a:pt x="2974" y="2012"/>
                  </a:lnTo>
                  <a:lnTo>
                    <a:pt x="2969" y="2004"/>
                  </a:lnTo>
                  <a:lnTo>
                    <a:pt x="2963" y="1996"/>
                  </a:lnTo>
                  <a:lnTo>
                    <a:pt x="2956" y="1988"/>
                  </a:lnTo>
                  <a:lnTo>
                    <a:pt x="2949" y="1980"/>
                  </a:lnTo>
                  <a:lnTo>
                    <a:pt x="2941" y="1973"/>
                  </a:lnTo>
                  <a:lnTo>
                    <a:pt x="2926" y="1959"/>
                  </a:lnTo>
                  <a:lnTo>
                    <a:pt x="2910" y="1949"/>
                  </a:lnTo>
                  <a:lnTo>
                    <a:pt x="2902" y="1944"/>
                  </a:lnTo>
                  <a:lnTo>
                    <a:pt x="2895" y="1942"/>
                  </a:lnTo>
                  <a:lnTo>
                    <a:pt x="2890" y="1940"/>
                  </a:lnTo>
                  <a:lnTo>
                    <a:pt x="2884" y="1939"/>
                  </a:lnTo>
                  <a:lnTo>
                    <a:pt x="2903" y="1961"/>
                  </a:lnTo>
                  <a:lnTo>
                    <a:pt x="2922" y="1985"/>
                  </a:lnTo>
                  <a:lnTo>
                    <a:pt x="2942" y="2009"/>
                  </a:lnTo>
                  <a:lnTo>
                    <a:pt x="2961" y="2035"/>
                  </a:lnTo>
                  <a:close/>
                  <a:moveTo>
                    <a:pt x="3351" y="1894"/>
                  </a:moveTo>
                  <a:lnTo>
                    <a:pt x="3352" y="1909"/>
                  </a:lnTo>
                  <a:lnTo>
                    <a:pt x="3351" y="1923"/>
                  </a:lnTo>
                  <a:lnTo>
                    <a:pt x="3349" y="1938"/>
                  </a:lnTo>
                  <a:lnTo>
                    <a:pt x="3345" y="1951"/>
                  </a:lnTo>
                  <a:lnTo>
                    <a:pt x="3341" y="1965"/>
                  </a:lnTo>
                  <a:lnTo>
                    <a:pt x="3337" y="1976"/>
                  </a:lnTo>
                  <a:lnTo>
                    <a:pt x="3331" y="1988"/>
                  </a:lnTo>
                  <a:lnTo>
                    <a:pt x="3323" y="1999"/>
                  </a:lnTo>
                  <a:lnTo>
                    <a:pt x="3316" y="2011"/>
                  </a:lnTo>
                  <a:lnTo>
                    <a:pt x="3308" y="2021"/>
                  </a:lnTo>
                  <a:lnTo>
                    <a:pt x="3298" y="2031"/>
                  </a:lnTo>
                  <a:lnTo>
                    <a:pt x="3289" y="2041"/>
                  </a:lnTo>
                  <a:lnTo>
                    <a:pt x="3267" y="2060"/>
                  </a:lnTo>
                  <a:lnTo>
                    <a:pt x="3245" y="2078"/>
                  </a:lnTo>
                  <a:lnTo>
                    <a:pt x="3199" y="2114"/>
                  </a:lnTo>
                  <a:lnTo>
                    <a:pt x="3152" y="2149"/>
                  </a:lnTo>
                  <a:lnTo>
                    <a:pt x="3142" y="2159"/>
                  </a:lnTo>
                  <a:lnTo>
                    <a:pt x="3131" y="2169"/>
                  </a:lnTo>
                  <a:lnTo>
                    <a:pt x="3121" y="2178"/>
                  </a:lnTo>
                  <a:lnTo>
                    <a:pt x="3111" y="2189"/>
                  </a:lnTo>
                  <a:lnTo>
                    <a:pt x="3103" y="2199"/>
                  </a:lnTo>
                  <a:lnTo>
                    <a:pt x="3094" y="2211"/>
                  </a:lnTo>
                  <a:lnTo>
                    <a:pt x="3086" y="2222"/>
                  </a:lnTo>
                  <a:lnTo>
                    <a:pt x="3080" y="2235"/>
                  </a:lnTo>
                  <a:lnTo>
                    <a:pt x="3087" y="2234"/>
                  </a:lnTo>
                  <a:lnTo>
                    <a:pt x="3096" y="2231"/>
                  </a:lnTo>
                  <a:lnTo>
                    <a:pt x="3109" y="2228"/>
                  </a:lnTo>
                  <a:lnTo>
                    <a:pt x="3123" y="2222"/>
                  </a:lnTo>
                  <a:lnTo>
                    <a:pt x="3154" y="2210"/>
                  </a:lnTo>
                  <a:lnTo>
                    <a:pt x="3189" y="2196"/>
                  </a:lnTo>
                  <a:lnTo>
                    <a:pt x="3222" y="2182"/>
                  </a:lnTo>
                  <a:lnTo>
                    <a:pt x="3251" y="2171"/>
                  </a:lnTo>
                  <a:lnTo>
                    <a:pt x="3262" y="2167"/>
                  </a:lnTo>
                  <a:lnTo>
                    <a:pt x="3272" y="2164"/>
                  </a:lnTo>
                  <a:lnTo>
                    <a:pt x="3278" y="2163"/>
                  </a:lnTo>
                  <a:lnTo>
                    <a:pt x="3282" y="2164"/>
                  </a:lnTo>
                  <a:lnTo>
                    <a:pt x="3252" y="2190"/>
                  </a:lnTo>
                  <a:lnTo>
                    <a:pt x="3219" y="2217"/>
                  </a:lnTo>
                  <a:lnTo>
                    <a:pt x="3184" y="2245"/>
                  </a:lnTo>
                  <a:lnTo>
                    <a:pt x="3149" y="2271"/>
                  </a:lnTo>
                  <a:lnTo>
                    <a:pt x="3131" y="2284"/>
                  </a:lnTo>
                  <a:lnTo>
                    <a:pt x="3113" y="2295"/>
                  </a:lnTo>
                  <a:lnTo>
                    <a:pt x="3094" y="2307"/>
                  </a:lnTo>
                  <a:lnTo>
                    <a:pt x="3076" y="2316"/>
                  </a:lnTo>
                  <a:lnTo>
                    <a:pt x="3058" y="2325"/>
                  </a:lnTo>
                  <a:lnTo>
                    <a:pt x="3039" y="2332"/>
                  </a:lnTo>
                  <a:lnTo>
                    <a:pt x="3022" y="2338"/>
                  </a:lnTo>
                  <a:lnTo>
                    <a:pt x="3003" y="2341"/>
                  </a:lnTo>
                  <a:lnTo>
                    <a:pt x="2994" y="2331"/>
                  </a:lnTo>
                  <a:lnTo>
                    <a:pt x="2985" y="2322"/>
                  </a:lnTo>
                  <a:lnTo>
                    <a:pt x="2976" y="2312"/>
                  </a:lnTo>
                  <a:lnTo>
                    <a:pt x="2967" y="2304"/>
                  </a:lnTo>
                  <a:lnTo>
                    <a:pt x="2961" y="2309"/>
                  </a:lnTo>
                  <a:lnTo>
                    <a:pt x="2955" y="2319"/>
                  </a:lnTo>
                  <a:lnTo>
                    <a:pt x="2949" y="2331"/>
                  </a:lnTo>
                  <a:lnTo>
                    <a:pt x="2942" y="2346"/>
                  </a:lnTo>
                  <a:lnTo>
                    <a:pt x="2928" y="2383"/>
                  </a:lnTo>
                  <a:lnTo>
                    <a:pt x="2914" y="2425"/>
                  </a:lnTo>
                  <a:lnTo>
                    <a:pt x="2900" y="2469"/>
                  </a:lnTo>
                  <a:lnTo>
                    <a:pt x="2890" y="2509"/>
                  </a:lnTo>
                  <a:lnTo>
                    <a:pt x="2885" y="2527"/>
                  </a:lnTo>
                  <a:lnTo>
                    <a:pt x="2882" y="2542"/>
                  </a:lnTo>
                  <a:lnTo>
                    <a:pt x="2880" y="2554"/>
                  </a:lnTo>
                  <a:lnTo>
                    <a:pt x="2879" y="2564"/>
                  </a:lnTo>
                  <a:lnTo>
                    <a:pt x="2907" y="2561"/>
                  </a:lnTo>
                  <a:lnTo>
                    <a:pt x="2913" y="2538"/>
                  </a:lnTo>
                  <a:lnTo>
                    <a:pt x="2919" y="2516"/>
                  </a:lnTo>
                  <a:lnTo>
                    <a:pt x="2926" y="2494"/>
                  </a:lnTo>
                  <a:lnTo>
                    <a:pt x="2932" y="2472"/>
                  </a:lnTo>
                  <a:lnTo>
                    <a:pt x="2938" y="2449"/>
                  </a:lnTo>
                  <a:lnTo>
                    <a:pt x="2946" y="2426"/>
                  </a:lnTo>
                  <a:lnTo>
                    <a:pt x="2952" y="2404"/>
                  </a:lnTo>
                  <a:lnTo>
                    <a:pt x="2958" y="2382"/>
                  </a:lnTo>
                  <a:lnTo>
                    <a:pt x="2974" y="2384"/>
                  </a:lnTo>
                  <a:lnTo>
                    <a:pt x="2989" y="2386"/>
                  </a:lnTo>
                  <a:lnTo>
                    <a:pt x="3005" y="2388"/>
                  </a:lnTo>
                  <a:lnTo>
                    <a:pt x="3020" y="2391"/>
                  </a:lnTo>
                  <a:lnTo>
                    <a:pt x="3024" y="2413"/>
                  </a:lnTo>
                  <a:lnTo>
                    <a:pt x="3025" y="2435"/>
                  </a:lnTo>
                  <a:lnTo>
                    <a:pt x="3026" y="2457"/>
                  </a:lnTo>
                  <a:lnTo>
                    <a:pt x="3027" y="2480"/>
                  </a:lnTo>
                  <a:lnTo>
                    <a:pt x="3026" y="2529"/>
                  </a:lnTo>
                  <a:lnTo>
                    <a:pt x="3024" y="2579"/>
                  </a:lnTo>
                  <a:lnTo>
                    <a:pt x="3020" y="2628"/>
                  </a:lnTo>
                  <a:lnTo>
                    <a:pt x="3017" y="2678"/>
                  </a:lnTo>
                  <a:lnTo>
                    <a:pt x="3013" y="2726"/>
                  </a:lnTo>
                  <a:lnTo>
                    <a:pt x="3010" y="2774"/>
                  </a:lnTo>
                  <a:lnTo>
                    <a:pt x="2990" y="2791"/>
                  </a:lnTo>
                  <a:lnTo>
                    <a:pt x="2958" y="2815"/>
                  </a:lnTo>
                  <a:lnTo>
                    <a:pt x="2942" y="2827"/>
                  </a:lnTo>
                  <a:lnTo>
                    <a:pt x="2928" y="2836"/>
                  </a:lnTo>
                  <a:lnTo>
                    <a:pt x="2921" y="2840"/>
                  </a:lnTo>
                  <a:lnTo>
                    <a:pt x="2915" y="2842"/>
                  </a:lnTo>
                  <a:lnTo>
                    <a:pt x="2911" y="2843"/>
                  </a:lnTo>
                  <a:lnTo>
                    <a:pt x="2908" y="2842"/>
                  </a:lnTo>
                  <a:lnTo>
                    <a:pt x="2895" y="2819"/>
                  </a:lnTo>
                  <a:lnTo>
                    <a:pt x="2882" y="2796"/>
                  </a:lnTo>
                  <a:lnTo>
                    <a:pt x="2870" y="2773"/>
                  </a:lnTo>
                  <a:lnTo>
                    <a:pt x="2858" y="2751"/>
                  </a:lnTo>
                  <a:lnTo>
                    <a:pt x="2885" y="2724"/>
                  </a:lnTo>
                  <a:lnTo>
                    <a:pt x="2914" y="2698"/>
                  </a:lnTo>
                  <a:lnTo>
                    <a:pt x="2941" y="2669"/>
                  </a:lnTo>
                  <a:lnTo>
                    <a:pt x="2969" y="2642"/>
                  </a:lnTo>
                  <a:lnTo>
                    <a:pt x="2963" y="2638"/>
                  </a:lnTo>
                  <a:lnTo>
                    <a:pt x="2958" y="2636"/>
                  </a:lnTo>
                  <a:lnTo>
                    <a:pt x="2952" y="2633"/>
                  </a:lnTo>
                  <a:lnTo>
                    <a:pt x="2945" y="2633"/>
                  </a:lnTo>
                  <a:lnTo>
                    <a:pt x="2937" y="2635"/>
                  </a:lnTo>
                  <a:lnTo>
                    <a:pt x="2930" y="2637"/>
                  </a:lnTo>
                  <a:lnTo>
                    <a:pt x="2921" y="2640"/>
                  </a:lnTo>
                  <a:lnTo>
                    <a:pt x="2913" y="2644"/>
                  </a:lnTo>
                  <a:lnTo>
                    <a:pt x="2894" y="2655"/>
                  </a:lnTo>
                  <a:lnTo>
                    <a:pt x="2875" y="2667"/>
                  </a:lnTo>
                  <a:lnTo>
                    <a:pt x="2855" y="2681"/>
                  </a:lnTo>
                  <a:lnTo>
                    <a:pt x="2834" y="2696"/>
                  </a:lnTo>
                  <a:lnTo>
                    <a:pt x="2813" y="2711"/>
                  </a:lnTo>
                  <a:lnTo>
                    <a:pt x="2793" y="2724"/>
                  </a:lnTo>
                  <a:lnTo>
                    <a:pt x="2772" y="2737"/>
                  </a:lnTo>
                  <a:lnTo>
                    <a:pt x="2755" y="2748"/>
                  </a:lnTo>
                  <a:lnTo>
                    <a:pt x="2746" y="2752"/>
                  </a:lnTo>
                  <a:lnTo>
                    <a:pt x="2738" y="2755"/>
                  </a:lnTo>
                  <a:lnTo>
                    <a:pt x="2729" y="2757"/>
                  </a:lnTo>
                  <a:lnTo>
                    <a:pt x="2722" y="2758"/>
                  </a:lnTo>
                  <a:lnTo>
                    <a:pt x="2716" y="2758"/>
                  </a:lnTo>
                  <a:lnTo>
                    <a:pt x="2709" y="2756"/>
                  </a:lnTo>
                  <a:lnTo>
                    <a:pt x="2704" y="2754"/>
                  </a:lnTo>
                  <a:lnTo>
                    <a:pt x="2699" y="2750"/>
                  </a:lnTo>
                  <a:lnTo>
                    <a:pt x="2724" y="2686"/>
                  </a:lnTo>
                  <a:lnTo>
                    <a:pt x="2755" y="2610"/>
                  </a:lnTo>
                  <a:lnTo>
                    <a:pt x="2787" y="2525"/>
                  </a:lnTo>
                  <a:lnTo>
                    <a:pt x="2823" y="2435"/>
                  </a:lnTo>
                  <a:lnTo>
                    <a:pt x="2841" y="2389"/>
                  </a:lnTo>
                  <a:lnTo>
                    <a:pt x="2860" y="2345"/>
                  </a:lnTo>
                  <a:lnTo>
                    <a:pt x="2879" y="2303"/>
                  </a:lnTo>
                  <a:lnTo>
                    <a:pt x="2899" y="2262"/>
                  </a:lnTo>
                  <a:lnTo>
                    <a:pt x="2918" y="2222"/>
                  </a:lnTo>
                  <a:lnTo>
                    <a:pt x="2937" y="2188"/>
                  </a:lnTo>
                  <a:lnTo>
                    <a:pt x="2956" y="2155"/>
                  </a:lnTo>
                  <a:lnTo>
                    <a:pt x="2975" y="2127"/>
                  </a:lnTo>
                  <a:lnTo>
                    <a:pt x="2972" y="2111"/>
                  </a:lnTo>
                  <a:lnTo>
                    <a:pt x="2966" y="2096"/>
                  </a:lnTo>
                  <a:lnTo>
                    <a:pt x="2958" y="2079"/>
                  </a:lnTo>
                  <a:lnTo>
                    <a:pt x="2949" y="2063"/>
                  </a:lnTo>
                  <a:lnTo>
                    <a:pt x="2929" y="2031"/>
                  </a:lnTo>
                  <a:lnTo>
                    <a:pt x="2907" y="2000"/>
                  </a:lnTo>
                  <a:lnTo>
                    <a:pt x="2897" y="1986"/>
                  </a:lnTo>
                  <a:lnTo>
                    <a:pt x="2888" y="1971"/>
                  </a:lnTo>
                  <a:lnTo>
                    <a:pt x="2879" y="1957"/>
                  </a:lnTo>
                  <a:lnTo>
                    <a:pt x="2873" y="1944"/>
                  </a:lnTo>
                  <a:lnTo>
                    <a:pt x="2867" y="1932"/>
                  </a:lnTo>
                  <a:lnTo>
                    <a:pt x="2865" y="1921"/>
                  </a:lnTo>
                  <a:lnTo>
                    <a:pt x="2865" y="1916"/>
                  </a:lnTo>
                  <a:lnTo>
                    <a:pt x="2865" y="1911"/>
                  </a:lnTo>
                  <a:lnTo>
                    <a:pt x="2866" y="1905"/>
                  </a:lnTo>
                  <a:lnTo>
                    <a:pt x="2869" y="1901"/>
                  </a:lnTo>
                  <a:lnTo>
                    <a:pt x="2885" y="1912"/>
                  </a:lnTo>
                  <a:lnTo>
                    <a:pt x="2905" y="1927"/>
                  </a:lnTo>
                  <a:lnTo>
                    <a:pt x="2929" y="1943"/>
                  </a:lnTo>
                  <a:lnTo>
                    <a:pt x="2952" y="1960"/>
                  </a:lnTo>
                  <a:lnTo>
                    <a:pt x="2975" y="1976"/>
                  </a:lnTo>
                  <a:lnTo>
                    <a:pt x="2997" y="1989"/>
                  </a:lnTo>
                  <a:lnTo>
                    <a:pt x="3009" y="1994"/>
                  </a:lnTo>
                  <a:lnTo>
                    <a:pt x="3018" y="1997"/>
                  </a:lnTo>
                  <a:lnTo>
                    <a:pt x="3028" y="1999"/>
                  </a:lnTo>
                  <a:lnTo>
                    <a:pt x="3037" y="2000"/>
                  </a:lnTo>
                  <a:lnTo>
                    <a:pt x="3045" y="1983"/>
                  </a:lnTo>
                  <a:lnTo>
                    <a:pt x="3053" y="1966"/>
                  </a:lnTo>
                  <a:lnTo>
                    <a:pt x="3062" y="1950"/>
                  </a:lnTo>
                  <a:lnTo>
                    <a:pt x="3070" y="1935"/>
                  </a:lnTo>
                  <a:lnTo>
                    <a:pt x="3080" y="1922"/>
                  </a:lnTo>
                  <a:lnTo>
                    <a:pt x="3091" y="1910"/>
                  </a:lnTo>
                  <a:lnTo>
                    <a:pt x="3098" y="1903"/>
                  </a:lnTo>
                  <a:lnTo>
                    <a:pt x="3105" y="1898"/>
                  </a:lnTo>
                  <a:lnTo>
                    <a:pt x="3112" y="1893"/>
                  </a:lnTo>
                  <a:lnTo>
                    <a:pt x="3120" y="1888"/>
                  </a:lnTo>
                  <a:lnTo>
                    <a:pt x="3132" y="1895"/>
                  </a:lnTo>
                  <a:lnTo>
                    <a:pt x="3145" y="1902"/>
                  </a:lnTo>
                  <a:lnTo>
                    <a:pt x="3150" y="1946"/>
                  </a:lnTo>
                  <a:lnTo>
                    <a:pt x="3137" y="1953"/>
                  </a:lnTo>
                  <a:lnTo>
                    <a:pt x="3125" y="1960"/>
                  </a:lnTo>
                  <a:lnTo>
                    <a:pt x="3113" y="1969"/>
                  </a:lnTo>
                  <a:lnTo>
                    <a:pt x="3103" y="1977"/>
                  </a:lnTo>
                  <a:lnTo>
                    <a:pt x="3094" y="1986"/>
                  </a:lnTo>
                  <a:lnTo>
                    <a:pt x="3086" y="1995"/>
                  </a:lnTo>
                  <a:lnTo>
                    <a:pt x="3077" y="2005"/>
                  </a:lnTo>
                  <a:lnTo>
                    <a:pt x="3071" y="2015"/>
                  </a:lnTo>
                  <a:lnTo>
                    <a:pt x="3065" y="2026"/>
                  </a:lnTo>
                  <a:lnTo>
                    <a:pt x="3060" y="2037"/>
                  </a:lnTo>
                  <a:lnTo>
                    <a:pt x="3054" y="2049"/>
                  </a:lnTo>
                  <a:lnTo>
                    <a:pt x="3049" y="2063"/>
                  </a:lnTo>
                  <a:lnTo>
                    <a:pt x="3041" y="2091"/>
                  </a:lnTo>
                  <a:lnTo>
                    <a:pt x="3032" y="2123"/>
                  </a:lnTo>
                  <a:lnTo>
                    <a:pt x="3041" y="2128"/>
                  </a:lnTo>
                  <a:lnTo>
                    <a:pt x="3049" y="2132"/>
                  </a:lnTo>
                  <a:lnTo>
                    <a:pt x="3057" y="2133"/>
                  </a:lnTo>
                  <a:lnTo>
                    <a:pt x="3066" y="2134"/>
                  </a:lnTo>
                  <a:lnTo>
                    <a:pt x="3073" y="2133"/>
                  </a:lnTo>
                  <a:lnTo>
                    <a:pt x="3082" y="2130"/>
                  </a:lnTo>
                  <a:lnTo>
                    <a:pt x="3089" y="2128"/>
                  </a:lnTo>
                  <a:lnTo>
                    <a:pt x="3096" y="2124"/>
                  </a:lnTo>
                  <a:lnTo>
                    <a:pt x="3103" y="2119"/>
                  </a:lnTo>
                  <a:lnTo>
                    <a:pt x="3110" y="2114"/>
                  </a:lnTo>
                  <a:lnTo>
                    <a:pt x="3117" y="2107"/>
                  </a:lnTo>
                  <a:lnTo>
                    <a:pt x="3123" y="2100"/>
                  </a:lnTo>
                  <a:lnTo>
                    <a:pt x="3136" y="2085"/>
                  </a:lnTo>
                  <a:lnTo>
                    <a:pt x="3147" y="2068"/>
                  </a:lnTo>
                  <a:lnTo>
                    <a:pt x="3158" y="2050"/>
                  </a:lnTo>
                  <a:lnTo>
                    <a:pt x="3167" y="2032"/>
                  </a:lnTo>
                  <a:lnTo>
                    <a:pt x="3176" y="2015"/>
                  </a:lnTo>
                  <a:lnTo>
                    <a:pt x="3183" y="2000"/>
                  </a:lnTo>
                  <a:lnTo>
                    <a:pt x="3189" y="1987"/>
                  </a:lnTo>
                  <a:lnTo>
                    <a:pt x="3195" y="1976"/>
                  </a:lnTo>
                  <a:lnTo>
                    <a:pt x="3199" y="1970"/>
                  </a:lnTo>
                  <a:lnTo>
                    <a:pt x="3202" y="1968"/>
                  </a:lnTo>
                  <a:lnTo>
                    <a:pt x="3210" y="1974"/>
                  </a:lnTo>
                  <a:lnTo>
                    <a:pt x="3217" y="1978"/>
                  </a:lnTo>
                  <a:lnTo>
                    <a:pt x="3221" y="1979"/>
                  </a:lnTo>
                  <a:lnTo>
                    <a:pt x="3226" y="1979"/>
                  </a:lnTo>
                  <a:lnTo>
                    <a:pt x="3233" y="1978"/>
                  </a:lnTo>
                  <a:lnTo>
                    <a:pt x="3241" y="1977"/>
                  </a:lnTo>
                  <a:lnTo>
                    <a:pt x="3243" y="1970"/>
                  </a:lnTo>
                  <a:lnTo>
                    <a:pt x="3243" y="1962"/>
                  </a:lnTo>
                  <a:lnTo>
                    <a:pt x="3244" y="1956"/>
                  </a:lnTo>
                  <a:lnTo>
                    <a:pt x="3243" y="1951"/>
                  </a:lnTo>
                  <a:lnTo>
                    <a:pt x="3242" y="1941"/>
                  </a:lnTo>
                  <a:lnTo>
                    <a:pt x="3240" y="1932"/>
                  </a:lnTo>
                  <a:lnTo>
                    <a:pt x="3239" y="1924"/>
                  </a:lnTo>
                  <a:lnTo>
                    <a:pt x="3240" y="1916"/>
                  </a:lnTo>
                  <a:lnTo>
                    <a:pt x="3241" y="1912"/>
                  </a:lnTo>
                  <a:lnTo>
                    <a:pt x="3244" y="1908"/>
                  </a:lnTo>
                  <a:lnTo>
                    <a:pt x="3247" y="1902"/>
                  </a:lnTo>
                  <a:lnTo>
                    <a:pt x="3252" y="1897"/>
                  </a:lnTo>
                  <a:lnTo>
                    <a:pt x="3278" y="1902"/>
                  </a:lnTo>
                  <a:lnTo>
                    <a:pt x="3278" y="1912"/>
                  </a:lnTo>
                  <a:lnTo>
                    <a:pt x="3278" y="1921"/>
                  </a:lnTo>
                  <a:lnTo>
                    <a:pt x="3278" y="1931"/>
                  </a:lnTo>
                  <a:lnTo>
                    <a:pt x="3278" y="1940"/>
                  </a:lnTo>
                  <a:lnTo>
                    <a:pt x="3295" y="1929"/>
                  </a:lnTo>
                  <a:lnTo>
                    <a:pt x="3308" y="1917"/>
                  </a:lnTo>
                  <a:lnTo>
                    <a:pt x="3314" y="1911"/>
                  </a:lnTo>
                  <a:lnTo>
                    <a:pt x="3319" y="1903"/>
                  </a:lnTo>
                  <a:lnTo>
                    <a:pt x="3324" y="1895"/>
                  </a:lnTo>
                  <a:lnTo>
                    <a:pt x="3331" y="1884"/>
                  </a:lnTo>
                  <a:lnTo>
                    <a:pt x="3340" y="1888"/>
                  </a:lnTo>
                  <a:lnTo>
                    <a:pt x="3351" y="1894"/>
                  </a:lnTo>
                  <a:close/>
                  <a:moveTo>
                    <a:pt x="3148" y="2036"/>
                  </a:moveTo>
                  <a:lnTo>
                    <a:pt x="3148" y="2014"/>
                  </a:lnTo>
                  <a:lnTo>
                    <a:pt x="3134" y="2007"/>
                  </a:lnTo>
                  <a:lnTo>
                    <a:pt x="3121" y="1999"/>
                  </a:lnTo>
                  <a:lnTo>
                    <a:pt x="3121" y="1989"/>
                  </a:lnTo>
                  <a:lnTo>
                    <a:pt x="3125" y="1988"/>
                  </a:lnTo>
                  <a:lnTo>
                    <a:pt x="3129" y="1988"/>
                  </a:lnTo>
                  <a:lnTo>
                    <a:pt x="3133" y="1989"/>
                  </a:lnTo>
                  <a:lnTo>
                    <a:pt x="3138" y="1990"/>
                  </a:lnTo>
                  <a:lnTo>
                    <a:pt x="3147" y="1994"/>
                  </a:lnTo>
                  <a:lnTo>
                    <a:pt x="3158" y="2000"/>
                  </a:lnTo>
                  <a:lnTo>
                    <a:pt x="3157" y="2012"/>
                  </a:lnTo>
                  <a:lnTo>
                    <a:pt x="3154" y="2022"/>
                  </a:lnTo>
                  <a:lnTo>
                    <a:pt x="3152" y="2030"/>
                  </a:lnTo>
                  <a:lnTo>
                    <a:pt x="3149" y="2039"/>
                  </a:lnTo>
                  <a:lnTo>
                    <a:pt x="3146" y="2045"/>
                  </a:lnTo>
                  <a:lnTo>
                    <a:pt x="3143" y="2051"/>
                  </a:lnTo>
                  <a:lnTo>
                    <a:pt x="3139" y="2056"/>
                  </a:lnTo>
                  <a:lnTo>
                    <a:pt x="3134" y="2061"/>
                  </a:lnTo>
                  <a:lnTo>
                    <a:pt x="3124" y="2069"/>
                  </a:lnTo>
                  <a:lnTo>
                    <a:pt x="3111" y="2077"/>
                  </a:lnTo>
                  <a:lnTo>
                    <a:pt x="3096" y="2083"/>
                  </a:lnTo>
                  <a:lnTo>
                    <a:pt x="3080" y="2090"/>
                  </a:lnTo>
                  <a:lnTo>
                    <a:pt x="3075" y="2087"/>
                  </a:lnTo>
                  <a:lnTo>
                    <a:pt x="3070" y="2086"/>
                  </a:lnTo>
                  <a:lnTo>
                    <a:pt x="3086" y="2050"/>
                  </a:lnTo>
                  <a:lnTo>
                    <a:pt x="3095" y="2031"/>
                  </a:lnTo>
                  <a:lnTo>
                    <a:pt x="3099" y="2027"/>
                  </a:lnTo>
                  <a:lnTo>
                    <a:pt x="3101" y="2025"/>
                  </a:lnTo>
                  <a:lnTo>
                    <a:pt x="3103" y="2026"/>
                  </a:lnTo>
                  <a:lnTo>
                    <a:pt x="3105" y="2028"/>
                  </a:lnTo>
                  <a:lnTo>
                    <a:pt x="3107" y="2031"/>
                  </a:lnTo>
                  <a:lnTo>
                    <a:pt x="3110" y="2034"/>
                  </a:lnTo>
                  <a:lnTo>
                    <a:pt x="3113" y="2037"/>
                  </a:lnTo>
                  <a:lnTo>
                    <a:pt x="3118" y="2041"/>
                  </a:lnTo>
                  <a:lnTo>
                    <a:pt x="3123" y="2043"/>
                  </a:lnTo>
                  <a:lnTo>
                    <a:pt x="3129" y="2043"/>
                  </a:lnTo>
                  <a:lnTo>
                    <a:pt x="3138" y="2041"/>
                  </a:lnTo>
                  <a:lnTo>
                    <a:pt x="3148" y="2036"/>
                  </a:lnTo>
                  <a:close/>
                  <a:moveTo>
                    <a:pt x="3052" y="1898"/>
                  </a:moveTo>
                  <a:lnTo>
                    <a:pt x="3050" y="1898"/>
                  </a:lnTo>
                  <a:lnTo>
                    <a:pt x="3048" y="1899"/>
                  </a:lnTo>
                  <a:lnTo>
                    <a:pt x="3035" y="1882"/>
                  </a:lnTo>
                  <a:lnTo>
                    <a:pt x="3026" y="1865"/>
                  </a:lnTo>
                  <a:lnTo>
                    <a:pt x="3017" y="1850"/>
                  </a:lnTo>
                  <a:lnTo>
                    <a:pt x="3011" y="1837"/>
                  </a:lnTo>
                  <a:lnTo>
                    <a:pt x="3012" y="1836"/>
                  </a:lnTo>
                  <a:lnTo>
                    <a:pt x="3013" y="1836"/>
                  </a:lnTo>
                  <a:lnTo>
                    <a:pt x="3024" y="1846"/>
                  </a:lnTo>
                  <a:lnTo>
                    <a:pt x="3038" y="1861"/>
                  </a:lnTo>
                  <a:lnTo>
                    <a:pt x="3045" y="1871"/>
                  </a:lnTo>
                  <a:lnTo>
                    <a:pt x="3050" y="1880"/>
                  </a:lnTo>
                  <a:lnTo>
                    <a:pt x="3052" y="1884"/>
                  </a:lnTo>
                  <a:lnTo>
                    <a:pt x="3053" y="1888"/>
                  </a:lnTo>
                  <a:lnTo>
                    <a:pt x="3053" y="1894"/>
                  </a:lnTo>
                  <a:lnTo>
                    <a:pt x="3052" y="1898"/>
                  </a:lnTo>
                  <a:close/>
                  <a:moveTo>
                    <a:pt x="2856" y="1718"/>
                  </a:moveTo>
                  <a:lnTo>
                    <a:pt x="2850" y="1730"/>
                  </a:lnTo>
                  <a:lnTo>
                    <a:pt x="2843" y="1746"/>
                  </a:lnTo>
                  <a:lnTo>
                    <a:pt x="2836" y="1764"/>
                  </a:lnTo>
                  <a:lnTo>
                    <a:pt x="2828" y="1785"/>
                  </a:lnTo>
                  <a:lnTo>
                    <a:pt x="2813" y="1832"/>
                  </a:lnTo>
                  <a:lnTo>
                    <a:pt x="2795" y="1883"/>
                  </a:lnTo>
                  <a:lnTo>
                    <a:pt x="2785" y="1908"/>
                  </a:lnTo>
                  <a:lnTo>
                    <a:pt x="2774" y="1931"/>
                  </a:lnTo>
                  <a:lnTo>
                    <a:pt x="2762" y="1953"/>
                  </a:lnTo>
                  <a:lnTo>
                    <a:pt x="2749" y="1972"/>
                  </a:lnTo>
                  <a:lnTo>
                    <a:pt x="2743" y="1979"/>
                  </a:lnTo>
                  <a:lnTo>
                    <a:pt x="2736" y="1988"/>
                  </a:lnTo>
                  <a:lnTo>
                    <a:pt x="2729" y="1994"/>
                  </a:lnTo>
                  <a:lnTo>
                    <a:pt x="2721" y="1999"/>
                  </a:lnTo>
                  <a:lnTo>
                    <a:pt x="2713" y="2004"/>
                  </a:lnTo>
                  <a:lnTo>
                    <a:pt x="2705" y="2007"/>
                  </a:lnTo>
                  <a:lnTo>
                    <a:pt x="2697" y="2009"/>
                  </a:lnTo>
                  <a:lnTo>
                    <a:pt x="2688" y="2010"/>
                  </a:lnTo>
                  <a:lnTo>
                    <a:pt x="2686" y="2010"/>
                  </a:lnTo>
                  <a:lnTo>
                    <a:pt x="2687" y="1915"/>
                  </a:lnTo>
                  <a:lnTo>
                    <a:pt x="2690" y="1837"/>
                  </a:lnTo>
                  <a:lnTo>
                    <a:pt x="2689" y="1803"/>
                  </a:lnTo>
                  <a:lnTo>
                    <a:pt x="2688" y="1772"/>
                  </a:lnTo>
                  <a:lnTo>
                    <a:pt x="2687" y="1757"/>
                  </a:lnTo>
                  <a:lnTo>
                    <a:pt x="2685" y="1745"/>
                  </a:lnTo>
                  <a:lnTo>
                    <a:pt x="2682" y="1732"/>
                  </a:lnTo>
                  <a:lnTo>
                    <a:pt x="2679" y="1720"/>
                  </a:lnTo>
                  <a:lnTo>
                    <a:pt x="2674" y="1709"/>
                  </a:lnTo>
                  <a:lnTo>
                    <a:pt x="2669" y="1698"/>
                  </a:lnTo>
                  <a:lnTo>
                    <a:pt x="2663" y="1689"/>
                  </a:lnTo>
                  <a:lnTo>
                    <a:pt x="2655" y="1679"/>
                  </a:lnTo>
                  <a:lnTo>
                    <a:pt x="2648" y="1671"/>
                  </a:lnTo>
                  <a:lnTo>
                    <a:pt x="2638" y="1662"/>
                  </a:lnTo>
                  <a:lnTo>
                    <a:pt x="2628" y="1655"/>
                  </a:lnTo>
                  <a:lnTo>
                    <a:pt x="2616" y="1649"/>
                  </a:lnTo>
                  <a:lnTo>
                    <a:pt x="2604" y="1642"/>
                  </a:lnTo>
                  <a:lnTo>
                    <a:pt x="2589" y="1636"/>
                  </a:lnTo>
                  <a:lnTo>
                    <a:pt x="2573" y="1631"/>
                  </a:lnTo>
                  <a:lnTo>
                    <a:pt x="2555" y="1625"/>
                  </a:lnTo>
                  <a:lnTo>
                    <a:pt x="2536" y="1620"/>
                  </a:lnTo>
                  <a:lnTo>
                    <a:pt x="2515" y="1616"/>
                  </a:lnTo>
                  <a:lnTo>
                    <a:pt x="2493" y="1613"/>
                  </a:lnTo>
                  <a:lnTo>
                    <a:pt x="2469" y="1608"/>
                  </a:lnTo>
                  <a:lnTo>
                    <a:pt x="2463" y="1600"/>
                  </a:lnTo>
                  <a:lnTo>
                    <a:pt x="2460" y="1593"/>
                  </a:lnTo>
                  <a:lnTo>
                    <a:pt x="2457" y="1586"/>
                  </a:lnTo>
                  <a:lnTo>
                    <a:pt x="2456" y="1581"/>
                  </a:lnTo>
                  <a:lnTo>
                    <a:pt x="2468" y="1575"/>
                  </a:lnTo>
                  <a:lnTo>
                    <a:pt x="2479" y="1569"/>
                  </a:lnTo>
                  <a:lnTo>
                    <a:pt x="2493" y="1564"/>
                  </a:lnTo>
                  <a:lnTo>
                    <a:pt x="2507" y="1560"/>
                  </a:lnTo>
                  <a:lnTo>
                    <a:pt x="2522" y="1557"/>
                  </a:lnTo>
                  <a:lnTo>
                    <a:pt x="2538" y="1554"/>
                  </a:lnTo>
                  <a:lnTo>
                    <a:pt x="2555" y="1550"/>
                  </a:lnTo>
                  <a:lnTo>
                    <a:pt x="2573" y="1548"/>
                  </a:lnTo>
                  <a:lnTo>
                    <a:pt x="2610" y="1545"/>
                  </a:lnTo>
                  <a:lnTo>
                    <a:pt x="2650" y="1544"/>
                  </a:lnTo>
                  <a:lnTo>
                    <a:pt x="2691" y="1545"/>
                  </a:lnTo>
                  <a:lnTo>
                    <a:pt x="2732" y="1546"/>
                  </a:lnTo>
                  <a:lnTo>
                    <a:pt x="2775" y="1550"/>
                  </a:lnTo>
                  <a:lnTo>
                    <a:pt x="2816" y="1555"/>
                  </a:lnTo>
                  <a:lnTo>
                    <a:pt x="2856" y="1560"/>
                  </a:lnTo>
                  <a:lnTo>
                    <a:pt x="2895" y="1566"/>
                  </a:lnTo>
                  <a:lnTo>
                    <a:pt x="2931" y="1573"/>
                  </a:lnTo>
                  <a:lnTo>
                    <a:pt x="2963" y="1580"/>
                  </a:lnTo>
                  <a:lnTo>
                    <a:pt x="2993" y="1587"/>
                  </a:lnTo>
                  <a:lnTo>
                    <a:pt x="3017" y="1595"/>
                  </a:lnTo>
                  <a:lnTo>
                    <a:pt x="2996" y="1610"/>
                  </a:lnTo>
                  <a:lnTo>
                    <a:pt x="2976" y="1625"/>
                  </a:lnTo>
                  <a:lnTo>
                    <a:pt x="2955" y="1640"/>
                  </a:lnTo>
                  <a:lnTo>
                    <a:pt x="2935" y="1655"/>
                  </a:lnTo>
                  <a:lnTo>
                    <a:pt x="2915" y="1671"/>
                  </a:lnTo>
                  <a:lnTo>
                    <a:pt x="2895" y="1687"/>
                  </a:lnTo>
                  <a:lnTo>
                    <a:pt x="2876" y="1703"/>
                  </a:lnTo>
                  <a:lnTo>
                    <a:pt x="2856" y="1718"/>
                  </a:lnTo>
                  <a:close/>
                  <a:moveTo>
                    <a:pt x="2458" y="1637"/>
                  </a:moveTo>
                  <a:lnTo>
                    <a:pt x="2496" y="1642"/>
                  </a:lnTo>
                  <a:lnTo>
                    <a:pt x="2529" y="1648"/>
                  </a:lnTo>
                  <a:lnTo>
                    <a:pt x="2557" y="1654"/>
                  </a:lnTo>
                  <a:lnTo>
                    <a:pt x="2581" y="1661"/>
                  </a:lnTo>
                  <a:lnTo>
                    <a:pt x="2592" y="1667"/>
                  </a:lnTo>
                  <a:lnTo>
                    <a:pt x="2603" y="1671"/>
                  </a:lnTo>
                  <a:lnTo>
                    <a:pt x="2611" y="1676"/>
                  </a:lnTo>
                  <a:lnTo>
                    <a:pt x="2619" y="1681"/>
                  </a:lnTo>
                  <a:lnTo>
                    <a:pt x="2627" y="1687"/>
                  </a:lnTo>
                  <a:lnTo>
                    <a:pt x="2633" y="1693"/>
                  </a:lnTo>
                  <a:lnTo>
                    <a:pt x="2638" y="1700"/>
                  </a:lnTo>
                  <a:lnTo>
                    <a:pt x="2644" y="1708"/>
                  </a:lnTo>
                  <a:lnTo>
                    <a:pt x="2648" y="1716"/>
                  </a:lnTo>
                  <a:lnTo>
                    <a:pt x="2652" y="1725"/>
                  </a:lnTo>
                  <a:lnTo>
                    <a:pt x="2655" y="1734"/>
                  </a:lnTo>
                  <a:lnTo>
                    <a:pt x="2657" y="1744"/>
                  </a:lnTo>
                  <a:lnTo>
                    <a:pt x="2662" y="1766"/>
                  </a:lnTo>
                  <a:lnTo>
                    <a:pt x="2664" y="1791"/>
                  </a:lnTo>
                  <a:lnTo>
                    <a:pt x="2665" y="1821"/>
                  </a:lnTo>
                  <a:lnTo>
                    <a:pt x="2665" y="1853"/>
                  </a:lnTo>
                  <a:lnTo>
                    <a:pt x="2665" y="1890"/>
                  </a:lnTo>
                  <a:lnTo>
                    <a:pt x="2663" y="1930"/>
                  </a:lnTo>
                  <a:lnTo>
                    <a:pt x="2661" y="1950"/>
                  </a:lnTo>
                  <a:lnTo>
                    <a:pt x="2656" y="1968"/>
                  </a:lnTo>
                  <a:lnTo>
                    <a:pt x="2651" y="1985"/>
                  </a:lnTo>
                  <a:lnTo>
                    <a:pt x="2645" y="2000"/>
                  </a:lnTo>
                  <a:lnTo>
                    <a:pt x="2637" y="2015"/>
                  </a:lnTo>
                  <a:lnTo>
                    <a:pt x="2629" y="2029"/>
                  </a:lnTo>
                  <a:lnTo>
                    <a:pt x="2619" y="2041"/>
                  </a:lnTo>
                  <a:lnTo>
                    <a:pt x="2610" y="2052"/>
                  </a:lnTo>
                  <a:lnTo>
                    <a:pt x="2598" y="2063"/>
                  </a:lnTo>
                  <a:lnTo>
                    <a:pt x="2587" y="2072"/>
                  </a:lnTo>
                  <a:lnTo>
                    <a:pt x="2573" y="2081"/>
                  </a:lnTo>
                  <a:lnTo>
                    <a:pt x="2559" y="2088"/>
                  </a:lnTo>
                  <a:lnTo>
                    <a:pt x="2545" y="2095"/>
                  </a:lnTo>
                  <a:lnTo>
                    <a:pt x="2530" y="2100"/>
                  </a:lnTo>
                  <a:lnTo>
                    <a:pt x="2514" y="2104"/>
                  </a:lnTo>
                  <a:lnTo>
                    <a:pt x="2497" y="2107"/>
                  </a:lnTo>
                  <a:lnTo>
                    <a:pt x="2447" y="2100"/>
                  </a:lnTo>
                  <a:lnTo>
                    <a:pt x="2447" y="2088"/>
                  </a:lnTo>
                  <a:lnTo>
                    <a:pt x="2446" y="2077"/>
                  </a:lnTo>
                  <a:lnTo>
                    <a:pt x="2446" y="2065"/>
                  </a:lnTo>
                  <a:lnTo>
                    <a:pt x="2446" y="2054"/>
                  </a:lnTo>
                  <a:lnTo>
                    <a:pt x="2456" y="2050"/>
                  </a:lnTo>
                  <a:lnTo>
                    <a:pt x="2466" y="2045"/>
                  </a:lnTo>
                  <a:lnTo>
                    <a:pt x="2476" y="2041"/>
                  </a:lnTo>
                  <a:lnTo>
                    <a:pt x="2485" y="2036"/>
                  </a:lnTo>
                  <a:lnTo>
                    <a:pt x="2485" y="2030"/>
                  </a:lnTo>
                  <a:lnTo>
                    <a:pt x="2484" y="2025"/>
                  </a:lnTo>
                  <a:lnTo>
                    <a:pt x="2482" y="2020"/>
                  </a:lnTo>
                  <a:lnTo>
                    <a:pt x="2480" y="2015"/>
                  </a:lnTo>
                  <a:lnTo>
                    <a:pt x="2475" y="2010"/>
                  </a:lnTo>
                  <a:lnTo>
                    <a:pt x="2469" y="2006"/>
                  </a:lnTo>
                  <a:lnTo>
                    <a:pt x="2462" y="2004"/>
                  </a:lnTo>
                  <a:lnTo>
                    <a:pt x="2457" y="2002"/>
                  </a:lnTo>
                  <a:lnTo>
                    <a:pt x="2455" y="2000"/>
                  </a:lnTo>
                  <a:lnTo>
                    <a:pt x="2453" y="1999"/>
                  </a:lnTo>
                  <a:lnTo>
                    <a:pt x="2452" y="1997"/>
                  </a:lnTo>
                  <a:lnTo>
                    <a:pt x="2452" y="1995"/>
                  </a:lnTo>
                  <a:lnTo>
                    <a:pt x="2458" y="1990"/>
                  </a:lnTo>
                  <a:lnTo>
                    <a:pt x="2464" y="1986"/>
                  </a:lnTo>
                  <a:lnTo>
                    <a:pt x="2472" y="1984"/>
                  </a:lnTo>
                  <a:lnTo>
                    <a:pt x="2479" y="1984"/>
                  </a:lnTo>
                  <a:lnTo>
                    <a:pt x="2492" y="1986"/>
                  </a:lnTo>
                  <a:lnTo>
                    <a:pt x="2504" y="1988"/>
                  </a:lnTo>
                  <a:lnTo>
                    <a:pt x="2510" y="1989"/>
                  </a:lnTo>
                  <a:lnTo>
                    <a:pt x="2515" y="1989"/>
                  </a:lnTo>
                  <a:lnTo>
                    <a:pt x="2519" y="1988"/>
                  </a:lnTo>
                  <a:lnTo>
                    <a:pt x="2522" y="1986"/>
                  </a:lnTo>
                  <a:lnTo>
                    <a:pt x="2525" y="1981"/>
                  </a:lnTo>
                  <a:lnTo>
                    <a:pt x="2526" y="1975"/>
                  </a:lnTo>
                  <a:lnTo>
                    <a:pt x="2526" y="1966"/>
                  </a:lnTo>
                  <a:lnTo>
                    <a:pt x="2525" y="1953"/>
                  </a:lnTo>
                  <a:lnTo>
                    <a:pt x="2445" y="1953"/>
                  </a:lnTo>
                  <a:lnTo>
                    <a:pt x="2446" y="1940"/>
                  </a:lnTo>
                  <a:lnTo>
                    <a:pt x="2450" y="1931"/>
                  </a:lnTo>
                  <a:lnTo>
                    <a:pt x="2453" y="1923"/>
                  </a:lnTo>
                  <a:lnTo>
                    <a:pt x="2456" y="1918"/>
                  </a:lnTo>
                  <a:lnTo>
                    <a:pt x="2459" y="1913"/>
                  </a:lnTo>
                  <a:lnTo>
                    <a:pt x="2462" y="1908"/>
                  </a:lnTo>
                  <a:lnTo>
                    <a:pt x="2463" y="1901"/>
                  </a:lnTo>
                  <a:lnTo>
                    <a:pt x="2462" y="1891"/>
                  </a:lnTo>
                  <a:lnTo>
                    <a:pt x="2433" y="1888"/>
                  </a:lnTo>
                  <a:lnTo>
                    <a:pt x="2403" y="1887"/>
                  </a:lnTo>
                  <a:lnTo>
                    <a:pt x="2373" y="1886"/>
                  </a:lnTo>
                  <a:lnTo>
                    <a:pt x="2343" y="1884"/>
                  </a:lnTo>
                  <a:lnTo>
                    <a:pt x="2344" y="1864"/>
                  </a:lnTo>
                  <a:lnTo>
                    <a:pt x="2346" y="1846"/>
                  </a:lnTo>
                  <a:lnTo>
                    <a:pt x="2348" y="1828"/>
                  </a:lnTo>
                  <a:lnTo>
                    <a:pt x="2353" y="1811"/>
                  </a:lnTo>
                  <a:lnTo>
                    <a:pt x="2358" y="1795"/>
                  </a:lnTo>
                  <a:lnTo>
                    <a:pt x="2364" y="1781"/>
                  </a:lnTo>
                  <a:lnTo>
                    <a:pt x="2372" y="1766"/>
                  </a:lnTo>
                  <a:lnTo>
                    <a:pt x="2379" y="1751"/>
                  </a:lnTo>
                  <a:lnTo>
                    <a:pt x="2396" y="1724"/>
                  </a:lnTo>
                  <a:lnTo>
                    <a:pt x="2416" y="1696"/>
                  </a:lnTo>
                  <a:lnTo>
                    <a:pt x="2436" y="1668"/>
                  </a:lnTo>
                  <a:lnTo>
                    <a:pt x="2458" y="1637"/>
                  </a:lnTo>
                  <a:close/>
                  <a:moveTo>
                    <a:pt x="2310" y="1899"/>
                  </a:moveTo>
                  <a:lnTo>
                    <a:pt x="2301" y="1901"/>
                  </a:lnTo>
                  <a:lnTo>
                    <a:pt x="2291" y="1904"/>
                  </a:lnTo>
                  <a:lnTo>
                    <a:pt x="2282" y="1906"/>
                  </a:lnTo>
                  <a:lnTo>
                    <a:pt x="2272" y="1909"/>
                  </a:lnTo>
                  <a:lnTo>
                    <a:pt x="2267" y="1902"/>
                  </a:lnTo>
                  <a:lnTo>
                    <a:pt x="2263" y="1897"/>
                  </a:lnTo>
                  <a:lnTo>
                    <a:pt x="2275" y="1887"/>
                  </a:lnTo>
                  <a:lnTo>
                    <a:pt x="2290" y="1879"/>
                  </a:lnTo>
                  <a:lnTo>
                    <a:pt x="2300" y="1890"/>
                  </a:lnTo>
                  <a:lnTo>
                    <a:pt x="2310" y="1899"/>
                  </a:lnTo>
                  <a:close/>
                  <a:moveTo>
                    <a:pt x="2407" y="2119"/>
                  </a:moveTo>
                  <a:lnTo>
                    <a:pt x="2400" y="2113"/>
                  </a:lnTo>
                  <a:lnTo>
                    <a:pt x="2394" y="2106"/>
                  </a:lnTo>
                  <a:lnTo>
                    <a:pt x="2395" y="2101"/>
                  </a:lnTo>
                  <a:lnTo>
                    <a:pt x="2396" y="2098"/>
                  </a:lnTo>
                  <a:lnTo>
                    <a:pt x="2398" y="2096"/>
                  </a:lnTo>
                  <a:lnTo>
                    <a:pt x="2400" y="2095"/>
                  </a:lnTo>
                  <a:lnTo>
                    <a:pt x="2405" y="2096"/>
                  </a:lnTo>
                  <a:lnTo>
                    <a:pt x="2415" y="2099"/>
                  </a:lnTo>
                  <a:lnTo>
                    <a:pt x="2416" y="2106"/>
                  </a:lnTo>
                  <a:lnTo>
                    <a:pt x="2417" y="2115"/>
                  </a:lnTo>
                  <a:lnTo>
                    <a:pt x="2412" y="2118"/>
                  </a:lnTo>
                  <a:lnTo>
                    <a:pt x="2407" y="2119"/>
                  </a:lnTo>
                  <a:close/>
                  <a:moveTo>
                    <a:pt x="2252" y="1930"/>
                  </a:moveTo>
                  <a:lnTo>
                    <a:pt x="2269" y="1929"/>
                  </a:lnTo>
                  <a:lnTo>
                    <a:pt x="2287" y="1925"/>
                  </a:lnTo>
                  <a:lnTo>
                    <a:pt x="2304" y="1922"/>
                  </a:lnTo>
                  <a:lnTo>
                    <a:pt x="2321" y="1918"/>
                  </a:lnTo>
                  <a:lnTo>
                    <a:pt x="2329" y="1917"/>
                  </a:lnTo>
                  <a:lnTo>
                    <a:pt x="2338" y="1916"/>
                  </a:lnTo>
                  <a:lnTo>
                    <a:pt x="2347" y="1916"/>
                  </a:lnTo>
                  <a:lnTo>
                    <a:pt x="2356" y="1916"/>
                  </a:lnTo>
                  <a:lnTo>
                    <a:pt x="2365" y="1917"/>
                  </a:lnTo>
                  <a:lnTo>
                    <a:pt x="2375" y="1919"/>
                  </a:lnTo>
                  <a:lnTo>
                    <a:pt x="2384" y="1922"/>
                  </a:lnTo>
                  <a:lnTo>
                    <a:pt x="2394" y="1928"/>
                  </a:lnTo>
                  <a:lnTo>
                    <a:pt x="2393" y="1936"/>
                  </a:lnTo>
                  <a:lnTo>
                    <a:pt x="2392" y="1946"/>
                  </a:lnTo>
                  <a:lnTo>
                    <a:pt x="2392" y="1955"/>
                  </a:lnTo>
                  <a:lnTo>
                    <a:pt x="2393" y="1964"/>
                  </a:lnTo>
                  <a:lnTo>
                    <a:pt x="2395" y="1983"/>
                  </a:lnTo>
                  <a:lnTo>
                    <a:pt x="2397" y="2000"/>
                  </a:lnTo>
                  <a:lnTo>
                    <a:pt x="2400" y="2020"/>
                  </a:lnTo>
                  <a:lnTo>
                    <a:pt x="2401" y="2039"/>
                  </a:lnTo>
                  <a:lnTo>
                    <a:pt x="2401" y="2049"/>
                  </a:lnTo>
                  <a:lnTo>
                    <a:pt x="2400" y="2059"/>
                  </a:lnTo>
                  <a:lnTo>
                    <a:pt x="2399" y="2069"/>
                  </a:lnTo>
                  <a:lnTo>
                    <a:pt x="2397" y="2080"/>
                  </a:lnTo>
                  <a:lnTo>
                    <a:pt x="2388" y="2079"/>
                  </a:lnTo>
                  <a:lnTo>
                    <a:pt x="2382" y="2077"/>
                  </a:lnTo>
                  <a:lnTo>
                    <a:pt x="2376" y="2073"/>
                  </a:lnTo>
                  <a:lnTo>
                    <a:pt x="2369" y="2070"/>
                  </a:lnTo>
                  <a:lnTo>
                    <a:pt x="2360" y="2063"/>
                  </a:lnTo>
                  <a:lnTo>
                    <a:pt x="2351" y="2055"/>
                  </a:lnTo>
                  <a:lnTo>
                    <a:pt x="2351" y="2049"/>
                  </a:lnTo>
                  <a:lnTo>
                    <a:pt x="2361" y="2041"/>
                  </a:lnTo>
                  <a:lnTo>
                    <a:pt x="2369" y="2036"/>
                  </a:lnTo>
                  <a:lnTo>
                    <a:pt x="2379" y="2034"/>
                  </a:lnTo>
                  <a:lnTo>
                    <a:pt x="2394" y="2032"/>
                  </a:lnTo>
                  <a:lnTo>
                    <a:pt x="2388" y="2023"/>
                  </a:lnTo>
                  <a:lnTo>
                    <a:pt x="2384" y="2012"/>
                  </a:lnTo>
                  <a:lnTo>
                    <a:pt x="2360" y="2008"/>
                  </a:lnTo>
                  <a:lnTo>
                    <a:pt x="2336" y="2006"/>
                  </a:lnTo>
                  <a:lnTo>
                    <a:pt x="2324" y="2006"/>
                  </a:lnTo>
                  <a:lnTo>
                    <a:pt x="2313" y="2007"/>
                  </a:lnTo>
                  <a:lnTo>
                    <a:pt x="2304" y="2009"/>
                  </a:lnTo>
                  <a:lnTo>
                    <a:pt x="2294" y="2013"/>
                  </a:lnTo>
                  <a:lnTo>
                    <a:pt x="2309" y="2029"/>
                  </a:lnTo>
                  <a:lnTo>
                    <a:pt x="2324" y="2049"/>
                  </a:lnTo>
                  <a:lnTo>
                    <a:pt x="2340" y="2071"/>
                  </a:lnTo>
                  <a:lnTo>
                    <a:pt x="2356" y="2096"/>
                  </a:lnTo>
                  <a:lnTo>
                    <a:pt x="2372" y="2121"/>
                  </a:lnTo>
                  <a:lnTo>
                    <a:pt x="2386" y="2146"/>
                  </a:lnTo>
                  <a:lnTo>
                    <a:pt x="2401" y="2171"/>
                  </a:lnTo>
                  <a:lnTo>
                    <a:pt x="2416" y="2193"/>
                  </a:lnTo>
                  <a:lnTo>
                    <a:pt x="2425" y="2192"/>
                  </a:lnTo>
                  <a:lnTo>
                    <a:pt x="2434" y="2192"/>
                  </a:lnTo>
                  <a:lnTo>
                    <a:pt x="2443" y="2192"/>
                  </a:lnTo>
                  <a:lnTo>
                    <a:pt x="2453" y="2192"/>
                  </a:lnTo>
                  <a:lnTo>
                    <a:pt x="2428" y="2169"/>
                  </a:lnTo>
                  <a:lnTo>
                    <a:pt x="2462" y="2132"/>
                  </a:lnTo>
                  <a:lnTo>
                    <a:pt x="2464" y="2133"/>
                  </a:lnTo>
                  <a:lnTo>
                    <a:pt x="2469" y="2135"/>
                  </a:lnTo>
                  <a:lnTo>
                    <a:pt x="2474" y="2139"/>
                  </a:lnTo>
                  <a:lnTo>
                    <a:pt x="2480" y="2145"/>
                  </a:lnTo>
                  <a:lnTo>
                    <a:pt x="2473" y="2165"/>
                  </a:lnTo>
                  <a:lnTo>
                    <a:pt x="2469" y="2181"/>
                  </a:lnTo>
                  <a:lnTo>
                    <a:pt x="2465" y="2195"/>
                  </a:lnTo>
                  <a:lnTo>
                    <a:pt x="2462" y="2208"/>
                  </a:lnTo>
                  <a:lnTo>
                    <a:pt x="2460" y="2213"/>
                  </a:lnTo>
                  <a:lnTo>
                    <a:pt x="2457" y="2218"/>
                  </a:lnTo>
                  <a:lnTo>
                    <a:pt x="2454" y="2223"/>
                  </a:lnTo>
                  <a:lnTo>
                    <a:pt x="2450" y="2229"/>
                  </a:lnTo>
                  <a:lnTo>
                    <a:pt x="2444" y="2235"/>
                  </a:lnTo>
                  <a:lnTo>
                    <a:pt x="2438" y="2240"/>
                  </a:lnTo>
                  <a:lnTo>
                    <a:pt x="2430" y="2247"/>
                  </a:lnTo>
                  <a:lnTo>
                    <a:pt x="2420" y="2254"/>
                  </a:lnTo>
                  <a:lnTo>
                    <a:pt x="2418" y="2272"/>
                  </a:lnTo>
                  <a:lnTo>
                    <a:pt x="2415" y="2303"/>
                  </a:lnTo>
                  <a:lnTo>
                    <a:pt x="2409" y="2340"/>
                  </a:lnTo>
                  <a:lnTo>
                    <a:pt x="2403" y="2378"/>
                  </a:lnTo>
                  <a:lnTo>
                    <a:pt x="2400" y="2396"/>
                  </a:lnTo>
                  <a:lnTo>
                    <a:pt x="2396" y="2413"/>
                  </a:lnTo>
                  <a:lnTo>
                    <a:pt x="2392" y="2428"/>
                  </a:lnTo>
                  <a:lnTo>
                    <a:pt x="2387" y="2441"/>
                  </a:lnTo>
                  <a:lnTo>
                    <a:pt x="2385" y="2446"/>
                  </a:lnTo>
                  <a:lnTo>
                    <a:pt x="2383" y="2451"/>
                  </a:lnTo>
                  <a:lnTo>
                    <a:pt x="2380" y="2454"/>
                  </a:lnTo>
                  <a:lnTo>
                    <a:pt x="2378" y="2456"/>
                  </a:lnTo>
                  <a:lnTo>
                    <a:pt x="2376" y="2458"/>
                  </a:lnTo>
                  <a:lnTo>
                    <a:pt x="2373" y="2458"/>
                  </a:lnTo>
                  <a:lnTo>
                    <a:pt x="2370" y="2457"/>
                  </a:lnTo>
                  <a:lnTo>
                    <a:pt x="2367" y="2455"/>
                  </a:lnTo>
                  <a:lnTo>
                    <a:pt x="2346" y="2427"/>
                  </a:lnTo>
                  <a:lnTo>
                    <a:pt x="2327" y="2400"/>
                  </a:lnTo>
                  <a:lnTo>
                    <a:pt x="2317" y="2388"/>
                  </a:lnTo>
                  <a:lnTo>
                    <a:pt x="2307" y="2377"/>
                  </a:lnTo>
                  <a:lnTo>
                    <a:pt x="2298" y="2366"/>
                  </a:lnTo>
                  <a:lnTo>
                    <a:pt x="2288" y="2359"/>
                  </a:lnTo>
                  <a:lnTo>
                    <a:pt x="2278" y="2351"/>
                  </a:lnTo>
                  <a:lnTo>
                    <a:pt x="2268" y="2347"/>
                  </a:lnTo>
                  <a:lnTo>
                    <a:pt x="2263" y="2346"/>
                  </a:lnTo>
                  <a:lnTo>
                    <a:pt x="2258" y="2346"/>
                  </a:lnTo>
                  <a:lnTo>
                    <a:pt x="2252" y="2346"/>
                  </a:lnTo>
                  <a:lnTo>
                    <a:pt x="2246" y="2347"/>
                  </a:lnTo>
                  <a:lnTo>
                    <a:pt x="2241" y="2348"/>
                  </a:lnTo>
                  <a:lnTo>
                    <a:pt x="2235" y="2350"/>
                  </a:lnTo>
                  <a:lnTo>
                    <a:pt x="2229" y="2353"/>
                  </a:lnTo>
                  <a:lnTo>
                    <a:pt x="2223" y="2358"/>
                  </a:lnTo>
                  <a:lnTo>
                    <a:pt x="2217" y="2363"/>
                  </a:lnTo>
                  <a:lnTo>
                    <a:pt x="2211" y="2368"/>
                  </a:lnTo>
                  <a:lnTo>
                    <a:pt x="2205" y="2376"/>
                  </a:lnTo>
                  <a:lnTo>
                    <a:pt x="2198" y="2383"/>
                  </a:lnTo>
                  <a:lnTo>
                    <a:pt x="2189" y="2374"/>
                  </a:lnTo>
                  <a:lnTo>
                    <a:pt x="2206" y="2360"/>
                  </a:lnTo>
                  <a:lnTo>
                    <a:pt x="2223" y="2346"/>
                  </a:lnTo>
                  <a:lnTo>
                    <a:pt x="2241" y="2333"/>
                  </a:lnTo>
                  <a:lnTo>
                    <a:pt x="2258" y="2320"/>
                  </a:lnTo>
                  <a:lnTo>
                    <a:pt x="2245" y="2309"/>
                  </a:lnTo>
                  <a:lnTo>
                    <a:pt x="2232" y="2298"/>
                  </a:lnTo>
                  <a:lnTo>
                    <a:pt x="2253" y="2283"/>
                  </a:lnTo>
                  <a:lnTo>
                    <a:pt x="2244" y="2236"/>
                  </a:lnTo>
                  <a:lnTo>
                    <a:pt x="2234" y="2193"/>
                  </a:lnTo>
                  <a:lnTo>
                    <a:pt x="2225" y="2152"/>
                  </a:lnTo>
                  <a:lnTo>
                    <a:pt x="2214" y="2111"/>
                  </a:lnTo>
                  <a:lnTo>
                    <a:pt x="2209" y="2091"/>
                  </a:lnTo>
                  <a:lnTo>
                    <a:pt x="2202" y="2072"/>
                  </a:lnTo>
                  <a:lnTo>
                    <a:pt x="2194" y="2054"/>
                  </a:lnTo>
                  <a:lnTo>
                    <a:pt x="2186" y="2035"/>
                  </a:lnTo>
                  <a:lnTo>
                    <a:pt x="2176" y="2017"/>
                  </a:lnTo>
                  <a:lnTo>
                    <a:pt x="2166" y="1999"/>
                  </a:lnTo>
                  <a:lnTo>
                    <a:pt x="2154" y="1983"/>
                  </a:lnTo>
                  <a:lnTo>
                    <a:pt x="2140" y="1965"/>
                  </a:lnTo>
                  <a:lnTo>
                    <a:pt x="2111" y="1943"/>
                  </a:lnTo>
                  <a:lnTo>
                    <a:pt x="2070" y="1913"/>
                  </a:lnTo>
                  <a:lnTo>
                    <a:pt x="2049" y="1897"/>
                  </a:lnTo>
                  <a:lnTo>
                    <a:pt x="2032" y="1883"/>
                  </a:lnTo>
                  <a:lnTo>
                    <a:pt x="2018" y="1872"/>
                  </a:lnTo>
                  <a:lnTo>
                    <a:pt x="2013" y="1864"/>
                  </a:lnTo>
                  <a:lnTo>
                    <a:pt x="2026" y="1866"/>
                  </a:lnTo>
                  <a:lnTo>
                    <a:pt x="2044" y="1872"/>
                  </a:lnTo>
                  <a:lnTo>
                    <a:pt x="2055" y="1874"/>
                  </a:lnTo>
                  <a:lnTo>
                    <a:pt x="2064" y="1877"/>
                  </a:lnTo>
                  <a:lnTo>
                    <a:pt x="2074" y="1878"/>
                  </a:lnTo>
                  <a:lnTo>
                    <a:pt x="2083" y="1879"/>
                  </a:lnTo>
                  <a:lnTo>
                    <a:pt x="2073" y="1844"/>
                  </a:lnTo>
                  <a:lnTo>
                    <a:pt x="2061" y="1809"/>
                  </a:lnTo>
                  <a:lnTo>
                    <a:pt x="2049" y="1774"/>
                  </a:lnTo>
                  <a:lnTo>
                    <a:pt x="2034" y="1741"/>
                  </a:lnTo>
                  <a:lnTo>
                    <a:pt x="2003" y="1672"/>
                  </a:lnTo>
                  <a:lnTo>
                    <a:pt x="1972" y="1605"/>
                  </a:lnTo>
                  <a:lnTo>
                    <a:pt x="1956" y="1573"/>
                  </a:lnTo>
                  <a:lnTo>
                    <a:pt x="1940" y="1539"/>
                  </a:lnTo>
                  <a:lnTo>
                    <a:pt x="1925" y="1507"/>
                  </a:lnTo>
                  <a:lnTo>
                    <a:pt x="1911" y="1474"/>
                  </a:lnTo>
                  <a:lnTo>
                    <a:pt x="1900" y="1443"/>
                  </a:lnTo>
                  <a:lnTo>
                    <a:pt x="1889" y="1411"/>
                  </a:lnTo>
                  <a:lnTo>
                    <a:pt x="1880" y="1379"/>
                  </a:lnTo>
                  <a:lnTo>
                    <a:pt x="1873" y="1349"/>
                  </a:lnTo>
                  <a:lnTo>
                    <a:pt x="1883" y="1356"/>
                  </a:lnTo>
                  <a:lnTo>
                    <a:pt x="1891" y="1364"/>
                  </a:lnTo>
                  <a:lnTo>
                    <a:pt x="1900" y="1374"/>
                  </a:lnTo>
                  <a:lnTo>
                    <a:pt x="1909" y="1384"/>
                  </a:lnTo>
                  <a:lnTo>
                    <a:pt x="1926" y="1408"/>
                  </a:lnTo>
                  <a:lnTo>
                    <a:pt x="1943" y="1433"/>
                  </a:lnTo>
                  <a:lnTo>
                    <a:pt x="1959" y="1462"/>
                  </a:lnTo>
                  <a:lnTo>
                    <a:pt x="1976" y="1491"/>
                  </a:lnTo>
                  <a:lnTo>
                    <a:pt x="1992" y="1522"/>
                  </a:lnTo>
                  <a:lnTo>
                    <a:pt x="2007" y="1552"/>
                  </a:lnTo>
                  <a:lnTo>
                    <a:pt x="2024" y="1584"/>
                  </a:lnTo>
                  <a:lnTo>
                    <a:pt x="2041" y="1615"/>
                  </a:lnTo>
                  <a:lnTo>
                    <a:pt x="2058" y="1643"/>
                  </a:lnTo>
                  <a:lnTo>
                    <a:pt x="2076" y="1672"/>
                  </a:lnTo>
                  <a:lnTo>
                    <a:pt x="2084" y="1685"/>
                  </a:lnTo>
                  <a:lnTo>
                    <a:pt x="2094" y="1697"/>
                  </a:lnTo>
                  <a:lnTo>
                    <a:pt x="2103" y="1709"/>
                  </a:lnTo>
                  <a:lnTo>
                    <a:pt x="2113" y="1720"/>
                  </a:lnTo>
                  <a:lnTo>
                    <a:pt x="2124" y="1731"/>
                  </a:lnTo>
                  <a:lnTo>
                    <a:pt x="2133" y="1739"/>
                  </a:lnTo>
                  <a:lnTo>
                    <a:pt x="2144" y="1749"/>
                  </a:lnTo>
                  <a:lnTo>
                    <a:pt x="2154" y="1756"/>
                  </a:lnTo>
                  <a:lnTo>
                    <a:pt x="2153" y="1765"/>
                  </a:lnTo>
                  <a:lnTo>
                    <a:pt x="2153" y="1775"/>
                  </a:lnTo>
                  <a:lnTo>
                    <a:pt x="2160" y="1781"/>
                  </a:lnTo>
                  <a:lnTo>
                    <a:pt x="2169" y="1787"/>
                  </a:lnTo>
                  <a:lnTo>
                    <a:pt x="2175" y="1794"/>
                  </a:lnTo>
                  <a:lnTo>
                    <a:pt x="2182" y="1803"/>
                  </a:lnTo>
                  <a:lnTo>
                    <a:pt x="2193" y="1821"/>
                  </a:lnTo>
                  <a:lnTo>
                    <a:pt x="2204" y="1841"/>
                  </a:lnTo>
                  <a:lnTo>
                    <a:pt x="2214" y="1863"/>
                  </a:lnTo>
                  <a:lnTo>
                    <a:pt x="2226" y="1885"/>
                  </a:lnTo>
                  <a:lnTo>
                    <a:pt x="2237" y="1908"/>
                  </a:lnTo>
                  <a:lnTo>
                    <a:pt x="2252" y="1930"/>
                  </a:lnTo>
                  <a:close/>
                  <a:moveTo>
                    <a:pt x="2216" y="1811"/>
                  </a:moveTo>
                  <a:lnTo>
                    <a:pt x="2212" y="1806"/>
                  </a:lnTo>
                  <a:lnTo>
                    <a:pt x="2209" y="1802"/>
                  </a:lnTo>
                  <a:lnTo>
                    <a:pt x="2218" y="1799"/>
                  </a:lnTo>
                  <a:lnTo>
                    <a:pt x="2226" y="1795"/>
                  </a:lnTo>
                  <a:lnTo>
                    <a:pt x="2233" y="1793"/>
                  </a:lnTo>
                  <a:lnTo>
                    <a:pt x="2240" y="1792"/>
                  </a:lnTo>
                  <a:lnTo>
                    <a:pt x="2247" y="1793"/>
                  </a:lnTo>
                  <a:lnTo>
                    <a:pt x="2254" y="1794"/>
                  </a:lnTo>
                  <a:lnTo>
                    <a:pt x="2265" y="1798"/>
                  </a:lnTo>
                  <a:lnTo>
                    <a:pt x="2277" y="1803"/>
                  </a:lnTo>
                  <a:lnTo>
                    <a:pt x="2273" y="1806"/>
                  </a:lnTo>
                  <a:lnTo>
                    <a:pt x="2270" y="1808"/>
                  </a:lnTo>
                  <a:lnTo>
                    <a:pt x="2267" y="1809"/>
                  </a:lnTo>
                  <a:lnTo>
                    <a:pt x="2263" y="1811"/>
                  </a:lnTo>
                  <a:lnTo>
                    <a:pt x="2255" y="1812"/>
                  </a:lnTo>
                  <a:lnTo>
                    <a:pt x="2246" y="1812"/>
                  </a:lnTo>
                  <a:lnTo>
                    <a:pt x="2230" y="1812"/>
                  </a:lnTo>
                  <a:lnTo>
                    <a:pt x="2216" y="1811"/>
                  </a:lnTo>
                  <a:close/>
                  <a:moveTo>
                    <a:pt x="2245" y="1780"/>
                  </a:moveTo>
                  <a:lnTo>
                    <a:pt x="2232" y="1778"/>
                  </a:lnTo>
                  <a:lnTo>
                    <a:pt x="2222" y="1775"/>
                  </a:lnTo>
                  <a:lnTo>
                    <a:pt x="2211" y="1772"/>
                  </a:lnTo>
                  <a:lnTo>
                    <a:pt x="2203" y="1769"/>
                  </a:lnTo>
                  <a:lnTo>
                    <a:pt x="2194" y="1766"/>
                  </a:lnTo>
                  <a:lnTo>
                    <a:pt x="2187" y="1762"/>
                  </a:lnTo>
                  <a:lnTo>
                    <a:pt x="2181" y="1757"/>
                  </a:lnTo>
                  <a:lnTo>
                    <a:pt x="2174" y="1753"/>
                  </a:lnTo>
                  <a:lnTo>
                    <a:pt x="2187" y="1750"/>
                  </a:lnTo>
                  <a:lnTo>
                    <a:pt x="2199" y="1749"/>
                  </a:lnTo>
                  <a:lnTo>
                    <a:pt x="2209" y="1748"/>
                  </a:lnTo>
                  <a:lnTo>
                    <a:pt x="2217" y="1749"/>
                  </a:lnTo>
                  <a:lnTo>
                    <a:pt x="2225" y="1751"/>
                  </a:lnTo>
                  <a:lnTo>
                    <a:pt x="2230" y="1753"/>
                  </a:lnTo>
                  <a:lnTo>
                    <a:pt x="2235" y="1756"/>
                  </a:lnTo>
                  <a:lnTo>
                    <a:pt x="2239" y="1760"/>
                  </a:lnTo>
                  <a:lnTo>
                    <a:pt x="2242" y="1763"/>
                  </a:lnTo>
                  <a:lnTo>
                    <a:pt x="2244" y="1767"/>
                  </a:lnTo>
                  <a:lnTo>
                    <a:pt x="2245" y="1770"/>
                  </a:lnTo>
                  <a:lnTo>
                    <a:pt x="2245" y="1773"/>
                  </a:lnTo>
                  <a:lnTo>
                    <a:pt x="2246" y="1778"/>
                  </a:lnTo>
                  <a:lnTo>
                    <a:pt x="2245" y="1780"/>
                  </a:lnTo>
                  <a:close/>
                  <a:moveTo>
                    <a:pt x="2209" y="1715"/>
                  </a:moveTo>
                  <a:lnTo>
                    <a:pt x="2178" y="1724"/>
                  </a:lnTo>
                  <a:lnTo>
                    <a:pt x="2162" y="1729"/>
                  </a:lnTo>
                  <a:lnTo>
                    <a:pt x="2152" y="1730"/>
                  </a:lnTo>
                  <a:lnTo>
                    <a:pt x="2145" y="1730"/>
                  </a:lnTo>
                  <a:lnTo>
                    <a:pt x="2140" y="1725"/>
                  </a:lnTo>
                  <a:lnTo>
                    <a:pt x="2135" y="1720"/>
                  </a:lnTo>
                  <a:lnTo>
                    <a:pt x="2151" y="1714"/>
                  </a:lnTo>
                  <a:lnTo>
                    <a:pt x="2169" y="1707"/>
                  </a:lnTo>
                  <a:lnTo>
                    <a:pt x="2178" y="1704"/>
                  </a:lnTo>
                  <a:lnTo>
                    <a:pt x="2188" y="1701"/>
                  </a:lnTo>
                  <a:lnTo>
                    <a:pt x="2198" y="1700"/>
                  </a:lnTo>
                  <a:lnTo>
                    <a:pt x="2208" y="1701"/>
                  </a:lnTo>
                  <a:lnTo>
                    <a:pt x="2208" y="1708"/>
                  </a:lnTo>
                  <a:lnTo>
                    <a:pt x="2209" y="1715"/>
                  </a:lnTo>
                  <a:close/>
                  <a:moveTo>
                    <a:pt x="2183" y="1685"/>
                  </a:moveTo>
                  <a:lnTo>
                    <a:pt x="2173" y="1689"/>
                  </a:lnTo>
                  <a:lnTo>
                    <a:pt x="2168" y="1691"/>
                  </a:lnTo>
                  <a:lnTo>
                    <a:pt x="2164" y="1692"/>
                  </a:lnTo>
                  <a:lnTo>
                    <a:pt x="2158" y="1692"/>
                  </a:lnTo>
                  <a:lnTo>
                    <a:pt x="2135" y="1685"/>
                  </a:lnTo>
                  <a:lnTo>
                    <a:pt x="2122" y="1680"/>
                  </a:lnTo>
                  <a:lnTo>
                    <a:pt x="2117" y="1678"/>
                  </a:lnTo>
                  <a:lnTo>
                    <a:pt x="2115" y="1675"/>
                  </a:lnTo>
                  <a:lnTo>
                    <a:pt x="2121" y="1671"/>
                  </a:lnTo>
                  <a:lnTo>
                    <a:pt x="2132" y="1667"/>
                  </a:lnTo>
                  <a:lnTo>
                    <a:pt x="2145" y="1663"/>
                  </a:lnTo>
                  <a:lnTo>
                    <a:pt x="2157" y="1661"/>
                  </a:lnTo>
                  <a:lnTo>
                    <a:pt x="2163" y="1661"/>
                  </a:lnTo>
                  <a:lnTo>
                    <a:pt x="2169" y="1662"/>
                  </a:lnTo>
                  <a:lnTo>
                    <a:pt x="2173" y="1663"/>
                  </a:lnTo>
                  <a:lnTo>
                    <a:pt x="2177" y="1666"/>
                  </a:lnTo>
                  <a:lnTo>
                    <a:pt x="2181" y="1669"/>
                  </a:lnTo>
                  <a:lnTo>
                    <a:pt x="2183" y="1673"/>
                  </a:lnTo>
                  <a:lnTo>
                    <a:pt x="2184" y="1678"/>
                  </a:lnTo>
                  <a:lnTo>
                    <a:pt x="2183" y="1685"/>
                  </a:lnTo>
                  <a:close/>
                  <a:moveTo>
                    <a:pt x="2150" y="1626"/>
                  </a:moveTo>
                  <a:lnTo>
                    <a:pt x="2149" y="1632"/>
                  </a:lnTo>
                  <a:lnTo>
                    <a:pt x="2148" y="1637"/>
                  </a:lnTo>
                  <a:lnTo>
                    <a:pt x="2146" y="1641"/>
                  </a:lnTo>
                  <a:lnTo>
                    <a:pt x="2143" y="1644"/>
                  </a:lnTo>
                  <a:lnTo>
                    <a:pt x="2139" y="1646"/>
                  </a:lnTo>
                  <a:lnTo>
                    <a:pt x="2136" y="1649"/>
                  </a:lnTo>
                  <a:lnTo>
                    <a:pt x="2133" y="1650"/>
                  </a:lnTo>
                  <a:lnTo>
                    <a:pt x="2129" y="1651"/>
                  </a:lnTo>
                  <a:lnTo>
                    <a:pt x="2122" y="1651"/>
                  </a:lnTo>
                  <a:lnTo>
                    <a:pt x="2118" y="1651"/>
                  </a:lnTo>
                  <a:lnTo>
                    <a:pt x="2117" y="1650"/>
                  </a:lnTo>
                  <a:lnTo>
                    <a:pt x="2118" y="1649"/>
                  </a:lnTo>
                  <a:lnTo>
                    <a:pt x="2121" y="1649"/>
                  </a:lnTo>
                  <a:lnTo>
                    <a:pt x="2107" y="1651"/>
                  </a:lnTo>
                  <a:lnTo>
                    <a:pt x="2092" y="1652"/>
                  </a:lnTo>
                  <a:lnTo>
                    <a:pt x="2124" y="1623"/>
                  </a:lnTo>
                  <a:lnTo>
                    <a:pt x="2136" y="1624"/>
                  </a:lnTo>
                  <a:lnTo>
                    <a:pt x="2150" y="1626"/>
                  </a:lnTo>
                  <a:close/>
                  <a:moveTo>
                    <a:pt x="2077" y="1637"/>
                  </a:moveTo>
                  <a:lnTo>
                    <a:pt x="2055" y="1614"/>
                  </a:lnTo>
                  <a:lnTo>
                    <a:pt x="2068" y="1607"/>
                  </a:lnTo>
                  <a:lnTo>
                    <a:pt x="2078" y="1602"/>
                  </a:lnTo>
                  <a:lnTo>
                    <a:pt x="2089" y="1598"/>
                  </a:lnTo>
                  <a:lnTo>
                    <a:pt x="2097" y="1596"/>
                  </a:lnTo>
                  <a:lnTo>
                    <a:pt x="2105" y="1595"/>
                  </a:lnTo>
                  <a:lnTo>
                    <a:pt x="2111" y="1596"/>
                  </a:lnTo>
                  <a:lnTo>
                    <a:pt x="2116" y="1597"/>
                  </a:lnTo>
                  <a:lnTo>
                    <a:pt x="2119" y="1599"/>
                  </a:lnTo>
                  <a:lnTo>
                    <a:pt x="2120" y="1602"/>
                  </a:lnTo>
                  <a:lnTo>
                    <a:pt x="2120" y="1605"/>
                  </a:lnTo>
                  <a:lnTo>
                    <a:pt x="2118" y="1610"/>
                  </a:lnTo>
                  <a:lnTo>
                    <a:pt x="2114" y="1615"/>
                  </a:lnTo>
                  <a:lnTo>
                    <a:pt x="2108" y="1620"/>
                  </a:lnTo>
                  <a:lnTo>
                    <a:pt x="2100" y="1625"/>
                  </a:lnTo>
                  <a:lnTo>
                    <a:pt x="2090" y="1631"/>
                  </a:lnTo>
                  <a:lnTo>
                    <a:pt x="2077" y="1637"/>
                  </a:lnTo>
                  <a:close/>
                  <a:moveTo>
                    <a:pt x="2112" y="1575"/>
                  </a:moveTo>
                  <a:lnTo>
                    <a:pt x="2102" y="1577"/>
                  </a:lnTo>
                  <a:lnTo>
                    <a:pt x="2092" y="1579"/>
                  </a:lnTo>
                  <a:lnTo>
                    <a:pt x="2082" y="1582"/>
                  </a:lnTo>
                  <a:lnTo>
                    <a:pt x="2073" y="1585"/>
                  </a:lnTo>
                  <a:lnTo>
                    <a:pt x="2062" y="1581"/>
                  </a:lnTo>
                  <a:lnTo>
                    <a:pt x="2053" y="1578"/>
                  </a:lnTo>
                  <a:lnTo>
                    <a:pt x="2043" y="1575"/>
                  </a:lnTo>
                  <a:lnTo>
                    <a:pt x="2034" y="1571"/>
                  </a:lnTo>
                  <a:lnTo>
                    <a:pt x="2039" y="1562"/>
                  </a:lnTo>
                  <a:lnTo>
                    <a:pt x="2043" y="1554"/>
                  </a:lnTo>
                  <a:lnTo>
                    <a:pt x="2054" y="1552"/>
                  </a:lnTo>
                  <a:lnTo>
                    <a:pt x="2061" y="1551"/>
                  </a:lnTo>
                  <a:lnTo>
                    <a:pt x="2069" y="1552"/>
                  </a:lnTo>
                  <a:lnTo>
                    <a:pt x="2076" y="1554"/>
                  </a:lnTo>
                  <a:lnTo>
                    <a:pt x="2082" y="1556"/>
                  </a:lnTo>
                  <a:lnTo>
                    <a:pt x="2091" y="1560"/>
                  </a:lnTo>
                  <a:lnTo>
                    <a:pt x="2100" y="1566"/>
                  </a:lnTo>
                  <a:lnTo>
                    <a:pt x="2112" y="1575"/>
                  </a:lnTo>
                  <a:close/>
                  <a:moveTo>
                    <a:pt x="2086" y="1540"/>
                  </a:moveTo>
                  <a:lnTo>
                    <a:pt x="2077" y="1540"/>
                  </a:lnTo>
                  <a:lnTo>
                    <a:pt x="2069" y="1540"/>
                  </a:lnTo>
                  <a:lnTo>
                    <a:pt x="2061" y="1539"/>
                  </a:lnTo>
                  <a:lnTo>
                    <a:pt x="2053" y="1539"/>
                  </a:lnTo>
                  <a:lnTo>
                    <a:pt x="2041" y="1530"/>
                  </a:lnTo>
                  <a:lnTo>
                    <a:pt x="2031" y="1522"/>
                  </a:lnTo>
                  <a:lnTo>
                    <a:pt x="2046" y="1510"/>
                  </a:lnTo>
                  <a:lnTo>
                    <a:pt x="2056" y="1506"/>
                  </a:lnTo>
                  <a:lnTo>
                    <a:pt x="2060" y="1507"/>
                  </a:lnTo>
                  <a:lnTo>
                    <a:pt x="2067" y="1510"/>
                  </a:lnTo>
                  <a:lnTo>
                    <a:pt x="2074" y="1515"/>
                  </a:lnTo>
                  <a:lnTo>
                    <a:pt x="2083" y="1524"/>
                  </a:lnTo>
                  <a:lnTo>
                    <a:pt x="2084" y="1532"/>
                  </a:lnTo>
                  <a:lnTo>
                    <a:pt x="2086" y="1540"/>
                  </a:lnTo>
                  <a:close/>
                  <a:moveTo>
                    <a:pt x="2045" y="1457"/>
                  </a:moveTo>
                  <a:lnTo>
                    <a:pt x="2044" y="1466"/>
                  </a:lnTo>
                  <a:lnTo>
                    <a:pt x="2041" y="1480"/>
                  </a:lnTo>
                  <a:lnTo>
                    <a:pt x="2039" y="1486"/>
                  </a:lnTo>
                  <a:lnTo>
                    <a:pt x="2036" y="1492"/>
                  </a:lnTo>
                  <a:lnTo>
                    <a:pt x="2035" y="1494"/>
                  </a:lnTo>
                  <a:lnTo>
                    <a:pt x="2034" y="1495"/>
                  </a:lnTo>
                  <a:lnTo>
                    <a:pt x="2032" y="1495"/>
                  </a:lnTo>
                  <a:lnTo>
                    <a:pt x="2031" y="1495"/>
                  </a:lnTo>
                  <a:lnTo>
                    <a:pt x="2018" y="1490"/>
                  </a:lnTo>
                  <a:lnTo>
                    <a:pt x="2007" y="1484"/>
                  </a:lnTo>
                  <a:lnTo>
                    <a:pt x="2000" y="1477"/>
                  </a:lnTo>
                  <a:lnTo>
                    <a:pt x="1994" y="1472"/>
                  </a:lnTo>
                  <a:lnTo>
                    <a:pt x="1997" y="1469"/>
                  </a:lnTo>
                  <a:lnTo>
                    <a:pt x="2001" y="1466"/>
                  </a:lnTo>
                  <a:lnTo>
                    <a:pt x="2007" y="1463"/>
                  </a:lnTo>
                  <a:lnTo>
                    <a:pt x="2015" y="1459"/>
                  </a:lnTo>
                  <a:lnTo>
                    <a:pt x="2022" y="1457"/>
                  </a:lnTo>
                  <a:lnTo>
                    <a:pt x="2031" y="1456"/>
                  </a:lnTo>
                  <a:lnTo>
                    <a:pt x="2039" y="1455"/>
                  </a:lnTo>
                  <a:lnTo>
                    <a:pt x="2045" y="1457"/>
                  </a:lnTo>
                  <a:close/>
                  <a:moveTo>
                    <a:pt x="1995" y="1446"/>
                  </a:moveTo>
                  <a:lnTo>
                    <a:pt x="1985" y="1440"/>
                  </a:lnTo>
                  <a:lnTo>
                    <a:pt x="1976" y="1435"/>
                  </a:lnTo>
                  <a:lnTo>
                    <a:pt x="1966" y="1430"/>
                  </a:lnTo>
                  <a:lnTo>
                    <a:pt x="1958" y="1425"/>
                  </a:lnTo>
                  <a:lnTo>
                    <a:pt x="1958" y="1416"/>
                  </a:lnTo>
                  <a:lnTo>
                    <a:pt x="1958" y="1409"/>
                  </a:lnTo>
                  <a:lnTo>
                    <a:pt x="1960" y="1402"/>
                  </a:lnTo>
                  <a:lnTo>
                    <a:pt x="1961" y="1397"/>
                  </a:lnTo>
                  <a:lnTo>
                    <a:pt x="1963" y="1394"/>
                  </a:lnTo>
                  <a:lnTo>
                    <a:pt x="1965" y="1391"/>
                  </a:lnTo>
                  <a:lnTo>
                    <a:pt x="1968" y="1390"/>
                  </a:lnTo>
                  <a:lnTo>
                    <a:pt x="1971" y="1389"/>
                  </a:lnTo>
                  <a:lnTo>
                    <a:pt x="1974" y="1389"/>
                  </a:lnTo>
                  <a:lnTo>
                    <a:pt x="1977" y="1390"/>
                  </a:lnTo>
                  <a:lnTo>
                    <a:pt x="1980" y="1392"/>
                  </a:lnTo>
                  <a:lnTo>
                    <a:pt x="1984" y="1394"/>
                  </a:lnTo>
                  <a:lnTo>
                    <a:pt x="1991" y="1400"/>
                  </a:lnTo>
                  <a:lnTo>
                    <a:pt x="1997" y="1408"/>
                  </a:lnTo>
                  <a:lnTo>
                    <a:pt x="2003" y="1416"/>
                  </a:lnTo>
                  <a:lnTo>
                    <a:pt x="2007" y="1425"/>
                  </a:lnTo>
                  <a:lnTo>
                    <a:pt x="2011" y="1433"/>
                  </a:lnTo>
                  <a:lnTo>
                    <a:pt x="2013" y="1440"/>
                  </a:lnTo>
                  <a:lnTo>
                    <a:pt x="2013" y="1444"/>
                  </a:lnTo>
                  <a:lnTo>
                    <a:pt x="2013" y="1446"/>
                  </a:lnTo>
                  <a:lnTo>
                    <a:pt x="2012" y="1448"/>
                  </a:lnTo>
                  <a:lnTo>
                    <a:pt x="2010" y="1449"/>
                  </a:lnTo>
                  <a:lnTo>
                    <a:pt x="2007" y="1450"/>
                  </a:lnTo>
                  <a:lnTo>
                    <a:pt x="2004" y="1449"/>
                  </a:lnTo>
                  <a:lnTo>
                    <a:pt x="2000" y="1448"/>
                  </a:lnTo>
                  <a:lnTo>
                    <a:pt x="1995" y="1446"/>
                  </a:lnTo>
                  <a:close/>
                  <a:moveTo>
                    <a:pt x="1991" y="1370"/>
                  </a:moveTo>
                  <a:lnTo>
                    <a:pt x="1983" y="1374"/>
                  </a:lnTo>
                  <a:lnTo>
                    <a:pt x="1977" y="1378"/>
                  </a:lnTo>
                  <a:lnTo>
                    <a:pt x="1965" y="1382"/>
                  </a:lnTo>
                  <a:lnTo>
                    <a:pt x="1945" y="1390"/>
                  </a:lnTo>
                  <a:lnTo>
                    <a:pt x="1933" y="1382"/>
                  </a:lnTo>
                  <a:lnTo>
                    <a:pt x="1921" y="1376"/>
                  </a:lnTo>
                  <a:lnTo>
                    <a:pt x="1935" y="1372"/>
                  </a:lnTo>
                  <a:lnTo>
                    <a:pt x="1950" y="1370"/>
                  </a:lnTo>
                  <a:lnTo>
                    <a:pt x="1968" y="1370"/>
                  </a:lnTo>
                  <a:lnTo>
                    <a:pt x="1991" y="1370"/>
                  </a:lnTo>
                  <a:close/>
                  <a:moveTo>
                    <a:pt x="1967" y="1350"/>
                  </a:moveTo>
                  <a:lnTo>
                    <a:pt x="1903" y="1350"/>
                  </a:lnTo>
                  <a:lnTo>
                    <a:pt x="1906" y="1332"/>
                  </a:lnTo>
                  <a:lnTo>
                    <a:pt x="1921" y="1331"/>
                  </a:lnTo>
                  <a:lnTo>
                    <a:pt x="1937" y="1331"/>
                  </a:lnTo>
                  <a:lnTo>
                    <a:pt x="1952" y="1329"/>
                  </a:lnTo>
                  <a:lnTo>
                    <a:pt x="1967" y="1329"/>
                  </a:lnTo>
                  <a:lnTo>
                    <a:pt x="1967" y="1350"/>
                  </a:lnTo>
                  <a:close/>
                  <a:moveTo>
                    <a:pt x="1939" y="1282"/>
                  </a:moveTo>
                  <a:lnTo>
                    <a:pt x="1938" y="1291"/>
                  </a:lnTo>
                  <a:lnTo>
                    <a:pt x="1938" y="1302"/>
                  </a:lnTo>
                  <a:lnTo>
                    <a:pt x="1923" y="1303"/>
                  </a:lnTo>
                  <a:lnTo>
                    <a:pt x="1908" y="1304"/>
                  </a:lnTo>
                  <a:lnTo>
                    <a:pt x="1895" y="1305"/>
                  </a:lnTo>
                  <a:lnTo>
                    <a:pt x="1881" y="1307"/>
                  </a:lnTo>
                  <a:lnTo>
                    <a:pt x="1873" y="1299"/>
                  </a:lnTo>
                  <a:lnTo>
                    <a:pt x="1866" y="1291"/>
                  </a:lnTo>
                  <a:lnTo>
                    <a:pt x="1873" y="1284"/>
                  </a:lnTo>
                  <a:lnTo>
                    <a:pt x="1882" y="1280"/>
                  </a:lnTo>
                  <a:lnTo>
                    <a:pt x="1889" y="1277"/>
                  </a:lnTo>
                  <a:lnTo>
                    <a:pt x="1898" y="1276"/>
                  </a:lnTo>
                  <a:lnTo>
                    <a:pt x="1907" y="1276"/>
                  </a:lnTo>
                  <a:lnTo>
                    <a:pt x="1917" y="1277"/>
                  </a:lnTo>
                  <a:lnTo>
                    <a:pt x="1927" y="1279"/>
                  </a:lnTo>
                  <a:lnTo>
                    <a:pt x="1939" y="1282"/>
                  </a:lnTo>
                  <a:close/>
                  <a:moveTo>
                    <a:pt x="1910" y="1241"/>
                  </a:moveTo>
                  <a:lnTo>
                    <a:pt x="1893" y="1247"/>
                  </a:lnTo>
                  <a:lnTo>
                    <a:pt x="1877" y="1254"/>
                  </a:lnTo>
                  <a:lnTo>
                    <a:pt x="1861" y="1261"/>
                  </a:lnTo>
                  <a:lnTo>
                    <a:pt x="1849" y="1264"/>
                  </a:lnTo>
                  <a:lnTo>
                    <a:pt x="1844" y="1252"/>
                  </a:lnTo>
                  <a:lnTo>
                    <a:pt x="1840" y="1242"/>
                  </a:lnTo>
                  <a:lnTo>
                    <a:pt x="1858" y="1235"/>
                  </a:lnTo>
                  <a:lnTo>
                    <a:pt x="1873" y="1231"/>
                  </a:lnTo>
                  <a:lnTo>
                    <a:pt x="1882" y="1231"/>
                  </a:lnTo>
                  <a:lnTo>
                    <a:pt x="1890" y="1232"/>
                  </a:lnTo>
                  <a:lnTo>
                    <a:pt x="1900" y="1235"/>
                  </a:lnTo>
                  <a:lnTo>
                    <a:pt x="1910" y="1241"/>
                  </a:lnTo>
                  <a:close/>
                  <a:moveTo>
                    <a:pt x="1886" y="1193"/>
                  </a:moveTo>
                  <a:lnTo>
                    <a:pt x="1861" y="1207"/>
                  </a:lnTo>
                  <a:lnTo>
                    <a:pt x="1847" y="1214"/>
                  </a:lnTo>
                  <a:lnTo>
                    <a:pt x="1842" y="1216"/>
                  </a:lnTo>
                  <a:lnTo>
                    <a:pt x="1839" y="1217"/>
                  </a:lnTo>
                  <a:lnTo>
                    <a:pt x="1832" y="1212"/>
                  </a:lnTo>
                  <a:lnTo>
                    <a:pt x="1828" y="1208"/>
                  </a:lnTo>
                  <a:lnTo>
                    <a:pt x="1826" y="1205"/>
                  </a:lnTo>
                  <a:lnTo>
                    <a:pt x="1825" y="1202"/>
                  </a:lnTo>
                  <a:lnTo>
                    <a:pt x="1826" y="1200"/>
                  </a:lnTo>
                  <a:lnTo>
                    <a:pt x="1827" y="1196"/>
                  </a:lnTo>
                  <a:lnTo>
                    <a:pt x="1830" y="1192"/>
                  </a:lnTo>
                  <a:lnTo>
                    <a:pt x="1833" y="1188"/>
                  </a:lnTo>
                  <a:lnTo>
                    <a:pt x="1846" y="1188"/>
                  </a:lnTo>
                  <a:lnTo>
                    <a:pt x="1860" y="1188"/>
                  </a:lnTo>
                  <a:lnTo>
                    <a:pt x="1872" y="1189"/>
                  </a:lnTo>
                  <a:lnTo>
                    <a:pt x="1885" y="1189"/>
                  </a:lnTo>
                  <a:lnTo>
                    <a:pt x="1885" y="1191"/>
                  </a:lnTo>
                  <a:lnTo>
                    <a:pt x="1886" y="1193"/>
                  </a:lnTo>
                  <a:close/>
                  <a:moveTo>
                    <a:pt x="1846" y="1150"/>
                  </a:moveTo>
                  <a:lnTo>
                    <a:pt x="1838" y="1155"/>
                  </a:lnTo>
                  <a:lnTo>
                    <a:pt x="1830" y="1160"/>
                  </a:lnTo>
                  <a:lnTo>
                    <a:pt x="1826" y="1163"/>
                  </a:lnTo>
                  <a:lnTo>
                    <a:pt x="1823" y="1165"/>
                  </a:lnTo>
                  <a:lnTo>
                    <a:pt x="1819" y="1166"/>
                  </a:lnTo>
                  <a:lnTo>
                    <a:pt x="1813" y="1166"/>
                  </a:lnTo>
                  <a:lnTo>
                    <a:pt x="1809" y="1166"/>
                  </a:lnTo>
                  <a:lnTo>
                    <a:pt x="1806" y="1164"/>
                  </a:lnTo>
                  <a:lnTo>
                    <a:pt x="1803" y="1160"/>
                  </a:lnTo>
                  <a:lnTo>
                    <a:pt x="1801" y="1157"/>
                  </a:lnTo>
                  <a:lnTo>
                    <a:pt x="1797" y="1151"/>
                  </a:lnTo>
                  <a:lnTo>
                    <a:pt x="1795" y="1147"/>
                  </a:lnTo>
                  <a:lnTo>
                    <a:pt x="1808" y="1140"/>
                  </a:lnTo>
                  <a:lnTo>
                    <a:pt x="1817" y="1135"/>
                  </a:lnTo>
                  <a:lnTo>
                    <a:pt x="1823" y="1133"/>
                  </a:lnTo>
                  <a:lnTo>
                    <a:pt x="1828" y="1133"/>
                  </a:lnTo>
                  <a:lnTo>
                    <a:pt x="1835" y="1134"/>
                  </a:lnTo>
                  <a:lnTo>
                    <a:pt x="1844" y="1135"/>
                  </a:lnTo>
                  <a:lnTo>
                    <a:pt x="1845" y="1142"/>
                  </a:lnTo>
                  <a:lnTo>
                    <a:pt x="1846" y="1150"/>
                  </a:lnTo>
                  <a:close/>
                  <a:moveTo>
                    <a:pt x="1813" y="1105"/>
                  </a:moveTo>
                  <a:lnTo>
                    <a:pt x="1806" y="1112"/>
                  </a:lnTo>
                  <a:lnTo>
                    <a:pt x="1797" y="1117"/>
                  </a:lnTo>
                  <a:lnTo>
                    <a:pt x="1793" y="1120"/>
                  </a:lnTo>
                  <a:lnTo>
                    <a:pt x="1790" y="1121"/>
                  </a:lnTo>
                  <a:lnTo>
                    <a:pt x="1786" y="1123"/>
                  </a:lnTo>
                  <a:lnTo>
                    <a:pt x="1783" y="1123"/>
                  </a:lnTo>
                  <a:lnTo>
                    <a:pt x="1771" y="1116"/>
                  </a:lnTo>
                  <a:lnTo>
                    <a:pt x="1761" y="1110"/>
                  </a:lnTo>
                  <a:lnTo>
                    <a:pt x="1767" y="1097"/>
                  </a:lnTo>
                  <a:lnTo>
                    <a:pt x="1774" y="1085"/>
                  </a:lnTo>
                  <a:lnTo>
                    <a:pt x="1782" y="1087"/>
                  </a:lnTo>
                  <a:lnTo>
                    <a:pt x="1790" y="1092"/>
                  </a:lnTo>
                  <a:lnTo>
                    <a:pt x="1801" y="1097"/>
                  </a:lnTo>
                  <a:lnTo>
                    <a:pt x="1813" y="1105"/>
                  </a:lnTo>
                  <a:close/>
                  <a:moveTo>
                    <a:pt x="1795" y="1070"/>
                  </a:moveTo>
                  <a:lnTo>
                    <a:pt x="1792" y="1077"/>
                  </a:lnTo>
                  <a:lnTo>
                    <a:pt x="1775" y="1077"/>
                  </a:lnTo>
                  <a:lnTo>
                    <a:pt x="1758" y="1077"/>
                  </a:lnTo>
                  <a:lnTo>
                    <a:pt x="1743" y="1077"/>
                  </a:lnTo>
                  <a:lnTo>
                    <a:pt x="1727" y="1078"/>
                  </a:lnTo>
                  <a:lnTo>
                    <a:pt x="1717" y="1070"/>
                  </a:lnTo>
                  <a:lnTo>
                    <a:pt x="1727" y="1064"/>
                  </a:lnTo>
                  <a:lnTo>
                    <a:pt x="1735" y="1060"/>
                  </a:lnTo>
                  <a:lnTo>
                    <a:pt x="1743" y="1058"/>
                  </a:lnTo>
                  <a:lnTo>
                    <a:pt x="1751" y="1057"/>
                  </a:lnTo>
                  <a:lnTo>
                    <a:pt x="1758" y="1058"/>
                  </a:lnTo>
                  <a:lnTo>
                    <a:pt x="1769" y="1060"/>
                  </a:lnTo>
                  <a:lnTo>
                    <a:pt x="1781" y="1063"/>
                  </a:lnTo>
                  <a:lnTo>
                    <a:pt x="1795" y="1070"/>
                  </a:lnTo>
                  <a:close/>
                  <a:moveTo>
                    <a:pt x="1764" y="1021"/>
                  </a:moveTo>
                  <a:lnTo>
                    <a:pt x="1762" y="1026"/>
                  </a:lnTo>
                  <a:lnTo>
                    <a:pt x="1762" y="1033"/>
                  </a:lnTo>
                  <a:lnTo>
                    <a:pt x="1752" y="1034"/>
                  </a:lnTo>
                  <a:lnTo>
                    <a:pt x="1743" y="1035"/>
                  </a:lnTo>
                  <a:lnTo>
                    <a:pt x="1734" y="1036"/>
                  </a:lnTo>
                  <a:lnTo>
                    <a:pt x="1726" y="1037"/>
                  </a:lnTo>
                  <a:lnTo>
                    <a:pt x="1688" y="1010"/>
                  </a:lnTo>
                  <a:lnTo>
                    <a:pt x="1689" y="1006"/>
                  </a:lnTo>
                  <a:lnTo>
                    <a:pt x="1691" y="1003"/>
                  </a:lnTo>
                  <a:lnTo>
                    <a:pt x="1694" y="1002"/>
                  </a:lnTo>
                  <a:lnTo>
                    <a:pt x="1698" y="1001"/>
                  </a:lnTo>
                  <a:lnTo>
                    <a:pt x="1710" y="1002"/>
                  </a:lnTo>
                  <a:lnTo>
                    <a:pt x="1724" y="1005"/>
                  </a:lnTo>
                  <a:lnTo>
                    <a:pt x="1749" y="1015"/>
                  </a:lnTo>
                  <a:lnTo>
                    <a:pt x="1764" y="1021"/>
                  </a:lnTo>
                  <a:close/>
                  <a:moveTo>
                    <a:pt x="1734" y="989"/>
                  </a:moveTo>
                  <a:lnTo>
                    <a:pt x="1731" y="990"/>
                  </a:lnTo>
                  <a:lnTo>
                    <a:pt x="1729" y="992"/>
                  </a:lnTo>
                  <a:lnTo>
                    <a:pt x="1717" y="988"/>
                  </a:lnTo>
                  <a:lnTo>
                    <a:pt x="1708" y="984"/>
                  </a:lnTo>
                  <a:lnTo>
                    <a:pt x="1697" y="980"/>
                  </a:lnTo>
                  <a:lnTo>
                    <a:pt x="1688" y="977"/>
                  </a:lnTo>
                  <a:lnTo>
                    <a:pt x="1691" y="970"/>
                  </a:lnTo>
                  <a:lnTo>
                    <a:pt x="1695" y="965"/>
                  </a:lnTo>
                  <a:lnTo>
                    <a:pt x="1705" y="968"/>
                  </a:lnTo>
                  <a:lnTo>
                    <a:pt x="1714" y="971"/>
                  </a:lnTo>
                  <a:lnTo>
                    <a:pt x="1724" y="975"/>
                  </a:lnTo>
                  <a:lnTo>
                    <a:pt x="1734" y="980"/>
                  </a:lnTo>
                  <a:lnTo>
                    <a:pt x="1734" y="989"/>
                  </a:lnTo>
                  <a:close/>
                  <a:moveTo>
                    <a:pt x="1705" y="959"/>
                  </a:moveTo>
                  <a:lnTo>
                    <a:pt x="1695" y="954"/>
                  </a:lnTo>
                  <a:lnTo>
                    <a:pt x="1687" y="950"/>
                  </a:lnTo>
                  <a:lnTo>
                    <a:pt x="1679" y="946"/>
                  </a:lnTo>
                  <a:lnTo>
                    <a:pt x="1673" y="941"/>
                  </a:lnTo>
                  <a:lnTo>
                    <a:pt x="1668" y="936"/>
                  </a:lnTo>
                  <a:lnTo>
                    <a:pt x="1666" y="931"/>
                  </a:lnTo>
                  <a:lnTo>
                    <a:pt x="1663" y="926"/>
                  </a:lnTo>
                  <a:lnTo>
                    <a:pt x="1664" y="919"/>
                  </a:lnTo>
                  <a:lnTo>
                    <a:pt x="1669" y="918"/>
                  </a:lnTo>
                  <a:lnTo>
                    <a:pt x="1673" y="918"/>
                  </a:lnTo>
                  <a:lnTo>
                    <a:pt x="1677" y="919"/>
                  </a:lnTo>
                  <a:lnTo>
                    <a:pt x="1681" y="921"/>
                  </a:lnTo>
                  <a:lnTo>
                    <a:pt x="1691" y="924"/>
                  </a:lnTo>
                  <a:lnTo>
                    <a:pt x="1704" y="930"/>
                  </a:lnTo>
                  <a:lnTo>
                    <a:pt x="1700" y="935"/>
                  </a:lnTo>
                  <a:lnTo>
                    <a:pt x="1699" y="941"/>
                  </a:lnTo>
                  <a:lnTo>
                    <a:pt x="1699" y="945"/>
                  </a:lnTo>
                  <a:lnTo>
                    <a:pt x="1701" y="950"/>
                  </a:lnTo>
                  <a:lnTo>
                    <a:pt x="1705" y="956"/>
                  </a:lnTo>
                  <a:lnTo>
                    <a:pt x="1705" y="959"/>
                  </a:lnTo>
                  <a:close/>
                  <a:moveTo>
                    <a:pt x="1677" y="903"/>
                  </a:moveTo>
                  <a:lnTo>
                    <a:pt x="1667" y="900"/>
                  </a:lnTo>
                  <a:lnTo>
                    <a:pt x="1657" y="898"/>
                  </a:lnTo>
                  <a:lnTo>
                    <a:pt x="1660" y="890"/>
                  </a:lnTo>
                  <a:lnTo>
                    <a:pt x="1664" y="882"/>
                  </a:lnTo>
                  <a:lnTo>
                    <a:pt x="1668" y="885"/>
                  </a:lnTo>
                  <a:lnTo>
                    <a:pt x="1671" y="888"/>
                  </a:lnTo>
                  <a:lnTo>
                    <a:pt x="1674" y="891"/>
                  </a:lnTo>
                  <a:lnTo>
                    <a:pt x="1676" y="895"/>
                  </a:lnTo>
                  <a:lnTo>
                    <a:pt x="1678" y="898"/>
                  </a:lnTo>
                  <a:lnTo>
                    <a:pt x="1679" y="902"/>
                  </a:lnTo>
                  <a:lnTo>
                    <a:pt x="1679" y="903"/>
                  </a:lnTo>
                  <a:lnTo>
                    <a:pt x="1678" y="903"/>
                  </a:lnTo>
                  <a:lnTo>
                    <a:pt x="1677" y="903"/>
                  </a:lnTo>
                  <a:close/>
                  <a:moveTo>
                    <a:pt x="1677" y="810"/>
                  </a:moveTo>
                  <a:lnTo>
                    <a:pt x="1677" y="821"/>
                  </a:lnTo>
                  <a:lnTo>
                    <a:pt x="1675" y="830"/>
                  </a:lnTo>
                  <a:lnTo>
                    <a:pt x="1671" y="839"/>
                  </a:lnTo>
                  <a:lnTo>
                    <a:pt x="1664" y="851"/>
                  </a:lnTo>
                  <a:lnTo>
                    <a:pt x="1643" y="851"/>
                  </a:lnTo>
                  <a:lnTo>
                    <a:pt x="1623" y="851"/>
                  </a:lnTo>
                  <a:lnTo>
                    <a:pt x="1603" y="851"/>
                  </a:lnTo>
                  <a:lnTo>
                    <a:pt x="1583" y="851"/>
                  </a:lnTo>
                  <a:lnTo>
                    <a:pt x="1563" y="851"/>
                  </a:lnTo>
                  <a:lnTo>
                    <a:pt x="1543" y="851"/>
                  </a:lnTo>
                  <a:lnTo>
                    <a:pt x="1523" y="852"/>
                  </a:lnTo>
                  <a:lnTo>
                    <a:pt x="1503" y="852"/>
                  </a:lnTo>
                  <a:lnTo>
                    <a:pt x="1501" y="838"/>
                  </a:lnTo>
                  <a:lnTo>
                    <a:pt x="1501" y="830"/>
                  </a:lnTo>
                  <a:lnTo>
                    <a:pt x="1503" y="822"/>
                  </a:lnTo>
                  <a:lnTo>
                    <a:pt x="1506" y="813"/>
                  </a:lnTo>
                  <a:lnTo>
                    <a:pt x="1524" y="811"/>
                  </a:lnTo>
                  <a:lnTo>
                    <a:pt x="1545" y="807"/>
                  </a:lnTo>
                  <a:lnTo>
                    <a:pt x="1568" y="805"/>
                  </a:lnTo>
                  <a:lnTo>
                    <a:pt x="1593" y="802"/>
                  </a:lnTo>
                  <a:lnTo>
                    <a:pt x="1617" y="801"/>
                  </a:lnTo>
                  <a:lnTo>
                    <a:pt x="1640" y="801"/>
                  </a:lnTo>
                  <a:lnTo>
                    <a:pt x="1651" y="802"/>
                  </a:lnTo>
                  <a:lnTo>
                    <a:pt x="1660" y="804"/>
                  </a:lnTo>
                  <a:lnTo>
                    <a:pt x="1670" y="806"/>
                  </a:lnTo>
                  <a:lnTo>
                    <a:pt x="1677" y="810"/>
                  </a:lnTo>
                  <a:close/>
                  <a:moveTo>
                    <a:pt x="1604" y="621"/>
                  </a:moveTo>
                  <a:lnTo>
                    <a:pt x="1590" y="615"/>
                  </a:lnTo>
                  <a:lnTo>
                    <a:pt x="1575" y="610"/>
                  </a:lnTo>
                  <a:lnTo>
                    <a:pt x="1574" y="600"/>
                  </a:lnTo>
                  <a:lnTo>
                    <a:pt x="1575" y="592"/>
                  </a:lnTo>
                  <a:lnTo>
                    <a:pt x="1578" y="587"/>
                  </a:lnTo>
                  <a:lnTo>
                    <a:pt x="1581" y="583"/>
                  </a:lnTo>
                  <a:lnTo>
                    <a:pt x="1586" y="581"/>
                  </a:lnTo>
                  <a:lnTo>
                    <a:pt x="1592" y="581"/>
                  </a:lnTo>
                  <a:lnTo>
                    <a:pt x="1597" y="582"/>
                  </a:lnTo>
                  <a:lnTo>
                    <a:pt x="1602" y="585"/>
                  </a:lnTo>
                  <a:lnTo>
                    <a:pt x="1608" y="588"/>
                  </a:lnTo>
                  <a:lnTo>
                    <a:pt x="1612" y="592"/>
                  </a:lnTo>
                  <a:lnTo>
                    <a:pt x="1615" y="596"/>
                  </a:lnTo>
                  <a:lnTo>
                    <a:pt x="1617" y="601"/>
                  </a:lnTo>
                  <a:lnTo>
                    <a:pt x="1617" y="607"/>
                  </a:lnTo>
                  <a:lnTo>
                    <a:pt x="1615" y="612"/>
                  </a:lnTo>
                  <a:lnTo>
                    <a:pt x="1611" y="616"/>
                  </a:lnTo>
                  <a:lnTo>
                    <a:pt x="1604" y="621"/>
                  </a:lnTo>
                  <a:close/>
                  <a:moveTo>
                    <a:pt x="1623" y="757"/>
                  </a:moveTo>
                  <a:lnTo>
                    <a:pt x="1576" y="770"/>
                  </a:lnTo>
                  <a:lnTo>
                    <a:pt x="1571" y="763"/>
                  </a:lnTo>
                  <a:lnTo>
                    <a:pt x="1567" y="756"/>
                  </a:lnTo>
                  <a:lnTo>
                    <a:pt x="1580" y="750"/>
                  </a:lnTo>
                  <a:lnTo>
                    <a:pt x="1602" y="743"/>
                  </a:lnTo>
                  <a:lnTo>
                    <a:pt x="1608" y="741"/>
                  </a:lnTo>
                  <a:lnTo>
                    <a:pt x="1612" y="741"/>
                  </a:lnTo>
                  <a:lnTo>
                    <a:pt x="1617" y="741"/>
                  </a:lnTo>
                  <a:lnTo>
                    <a:pt x="1620" y="742"/>
                  </a:lnTo>
                  <a:lnTo>
                    <a:pt x="1623" y="744"/>
                  </a:lnTo>
                  <a:lnTo>
                    <a:pt x="1624" y="747"/>
                  </a:lnTo>
                  <a:lnTo>
                    <a:pt x="1625" y="751"/>
                  </a:lnTo>
                  <a:lnTo>
                    <a:pt x="1623" y="757"/>
                  </a:lnTo>
                  <a:close/>
                  <a:moveTo>
                    <a:pt x="1618" y="660"/>
                  </a:moveTo>
                  <a:lnTo>
                    <a:pt x="1623" y="668"/>
                  </a:lnTo>
                  <a:lnTo>
                    <a:pt x="1628" y="676"/>
                  </a:lnTo>
                  <a:lnTo>
                    <a:pt x="1622" y="683"/>
                  </a:lnTo>
                  <a:lnTo>
                    <a:pt x="1617" y="688"/>
                  </a:lnTo>
                  <a:lnTo>
                    <a:pt x="1612" y="692"/>
                  </a:lnTo>
                  <a:lnTo>
                    <a:pt x="1606" y="693"/>
                  </a:lnTo>
                  <a:lnTo>
                    <a:pt x="1595" y="692"/>
                  </a:lnTo>
                  <a:lnTo>
                    <a:pt x="1585" y="690"/>
                  </a:lnTo>
                  <a:lnTo>
                    <a:pt x="1578" y="688"/>
                  </a:lnTo>
                  <a:lnTo>
                    <a:pt x="1573" y="685"/>
                  </a:lnTo>
                  <a:lnTo>
                    <a:pt x="1570" y="683"/>
                  </a:lnTo>
                  <a:lnTo>
                    <a:pt x="1567" y="680"/>
                  </a:lnTo>
                  <a:lnTo>
                    <a:pt x="1566" y="676"/>
                  </a:lnTo>
                  <a:lnTo>
                    <a:pt x="1567" y="673"/>
                  </a:lnTo>
                  <a:lnTo>
                    <a:pt x="1571" y="670"/>
                  </a:lnTo>
                  <a:lnTo>
                    <a:pt x="1574" y="667"/>
                  </a:lnTo>
                  <a:lnTo>
                    <a:pt x="1579" y="665"/>
                  </a:lnTo>
                  <a:lnTo>
                    <a:pt x="1585" y="663"/>
                  </a:lnTo>
                  <a:lnTo>
                    <a:pt x="1592" y="661"/>
                  </a:lnTo>
                  <a:lnTo>
                    <a:pt x="1600" y="660"/>
                  </a:lnTo>
                  <a:lnTo>
                    <a:pt x="1609" y="660"/>
                  </a:lnTo>
                  <a:lnTo>
                    <a:pt x="1618" y="660"/>
                  </a:lnTo>
                  <a:close/>
                  <a:moveTo>
                    <a:pt x="1640" y="539"/>
                  </a:moveTo>
                  <a:lnTo>
                    <a:pt x="1628" y="544"/>
                  </a:lnTo>
                  <a:lnTo>
                    <a:pt x="1615" y="550"/>
                  </a:lnTo>
                  <a:lnTo>
                    <a:pt x="1602" y="555"/>
                  </a:lnTo>
                  <a:lnTo>
                    <a:pt x="1590" y="560"/>
                  </a:lnTo>
                  <a:lnTo>
                    <a:pt x="1582" y="559"/>
                  </a:lnTo>
                  <a:lnTo>
                    <a:pt x="1574" y="556"/>
                  </a:lnTo>
                  <a:lnTo>
                    <a:pt x="1567" y="554"/>
                  </a:lnTo>
                  <a:lnTo>
                    <a:pt x="1560" y="551"/>
                  </a:lnTo>
                  <a:lnTo>
                    <a:pt x="1555" y="548"/>
                  </a:lnTo>
                  <a:lnTo>
                    <a:pt x="1548" y="543"/>
                  </a:lnTo>
                  <a:lnTo>
                    <a:pt x="1543" y="540"/>
                  </a:lnTo>
                  <a:lnTo>
                    <a:pt x="1539" y="536"/>
                  </a:lnTo>
                  <a:lnTo>
                    <a:pt x="1530" y="526"/>
                  </a:lnTo>
                  <a:lnTo>
                    <a:pt x="1524" y="516"/>
                  </a:lnTo>
                  <a:lnTo>
                    <a:pt x="1520" y="504"/>
                  </a:lnTo>
                  <a:lnTo>
                    <a:pt x="1517" y="494"/>
                  </a:lnTo>
                  <a:lnTo>
                    <a:pt x="1517" y="482"/>
                  </a:lnTo>
                  <a:lnTo>
                    <a:pt x="1518" y="470"/>
                  </a:lnTo>
                  <a:lnTo>
                    <a:pt x="1521" y="459"/>
                  </a:lnTo>
                  <a:lnTo>
                    <a:pt x="1526" y="448"/>
                  </a:lnTo>
                  <a:lnTo>
                    <a:pt x="1534" y="438"/>
                  </a:lnTo>
                  <a:lnTo>
                    <a:pt x="1542" y="428"/>
                  </a:lnTo>
                  <a:lnTo>
                    <a:pt x="1547" y="424"/>
                  </a:lnTo>
                  <a:lnTo>
                    <a:pt x="1554" y="421"/>
                  </a:lnTo>
                  <a:lnTo>
                    <a:pt x="1560" y="416"/>
                  </a:lnTo>
                  <a:lnTo>
                    <a:pt x="1566" y="413"/>
                  </a:lnTo>
                  <a:lnTo>
                    <a:pt x="1566" y="391"/>
                  </a:lnTo>
                  <a:lnTo>
                    <a:pt x="1566" y="369"/>
                  </a:lnTo>
                  <a:lnTo>
                    <a:pt x="1566" y="347"/>
                  </a:lnTo>
                  <a:lnTo>
                    <a:pt x="1567" y="325"/>
                  </a:lnTo>
                  <a:lnTo>
                    <a:pt x="1537" y="325"/>
                  </a:lnTo>
                  <a:lnTo>
                    <a:pt x="1506" y="325"/>
                  </a:lnTo>
                  <a:lnTo>
                    <a:pt x="1477" y="325"/>
                  </a:lnTo>
                  <a:lnTo>
                    <a:pt x="1446" y="326"/>
                  </a:lnTo>
                  <a:lnTo>
                    <a:pt x="1442" y="335"/>
                  </a:lnTo>
                  <a:lnTo>
                    <a:pt x="1435" y="344"/>
                  </a:lnTo>
                  <a:lnTo>
                    <a:pt x="1430" y="350"/>
                  </a:lnTo>
                  <a:lnTo>
                    <a:pt x="1423" y="355"/>
                  </a:lnTo>
                  <a:lnTo>
                    <a:pt x="1415" y="358"/>
                  </a:lnTo>
                  <a:lnTo>
                    <a:pt x="1408" y="360"/>
                  </a:lnTo>
                  <a:lnTo>
                    <a:pt x="1400" y="362"/>
                  </a:lnTo>
                  <a:lnTo>
                    <a:pt x="1392" y="362"/>
                  </a:lnTo>
                  <a:lnTo>
                    <a:pt x="1384" y="360"/>
                  </a:lnTo>
                  <a:lnTo>
                    <a:pt x="1375" y="358"/>
                  </a:lnTo>
                  <a:lnTo>
                    <a:pt x="1367" y="355"/>
                  </a:lnTo>
                  <a:lnTo>
                    <a:pt x="1358" y="351"/>
                  </a:lnTo>
                  <a:lnTo>
                    <a:pt x="1351" y="346"/>
                  </a:lnTo>
                  <a:lnTo>
                    <a:pt x="1344" y="340"/>
                  </a:lnTo>
                  <a:lnTo>
                    <a:pt x="1337" y="334"/>
                  </a:lnTo>
                  <a:lnTo>
                    <a:pt x="1331" y="328"/>
                  </a:lnTo>
                  <a:lnTo>
                    <a:pt x="1326" y="320"/>
                  </a:lnTo>
                  <a:lnTo>
                    <a:pt x="1320" y="313"/>
                  </a:lnTo>
                  <a:lnTo>
                    <a:pt x="1317" y="306"/>
                  </a:lnTo>
                  <a:lnTo>
                    <a:pt x="1314" y="298"/>
                  </a:lnTo>
                  <a:lnTo>
                    <a:pt x="1312" y="290"/>
                  </a:lnTo>
                  <a:lnTo>
                    <a:pt x="1312" y="281"/>
                  </a:lnTo>
                  <a:lnTo>
                    <a:pt x="1312" y="273"/>
                  </a:lnTo>
                  <a:lnTo>
                    <a:pt x="1315" y="265"/>
                  </a:lnTo>
                  <a:lnTo>
                    <a:pt x="1318" y="258"/>
                  </a:lnTo>
                  <a:lnTo>
                    <a:pt x="1324" y="250"/>
                  </a:lnTo>
                  <a:lnTo>
                    <a:pt x="1331" y="243"/>
                  </a:lnTo>
                  <a:lnTo>
                    <a:pt x="1339" y="236"/>
                  </a:lnTo>
                  <a:lnTo>
                    <a:pt x="1350" y="229"/>
                  </a:lnTo>
                  <a:lnTo>
                    <a:pt x="1363" y="224"/>
                  </a:lnTo>
                  <a:lnTo>
                    <a:pt x="1377" y="219"/>
                  </a:lnTo>
                  <a:lnTo>
                    <a:pt x="1394" y="215"/>
                  </a:lnTo>
                  <a:lnTo>
                    <a:pt x="1417" y="223"/>
                  </a:lnTo>
                  <a:lnTo>
                    <a:pt x="1429" y="231"/>
                  </a:lnTo>
                  <a:lnTo>
                    <a:pt x="1434" y="235"/>
                  </a:lnTo>
                  <a:lnTo>
                    <a:pt x="1440" y="242"/>
                  </a:lnTo>
                  <a:lnTo>
                    <a:pt x="1444" y="253"/>
                  </a:lnTo>
                  <a:lnTo>
                    <a:pt x="1450" y="267"/>
                  </a:lnTo>
                  <a:lnTo>
                    <a:pt x="1479" y="267"/>
                  </a:lnTo>
                  <a:lnTo>
                    <a:pt x="1508" y="267"/>
                  </a:lnTo>
                  <a:lnTo>
                    <a:pt x="1538" y="267"/>
                  </a:lnTo>
                  <a:lnTo>
                    <a:pt x="1567" y="267"/>
                  </a:lnTo>
                  <a:lnTo>
                    <a:pt x="1566" y="242"/>
                  </a:lnTo>
                  <a:lnTo>
                    <a:pt x="1566" y="216"/>
                  </a:lnTo>
                  <a:lnTo>
                    <a:pt x="1565" y="189"/>
                  </a:lnTo>
                  <a:lnTo>
                    <a:pt x="1565" y="164"/>
                  </a:lnTo>
                  <a:lnTo>
                    <a:pt x="1552" y="157"/>
                  </a:lnTo>
                  <a:lnTo>
                    <a:pt x="1539" y="149"/>
                  </a:lnTo>
                  <a:lnTo>
                    <a:pt x="1530" y="142"/>
                  </a:lnTo>
                  <a:lnTo>
                    <a:pt x="1523" y="133"/>
                  </a:lnTo>
                  <a:lnTo>
                    <a:pt x="1519" y="125"/>
                  </a:lnTo>
                  <a:lnTo>
                    <a:pt x="1517" y="116"/>
                  </a:lnTo>
                  <a:lnTo>
                    <a:pt x="1517" y="108"/>
                  </a:lnTo>
                  <a:lnTo>
                    <a:pt x="1519" y="99"/>
                  </a:lnTo>
                  <a:lnTo>
                    <a:pt x="1522" y="91"/>
                  </a:lnTo>
                  <a:lnTo>
                    <a:pt x="1526" y="83"/>
                  </a:lnTo>
                  <a:lnTo>
                    <a:pt x="1533" y="74"/>
                  </a:lnTo>
                  <a:lnTo>
                    <a:pt x="1539" y="67"/>
                  </a:lnTo>
                  <a:lnTo>
                    <a:pt x="1547" y="59"/>
                  </a:lnTo>
                  <a:lnTo>
                    <a:pt x="1556" y="53"/>
                  </a:lnTo>
                  <a:lnTo>
                    <a:pt x="1565" y="48"/>
                  </a:lnTo>
                  <a:lnTo>
                    <a:pt x="1575" y="42"/>
                  </a:lnTo>
                  <a:lnTo>
                    <a:pt x="1585" y="38"/>
                  </a:lnTo>
                  <a:lnTo>
                    <a:pt x="1595" y="36"/>
                  </a:lnTo>
                  <a:lnTo>
                    <a:pt x="1605" y="34"/>
                  </a:lnTo>
                  <a:lnTo>
                    <a:pt x="1615" y="33"/>
                  </a:lnTo>
                  <a:lnTo>
                    <a:pt x="1623" y="34"/>
                  </a:lnTo>
                  <a:lnTo>
                    <a:pt x="1633" y="36"/>
                  </a:lnTo>
                  <a:lnTo>
                    <a:pt x="1640" y="39"/>
                  </a:lnTo>
                  <a:lnTo>
                    <a:pt x="1648" y="45"/>
                  </a:lnTo>
                  <a:lnTo>
                    <a:pt x="1653" y="51"/>
                  </a:lnTo>
                  <a:lnTo>
                    <a:pt x="1657" y="59"/>
                  </a:lnTo>
                  <a:lnTo>
                    <a:pt x="1660" y="70"/>
                  </a:lnTo>
                  <a:lnTo>
                    <a:pt x="1661" y="83"/>
                  </a:lnTo>
                  <a:lnTo>
                    <a:pt x="1661" y="97"/>
                  </a:lnTo>
                  <a:lnTo>
                    <a:pt x="1659" y="114"/>
                  </a:lnTo>
                  <a:lnTo>
                    <a:pt x="1654" y="133"/>
                  </a:lnTo>
                  <a:lnTo>
                    <a:pt x="1648" y="154"/>
                  </a:lnTo>
                  <a:lnTo>
                    <a:pt x="1625" y="165"/>
                  </a:lnTo>
                  <a:lnTo>
                    <a:pt x="1624" y="190"/>
                  </a:lnTo>
                  <a:lnTo>
                    <a:pt x="1624" y="217"/>
                  </a:lnTo>
                  <a:lnTo>
                    <a:pt x="1624" y="242"/>
                  </a:lnTo>
                  <a:lnTo>
                    <a:pt x="1624" y="267"/>
                  </a:lnTo>
                  <a:lnTo>
                    <a:pt x="1649" y="267"/>
                  </a:lnTo>
                  <a:lnTo>
                    <a:pt x="1674" y="267"/>
                  </a:lnTo>
                  <a:lnTo>
                    <a:pt x="1698" y="267"/>
                  </a:lnTo>
                  <a:lnTo>
                    <a:pt x="1724" y="267"/>
                  </a:lnTo>
                  <a:lnTo>
                    <a:pt x="1727" y="256"/>
                  </a:lnTo>
                  <a:lnTo>
                    <a:pt x="1732" y="246"/>
                  </a:lnTo>
                  <a:lnTo>
                    <a:pt x="1737" y="239"/>
                  </a:lnTo>
                  <a:lnTo>
                    <a:pt x="1743" y="233"/>
                  </a:lnTo>
                  <a:lnTo>
                    <a:pt x="1749" y="227"/>
                  </a:lnTo>
                  <a:lnTo>
                    <a:pt x="1755" y="223"/>
                  </a:lnTo>
                  <a:lnTo>
                    <a:pt x="1763" y="221"/>
                  </a:lnTo>
                  <a:lnTo>
                    <a:pt x="1770" y="219"/>
                  </a:lnTo>
                  <a:lnTo>
                    <a:pt x="1778" y="218"/>
                  </a:lnTo>
                  <a:lnTo>
                    <a:pt x="1787" y="219"/>
                  </a:lnTo>
                  <a:lnTo>
                    <a:pt x="1795" y="220"/>
                  </a:lnTo>
                  <a:lnTo>
                    <a:pt x="1804" y="221"/>
                  </a:lnTo>
                  <a:lnTo>
                    <a:pt x="1822" y="226"/>
                  </a:lnTo>
                  <a:lnTo>
                    <a:pt x="1841" y="234"/>
                  </a:lnTo>
                  <a:lnTo>
                    <a:pt x="1844" y="245"/>
                  </a:lnTo>
                  <a:lnTo>
                    <a:pt x="1847" y="256"/>
                  </a:lnTo>
                  <a:lnTo>
                    <a:pt x="1849" y="266"/>
                  </a:lnTo>
                  <a:lnTo>
                    <a:pt x="1850" y="276"/>
                  </a:lnTo>
                  <a:lnTo>
                    <a:pt x="1850" y="285"/>
                  </a:lnTo>
                  <a:lnTo>
                    <a:pt x="1850" y="295"/>
                  </a:lnTo>
                  <a:lnTo>
                    <a:pt x="1849" y="303"/>
                  </a:lnTo>
                  <a:lnTo>
                    <a:pt x="1847" y="311"/>
                  </a:lnTo>
                  <a:lnTo>
                    <a:pt x="1845" y="318"/>
                  </a:lnTo>
                  <a:lnTo>
                    <a:pt x="1843" y="326"/>
                  </a:lnTo>
                  <a:lnTo>
                    <a:pt x="1840" y="332"/>
                  </a:lnTo>
                  <a:lnTo>
                    <a:pt x="1835" y="337"/>
                  </a:lnTo>
                  <a:lnTo>
                    <a:pt x="1831" y="343"/>
                  </a:lnTo>
                  <a:lnTo>
                    <a:pt x="1827" y="348"/>
                  </a:lnTo>
                  <a:lnTo>
                    <a:pt x="1822" y="352"/>
                  </a:lnTo>
                  <a:lnTo>
                    <a:pt x="1816" y="355"/>
                  </a:lnTo>
                  <a:lnTo>
                    <a:pt x="1811" y="358"/>
                  </a:lnTo>
                  <a:lnTo>
                    <a:pt x="1805" y="360"/>
                  </a:lnTo>
                  <a:lnTo>
                    <a:pt x="1800" y="363"/>
                  </a:lnTo>
                  <a:lnTo>
                    <a:pt x="1793" y="364"/>
                  </a:lnTo>
                  <a:lnTo>
                    <a:pt x="1787" y="364"/>
                  </a:lnTo>
                  <a:lnTo>
                    <a:pt x="1782" y="364"/>
                  </a:lnTo>
                  <a:lnTo>
                    <a:pt x="1775" y="364"/>
                  </a:lnTo>
                  <a:lnTo>
                    <a:pt x="1769" y="362"/>
                  </a:lnTo>
                  <a:lnTo>
                    <a:pt x="1763" y="359"/>
                  </a:lnTo>
                  <a:lnTo>
                    <a:pt x="1757" y="357"/>
                  </a:lnTo>
                  <a:lnTo>
                    <a:pt x="1751" y="353"/>
                  </a:lnTo>
                  <a:lnTo>
                    <a:pt x="1746" y="349"/>
                  </a:lnTo>
                  <a:lnTo>
                    <a:pt x="1740" y="345"/>
                  </a:lnTo>
                  <a:lnTo>
                    <a:pt x="1736" y="338"/>
                  </a:lnTo>
                  <a:lnTo>
                    <a:pt x="1731" y="332"/>
                  </a:lnTo>
                  <a:lnTo>
                    <a:pt x="1727" y="326"/>
                  </a:lnTo>
                  <a:lnTo>
                    <a:pt x="1701" y="325"/>
                  </a:lnTo>
                  <a:lnTo>
                    <a:pt x="1675" y="325"/>
                  </a:lnTo>
                  <a:lnTo>
                    <a:pt x="1650" y="325"/>
                  </a:lnTo>
                  <a:lnTo>
                    <a:pt x="1624" y="325"/>
                  </a:lnTo>
                  <a:lnTo>
                    <a:pt x="1624" y="348"/>
                  </a:lnTo>
                  <a:lnTo>
                    <a:pt x="1624" y="371"/>
                  </a:lnTo>
                  <a:lnTo>
                    <a:pt x="1624" y="394"/>
                  </a:lnTo>
                  <a:lnTo>
                    <a:pt x="1625" y="418"/>
                  </a:lnTo>
                  <a:lnTo>
                    <a:pt x="1634" y="422"/>
                  </a:lnTo>
                  <a:lnTo>
                    <a:pt x="1641" y="427"/>
                  </a:lnTo>
                  <a:lnTo>
                    <a:pt x="1647" y="433"/>
                  </a:lnTo>
                  <a:lnTo>
                    <a:pt x="1651" y="440"/>
                  </a:lnTo>
                  <a:lnTo>
                    <a:pt x="1654" y="447"/>
                  </a:lnTo>
                  <a:lnTo>
                    <a:pt x="1656" y="455"/>
                  </a:lnTo>
                  <a:lnTo>
                    <a:pt x="1657" y="462"/>
                  </a:lnTo>
                  <a:lnTo>
                    <a:pt x="1657" y="470"/>
                  </a:lnTo>
                  <a:lnTo>
                    <a:pt x="1655" y="488"/>
                  </a:lnTo>
                  <a:lnTo>
                    <a:pt x="1651" y="505"/>
                  </a:lnTo>
                  <a:lnTo>
                    <a:pt x="1645" y="523"/>
                  </a:lnTo>
                  <a:lnTo>
                    <a:pt x="1640" y="539"/>
                  </a:lnTo>
                  <a:close/>
                  <a:moveTo>
                    <a:pt x="1542" y="657"/>
                  </a:moveTo>
                  <a:lnTo>
                    <a:pt x="1542" y="675"/>
                  </a:lnTo>
                  <a:lnTo>
                    <a:pt x="1540" y="702"/>
                  </a:lnTo>
                  <a:lnTo>
                    <a:pt x="1538" y="713"/>
                  </a:lnTo>
                  <a:lnTo>
                    <a:pt x="1535" y="723"/>
                  </a:lnTo>
                  <a:lnTo>
                    <a:pt x="1534" y="726"/>
                  </a:lnTo>
                  <a:lnTo>
                    <a:pt x="1532" y="728"/>
                  </a:lnTo>
                  <a:lnTo>
                    <a:pt x="1529" y="728"/>
                  </a:lnTo>
                  <a:lnTo>
                    <a:pt x="1527" y="726"/>
                  </a:lnTo>
                  <a:lnTo>
                    <a:pt x="1514" y="721"/>
                  </a:lnTo>
                  <a:lnTo>
                    <a:pt x="1500" y="716"/>
                  </a:lnTo>
                  <a:lnTo>
                    <a:pt x="1486" y="710"/>
                  </a:lnTo>
                  <a:lnTo>
                    <a:pt x="1472" y="705"/>
                  </a:lnTo>
                  <a:lnTo>
                    <a:pt x="1471" y="695"/>
                  </a:lnTo>
                  <a:lnTo>
                    <a:pt x="1470" y="687"/>
                  </a:lnTo>
                  <a:lnTo>
                    <a:pt x="1485" y="676"/>
                  </a:lnTo>
                  <a:lnTo>
                    <a:pt x="1500" y="667"/>
                  </a:lnTo>
                  <a:lnTo>
                    <a:pt x="1514" y="656"/>
                  </a:lnTo>
                  <a:lnTo>
                    <a:pt x="1528" y="647"/>
                  </a:lnTo>
                  <a:lnTo>
                    <a:pt x="1535" y="652"/>
                  </a:lnTo>
                  <a:lnTo>
                    <a:pt x="1542" y="657"/>
                  </a:lnTo>
                  <a:close/>
                  <a:moveTo>
                    <a:pt x="1486" y="636"/>
                  </a:moveTo>
                  <a:lnTo>
                    <a:pt x="1467" y="649"/>
                  </a:lnTo>
                  <a:lnTo>
                    <a:pt x="1440" y="665"/>
                  </a:lnTo>
                  <a:lnTo>
                    <a:pt x="1427" y="672"/>
                  </a:lnTo>
                  <a:lnTo>
                    <a:pt x="1417" y="677"/>
                  </a:lnTo>
                  <a:lnTo>
                    <a:pt x="1408" y="681"/>
                  </a:lnTo>
                  <a:lnTo>
                    <a:pt x="1404" y="682"/>
                  </a:lnTo>
                  <a:lnTo>
                    <a:pt x="1383" y="670"/>
                  </a:lnTo>
                  <a:lnTo>
                    <a:pt x="1361" y="657"/>
                  </a:lnTo>
                  <a:lnTo>
                    <a:pt x="1339" y="646"/>
                  </a:lnTo>
                  <a:lnTo>
                    <a:pt x="1318" y="633"/>
                  </a:lnTo>
                  <a:lnTo>
                    <a:pt x="1322" y="631"/>
                  </a:lnTo>
                  <a:lnTo>
                    <a:pt x="1328" y="629"/>
                  </a:lnTo>
                  <a:lnTo>
                    <a:pt x="1336" y="627"/>
                  </a:lnTo>
                  <a:lnTo>
                    <a:pt x="1346" y="626"/>
                  </a:lnTo>
                  <a:lnTo>
                    <a:pt x="1369" y="625"/>
                  </a:lnTo>
                  <a:lnTo>
                    <a:pt x="1395" y="625"/>
                  </a:lnTo>
                  <a:lnTo>
                    <a:pt x="1423" y="626"/>
                  </a:lnTo>
                  <a:lnTo>
                    <a:pt x="1448" y="627"/>
                  </a:lnTo>
                  <a:lnTo>
                    <a:pt x="1470" y="628"/>
                  </a:lnTo>
                  <a:lnTo>
                    <a:pt x="1486" y="628"/>
                  </a:lnTo>
                  <a:lnTo>
                    <a:pt x="1486" y="636"/>
                  </a:lnTo>
                  <a:close/>
                  <a:moveTo>
                    <a:pt x="1305" y="664"/>
                  </a:moveTo>
                  <a:lnTo>
                    <a:pt x="1318" y="673"/>
                  </a:lnTo>
                  <a:lnTo>
                    <a:pt x="1332" y="682"/>
                  </a:lnTo>
                  <a:lnTo>
                    <a:pt x="1345" y="691"/>
                  </a:lnTo>
                  <a:lnTo>
                    <a:pt x="1358" y="702"/>
                  </a:lnTo>
                  <a:lnTo>
                    <a:pt x="1358" y="721"/>
                  </a:lnTo>
                  <a:lnTo>
                    <a:pt x="1345" y="731"/>
                  </a:lnTo>
                  <a:lnTo>
                    <a:pt x="1332" y="742"/>
                  </a:lnTo>
                  <a:lnTo>
                    <a:pt x="1318" y="753"/>
                  </a:lnTo>
                  <a:lnTo>
                    <a:pt x="1305" y="763"/>
                  </a:lnTo>
                  <a:lnTo>
                    <a:pt x="1293" y="756"/>
                  </a:lnTo>
                  <a:lnTo>
                    <a:pt x="1291" y="731"/>
                  </a:lnTo>
                  <a:lnTo>
                    <a:pt x="1290" y="705"/>
                  </a:lnTo>
                  <a:lnTo>
                    <a:pt x="1291" y="692"/>
                  </a:lnTo>
                  <a:lnTo>
                    <a:pt x="1294" y="681"/>
                  </a:lnTo>
                  <a:lnTo>
                    <a:pt x="1295" y="675"/>
                  </a:lnTo>
                  <a:lnTo>
                    <a:pt x="1298" y="671"/>
                  </a:lnTo>
                  <a:lnTo>
                    <a:pt x="1301" y="667"/>
                  </a:lnTo>
                  <a:lnTo>
                    <a:pt x="1305" y="664"/>
                  </a:lnTo>
                  <a:close/>
                  <a:moveTo>
                    <a:pt x="1275" y="635"/>
                  </a:moveTo>
                  <a:lnTo>
                    <a:pt x="1270" y="645"/>
                  </a:lnTo>
                  <a:lnTo>
                    <a:pt x="1266" y="654"/>
                  </a:lnTo>
                  <a:lnTo>
                    <a:pt x="1208" y="657"/>
                  </a:lnTo>
                  <a:lnTo>
                    <a:pt x="1207" y="661"/>
                  </a:lnTo>
                  <a:lnTo>
                    <a:pt x="1204" y="665"/>
                  </a:lnTo>
                  <a:lnTo>
                    <a:pt x="1198" y="663"/>
                  </a:lnTo>
                  <a:lnTo>
                    <a:pt x="1191" y="662"/>
                  </a:lnTo>
                  <a:lnTo>
                    <a:pt x="1184" y="662"/>
                  </a:lnTo>
                  <a:lnTo>
                    <a:pt x="1178" y="663"/>
                  </a:lnTo>
                  <a:lnTo>
                    <a:pt x="1165" y="665"/>
                  </a:lnTo>
                  <a:lnTo>
                    <a:pt x="1154" y="670"/>
                  </a:lnTo>
                  <a:lnTo>
                    <a:pt x="1141" y="675"/>
                  </a:lnTo>
                  <a:lnTo>
                    <a:pt x="1129" y="680"/>
                  </a:lnTo>
                  <a:lnTo>
                    <a:pt x="1123" y="682"/>
                  </a:lnTo>
                  <a:lnTo>
                    <a:pt x="1117" y="684"/>
                  </a:lnTo>
                  <a:lnTo>
                    <a:pt x="1110" y="685"/>
                  </a:lnTo>
                  <a:lnTo>
                    <a:pt x="1104" y="685"/>
                  </a:lnTo>
                  <a:lnTo>
                    <a:pt x="1074" y="683"/>
                  </a:lnTo>
                  <a:lnTo>
                    <a:pt x="1057" y="682"/>
                  </a:lnTo>
                  <a:lnTo>
                    <a:pt x="1048" y="681"/>
                  </a:lnTo>
                  <a:lnTo>
                    <a:pt x="1043" y="680"/>
                  </a:lnTo>
                  <a:lnTo>
                    <a:pt x="1045" y="675"/>
                  </a:lnTo>
                  <a:lnTo>
                    <a:pt x="1048" y="671"/>
                  </a:lnTo>
                  <a:lnTo>
                    <a:pt x="1051" y="668"/>
                  </a:lnTo>
                  <a:lnTo>
                    <a:pt x="1056" y="664"/>
                  </a:lnTo>
                  <a:lnTo>
                    <a:pt x="1067" y="656"/>
                  </a:lnTo>
                  <a:lnTo>
                    <a:pt x="1080" y="650"/>
                  </a:lnTo>
                  <a:lnTo>
                    <a:pt x="1095" y="644"/>
                  </a:lnTo>
                  <a:lnTo>
                    <a:pt x="1112" y="638"/>
                  </a:lnTo>
                  <a:lnTo>
                    <a:pt x="1129" y="633"/>
                  </a:lnTo>
                  <a:lnTo>
                    <a:pt x="1147" y="629"/>
                  </a:lnTo>
                  <a:lnTo>
                    <a:pt x="1166" y="626"/>
                  </a:lnTo>
                  <a:lnTo>
                    <a:pt x="1185" y="624"/>
                  </a:lnTo>
                  <a:lnTo>
                    <a:pt x="1203" y="623"/>
                  </a:lnTo>
                  <a:lnTo>
                    <a:pt x="1221" y="623"/>
                  </a:lnTo>
                  <a:lnTo>
                    <a:pt x="1237" y="624"/>
                  </a:lnTo>
                  <a:lnTo>
                    <a:pt x="1252" y="626"/>
                  </a:lnTo>
                  <a:lnTo>
                    <a:pt x="1258" y="628"/>
                  </a:lnTo>
                  <a:lnTo>
                    <a:pt x="1265" y="630"/>
                  </a:lnTo>
                  <a:lnTo>
                    <a:pt x="1270" y="632"/>
                  </a:lnTo>
                  <a:lnTo>
                    <a:pt x="1275" y="635"/>
                  </a:lnTo>
                  <a:close/>
                  <a:moveTo>
                    <a:pt x="1042" y="742"/>
                  </a:moveTo>
                  <a:lnTo>
                    <a:pt x="1047" y="737"/>
                  </a:lnTo>
                  <a:lnTo>
                    <a:pt x="1056" y="731"/>
                  </a:lnTo>
                  <a:lnTo>
                    <a:pt x="1065" y="727"/>
                  </a:lnTo>
                  <a:lnTo>
                    <a:pt x="1077" y="723"/>
                  </a:lnTo>
                  <a:lnTo>
                    <a:pt x="1104" y="714"/>
                  </a:lnTo>
                  <a:lnTo>
                    <a:pt x="1135" y="707"/>
                  </a:lnTo>
                  <a:lnTo>
                    <a:pt x="1167" y="702"/>
                  </a:lnTo>
                  <a:lnTo>
                    <a:pt x="1198" y="697"/>
                  </a:lnTo>
                  <a:lnTo>
                    <a:pt x="1224" y="693"/>
                  </a:lnTo>
                  <a:lnTo>
                    <a:pt x="1246" y="691"/>
                  </a:lnTo>
                  <a:lnTo>
                    <a:pt x="1269" y="717"/>
                  </a:lnTo>
                  <a:lnTo>
                    <a:pt x="1255" y="722"/>
                  </a:lnTo>
                  <a:lnTo>
                    <a:pt x="1241" y="727"/>
                  </a:lnTo>
                  <a:lnTo>
                    <a:pt x="1228" y="731"/>
                  </a:lnTo>
                  <a:lnTo>
                    <a:pt x="1214" y="736"/>
                  </a:lnTo>
                  <a:lnTo>
                    <a:pt x="1186" y="742"/>
                  </a:lnTo>
                  <a:lnTo>
                    <a:pt x="1159" y="745"/>
                  </a:lnTo>
                  <a:lnTo>
                    <a:pt x="1132" y="748"/>
                  </a:lnTo>
                  <a:lnTo>
                    <a:pt x="1104" y="749"/>
                  </a:lnTo>
                  <a:lnTo>
                    <a:pt x="1077" y="751"/>
                  </a:lnTo>
                  <a:lnTo>
                    <a:pt x="1050" y="753"/>
                  </a:lnTo>
                  <a:lnTo>
                    <a:pt x="1046" y="747"/>
                  </a:lnTo>
                  <a:lnTo>
                    <a:pt x="1042" y="742"/>
                  </a:lnTo>
                  <a:close/>
                  <a:moveTo>
                    <a:pt x="1063" y="812"/>
                  </a:moveTo>
                  <a:lnTo>
                    <a:pt x="1069" y="809"/>
                  </a:lnTo>
                  <a:lnTo>
                    <a:pt x="1078" y="805"/>
                  </a:lnTo>
                  <a:lnTo>
                    <a:pt x="1089" y="802"/>
                  </a:lnTo>
                  <a:lnTo>
                    <a:pt x="1101" y="798"/>
                  </a:lnTo>
                  <a:lnTo>
                    <a:pt x="1131" y="792"/>
                  </a:lnTo>
                  <a:lnTo>
                    <a:pt x="1162" y="786"/>
                  </a:lnTo>
                  <a:lnTo>
                    <a:pt x="1178" y="784"/>
                  </a:lnTo>
                  <a:lnTo>
                    <a:pt x="1194" y="783"/>
                  </a:lnTo>
                  <a:lnTo>
                    <a:pt x="1209" y="782"/>
                  </a:lnTo>
                  <a:lnTo>
                    <a:pt x="1222" y="783"/>
                  </a:lnTo>
                  <a:lnTo>
                    <a:pt x="1234" y="784"/>
                  </a:lnTo>
                  <a:lnTo>
                    <a:pt x="1243" y="786"/>
                  </a:lnTo>
                  <a:lnTo>
                    <a:pt x="1248" y="788"/>
                  </a:lnTo>
                  <a:lnTo>
                    <a:pt x="1252" y="791"/>
                  </a:lnTo>
                  <a:lnTo>
                    <a:pt x="1254" y="793"/>
                  </a:lnTo>
                  <a:lnTo>
                    <a:pt x="1256" y="796"/>
                  </a:lnTo>
                  <a:lnTo>
                    <a:pt x="1232" y="800"/>
                  </a:lnTo>
                  <a:lnTo>
                    <a:pt x="1209" y="805"/>
                  </a:lnTo>
                  <a:lnTo>
                    <a:pt x="1185" y="810"/>
                  </a:lnTo>
                  <a:lnTo>
                    <a:pt x="1162" y="814"/>
                  </a:lnTo>
                  <a:lnTo>
                    <a:pt x="1139" y="818"/>
                  </a:lnTo>
                  <a:lnTo>
                    <a:pt x="1117" y="821"/>
                  </a:lnTo>
                  <a:lnTo>
                    <a:pt x="1094" y="824"/>
                  </a:lnTo>
                  <a:lnTo>
                    <a:pt x="1071" y="826"/>
                  </a:lnTo>
                  <a:lnTo>
                    <a:pt x="1067" y="819"/>
                  </a:lnTo>
                  <a:lnTo>
                    <a:pt x="1063" y="812"/>
                  </a:lnTo>
                  <a:close/>
                  <a:moveTo>
                    <a:pt x="1345" y="793"/>
                  </a:moveTo>
                  <a:lnTo>
                    <a:pt x="1351" y="785"/>
                  </a:lnTo>
                  <a:lnTo>
                    <a:pt x="1358" y="778"/>
                  </a:lnTo>
                  <a:lnTo>
                    <a:pt x="1367" y="772"/>
                  </a:lnTo>
                  <a:lnTo>
                    <a:pt x="1375" y="765"/>
                  </a:lnTo>
                  <a:lnTo>
                    <a:pt x="1385" y="760"/>
                  </a:lnTo>
                  <a:lnTo>
                    <a:pt x="1394" y="756"/>
                  </a:lnTo>
                  <a:lnTo>
                    <a:pt x="1405" y="753"/>
                  </a:lnTo>
                  <a:lnTo>
                    <a:pt x="1415" y="750"/>
                  </a:lnTo>
                  <a:lnTo>
                    <a:pt x="1426" y="748"/>
                  </a:lnTo>
                  <a:lnTo>
                    <a:pt x="1437" y="749"/>
                  </a:lnTo>
                  <a:lnTo>
                    <a:pt x="1446" y="750"/>
                  </a:lnTo>
                  <a:lnTo>
                    <a:pt x="1457" y="754"/>
                  </a:lnTo>
                  <a:lnTo>
                    <a:pt x="1466" y="758"/>
                  </a:lnTo>
                  <a:lnTo>
                    <a:pt x="1475" y="764"/>
                  </a:lnTo>
                  <a:lnTo>
                    <a:pt x="1483" y="773"/>
                  </a:lnTo>
                  <a:lnTo>
                    <a:pt x="1490" y="783"/>
                  </a:lnTo>
                  <a:lnTo>
                    <a:pt x="1415" y="790"/>
                  </a:lnTo>
                  <a:lnTo>
                    <a:pt x="1375" y="792"/>
                  </a:lnTo>
                  <a:lnTo>
                    <a:pt x="1356" y="793"/>
                  </a:lnTo>
                  <a:lnTo>
                    <a:pt x="1345" y="793"/>
                  </a:lnTo>
                  <a:close/>
                  <a:moveTo>
                    <a:pt x="1457" y="896"/>
                  </a:moveTo>
                  <a:lnTo>
                    <a:pt x="1462" y="909"/>
                  </a:lnTo>
                  <a:lnTo>
                    <a:pt x="1466" y="928"/>
                  </a:lnTo>
                  <a:lnTo>
                    <a:pt x="1463" y="929"/>
                  </a:lnTo>
                  <a:lnTo>
                    <a:pt x="1461" y="931"/>
                  </a:lnTo>
                  <a:lnTo>
                    <a:pt x="1456" y="926"/>
                  </a:lnTo>
                  <a:lnTo>
                    <a:pt x="1453" y="921"/>
                  </a:lnTo>
                  <a:lnTo>
                    <a:pt x="1452" y="915"/>
                  </a:lnTo>
                  <a:lnTo>
                    <a:pt x="1451" y="911"/>
                  </a:lnTo>
                  <a:lnTo>
                    <a:pt x="1453" y="904"/>
                  </a:lnTo>
                  <a:lnTo>
                    <a:pt x="1457" y="896"/>
                  </a:lnTo>
                  <a:close/>
                  <a:moveTo>
                    <a:pt x="1462" y="1061"/>
                  </a:moveTo>
                  <a:lnTo>
                    <a:pt x="1457" y="1064"/>
                  </a:lnTo>
                  <a:lnTo>
                    <a:pt x="1454" y="1066"/>
                  </a:lnTo>
                  <a:lnTo>
                    <a:pt x="1453" y="1066"/>
                  </a:lnTo>
                  <a:lnTo>
                    <a:pt x="1452" y="1065"/>
                  </a:lnTo>
                  <a:lnTo>
                    <a:pt x="1446" y="1057"/>
                  </a:lnTo>
                  <a:lnTo>
                    <a:pt x="1442" y="1052"/>
                  </a:lnTo>
                  <a:lnTo>
                    <a:pt x="1440" y="1046"/>
                  </a:lnTo>
                  <a:lnTo>
                    <a:pt x="1439" y="1042"/>
                  </a:lnTo>
                  <a:lnTo>
                    <a:pt x="1441" y="1035"/>
                  </a:lnTo>
                  <a:lnTo>
                    <a:pt x="1446" y="1022"/>
                  </a:lnTo>
                  <a:lnTo>
                    <a:pt x="1448" y="1023"/>
                  </a:lnTo>
                  <a:lnTo>
                    <a:pt x="1451" y="1025"/>
                  </a:lnTo>
                  <a:lnTo>
                    <a:pt x="1453" y="1030"/>
                  </a:lnTo>
                  <a:lnTo>
                    <a:pt x="1457" y="1036"/>
                  </a:lnTo>
                  <a:lnTo>
                    <a:pt x="1459" y="1042"/>
                  </a:lnTo>
                  <a:lnTo>
                    <a:pt x="1461" y="1048"/>
                  </a:lnTo>
                  <a:lnTo>
                    <a:pt x="1462" y="1056"/>
                  </a:lnTo>
                  <a:lnTo>
                    <a:pt x="1462" y="1061"/>
                  </a:lnTo>
                  <a:close/>
                  <a:moveTo>
                    <a:pt x="1432" y="983"/>
                  </a:moveTo>
                  <a:lnTo>
                    <a:pt x="1427" y="974"/>
                  </a:lnTo>
                  <a:lnTo>
                    <a:pt x="1422" y="966"/>
                  </a:lnTo>
                  <a:lnTo>
                    <a:pt x="1417" y="958"/>
                  </a:lnTo>
                  <a:lnTo>
                    <a:pt x="1412" y="949"/>
                  </a:lnTo>
                  <a:lnTo>
                    <a:pt x="1415" y="941"/>
                  </a:lnTo>
                  <a:lnTo>
                    <a:pt x="1420" y="935"/>
                  </a:lnTo>
                  <a:lnTo>
                    <a:pt x="1423" y="932"/>
                  </a:lnTo>
                  <a:lnTo>
                    <a:pt x="1426" y="931"/>
                  </a:lnTo>
                  <a:lnTo>
                    <a:pt x="1429" y="931"/>
                  </a:lnTo>
                  <a:lnTo>
                    <a:pt x="1431" y="934"/>
                  </a:lnTo>
                  <a:lnTo>
                    <a:pt x="1434" y="937"/>
                  </a:lnTo>
                  <a:lnTo>
                    <a:pt x="1437" y="943"/>
                  </a:lnTo>
                  <a:lnTo>
                    <a:pt x="1438" y="948"/>
                  </a:lnTo>
                  <a:lnTo>
                    <a:pt x="1439" y="954"/>
                  </a:lnTo>
                  <a:lnTo>
                    <a:pt x="1440" y="961"/>
                  </a:lnTo>
                  <a:lnTo>
                    <a:pt x="1440" y="966"/>
                  </a:lnTo>
                  <a:lnTo>
                    <a:pt x="1439" y="972"/>
                  </a:lnTo>
                  <a:lnTo>
                    <a:pt x="1438" y="977"/>
                  </a:lnTo>
                  <a:lnTo>
                    <a:pt x="1435" y="981"/>
                  </a:lnTo>
                  <a:lnTo>
                    <a:pt x="1432" y="983"/>
                  </a:lnTo>
                  <a:close/>
                  <a:moveTo>
                    <a:pt x="1410" y="1099"/>
                  </a:moveTo>
                  <a:lnTo>
                    <a:pt x="1413" y="1091"/>
                  </a:lnTo>
                  <a:lnTo>
                    <a:pt x="1417" y="1085"/>
                  </a:lnTo>
                  <a:lnTo>
                    <a:pt x="1419" y="1084"/>
                  </a:lnTo>
                  <a:lnTo>
                    <a:pt x="1420" y="1083"/>
                  </a:lnTo>
                  <a:lnTo>
                    <a:pt x="1422" y="1082"/>
                  </a:lnTo>
                  <a:lnTo>
                    <a:pt x="1424" y="1082"/>
                  </a:lnTo>
                  <a:lnTo>
                    <a:pt x="1427" y="1084"/>
                  </a:lnTo>
                  <a:lnTo>
                    <a:pt x="1432" y="1087"/>
                  </a:lnTo>
                  <a:lnTo>
                    <a:pt x="1439" y="1093"/>
                  </a:lnTo>
                  <a:lnTo>
                    <a:pt x="1446" y="1100"/>
                  </a:lnTo>
                  <a:lnTo>
                    <a:pt x="1446" y="1103"/>
                  </a:lnTo>
                  <a:lnTo>
                    <a:pt x="1445" y="1107"/>
                  </a:lnTo>
                  <a:lnTo>
                    <a:pt x="1443" y="1110"/>
                  </a:lnTo>
                  <a:lnTo>
                    <a:pt x="1439" y="1117"/>
                  </a:lnTo>
                  <a:lnTo>
                    <a:pt x="1435" y="1117"/>
                  </a:lnTo>
                  <a:lnTo>
                    <a:pt x="1422" y="1108"/>
                  </a:lnTo>
                  <a:lnTo>
                    <a:pt x="1410" y="1099"/>
                  </a:lnTo>
                  <a:close/>
                  <a:moveTo>
                    <a:pt x="1399" y="1041"/>
                  </a:moveTo>
                  <a:lnTo>
                    <a:pt x="1386" y="1030"/>
                  </a:lnTo>
                  <a:lnTo>
                    <a:pt x="1379" y="1021"/>
                  </a:lnTo>
                  <a:lnTo>
                    <a:pt x="1374" y="1012"/>
                  </a:lnTo>
                  <a:lnTo>
                    <a:pt x="1371" y="1001"/>
                  </a:lnTo>
                  <a:lnTo>
                    <a:pt x="1374" y="997"/>
                  </a:lnTo>
                  <a:lnTo>
                    <a:pt x="1377" y="992"/>
                  </a:lnTo>
                  <a:lnTo>
                    <a:pt x="1390" y="995"/>
                  </a:lnTo>
                  <a:lnTo>
                    <a:pt x="1403" y="997"/>
                  </a:lnTo>
                  <a:lnTo>
                    <a:pt x="1403" y="1008"/>
                  </a:lnTo>
                  <a:lnTo>
                    <a:pt x="1403" y="1023"/>
                  </a:lnTo>
                  <a:lnTo>
                    <a:pt x="1402" y="1030"/>
                  </a:lnTo>
                  <a:lnTo>
                    <a:pt x="1401" y="1037"/>
                  </a:lnTo>
                  <a:lnTo>
                    <a:pt x="1400" y="1041"/>
                  </a:lnTo>
                  <a:lnTo>
                    <a:pt x="1399" y="1041"/>
                  </a:lnTo>
                  <a:close/>
                  <a:moveTo>
                    <a:pt x="1355" y="1042"/>
                  </a:moveTo>
                  <a:lnTo>
                    <a:pt x="1366" y="1055"/>
                  </a:lnTo>
                  <a:lnTo>
                    <a:pt x="1376" y="1066"/>
                  </a:lnTo>
                  <a:lnTo>
                    <a:pt x="1375" y="1075"/>
                  </a:lnTo>
                  <a:lnTo>
                    <a:pt x="1374" y="1082"/>
                  </a:lnTo>
                  <a:lnTo>
                    <a:pt x="1374" y="1091"/>
                  </a:lnTo>
                  <a:lnTo>
                    <a:pt x="1373" y="1099"/>
                  </a:lnTo>
                  <a:lnTo>
                    <a:pt x="1368" y="1099"/>
                  </a:lnTo>
                  <a:lnTo>
                    <a:pt x="1363" y="1100"/>
                  </a:lnTo>
                  <a:lnTo>
                    <a:pt x="1358" y="1099"/>
                  </a:lnTo>
                  <a:lnTo>
                    <a:pt x="1354" y="1098"/>
                  </a:lnTo>
                  <a:lnTo>
                    <a:pt x="1352" y="1096"/>
                  </a:lnTo>
                  <a:lnTo>
                    <a:pt x="1350" y="1094"/>
                  </a:lnTo>
                  <a:lnTo>
                    <a:pt x="1347" y="1087"/>
                  </a:lnTo>
                  <a:lnTo>
                    <a:pt x="1345" y="1079"/>
                  </a:lnTo>
                  <a:lnTo>
                    <a:pt x="1345" y="1063"/>
                  </a:lnTo>
                  <a:lnTo>
                    <a:pt x="1345" y="1052"/>
                  </a:lnTo>
                  <a:lnTo>
                    <a:pt x="1350" y="1046"/>
                  </a:lnTo>
                  <a:lnTo>
                    <a:pt x="1355" y="1042"/>
                  </a:lnTo>
                  <a:close/>
                  <a:moveTo>
                    <a:pt x="1356" y="1294"/>
                  </a:moveTo>
                  <a:lnTo>
                    <a:pt x="1371" y="1302"/>
                  </a:lnTo>
                  <a:lnTo>
                    <a:pt x="1387" y="1310"/>
                  </a:lnTo>
                  <a:lnTo>
                    <a:pt x="1387" y="1318"/>
                  </a:lnTo>
                  <a:lnTo>
                    <a:pt x="1388" y="1325"/>
                  </a:lnTo>
                  <a:lnTo>
                    <a:pt x="1384" y="1324"/>
                  </a:lnTo>
                  <a:lnTo>
                    <a:pt x="1381" y="1324"/>
                  </a:lnTo>
                  <a:lnTo>
                    <a:pt x="1365" y="1315"/>
                  </a:lnTo>
                  <a:lnTo>
                    <a:pt x="1356" y="1309"/>
                  </a:lnTo>
                  <a:lnTo>
                    <a:pt x="1352" y="1306"/>
                  </a:lnTo>
                  <a:lnTo>
                    <a:pt x="1349" y="1302"/>
                  </a:lnTo>
                  <a:lnTo>
                    <a:pt x="1352" y="1298"/>
                  </a:lnTo>
                  <a:lnTo>
                    <a:pt x="1356" y="1294"/>
                  </a:lnTo>
                  <a:close/>
                  <a:moveTo>
                    <a:pt x="1344" y="1338"/>
                  </a:moveTo>
                  <a:lnTo>
                    <a:pt x="1354" y="1350"/>
                  </a:lnTo>
                  <a:lnTo>
                    <a:pt x="1366" y="1364"/>
                  </a:lnTo>
                  <a:lnTo>
                    <a:pt x="1371" y="1373"/>
                  </a:lnTo>
                  <a:lnTo>
                    <a:pt x="1375" y="1382"/>
                  </a:lnTo>
                  <a:lnTo>
                    <a:pt x="1377" y="1392"/>
                  </a:lnTo>
                  <a:lnTo>
                    <a:pt x="1380" y="1402"/>
                  </a:lnTo>
                  <a:lnTo>
                    <a:pt x="1374" y="1402"/>
                  </a:lnTo>
                  <a:lnTo>
                    <a:pt x="1369" y="1405"/>
                  </a:lnTo>
                  <a:lnTo>
                    <a:pt x="1362" y="1401"/>
                  </a:lnTo>
                  <a:lnTo>
                    <a:pt x="1355" y="1398"/>
                  </a:lnTo>
                  <a:lnTo>
                    <a:pt x="1349" y="1394"/>
                  </a:lnTo>
                  <a:lnTo>
                    <a:pt x="1344" y="1390"/>
                  </a:lnTo>
                  <a:lnTo>
                    <a:pt x="1333" y="1380"/>
                  </a:lnTo>
                  <a:lnTo>
                    <a:pt x="1325" y="1372"/>
                  </a:lnTo>
                  <a:lnTo>
                    <a:pt x="1329" y="1362"/>
                  </a:lnTo>
                  <a:lnTo>
                    <a:pt x="1332" y="1354"/>
                  </a:lnTo>
                  <a:lnTo>
                    <a:pt x="1336" y="1345"/>
                  </a:lnTo>
                  <a:lnTo>
                    <a:pt x="1339" y="1338"/>
                  </a:lnTo>
                  <a:lnTo>
                    <a:pt x="1344" y="1338"/>
                  </a:lnTo>
                  <a:close/>
                  <a:moveTo>
                    <a:pt x="1324" y="1406"/>
                  </a:moveTo>
                  <a:lnTo>
                    <a:pt x="1333" y="1407"/>
                  </a:lnTo>
                  <a:lnTo>
                    <a:pt x="1344" y="1409"/>
                  </a:lnTo>
                  <a:lnTo>
                    <a:pt x="1345" y="1413"/>
                  </a:lnTo>
                  <a:lnTo>
                    <a:pt x="1345" y="1419"/>
                  </a:lnTo>
                  <a:lnTo>
                    <a:pt x="1345" y="1427"/>
                  </a:lnTo>
                  <a:lnTo>
                    <a:pt x="1344" y="1434"/>
                  </a:lnTo>
                  <a:lnTo>
                    <a:pt x="1343" y="1440"/>
                  </a:lnTo>
                  <a:lnTo>
                    <a:pt x="1341" y="1445"/>
                  </a:lnTo>
                  <a:lnTo>
                    <a:pt x="1338" y="1447"/>
                  </a:lnTo>
                  <a:lnTo>
                    <a:pt x="1337" y="1447"/>
                  </a:lnTo>
                  <a:lnTo>
                    <a:pt x="1335" y="1447"/>
                  </a:lnTo>
                  <a:lnTo>
                    <a:pt x="1334" y="1446"/>
                  </a:lnTo>
                  <a:lnTo>
                    <a:pt x="1322" y="1428"/>
                  </a:lnTo>
                  <a:lnTo>
                    <a:pt x="1315" y="1416"/>
                  </a:lnTo>
                  <a:lnTo>
                    <a:pt x="1319" y="1411"/>
                  </a:lnTo>
                  <a:lnTo>
                    <a:pt x="1324" y="1406"/>
                  </a:lnTo>
                  <a:close/>
                  <a:moveTo>
                    <a:pt x="1332" y="1524"/>
                  </a:moveTo>
                  <a:lnTo>
                    <a:pt x="1322" y="1515"/>
                  </a:lnTo>
                  <a:lnTo>
                    <a:pt x="1311" y="1507"/>
                  </a:lnTo>
                  <a:lnTo>
                    <a:pt x="1300" y="1499"/>
                  </a:lnTo>
                  <a:lnTo>
                    <a:pt x="1290" y="1490"/>
                  </a:lnTo>
                  <a:lnTo>
                    <a:pt x="1299" y="1478"/>
                  </a:lnTo>
                  <a:lnTo>
                    <a:pt x="1309" y="1470"/>
                  </a:lnTo>
                  <a:lnTo>
                    <a:pt x="1313" y="1468"/>
                  </a:lnTo>
                  <a:lnTo>
                    <a:pt x="1317" y="1466"/>
                  </a:lnTo>
                  <a:lnTo>
                    <a:pt x="1320" y="1464"/>
                  </a:lnTo>
                  <a:lnTo>
                    <a:pt x="1325" y="1464"/>
                  </a:lnTo>
                  <a:lnTo>
                    <a:pt x="1328" y="1464"/>
                  </a:lnTo>
                  <a:lnTo>
                    <a:pt x="1331" y="1464"/>
                  </a:lnTo>
                  <a:lnTo>
                    <a:pt x="1334" y="1465"/>
                  </a:lnTo>
                  <a:lnTo>
                    <a:pt x="1336" y="1466"/>
                  </a:lnTo>
                  <a:lnTo>
                    <a:pt x="1341" y="1470"/>
                  </a:lnTo>
                  <a:lnTo>
                    <a:pt x="1344" y="1475"/>
                  </a:lnTo>
                  <a:lnTo>
                    <a:pt x="1347" y="1483"/>
                  </a:lnTo>
                  <a:lnTo>
                    <a:pt x="1348" y="1489"/>
                  </a:lnTo>
                  <a:lnTo>
                    <a:pt x="1348" y="1496"/>
                  </a:lnTo>
                  <a:lnTo>
                    <a:pt x="1347" y="1504"/>
                  </a:lnTo>
                  <a:lnTo>
                    <a:pt x="1346" y="1510"/>
                  </a:lnTo>
                  <a:lnTo>
                    <a:pt x="1343" y="1517"/>
                  </a:lnTo>
                  <a:lnTo>
                    <a:pt x="1338" y="1521"/>
                  </a:lnTo>
                  <a:lnTo>
                    <a:pt x="1332" y="1524"/>
                  </a:lnTo>
                  <a:close/>
                  <a:moveTo>
                    <a:pt x="1284" y="1541"/>
                  </a:moveTo>
                  <a:lnTo>
                    <a:pt x="1289" y="1528"/>
                  </a:lnTo>
                  <a:lnTo>
                    <a:pt x="1294" y="1518"/>
                  </a:lnTo>
                  <a:lnTo>
                    <a:pt x="1299" y="1519"/>
                  </a:lnTo>
                  <a:lnTo>
                    <a:pt x="1306" y="1522"/>
                  </a:lnTo>
                  <a:lnTo>
                    <a:pt x="1312" y="1527"/>
                  </a:lnTo>
                  <a:lnTo>
                    <a:pt x="1318" y="1534"/>
                  </a:lnTo>
                  <a:lnTo>
                    <a:pt x="1322" y="1538"/>
                  </a:lnTo>
                  <a:lnTo>
                    <a:pt x="1324" y="1542"/>
                  </a:lnTo>
                  <a:lnTo>
                    <a:pt x="1326" y="1546"/>
                  </a:lnTo>
                  <a:lnTo>
                    <a:pt x="1327" y="1550"/>
                  </a:lnTo>
                  <a:lnTo>
                    <a:pt x="1327" y="1555"/>
                  </a:lnTo>
                  <a:lnTo>
                    <a:pt x="1326" y="1559"/>
                  </a:lnTo>
                  <a:lnTo>
                    <a:pt x="1324" y="1563"/>
                  </a:lnTo>
                  <a:lnTo>
                    <a:pt x="1320" y="1567"/>
                  </a:lnTo>
                  <a:lnTo>
                    <a:pt x="1311" y="1560"/>
                  </a:lnTo>
                  <a:lnTo>
                    <a:pt x="1301" y="1554"/>
                  </a:lnTo>
                  <a:lnTo>
                    <a:pt x="1292" y="1547"/>
                  </a:lnTo>
                  <a:lnTo>
                    <a:pt x="1284" y="1541"/>
                  </a:lnTo>
                  <a:close/>
                  <a:moveTo>
                    <a:pt x="1261" y="1573"/>
                  </a:moveTo>
                  <a:lnTo>
                    <a:pt x="1275" y="1570"/>
                  </a:lnTo>
                  <a:lnTo>
                    <a:pt x="1290" y="1569"/>
                  </a:lnTo>
                  <a:lnTo>
                    <a:pt x="1298" y="1579"/>
                  </a:lnTo>
                  <a:lnTo>
                    <a:pt x="1311" y="1595"/>
                  </a:lnTo>
                  <a:lnTo>
                    <a:pt x="1314" y="1600"/>
                  </a:lnTo>
                  <a:lnTo>
                    <a:pt x="1315" y="1604"/>
                  </a:lnTo>
                  <a:lnTo>
                    <a:pt x="1316" y="1610"/>
                  </a:lnTo>
                  <a:lnTo>
                    <a:pt x="1316" y="1614"/>
                  </a:lnTo>
                  <a:lnTo>
                    <a:pt x="1315" y="1618"/>
                  </a:lnTo>
                  <a:lnTo>
                    <a:pt x="1313" y="1622"/>
                  </a:lnTo>
                  <a:lnTo>
                    <a:pt x="1310" y="1626"/>
                  </a:lnTo>
                  <a:lnTo>
                    <a:pt x="1304" y="1631"/>
                  </a:lnTo>
                  <a:lnTo>
                    <a:pt x="1292" y="1622"/>
                  </a:lnTo>
                  <a:lnTo>
                    <a:pt x="1284" y="1615"/>
                  </a:lnTo>
                  <a:lnTo>
                    <a:pt x="1277" y="1608"/>
                  </a:lnTo>
                  <a:lnTo>
                    <a:pt x="1273" y="1602"/>
                  </a:lnTo>
                  <a:lnTo>
                    <a:pt x="1268" y="1588"/>
                  </a:lnTo>
                  <a:lnTo>
                    <a:pt x="1261" y="1573"/>
                  </a:lnTo>
                  <a:close/>
                  <a:moveTo>
                    <a:pt x="1280" y="1685"/>
                  </a:moveTo>
                  <a:lnTo>
                    <a:pt x="1244" y="1639"/>
                  </a:lnTo>
                  <a:lnTo>
                    <a:pt x="1250" y="1630"/>
                  </a:lnTo>
                  <a:lnTo>
                    <a:pt x="1255" y="1624"/>
                  </a:lnTo>
                  <a:lnTo>
                    <a:pt x="1258" y="1623"/>
                  </a:lnTo>
                  <a:lnTo>
                    <a:pt x="1260" y="1622"/>
                  </a:lnTo>
                  <a:lnTo>
                    <a:pt x="1262" y="1622"/>
                  </a:lnTo>
                  <a:lnTo>
                    <a:pt x="1265" y="1622"/>
                  </a:lnTo>
                  <a:lnTo>
                    <a:pt x="1269" y="1625"/>
                  </a:lnTo>
                  <a:lnTo>
                    <a:pt x="1272" y="1630"/>
                  </a:lnTo>
                  <a:lnTo>
                    <a:pt x="1275" y="1636"/>
                  </a:lnTo>
                  <a:lnTo>
                    <a:pt x="1277" y="1643"/>
                  </a:lnTo>
                  <a:lnTo>
                    <a:pt x="1281" y="1658"/>
                  </a:lnTo>
                  <a:lnTo>
                    <a:pt x="1284" y="1673"/>
                  </a:lnTo>
                  <a:lnTo>
                    <a:pt x="1284" y="1678"/>
                  </a:lnTo>
                  <a:lnTo>
                    <a:pt x="1282" y="1682"/>
                  </a:lnTo>
                  <a:lnTo>
                    <a:pt x="1282" y="1685"/>
                  </a:lnTo>
                  <a:lnTo>
                    <a:pt x="1281" y="1686"/>
                  </a:lnTo>
                  <a:lnTo>
                    <a:pt x="1280" y="1685"/>
                  </a:lnTo>
                  <a:close/>
                  <a:moveTo>
                    <a:pt x="1243" y="1690"/>
                  </a:moveTo>
                  <a:lnTo>
                    <a:pt x="1287" y="1720"/>
                  </a:lnTo>
                  <a:lnTo>
                    <a:pt x="1286" y="1724"/>
                  </a:lnTo>
                  <a:lnTo>
                    <a:pt x="1286" y="1729"/>
                  </a:lnTo>
                  <a:lnTo>
                    <a:pt x="1285" y="1731"/>
                  </a:lnTo>
                  <a:lnTo>
                    <a:pt x="1285" y="1733"/>
                  </a:lnTo>
                  <a:lnTo>
                    <a:pt x="1284" y="1734"/>
                  </a:lnTo>
                  <a:lnTo>
                    <a:pt x="1282" y="1734"/>
                  </a:lnTo>
                  <a:lnTo>
                    <a:pt x="1270" y="1729"/>
                  </a:lnTo>
                  <a:lnTo>
                    <a:pt x="1257" y="1724"/>
                  </a:lnTo>
                  <a:lnTo>
                    <a:pt x="1246" y="1717"/>
                  </a:lnTo>
                  <a:lnTo>
                    <a:pt x="1233" y="1712"/>
                  </a:lnTo>
                  <a:lnTo>
                    <a:pt x="1232" y="1707"/>
                  </a:lnTo>
                  <a:lnTo>
                    <a:pt x="1232" y="1700"/>
                  </a:lnTo>
                  <a:lnTo>
                    <a:pt x="1238" y="1695"/>
                  </a:lnTo>
                  <a:lnTo>
                    <a:pt x="1243" y="1690"/>
                  </a:lnTo>
                  <a:close/>
                  <a:moveTo>
                    <a:pt x="1237" y="1741"/>
                  </a:moveTo>
                  <a:lnTo>
                    <a:pt x="1246" y="1744"/>
                  </a:lnTo>
                  <a:lnTo>
                    <a:pt x="1252" y="1749"/>
                  </a:lnTo>
                  <a:lnTo>
                    <a:pt x="1255" y="1752"/>
                  </a:lnTo>
                  <a:lnTo>
                    <a:pt x="1257" y="1757"/>
                  </a:lnTo>
                  <a:lnTo>
                    <a:pt x="1260" y="1765"/>
                  </a:lnTo>
                  <a:lnTo>
                    <a:pt x="1262" y="1774"/>
                  </a:lnTo>
                  <a:lnTo>
                    <a:pt x="1256" y="1784"/>
                  </a:lnTo>
                  <a:lnTo>
                    <a:pt x="1253" y="1788"/>
                  </a:lnTo>
                  <a:lnTo>
                    <a:pt x="1252" y="1790"/>
                  </a:lnTo>
                  <a:lnTo>
                    <a:pt x="1250" y="1789"/>
                  </a:lnTo>
                  <a:lnTo>
                    <a:pt x="1237" y="1780"/>
                  </a:lnTo>
                  <a:lnTo>
                    <a:pt x="1224" y="1769"/>
                  </a:lnTo>
                  <a:lnTo>
                    <a:pt x="1224" y="1756"/>
                  </a:lnTo>
                  <a:lnTo>
                    <a:pt x="1227" y="1751"/>
                  </a:lnTo>
                  <a:lnTo>
                    <a:pt x="1230" y="1747"/>
                  </a:lnTo>
                  <a:lnTo>
                    <a:pt x="1237" y="1741"/>
                  </a:lnTo>
                  <a:close/>
                  <a:moveTo>
                    <a:pt x="1209" y="1806"/>
                  </a:moveTo>
                  <a:lnTo>
                    <a:pt x="1215" y="1809"/>
                  </a:lnTo>
                  <a:lnTo>
                    <a:pt x="1220" y="1811"/>
                  </a:lnTo>
                  <a:lnTo>
                    <a:pt x="1225" y="1815"/>
                  </a:lnTo>
                  <a:lnTo>
                    <a:pt x="1230" y="1819"/>
                  </a:lnTo>
                  <a:lnTo>
                    <a:pt x="1235" y="1823"/>
                  </a:lnTo>
                  <a:lnTo>
                    <a:pt x="1240" y="1829"/>
                  </a:lnTo>
                  <a:lnTo>
                    <a:pt x="1246" y="1836"/>
                  </a:lnTo>
                  <a:lnTo>
                    <a:pt x="1251" y="1845"/>
                  </a:lnTo>
                  <a:lnTo>
                    <a:pt x="1249" y="1847"/>
                  </a:lnTo>
                  <a:lnTo>
                    <a:pt x="1247" y="1849"/>
                  </a:lnTo>
                  <a:lnTo>
                    <a:pt x="1243" y="1851"/>
                  </a:lnTo>
                  <a:lnTo>
                    <a:pt x="1241" y="1853"/>
                  </a:lnTo>
                  <a:lnTo>
                    <a:pt x="1229" y="1841"/>
                  </a:lnTo>
                  <a:lnTo>
                    <a:pt x="1217" y="1829"/>
                  </a:lnTo>
                  <a:lnTo>
                    <a:pt x="1212" y="1823"/>
                  </a:lnTo>
                  <a:lnTo>
                    <a:pt x="1209" y="1818"/>
                  </a:lnTo>
                  <a:lnTo>
                    <a:pt x="1209" y="1815"/>
                  </a:lnTo>
                  <a:lnTo>
                    <a:pt x="1208" y="1812"/>
                  </a:lnTo>
                  <a:lnTo>
                    <a:pt x="1208" y="1809"/>
                  </a:lnTo>
                  <a:lnTo>
                    <a:pt x="1209" y="1806"/>
                  </a:lnTo>
                  <a:close/>
                  <a:moveTo>
                    <a:pt x="1203" y="1860"/>
                  </a:moveTo>
                  <a:lnTo>
                    <a:pt x="1212" y="1866"/>
                  </a:lnTo>
                  <a:lnTo>
                    <a:pt x="1225" y="1877"/>
                  </a:lnTo>
                  <a:lnTo>
                    <a:pt x="1231" y="1884"/>
                  </a:lnTo>
                  <a:lnTo>
                    <a:pt x="1234" y="1892"/>
                  </a:lnTo>
                  <a:lnTo>
                    <a:pt x="1234" y="1896"/>
                  </a:lnTo>
                  <a:lnTo>
                    <a:pt x="1234" y="1900"/>
                  </a:lnTo>
                  <a:lnTo>
                    <a:pt x="1233" y="1904"/>
                  </a:lnTo>
                  <a:lnTo>
                    <a:pt x="1231" y="1909"/>
                  </a:lnTo>
                  <a:lnTo>
                    <a:pt x="1215" y="1897"/>
                  </a:lnTo>
                  <a:lnTo>
                    <a:pt x="1204" y="1887"/>
                  </a:lnTo>
                  <a:lnTo>
                    <a:pt x="1201" y="1881"/>
                  </a:lnTo>
                  <a:lnTo>
                    <a:pt x="1200" y="1876"/>
                  </a:lnTo>
                  <a:lnTo>
                    <a:pt x="1200" y="1868"/>
                  </a:lnTo>
                  <a:lnTo>
                    <a:pt x="1203" y="1860"/>
                  </a:lnTo>
                  <a:close/>
                  <a:moveTo>
                    <a:pt x="1186" y="1921"/>
                  </a:moveTo>
                  <a:lnTo>
                    <a:pt x="1194" y="1923"/>
                  </a:lnTo>
                  <a:lnTo>
                    <a:pt x="1201" y="1927"/>
                  </a:lnTo>
                  <a:lnTo>
                    <a:pt x="1204" y="1929"/>
                  </a:lnTo>
                  <a:lnTo>
                    <a:pt x="1209" y="1933"/>
                  </a:lnTo>
                  <a:lnTo>
                    <a:pt x="1212" y="1938"/>
                  </a:lnTo>
                  <a:lnTo>
                    <a:pt x="1216" y="1944"/>
                  </a:lnTo>
                  <a:lnTo>
                    <a:pt x="1211" y="1952"/>
                  </a:lnTo>
                  <a:lnTo>
                    <a:pt x="1207" y="1959"/>
                  </a:lnTo>
                  <a:lnTo>
                    <a:pt x="1196" y="1959"/>
                  </a:lnTo>
                  <a:lnTo>
                    <a:pt x="1188" y="1951"/>
                  </a:lnTo>
                  <a:lnTo>
                    <a:pt x="1180" y="1943"/>
                  </a:lnTo>
                  <a:lnTo>
                    <a:pt x="1182" y="1932"/>
                  </a:lnTo>
                  <a:lnTo>
                    <a:pt x="1186" y="1921"/>
                  </a:lnTo>
                  <a:close/>
                  <a:moveTo>
                    <a:pt x="1177" y="2028"/>
                  </a:moveTo>
                  <a:lnTo>
                    <a:pt x="1171" y="2020"/>
                  </a:lnTo>
                  <a:lnTo>
                    <a:pt x="1164" y="2011"/>
                  </a:lnTo>
                  <a:lnTo>
                    <a:pt x="1158" y="2004"/>
                  </a:lnTo>
                  <a:lnTo>
                    <a:pt x="1152" y="1995"/>
                  </a:lnTo>
                  <a:lnTo>
                    <a:pt x="1156" y="1987"/>
                  </a:lnTo>
                  <a:lnTo>
                    <a:pt x="1160" y="1980"/>
                  </a:lnTo>
                  <a:lnTo>
                    <a:pt x="1162" y="1979"/>
                  </a:lnTo>
                  <a:lnTo>
                    <a:pt x="1164" y="1978"/>
                  </a:lnTo>
                  <a:lnTo>
                    <a:pt x="1166" y="1977"/>
                  </a:lnTo>
                  <a:lnTo>
                    <a:pt x="1169" y="1978"/>
                  </a:lnTo>
                  <a:lnTo>
                    <a:pt x="1172" y="1979"/>
                  </a:lnTo>
                  <a:lnTo>
                    <a:pt x="1175" y="1983"/>
                  </a:lnTo>
                  <a:lnTo>
                    <a:pt x="1178" y="1988"/>
                  </a:lnTo>
                  <a:lnTo>
                    <a:pt x="1180" y="1993"/>
                  </a:lnTo>
                  <a:lnTo>
                    <a:pt x="1182" y="1999"/>
                  </a:lnTo>
                  <a:lnTo>
                    <a:pt x="1184" y="2006"/>
                  </a:lnTo>
                  <a:lnTo>
                    <a:pt x="1184" y="2012"/>
                  </a:lnTo>
                  <a:lnTo>
                    <a:pt x="1184" y="2018"/>
                  </a:lnTo>
                  <a:lnTo>
                    <a:pt x="1184" y="2023"/>
                  </a:lnTo>
                  <a:lnTo>
                    <a:pt x="1182" y="2027"/>
                  </a:lnTo>
                  <a:lnTo>
                    <a:pt x="1181" y="2028"/>
                  </a:lnTo>
                  <a:lnTo>
                    <a:pt x="1180" y="2028"/>
                  </a:lnTo>
                  <a:lnTo>
                    <a:pt x="1178" y="2029"/>
                  </a:lnTo>
                  <a:lnTo>
                    <a:pt x="1177" y="2028"/>
                  </a:lnTo>
                  <a:close/>
                  <a:moveTo>
                    <a:pt x="1153" y="1901"/>
                  </a:moveTo>
                  <a:lnTo>
                    <a:pt x="1142" y="1912"/>
                  </a:lnTo>
                  <a:lnTo>
                    <a:pt x="1129" y="1923"/>
                  </a:lnTo>
                  <a:lnTo>
                    <a:pt x="1117" y="1934"/>
                  </a:lnTo>
                  <a:lnTo>
                    <a:pt x="1102" y="1943"/>
                  </a:lnTo>
                  <a:lnTo>
                    <a:pt x="1095" y="1948"/>
                  </a:lnTo>
                  <a:lnTo>
                    <a:pt x="1087" y="1952"/>
                  </a:lnTo>
                  <a:lnTo>
                    <a:pt x="1080" y="1955"/>
                  </a:lnTo>
                  <a:lnTo>
                    <a:pt x="1072" y="1957"/>
                  </a:lnTo>
                  <a:lnTo>
                    <a:pt x="1064" y="1958"/>
                  </a:lnTo>
                  <a:lnTo>
                    <a:pt x="1057" y="1959"/>
                  </a:lnTo>
                  <a:lnTo>
                    <a:pt x="1048" y="1958"/>
                  </a:lnTo>
                  <a:lnTo>
                    <a:pt x="1041" y="1957"/>
                  </a:lnTo>
                  <a:lnTo>
                    <a:pt x="1021" y="1943"/>
                  </a:lnTo>
                  <a:lnTo>
                    <a:pt x="1010" y="1936"/>
                  </a:lnTo>
                  <a:lnTo>
                    <a:pt x="1006" y="1934"/>
                  </a:lnTo>
                  <a:lnTo>
                    <a:pt x="1004" y="1933"/>
                  </a:lnTo>
                  <a:lnTo>
                    <a:pt x="1013" y="1950"/>
                  </a:lnTo>
                  <a:lnTo>
                    <a:pt x="1024" y="1968"/>
                  </a:lnTo>
                  <a:lnTo>
                    <a:pt x="1028" y="1977"/>
                  </a:lnTo>
                  <a:lnTo>
                    <a:pt x="1032" y="1987"/>
                  </a:lnTo>
                  <a:lnTo>
                    <a:pt x="1036" y="1995"/>
                  </a:lnTo>
                  <a:lnTo>
                    <a:pt x="1038" y="2004"/>
                  </a:lnTo>
                  <a:lnTo>
                    <a:pt x="1038" y="2012"/>
                  </a:lnTo>
                  <a:lnTo>
                    <a:pt x="1038" y="2021"/>
                  </a:lnTo>
                  <a:lnTo>
                    <a:pt x="1036" y="2028"/>
                  </a:lnTo>
                  <a:lnTo>
                    <a:pt x="1031" y="2034"/>
                  </a:lnTo>
                  <a:lnTo>
                    <a:pt x="1024" y="2041"/>
                  </a:lnTo>
                  <a:lnTo>
                    <a:pt x="1016" y="2046"/>
                  </a:lnTo>
                  <a:lnTo>
                    <a:pt x="1004" y="2050"/>
                  </a:lnTo>
                  <a:lnTo>
                    <a:pt x="990" y="2053"/>
                  </a:lnTo>
                  <a:lnTo>
                    <a:pt x="984" y="2051"/>
                  </a:lnTo>
                  <a:lnTo>
                    <a:pt x="979" y="2049"/>
                  </a:lnTo>
                  <a:lnTo>
                    <a:pt x="973" y="2046"/>
                  </a:lnTo>
                  <a:lnTo>
                    <a:pt x="969" y="2043"/>
                  </a:lnTo>
                  <a:lnTo>
                    <a:pt x="962" y="2035"/>
                  </a:lnTo>
                  <a:lnTo>
                    <a:pt x="955" y="2027"/>
                  </a:lnTo>
                  <a:lnTo>
                    <a:pt x="951" y="2017"/>
                  </a:lnTo>
                  <a:lnTo>
                    <a:pt x="947" y="2007"/>
                  </a:lnTo>
                  <a:lnTo>
                    <a:pt x="945" y="1996"/>
                  </a:lnTo>
                  <a:lnTo>
                    <a:pt x="943" y="1985"/>
                  </a:lnTo>
                  <a:lnTo>
                    <a:pt x="940" y="1960"/>
                  </a:lnTo>
                  <a:lnTo>
                    <a:pt x="937" y="1937"/>
                  </a:lnTo>
                  <a:lnTo>
                    <a:pt x="935" y="1927"/>
                  </a:lnTo>
                  <a:lnTo>
                    <a:pt x="933" y="1916"/>
                  </a:lnTo>
                  <a:lnTo>
                    <a:pt x="931" y="1906"/>
                  </a:lnTo>
                  <a:lnTo>
                    <a:pt x="927" y="1898"/>
                  </a:lnTo>
                  <a:lnTo>
                    <a:pt x="908" y="1867"/>
                  </a:lnTo>
                  <a:lnTo>
                    <a:pt x="891" y="1839"/>
                  </a:lnTo>
                  <a:lnTo>
                    <a:pt x="877" y="1811"/>
                  </a:lnTo>
                  <a:lnTo>
                    <a:pt x="866" y="1784"/>
                  </a:lnTo>
                  <a:lnTo>
                    <a:pt x="856" y="1759"/>
                  </a:lnTo>
                  <a:lnTo>
                    <a:pt x="850" y="1734"/>
                  </a:lnTo>
                  <a:lnTo>
                    <a:pt x="845" y="1712"/>
                  </a:lnTo>
                  <a:lnTo>
                    <a:pt x="841" y="1690"/>
                  </a:lnTo>
                  <a:lnTo>
                    <a:pt x="841" y="1670"/>
                  </a:lnTo>
                  <a:lnTo>
                    <a:pt x="841" y="1651"/>
                  </a:lnTo>
                  <a:lnTo>
                    <a:pt x="845" y="1633"/>
                  </a:lnTo>
                  <a:lnTo>
                    <a:pt x="849" y="1617"/>
                  </a:lnTo>
                  <a:lnTo>
                    <a:pt x="855" y="1602"/>
                  </a:lnTo>
                  <a:lnTo>
                    <a:pt x="864" y="1589"/>
                  </a:lnTo>
                  <a:lnTo>
                    <a:pt x="872" y="1578"/>
                  </a:lnTo>
                  <a:lnTo>
                    <a:pt x="883" y="1568"/>
                  </a:lnTo>
                  <a:lnTo>
                    <a:pt x="894" y="1560"/>
                  </a:lnTo>
                  <a:lnTo>
                    <a:pt x="908" y="1554"/>
                  </a:lnTo>
                  <a:lnTo>
                    <a:pt x="922" y="1549"/>
                  </a:lnTo>
                  <a:lnTo>
                    <a:pt x="936" y="1546"/>
                  </a:lnTo>
                  <a:lnTo>
                    <a:pt x="952" y="1545"/>
                  </a:lnTo>
                  <a:lnTo>
                    <a:pt x="969" y="1546"/>
                  </a:lnTo>
                  <a:lnTo>
                    <a:pt x="987" y="1549"/>
                  </a:lnTo>
                  <a:lnTo>
                    <a:pt x="1005" y="1554"/>
                  </a:lnTo>
                  <a:lnTo>
                    <a:pt x="1024" y="1561"/>
                  </a:lnTo>
                  <a:lnTo>
                    <a:pt x="1043" y="1569"/>
                  </a:lnTo>
                  <a:lnTo>
                    <a:pt x="1063" y="1581"/>
                  </a:lnTo>
                  <a:lnTo>
                    <a:pt x="1083" y="1594"/>
                  </a:lnTo>
                  <a:lnTo>
                    <a:pt x="1103" y="1610"/>
                  </a:lnTo>
                  <a:lnTo>
                    <a:pt x="1123" y="1626"/>
                  </a:lnTo>
                  <a:lnTo>
                    <a:pt x="1144" y="1646"/>
                  </a:lnTo>
                  <a:lnTo>
                    <a:pt x="1164" y="1669"/>
                  </a:lnTo>
                  <a:lnTo>
                    <a:pt x="1160" y="1676"/>
                  </a:lnTo>
                  <a:lnTo>
                    <a:pt x="1155" y="1681"/>
                  </a:lnTo>
                  <a:lnTo>
                    <a:pt x="1150" y="1688"/>
                  </a:lnTo>
                  <a:lnTo>
                    <a:pt x="1142" y="1693"/>
                  </a:lnTo>
                  <a:lnTo>
                    <a:pt x="1126" y="1701"/>
                  </a:lnTo>
                  <a:lnTo>
                    <a:pt x="1109" y="1710"/>
                  </a:lnTo>
                  <a:lnTo>
                    <a:pt x="1093" y="1716"/>
                  </a:lnTo>
                  <a:lnTo>
                    <a:pt x="1078" y="1723"/>
                  </a:lnTo>
                  <a:lnTo>
                    <a:pt x="1071" y="1726"/>
                  </a:lnTo>
                  <a:lnTo>
                    <a:pt x="1066" y="1728"/>
                  </a:lnTo>
                  <a:lnTo>
                    <a:pt x="1062" y="1731"/>
                  </a:lnTo>
                  <a:lnTo>
                    <a:pt x="1060" y="1734"/>
                  </a:lnTo>
                  <a:lnTo>
                    <a:pt x="1074" y="1744"/>
                  </a:lnTo>
                  <a:lnTo>
                    <a:pt x="1087" y="1753"/>
                  </a:lnTo>
                  <a:lnTo>
                    <a:pt x="1101" y="1763"/>
                  </a:lnTo>
                  <a:lnTo>
                    <a:pt x="1115" y="1772"/>
                  </a:lnTo>
                  <a:lnTo>
                    <a:pt x="1113" y="1778"/>
                  </a:lnTo>
                  <a:lnTo>
                    <a:pt x="1107" y="1787"/>
                  </a:lnTo>
                  <a:lnTo>
                    <a:pt x="1099" y="1799"/>
                  </a:lnTo>
                  <a:lnTo>
                    <a:pt x="1090" y="1811"/>
                  </a:lnTo>
                  <a:lnTo>
                    <a:pt x="1071" y="1837"/>
                  </a:lnTo>
                  <a:lnTo>
                    <a:pt x="1060" y="1851"/>
                  </a:lnTo>
                  <a:lnTo>
                    <a:pt x="1067" y="1855"/>
                  </a:lnTo>
                  <a:lnTo>
                    <a:pt x="1075" y="1857"/>
                  </a:lnTo>
                  <a:lnTo>
                    <a:pt x="1080" y="1857"/>
                  </a:lnTo>
                  <a:lnTo>
                    <a:pt x="1084" y="1855"/>
                  </a:lnTo>
                  <a:lnTo>
                    <a:pt x="1087" y="1853"/>
                  </a:lnTo>
                  <a:lnTo>
                    <a:pt x="1090" y="1849"/>
                  </a:lnTo>
                  <a:lnTo>
                    <a:pt x="1093" y="1846"/>
                  </a:lnTo>
                  <a:lnTo>
                    <a:pt x="1095" y="1842"/>
                  </a:lnTo>
                  <a:lnTo>
                    <a:pt x="1098" y="1838"/>
                  </a:lnTo>
                  <a:lnTo>
                    <a:pt x="1100" y="1834"/>
                  </a:lnTo>
                  <a:lnTo>
                    <a:pt x="1103" y="1830"/>
                  </a:lnTo>
                  <a:lnTo>
                    <a:pt x="1107" y="1827"/>
                  </a:lnTo>
                  <a:lnTo>
                    <a:pt x="1113" y="1826"/>
                  </a:lnTo>
                  <a:lnTo>
                    <a:pt x="1119" y="1825"/>
                  </a:lnTo>
                  <a:lnTo>
                    <a:pt x="1126" y="1826"/>
                  </a:lnTo>
                  <a:lnTo>
                    <a:pt x="1136" y="1828"/>
                  </a:lnTo>
                  <a:lnTo>
                    <a:pt x="1131" y="1839"/>
                  </a:lnTo>
                  <a:lnTo>
                    <a:pt x="1127" y="1848"/>
                  </a:lnTo>
                  <a:lnTo>
                    <a:pt x="1125" y="1855"/>
                  </a:lnTo>
                  <a:lnTo>
                    <a:pt x="1125" y="1861"/>
                  </a:lnTo>
                  <a:lnTo>
                    <a:pt x="1125" y="1865"/>
                  </a:lnTo>
                  <a:lnTo>
                    <a:pt x="1127" y="1869"/>
                  </a:lnTo>
                  <a:lnTo>
                    <a:pt x="1129" y="1873"/>
                  </a:lnTo>
                  <a:lnTo>
                    <a:pt x="1133" y="1875"/>
                  </a:lnTo>
                  <a:lnTo>
                    <a:pt x="1139" y="1879"/>
                  </a:lnTo>
                  <a:lnTo>
                    <a:pt x="1145" y="1883"/>
                  </a:lnTo>
                  <a:lnTo>
                    <a:pt x="1148" y="1886"/>
                  </a:lnTo>
                  <a:lnTo>
                    <a:pt x="1151" y="1891"/>
                  </a:lnTo>
                  <a:lnTo>
                    <a:pt x="1153" y="1895"/>
                  </a:lnTo>
                  <a:lnTo>
                    <a:pt x="1153" y="1901"/>
                  </a:lnTo>
                  <a:close/>
                  <a:moveTo>
                    <a:pt x="961" y="1484"/>
                  </a:moveTo>
                  <a:lnTo>
                    <a:pt x="929" y="1506"/>
                  </a:lnTo>
                  <a:lnTo>
                    <a:pt x="900" y="1527"/>
                  </a:lnTo>
                  <a:lnTo>
                    <a:pt x="876" y="1545"/>
                  </a:lnTo>
                  <a:lnTo>
                    <a:pt x="855" y="1562"/>
                  </a:lnTo>
                  <a:lnTo>
                    <a:pt x="838" y="1577"/>
                  </a:lnTo>
                  <a:lnTo>
                    <a:pt x="825" y="1592"/>
                  </a:lnTo>
                  <a:lnTo>
                    <a:pt x="819" y="1599"/>
                  </a:lnTo>
                  <a:lnTo>
                    <a:pt x="814" y="1606"/>
                  </a:lnTo>
                  <a:lnTo>
                    <a:pt x="811" y="1615"/>
                  </a:lnTo>
                  <a:lnTo>
                    <a:pt x="807" y="1622"/>
                  </a:lnTo>
                  <a:lnTo>
                    <a:pt x="804" y="1631"/>
                  </a:lnTo>
                  <a:lnTo>
                    <a:pt x="802" y="1638"/>
                  </a:lnTo>
                  <a:lnTo>
                    <a:pt x="800" y="1648"/>
                  </a:lnTo>
                  <a:lnTo>
                    <a:pt x="800" y="1656"/>
                  </a:lnTo>
                  <a:lnTo>
                    <a:pt x="800" y="1676"/>
                  </a:lnTo>
                  <a:lnTo>
                    <a:pt x="802" y="1699"/>
                  </a:lnTo>
                  <a:lnTo>
                    <a:pt x="807" y="1725"/>
                  </a:lnTo>
                  <a:lnTo>
                    <a:pt x="813" y="1754"/>
                  </a:lnTo>
                  <a:lnTo>
                    <a:pt x="820" y="1787"/>
                  </a:lnTo>
                  <a:lnTo>
                    <a:pt x="829" y="1825"/>
                  </a:lnTo>
                  <a:lnTo>
                    <a:pt x="851" y="1849"/>
                  </a:lnTo>
                  <a:lnTo>
                    <a:pt x="869" y="1869"/>
                  </a:lnTo>
                  <a:lnTo>
                    <a:pt x="875" y="1878"/>
                  </a:lnTo>
                  <a:lnTo>
                    <a:pt x="881" y="1885"/>
                  </a:lnTo>
                  <a:lnTo>
                    <a:pt x="886" y="1894"/>
                  </a:lnTo>
                  <a:lnTo>
                    <a:pt x="890" y="1902"/>
                  </a:lnTo>
                  <a:lnTo>
                    <a:pt x="893" y="1911"/>
                  </a:lnTo>
                  <a:lnTo>
                    <a:pt x="894" y="1920"/>
                  </a:lnTo>
                  <a:lnTo>
                    <a:pt x="895" y="1930"/>
                  </a:lnTo>
                  <a:lnTo>
                    <a:pt x="895" y="1941"/>
                  </a:lnTo>
                  <a:lnTo>
                    <a:pt x="894" y="1954"/>
                  </a:lnTo>
                  <a:lnTo>
                    <a:pt x="892" y="1970"/>
                  </a:lnTo>
                  <a:lnTo>
                    <a:pt x="889" y="1987"/>
                  </a:lnTo>
                  <a:lnTo>
                    <a:pt x="885" y="2006"/>
                  </a:lnTo>
                  <a:lnTo>
                    <a:pt x="867" y="2012"/>
                  </a:lnTo>
                  <a:lnTo>
                    <a:pt x="849" y="2018"/>
                  </a:lnTo>
                  <a:lnTo>
                    <a:pt x="833" y="2025"/>
                  </a:lnTo>
                  <a:lnTo>
                    <a:pt x="817" y="2029"/>
                  </a:lnTo>
                  <a:lnTo>
                    <a:pt x="807" y="2022"/>
                  </a:lnTo>
                  <a:lnTo>
                    <a:pt x="797" y="2013"/>
                  </a:lnTo>
                  <a:lnTo>
                    <a:pt x="788" y="2006"/>
                  </a:lnTo>
                  <a:lnTo>
                    <a:pt x="777" y="1997"/>
                  </a:lnTo>
                  <a:lnTo>
                    <a:pt x="774" y="1973"/>
                  </a:lnTo>
                  <a:lnTo>
                    <a:pt x="769" y="1951"/>
                  </a:lnTo>
                  <a:lnTo>
                    <a:pt x="762" y="1930"/>
                  </a:lnTo>
                  <a:lnTo>
                    <a:pt x="755" y="1909"/>
                  </a:lnTo>
                  <a:lnTo>
                    <a:pt x="746" y="1888"/>
                  </a:lnTo>
                  <a:lnTo>
                    <a:pt x="738" y="1869"/>
                  </a:lnTo>
                  <a:lnTo>
                    <a:pt x="728" y="1849"/>
                  </a:lnTo>
                  <a:lnTo>
                    <a:pt x="719" y="1829"/>
                  </a:lnTo>
                  <a:lnTo>
                    <a:pt x="715" y="1828"/>
                  </a:lnTo>
                  <a:lnTo>
                    <a:pt x="712" y="1828"/>
                  </a:lnTo>
                  <a:lnTo>
                    <a:pt x="709" y="1805"/>
                  </a:lnTo>
                  <a:lnTo>
                    <a:pt x="708" y="1783"/>
                  </a:lnTo>
                  <a:lnTo>
                    <a:pt x="707" y="1761"/>
                  </a:lnTo>
                  <a:lnTo>
                    <a:pt x="705" y="1739"/>
                  </a:lnTo>
                  <a:lnTo>
                    <a:pt x="703" y="1719"/>
                  </a:lnTo>
                  <a:lnTo>
                    <a:pt x="701" y="1698"/>
                  </a:lnTo>
                  <a:lnTo>
                    <a:pt x="698" y="1678"/>
                  </a:lnTo>
                  <a:lnTo>
                    <a:pt x="695" y="1658"/>
                  </a:lnTo>
                  <a:lnTo>
                    <a:pt x="722" y="1635"/>
                  </a:lnTo>
                  <a:lnTo>
                    <a:pt x="755" y="1608"/>
                  </a:lnTo>
                  <a:lnTo>
                    <a:pt x="792" y="1579"/>
                  </a:lnTo>
                  <a:lnTo>
                    <a:pt x="828" y="1547"/>
                  </a:lnTo>
                  <a:lnTo>
                    <a:pt x="845" y="1531"/>
                  </a:lnTo>
                  <a:lnTo>
                    <a:pt x="860" y="1514"/>
                  </a:lnTo>
                  <a:lnTo>
                    <a:pt x="874" y="1498"/>
                  </a:lnTo>
                  <a:lnTo>
                    <a:pt x="886" y="1482"/>
                  </a:lnTo>
                  <a:lnTo>
                    <a:pt x="891" y="1473"/>
                  </a:lnTo>
                  <a:lnTo>
                    <a:pt x="895" y="1465"/>
                  </a:lnTo>
                  <a:lnTo>
                    <a:pt x="899" y="1456"/>
                  </a:lnTo>
                  <a:lnTo>
                    <a:pt x="902" y="1448"/>
                  </a:lnTo>
                  <a:lnTo>
                    <a:pt x="904" y="1439"/>
                  </a:lnTo>
                  <a:lnTo>
                    <a:pt x="905" y="1431"/>
                  </a:lnTo>
                  <a:lnTo>
                    <a:pt x="905" y="1422"/>
                  </a:lnTo>
                  <a:lnTo>
                    <a:pt x="905" y="1415"/>
                  </a:lnTo>
                  <a:lnTo>
                    <a:pt x="909" y="1411"/>
                  </a:lnTo>
                  <a:lnTo>
                    <a:pt x="914" y="1409"/>
                  </a:lnTo>
                  <a:lnTo>
                    <a:pt x="919" y="1408"/>
                  </a:lnTo>
                  <a:lnTo>
                    <a:pt x="925" y="1409"/>
                  </a:lnTo>
                  <a:lnTo>
                    <a:pt x="931" y="1411"/>
                  </a:lnTo>
                  <a:lnTo>
                    <a:pt x="936" y="1414"/>
                  </a:lnTo>
                  <a:lnTo>
                    <a:pt x="942" y="1418"/>
                  </a:lnTo>
                  <a:lnTo>
                    <a:pt x="947" y="1424"/>
                  </a:lnTo>
                  <a:lnTo>
                    <a:pt x="951" y="1430"/>
                  </a:lnTo>
                  <a:lnTo>
                    <a:pt x="955" y="1436"/>
                  </a:lnTo>
                  <a:lnTo>
                    <a:pt x="959" y="1444"/>
                  </a:lnTo>
                  <a:lnTo>
                    <a:pt x="961" y="1451"/>
                  </a:lnTo>
                  <a:lnTo>
                    <a:pt x="963" y="1459"/>
                  </a:lnTo>
                  <a:lnTo>
                    <a:pt x="963" y="1467"/>
                  </a:lnTo>
                  <a:lnTo>
                    <a:pt x="963" y="1475"/>
                  </a:lnTo>
                  <a:lnTo>
                    <a:pt x="961" y="1484"/>
                  </a:lnTo>
                  <a:close/>
                  <a:moveTo>
                    <a:pt x="897" y="2125"/>
                  </a:moveTo>
                  <a:lnTo>
                    <a:pt x="887" y="2191"/>
                  </a:lnTo>
                  <a:lnTo>
                    <a:pt x="860" y="2177"/>
                  </a:lnTo>
                  <a:lnTo>
                    <a:pt x="835" y="2163"/>
                  </a:lnTo>
                  <a:lnTo>
                    <a:pt x="809" y="2151"/>
                  </a:lnTo>
                  <a:lnTo>
                    <a:pt x="782" y="2137"/>
                  </a:lnTo>
                  <a:lnTo>
                    <a:pt x="784" y="2143"/>
                  </a:lnTo>
                  <a:lnTo>
                    <a:pt x="789" y="2155"/>
                  </a:lnTo>
                  <a:lnTo>
                    <a:pt x="794" y="2169"/>
                  </a:lnTo>
                  <a:lnTo>
                    <a:pt x="796" y="2176"/>
                  </a:lnTo>
                  <a:lnTo>
                    <a:pt x="803" y="2186"/>
                  </a:lnTo>
                  <a:lnTo>
                    <a:pt x="814" y="2197"/>
                  </a:lnTo>
                  <a:lnTo>
                    <a:pt x="826" y="2208"/>
                  </a:lnTo>
                  <a:lnTo>
                    <a:pt x="839" y="2218"/>
                  </a:lnTo>
                  <a:lnTo>
                    <a:pt x="855" y="2229"/>
                  </a:lnTo>
                  <a:lnTo>
                    <a:pt x="872" y="2237"/>
                  </a:lnTo>
                  <a:lnTo>
                    <a:pt x="890" y="2247"/>
                  </a:lnTo>
                  <a:lnTo>
                    <a:pt x="908" y="2254"/>
                  </a:lnTo>
                  <a:lnTo>
                    <a:pt x="927" y="2260"/>
                  </a:lnTo>
                  <a:lnTo>
                    <a:pt x="946" y="2267"/>
                  </a:lnTo>
                  <a:lnTo>
                    <a:pt x="965" y="2271"/>
                  </a:lnTo>
                  <a:lnTo>
                    <a:pt x="984" y="2274"/>
                  </a:lnTo>
                  <a:lnTo>
                    <a:pt x="1001" y="2275"/>
                  </a:lnTo>
                  <a:lnTo>
                    <a:pt x="1018" y="2275"/>
                  </a:lnTo>
                  <a:lnTo>
                    <a:pt x="1026" y="2274"/>
                  </a:lnTo>
                  <a:lnTo>
                    <a:pt x="1033" y="2273"/>
                  </a:lnTo>
                  <a:lnTo>
                    <a:pt x="1041" y="2271"/>
                  </a:lnTo>
                  <a:lnTo>
                    <a:pt x="1047" y="2269"/>
                  </a:lnTo>
                  <a:lnTo>
                    <a:pt x="1053" y="2274"/>
                  </a:lnTo>
                  <a:lnTo>
                    <a:pt x="1060" y="2281"/>
                  </a:lnTo>
                  <a:lnTo>
                    <a:pt x="1065" y="2287"/>
                  </a:lnTo>
                  <a:lnTo>
                    <a:pt x="1071" y="2295"/>
                  </a:lnTo>
                  <a:lnTo>
                    <a:pt x="1083" y="2312"/>
                  </a:lnTo>
                  <a:lnTo>
                    <a:pt x="1096" y="2330"/>
                  </a:lnTo>
                  <a:lnTo>
                    <a:pt x="1103" y="2324"/>
                  </a:lnTo>
                  <a:lnTo>
                    <a:pt x="1112" y="2319"/>
                  </a:lnTo>
                  <a:lnTo>
                    <a:pt x="1115" y="2324"/>
                  </a:lnTo>
                  <a:lnTo>
                    <a:pt x="1117" y="2330"/>
                  </a:lnTo>
                  <a:lnTo>
                    <a:pt x="1120" y="2338"/>
                  </a:lnTo>
                  <a:lnTo>
                    <a:pt x="1121" y="2347"/>
                  </a:lnTo>
                  <a:lnTo>
                    <a:pt x="1125" y="2369"/>
                  </a:lnTo>
                  <a:lnTo>
                    <a:pt x="1127" y="2395"/>
                  </a:lnTo>
                  <a:lnTo>
                    <a:pt x="1131" y="2456"/>
                  </a:lnTo>
                  <a:lnTo>
                    <a:pt x="1134" y="2528"/>
                  </a:lnTo>
                  <a:lnTo>
                    <a:pt x="1136" y="2565"/>
                  </a:lnTo>
                  <a:lnTo>
                    <a:pt x="1138" y="2602"/>
                  </a:lnTo>
                  <a:lnTo>
                    <a:pt x="1141" y="2640"/>
                  </a:lnTo>
                  <a:lnTo>
                    <a:pt x="1145" y="2676"/>
                  </a:lnTo>
                  <a:lnTo>
                    <a:pt x="1151" y="2712"/>
                  </a:lnTo>
                  <a:lnTo>
                    <a:pt x="1157" y="2744"/>
                  </a:lnTo>
                  <a:lnTo>
                    <a:pt x="1161" y="2759"/>
                  </a:lnTo>
                  <a:lnTo>
                    <a:pt x="1166" y="2774"/>
                  </a:lnTo>
                  <a:lnTo>
                    <a:pt x="1171" y="2788"/>
                  </a:lnTo>
                  <a:lnTo>
                    <a:pt x="1177" y="2800"/>
                  </a:lnTo>
                  <a:lnTo>
                    <a:pt x="1188" y="2799"/>
                  </a:lnTo>
                  <a:lnTo>
                    <a:pt x="1199" y="2796"/>
                  </a:lnTo>
                  <a:lnTo>
                    <a:pt x="1212" y="2792"/>
                  </a:lnTo>
                  <a:lnTo>
                    <a:pt x="1224" y="2788"/>
                  </a:lnTo>
                  <a:lnTo>
                    <a:pt x="1212" y="2735"/>
                  </a:lnTo>
                  <a:lnTo>
                    <a:pt x="1202" y="2696"/>
                  </a:lnTo>
                  <a:lnTo>
                    <a:pt x="1199" y="2680"/>
                  </a:lnTo>
                  <a:lnTo>
                    <a:pt x="1198" y="2666"/>
                  </a:lnTo>
                  <a:lnTo>
                    <a:pt x="1197" y="2655"/>
                  </a:lnTo>
                  <a:lnTo>
                    <a:pt x="1198" y="2644"/>
                  </a:lnTo>
                  <a:lnTo>
                    <a:pt x="1201" y="2635"/>
                  </a:lnTo>
                  <a:lnTo>
                    <a:pt x="1205" y="2626"/>
                  </a:lnTo>
                  <a:lnTo>
                    <a:pt x="1213" y="2618"/>
                  </a:lnTo>
                  <a:lnTo>
                    <a:pt x="1222" y="2609"/>
                  </a:lnTo>
                  <a:lnTo>
                    <a:pt x="1234" y="2601"/>
                  </a:lnTo>
                  <a:lnTo>
                    <a:pt x="1248" y="2591"/>
                  </a:lnTo>
                  <a:lnTo>
                    <a:pt x="1265" y="2581"/>
                  </a:lnTo>
                  <a:lnTo>
                    <a:pt x="1285" y="2568"/>
                  </a:lnTo>
                  <a:lnTo>
                    <a:pt x="1288" y="2571"/>
                  </a:lnTo>
                  <a:lnTo>
                    <a:pt x="1290" y="2574"/>
                  </a:lnTo>
                  <a:lnTo>
                    <a:pt x="1292" y="2579"/>
                  </a:lnTo>
                  <a:lnTo>
                    <a:pt x="1294" y="2584"/>
                  </a:lnTo>
                  <a:lnTo>
                    <a:pt x="1296" y="2594"/>
                  </a:lnTo>
                  <a:lnTo>
                    <a:pt x="1297" y="2607"/>
                  </a:lnTo>
                  <a:lnTo>
                    <a:pt x="1297" y="2621"/>
                  </a:lnTo>
                  <a:lnTo>
                    <a:pt x="1296" y="2637"/>
                  </a:lnTo>
                  <a:lnTo>
                    <a:pt x="1294" y="2652"/>
                  </a:lnTo>
                  <a:lnTo>
                    <a:pt x="1292" y="2668"/>
                  </a:lnTo>
                  <a:lnTo>
                    <a:pt x="1285" y="2702"/>
                  </a:lnTo>
                  <a:lnTo>
                    <a:pt x="1277" y="2735"/>
                  </a:lnTo>
                  <a:lnTo>
                    <a:pt x="1271" y="2763"/>
                  </a:lnTo>
                  <a:lnTo>
                    <a:pt x="1266" y="2788"/>
                  </a:lnTo>
                  <a:lnTo>
                    <a:pt x="1269" y="2789"/>
                  </a:lnTo>
                  <a:lnTo>
                    <a:pt x="1271" y="2791"/>
                  </a:lnTo>
                  <a:lnTo>
                    <a:pt x="1273" y="2794"/>
                  </a:lnTo>
                  <a:lnTo>
                    <a:pt x="1275" y="2800"/>
                  </a:lnTo>
                  <a:lnTo>
                    <a:pt x="1281" y="2800"/>
                  </a:lnTo>
                  <a:lnTo>
                    <a:pt x="1289" y="2800"/>
                  </a:lnTo>
                  <a:lnTo>
                    <a:pt x="1297" y="2786"/>
                  </a:lnTo>
                  <a:lnTo>
                    <a:pt x="1307" y="2771"/>
                  </a:lnTo>
                  <a:lnTo>
                    <a:pt x="1311" y="2771"/>
                  </a:lnTo>
                  <a:lnTo>
                    <a:pt x="1316" y="2774"/>
                  </a:lnTo>
                  <a:lnTo>
                    <a:pt x="1326" y="2778"/>
                  </a:lnTo>
                  <a:lnTo>
                    <a:pt x="1344" y="2789"/>
                  </a:lnTo>
                  <a:lnTo>
                    <a:pt x="1346" y="2831"/>
                  </a:lnTo>
                  <a:lnTo>
                    <a:pt x="1349" y="2828"/>
                  </a:lnTo>
                  <a:lnTo>
                    <a:pt x="1352" y="2824"/>
                  </a:lnTo>
                  <a:lnTo>
                    <a:pt x="1355" y="2818"/>
                  </a:lnTo>
                  <a:lnTo>
                    <a:pt x="1358" y="2812"/>
                  </a:lnTo>
                  <a:lnTo>
                    <a:pt x="1364" y="2796"/>
                  </a:lnTo>
                  <a:lnTo>
                    <a:pt x="1369" y="2777"/>
                  </a:lnTo>
                  <a:lnTo>
                    <a:pt x="1373" y="2755"/>
                  </a:lnTo>
                  <a:lnTo>
                    <a:pt x="1377" y="2732"/>
                  </a:lnTo>
                  <a:lnTo>
                    <a:pt x="1381" y="2706"/>
                  </a:lnTo>
                  <a:lnTo>
                    <a:pt x="1383" y="2680"/>
                  </a:lnTo>
                  <a:lnTo>
                    <a:pt x="1387" y="2628"/>
                  </a:lnTo>
                  <a:lnTo>
                    <a:pt x="1389" y="2582"/>
                  </a:lnTo>
                  <a:lnTo>
                    <a:pt x="1390" y="2544"/>
                  </a:lnTo>
                  <a:lnTo>
                    <a:pt x="1389" y="2521"/>
                  </a:lnTo>
                  <a:lnTo>
                    <a:pt x="1377" y="2516"/>
                  </a:lnTo>
                  <a:lnTo>
                    <a:pt x="1366" y="2511"/>
                  </a:lnTo>
                  <a:lnTo>
                    <a:pt x="1354" y="2507"/>
                  </a:lnTo>
                  <a:lnTo>
                    <a:pt x="1344" y="2501"/>
                  </a:lnTo>
                  <a:lnTo>
                    <a:pt x="1346" y="2487"/>
                  </a:lnTo>
                  <a:lnTo>
                    <a:pt x="1348" y="2472"/>
                  </a:lnTo>
                  <a:lnTo>
                    <a:pt x="1353" y="2473"/>
                  </a:lnTo>
                  <a:lnTo>
                    <a:pt x="1358" y="2475"/>
                  </a:lnTo>
                  <a:lnTo>
                    <a:pt x="1363" y="2478"/>
                  </a:lnTo>
                  <a:lnTo>
                    <a:pt x="1368" y="2482"/>
                  </a:lnTo>
                  <a:lnTo>
                    <a:pt x="1376" y="2495"/>
                  </a:lnTo>
                  <a:lnTo>
                    <a:pt x="1386" y="2510"/>
                  </a:lnTo>
                  <a:lnTo>
                    <a:pt x="1394" y="2507"/>
                  </a:lnTo>
                  <a:lnTo>
                    <a:pt x="1403" y="2505"/>
                  </a:lnTo>
                  <a:lnTo>
                    <a:pt x="1408" y="2487"/>
                  </a:lnTo>
                  <a:lnTo>
                    <a:pt x="1412" y="2468"/>
                  </a:lnTo>
                  <a:lnTo>
                    <a:pt x="1417" y="2449"/>
                  </a:lnTo>
                  <a:lnTo>
                    <a:pt x="1420" y="2427"/>
                  </a:lnTo>
                  <a:lnTo>
                    <a:pt x="1423" y="2386"/>
                  </a:lnTo>
                  <a:lnTo>
                    <a:pt x="1425" y="2344"/>
                  </a:lnTo>
                  <a:lnTo>
                    <a:pt x="1426" y="2302"/>
                  </a:lnTo>
                  <a:lnTo>
                    <a:pt x="1427" y="2260"/>
                  </a:lnTo>
                  <a:lnTo>
                    <a:pt x="1428" y="2240"/>
                  </a:lnTo>
                  <a:lnTo>
                    <a:pt x="1429" y="2221"/>
                  </a:lnTo>
                  <a:lnTo>
                    <a:pt x="1431" y="2202"/>
                  </a:lnTo>
                  <a:lnTo>
                    <a:pt x="1434" y="2184"/>
                  </a:lnTo>
                  <a:lnTo>
                    <a:pt x="1444" y="2173"/>
                  </a:lnTo>
                  <a:lnTo>
                    <a:pt x="1453" y="2161"/>
                  </a:lnTo>
                  <a:lnTo>
                    <a:pt x="1461" y="2151"/>
                  </a:lnTo>
                  <a:lnTo>
                    <a:pt x="1468" y="2141"/>
                  </a:lnTo>
                  <a:lnTo>
                    <a:pt x="1481" y="2119"/>
                  </a:lnTo>
                  <a:lnTo>
                    <a:pt x="1492" y="2093"/>
                  </a:lnTo>
                  <a:lnTo>
                    <a:pt x="1494" y="2095"/>
                  </a:lnTo>
                  <a:lnTo>
                    <a:pt x="1496" y="2096"/>
                  </a:lnTo>
                  <a:lnTo>
                    <a:pt x="1491" y="2142"/>
                  </a:lnTo>
                  <a:lnTo>
                    <a:pt x="1488" y="2189"/>
                  </a:lnTo>
                  <a:lnTo>
                    <a:pt x="1484" y="2235"/>
                  </a:lnTo>
                  <a:lnTo>
                    <a:pt x="1482" y="2282"/>
                  </a:lnTo>
                  <a:lnTo>
                    <a:pt x="1479" y="2329"/>
                  </a:lnTo>
                  <a:lnTo>
                    <a:pt x="1476" y="2377"/>
                  </a:lnTo>
                  <a:lnTo>
                    <a:pt x="1473" y="2423"/>
                  </a:lnTo>
                  <a:lnTo>
                    <a:pt x="1471" y="2471"/>
                  </a:lnTo>
                  <a:lnTo>
                    <a:pt x="1469" y="2518"/>
                  </a:lnTo>
                  <a:lnTo>
                    <a:pt x="1467" y="2566"/>
                  </a:lnTo>
                  <a:lnTo>
                    <a:pt x="1465" y="2613"/>
                  </a:lnTo>
                  <a:lnTo>
                    <a:pt x="1463" y="2661"/>
                  </a:lnTo>
                  <a:lnTo>
                    <a:pt x="1461" y="2708"/>
                  </a:lnTo>
                  <a:lnTo>
                    <a:pt x="1459" y="2756"/>
                  </a:lnTo>
                  <a:lnTo>
                    <a:pt x="1457" y="2804"/>
                  </a:lnTo>
                  <a:lnTo>
                    <a:pt x="1454" y="2850"/>
                  </a:lnTo>
                  <a:lnTo>
                    <a:pt x="1495" y="2850"/>
                  </a:lnTo>
                  <a:lnTo>
                    <a:pt x="1506" y="2770"/>
                  </a:lnTo>
                  <a:lnTo>
                    <a:pt x="1527" y="2770"/>
                  </a:lnTo>
                  <a:lnTo>
                    <a:pt x="1548" y="2770"/>
                  </a:lnTo>
                  <a:lnTo>
                    <a:pt x="1570" y="2771"/>
                  </a:lnTo>
                  <a:lnTo>
                    <a:pt x="1591" y="2771"/>
                  </a:lnTo>
                  <a:lnTo>
                    <a:pt x="1612" y="2773"/>
                  </a:lnTo>
                  <a:lnTo>
                    <a:pt x="1634" y="2774"/>
                  </a:lnTo>
                  <a:lnTo>
                    <a:pt x="1656" y="2777"/>
                  </a:lnTo>
                  <a:lnTo>
                    <a:pt x="1678" y="2780"/>
                  </a:lnTo>
                  <a:lnTo>
                    <a:pt x="1681" y="2879"/>
                  </a:lnTo>
                  <a:lnTo>
                    <a:pt x="1675" y="2878"/>
                  </a:lnTo>
                  <a:lnTo>
                    <a:pt x="1669" y="2878"/>
                  </a:lnTo>
                  <a:lnTo>
                    <a:pt x="1619" y="2875"/>
                  </a:lnTo>
                  <a:lnTo>
                    <a:pt x="1567" y="2872"/>
                  </a:lnTo>
                  <a:lnTo>
                    <a:pt x="1516" y="2869"/>
                  </a:lnTo>
                  <a:lnTo>
                    <a:pt x="1463" y="2865"/>
                  </a:lnTo>
                  <a:lnTo>
                    <a:pt x="1409" y="2860"/>
                  </a:lnTo>
                  <a:lnTo>
                    <a:pt x="1356" y="2854"/>
                  </a:lnTo>
                  <a:lnTo>
                    <a:pt x="1304" y="2847"/>
                  </a:lnTo>
                  <a:lnTo>
                    <a:pt x="1251" y="2838"/>
                  </a:lnTo>
                  <a:lnTo>
                    <a:pt x="1198" y="2828"/>
                  </a:lnTo>
                  <a:lnTo>
                    <a:pt x="1146" y="2816"/>
                  </a:lnTo>
                  <a:lnTo>
                    <a:pt x="1121" y="2809"/>
                  </a:lnTo>
                  <a:lnTo>
                    <a:pt x="1096" y="2801"/>
                  </a:lnTo>
                  <a:lnTo>
                    <a:pt x="1071" y="2794"/>
                  </a:lnTo>
                  <a:lnTo>
                    <a:pt x="1047" y="2786"/>
                  </a:lnTo>
                  <a:lnTo>
                    <a:pt x="1023" y="2776"/>
                  </a:lnTo>
                  <a:lnTo>
                    <a:pt x="999" y="2767"/>
                  </a:lnTo>
                  <a:lnTo>
                    <a:pt x="975" y="2756"/>
                  </a:lnTo>
                  <a:lnTo>
                    <a:pt x="952" y="2744"/>
                  </a:lnTo>
                  <a:lnTo>
                    <a:pt x="929" y="2733"/>
                  </a:lnTo>
                  <a:lnTo>
                    <a:pt x="907" y="2720"/>
                  </a:lnTo>
                  <a:lnTo>
                    <a:pt x="885" y="2707"/>
                  </a:lnTo>
                  <a:lnTo>
                    <a:pt x="864" y="2693"/>
                  </a:lnTo>
                  <a:lnTo>
                    <a:pt x="865" y="2667"/>
                  </a:lnTo>
                  <a:lnTo>
                    <a:pt x="868" y="2643"/>
                  </a:lnTo>
                  <a:lnTo>
                    <a:pt x="872" y="2619"/>
                  </a:lnTo>
                  <a:lnTo>
                    <a:pt x="877" y="2593"/>
                  </a:lnTo>
                  <a:lnTo>
                    <a:pt x="890" y="2545"/>
                  </a:lnTo>
                  <a:lnTo>
                    <a:pt x="904" y="2495"/>
                  </a:lnTo>
                  <a:lnTo>
                    <a:pt x="910" y="2470"/>
                  </a:lnTo>
                  <a:lnTo>
                    <a:pt x="916" y="2444"/>
                  </a:lnTo>
                  <a:lnTo>
                    <a:pt x="922" y="2419"/>
                  </a:lnTo>
                  <a:lnTo>
                    <a:pt x="925" y="2394"/>
                  </a:lnTo>
                  <a:lnTo>
                    <a:pt x="928" y="2367"/>
                  </a:lnTo>
                  <a:lnTo>
                    <a:pt x="928" y="2341"/>
                  </a:lnTo>
                  <a:lnTo>
                    <a:pt x="928" y="2327"/>
                  </a:lnTo>
                  <a:lnTo>
                    <a:pt x="927" y="2313"/>
                  </a:lnTo>
                  <a:lnTo>
                    <a:pt x="925" y="2300"/>
                  </a:lnTo>
                  <a:lnTo>
                    <a:pt x="923" y="2285"/>
                  </a:lnTo>
                  <a:lnTo>
                    <a:pt x="910" y="2285"/>
                  </a:lnTo>
                  <a:lnTo>
                    <a:pt x="897" y="2285"/>
                  </a:lnTo>
                  <a:lnTo>
                    <a:pt x="891" y="2321"/>
                  </a:lnTo>
                  <a:lnTo>
                    <a:pt x="885" y="2369"/>
                  </a:lnTo>
                  <a:lnTo>
                    <a:pt x="877" y="2425"/>
                  </a:lnTo>
                  <a:lnTo>
                    <a:pt x="869" y="2487"/>
                  </a:lnTo>
                  <a:lnTo>
                    <a:pt x="860" y="2546"/>
                  </a:lnTo>
                  <a:lnTo>
                    <a:pt x="850" y="2600"/>
                  </a:lnTo>
                  <a:lnTo>
                    <a:pt x="846" y="2623"/>
                  </a:lnTo>
                  <a:lnTo>
                    <a:pt x="840" y="2643"/>
                  </a:lnTo>
                  <a:lnTo>
                    <a:pt x="835" y="2660"/>
                  </a:lnTo>
                  <a:lnTo>
                    <a:pt x="829" y="2673"/>
                  </a:lnTo>
                  <a:lnTo>
                    <a:pt x="821" y="2670"/>
                  </a:lnTo>
                  <a:lnTo>
                    <a:pt x="813" y="2668"/>
                  </a:lnTo>
                  <a:lnTo>
                    <a:pt x="804" y="2666"/>
                  </a:lnTo>
                  <a:lnTo>
                    <a:pt x="797" y="2664"/>
                  </a:lnTo>
                  <a:lnTo>
                    <a:pt x="794" y="2622"/>
                  </a:lnTo>
                  <a:lnTo>
                    <a:pt x="794" y="2580"/>
                  </a:lnTo>
                  <a:lnTo>
                    <a:pt x="794" y="2538"/>
                  </a:lnTo>
                  <a:lnTo>
                    <a:pt x="794" y="2496"/>
                  </a:lnTo>
                  <a:lnTo>
                    <a:pt x="794" y="2455"/>
                  </a:lnTo>
                  <a:lnTo>
                    <a:pt x="793" y="2415"/>
                  </a:lnTo>
                  <a:lnTo>
                    <a:pt x="791" y="2395"/>
                  </a:lnTo>
                  <a:lnTo>
                    <a:pt x="790" y="2376"/>
                  </a:lnTo>
                  <a:lnTo>
                    <a:pt x="787" y="2357"/>
                  </a:lnTo>
                  <a:lnTo>
                    <a:pt x="783" y="2338"/>
                  </a:lnTo>
                  <a:lnTo>
                    <a:pt x="757" y="2282"/>
                  </a:lnTo>
                  <a:lnTo>
                    <a:pt x="731" y="2226"/>
                  </a:lnTo>
                  <a:lnTo>
                    <a:pt x="704" y="2170"/>
                  </a:lnTo>
                  <a:lnTo>
                    <a:pt x="678" y="2115"/>
                  </a:lnTo>
                  <a:lnTo>
                    <a:pt x="652" y="2059"/>
                  </a:lnTo>
                  <a:lnTo>
                    <a:pt x="627" y="2004"/>
                  </a:lnTo>
                  <a:lnTo>
                    <a:pt x="603" y="1949"/>
                  </a:lnTo>
                  <a:lnTo>
                    <a:pt x="580" y="1895"/>
                  </a:lnTo>
                  <a:lnTo>
                    <a:pt x="575" y="1860"/>
                  </a:lnTo>
                  <a:lnTo>
                    <a:pt x="573" y="1826"/>
                  </a:lnTo>
                  <a:lnTo>
                    <a:pt x="571" y="1792"/>
                  </a:lnTo>
                  <a:lnTo>
                    <a:pt x="570" y="1757"/>
                  </a:lnTo>
                  <a:lnTo>
                    <a:pt x="569" y="1725"/>
                  </a:lnTo>
                  <a:lnTo>
                    <a:pt x="569" y="1691"/>
                  </a:lnTo>
                  <a:lnTo>
                    <a:pt x="570" y="1658"/>
                  </a:lnTo>
                  <a:lnTo>
                    <a:pt x="571" y="1625"/>
                  </a:lnTo>
                  <a:lnTo>
                    <a:pt x="585" y="1617"/>
                  </a:lnTo>
                  <a:lnTo>
                    <a:pt x="597" y="1611"/>
                  </a:lnTo>
                  <a:lnTo>
                    <a:pt x="602" y="1608"/>
                  </a:lnTo>
                  <a:lnTo>
                    <a:pt x="608" y="1608"/>
                  </a:lnTo>
                  <a:lnTo>
                    <a:pt x="617" y="1608"/>
                  </a:lnTo>
                  <a:lnTo>
                    <a:pt x="627" y="1611"/>
                  </a:lnTo>
                  <a:lnTo>
                    <a:pt x="635" y="1625"/>
                  </a:lnTo>
                  <a:lnTo>
                    <a:pt x="643" y="1640"/>
                  </a:lnTo>
                  <a:lnTo>
                    <a:pt x="650" y="1657"/>
                  </a:lnTo>
                  <a:lnTo>
                    <a:pt x="659" y="1677"/>
                  </a:lnTo>
                  <a:lnTo>
                    <a:pt x="665" y="1720"/>
                  </a:lnTo>
                  <a:lnTo>
                    <a:pt x="670" y="1759"/>
                  </a:lnTo>
                  <a:lnTo>
                    <a:pt x="677" y="1794"/>
                  </a:lnTo>
                  <a:lnTo>
                    <a:pt x="683" y="1826"/>
                  </a:lnTo>
                  <a:lnTo>
                    <a:pt x="690" y="1856"/>
                  </a:lnTo>
                  <a:lnTo>
                    <a:pt x="699" y="1882"/>
                  </a:lnTo>
                  <a:lnTo>
                    <a:pt x="707" y="1908"/>
                  </a:lnTo>
                  <a:lnTo>
                    <a:pt x="719" y="1932"/>
                  </a:lnTo>
                  <a:lnTo>
                    <a:pt x="732" y="1955"/>
                  </a:lnTo>
                  <a:lnTo>
                    <a:pt x="746" y="1977"/>
                  </a:lnTo>
                  <a:lnTo>
                    <a:pt x="763" y="1999"/>
                  </a:lnTo>
                  <a:lnTo>
                    <a:pt x="783" y="2023"/>
                  </a:lnTo>
                  <a:lnTo>
                    <a:pt x="807" y="2046"/>
                  </a:lnTo>
                  <a:lnTo>
                    <a:pt x="833" y="2070"/>
                  </a:lnTo>
                  <a:lnTo>
                    <a:pt x="862" y="2097"/>
                  </a:lnTo>
                  <a:lnTo>
                    <a:pt x="897" y="2125"/>
                  </a:lnTo>
                  <a:close/>
                  <a:moveTo>
                    <a:pt x="643" y="1487"/>
                  </a:moveTo>
                  <a:lnTo>
                    <a:pt x="629" y="1484"/>
                  </a:lnTo>
                  <a:lnTo>
                    <a:pt x="616" y="1481"/>
                  </a:lnTo>
                  <a:lnTo>
                    <a:pt x="602" y="1477"/>
                  </a:lnTo>
                  <a:lnTo>
                    <a:pt x="588" y="1474"/>
                  </a:lnTo>
                  <a:lnTo>
                    <a:pt x="573" y="1443"/>
                  </a:lnTo>
                  <a:lnTo>
                    <a:pt x="560" y="1409"/>
                  </a:lnTo>
                  <a:lnTo>
                    <a:pt x="554" y="1392"/>
                  </a:lnTo>
                  <a:lnTo>
                    <a:pt x="550" y="1375"/>
                  </a:lnTo>
                  <a:lnTo>
                    <a:pt x="547" y="1359"/>
                  </a:lnTo>
                  <a:lnTo>
                    <a:pt x="546" y="1345"/>
                  </a:lnTo>
                  <a:lnTo>
                    <a:pt x="560" y="1333"/>
                  </a:lnTo>
                  <a:lnTo>
                    <a:pt x="589" y="1309"/>
                  </a:lnTo>
                  <a:lnTo>
                    <a:pt x="597" y="1304"/>
                  </a:lnTo>
                  <a:lnTo>
                    <a:pt x="604" y="1299"/>
                  </a:lnTo>
                  <a:lnTo>
                    <a:pt x="611" y="1295"/>
                  </a:lnTo>
                  <a:lnTo>
                    <a:pt x="618" y="1293"/>
                  </a:lnTo>
                  <a:lnTo>
                    <a:pt x="623" y="1291"/>
                  </a:lnTo>
                  <a:lnTo>
                    <a:pt x="627" y="1293"/>
                  </a:lnTo>
                  <a:lnTo>
                    <a:pt x="628" y="1294"/>
                  </a:lnTo>
                  <a:lnTo>
                    <a:pt x="629" y="1295"/>
                  </a:lnTo>
                  <a:lnTo>
                    <a:pt x="630" y="1297"/>
                  </a:lnTo>
                  <a:lnTo>
                    <a:pt x="630" y="1300"/>
                  </a:lnTo>
                  <a:lnTo>
                    <a:pt x="624" y="1306"/>
                  </a:lnTo>
                  <a:lnTo>
                    <a:pt x="619" y="1314"/>
                  </a:lnTo>
                  <a:lnTo>
                    <a:pt x="612" y="1321"/>
                  </a:lnTo>
                  <a:lnTo>
                    <a:pt x="608" y="1329"/>
                  </a:lnTo>
                  <a:lnTo>
                    <a:pt x="604" y="1338"/>
                  </a:lnTo>
                  <a:lnTo>
                    <a:pt x="601" y="1346"/>
                  </a:lnTo>
                  <a:lnTo>
                    <a:pt x="598" y="1356"/>
                  </a:lnTo>
                  <a:lnTo>
                    <a:pt x="596" y="1365"/>
                  </a:lnTo>
                  <a:lnTo>
                    <a:pt x="594" y="1375"/>
                  </a:lnTo>
                  <a:lnTo>
                    <a:pt x="594" y="1384"/>
                  </a:lnTo>
                  <a:lnTo>
                    <a:pt x="596" y="1394"/>
                  </a:lnTo>
                  <a:lnTo>
                    <a:pt x="598" y="1403"/>
                  </a:lnTo>
                  <a:lnTo>
                    <a:pt x="601" y="1414"/>
                  </a:lnTo>
                  <a:lnTo>
                    <a:pt x="604" y="1425"/>
                  </a:lnTo>
                  <a:lnTo>
                    <a:pt x="609" y="1434"/>
                  </a:lnTo>
                  <a:lnTo>
                    <a:pt x="616" y="1445"/>
                  </a:lnTo>
                  <a:lnTo>
                    <a:pt x="627" y="1436"/>
                  </a:lnTo>
                  <a:lnTo>
                    <a:pt x="639" y="1430"/>
                  </a:lnTo>
                  <a:lnTo>
                    <a:pt x="639" y="1410"/>
                  </a:lnTo>
                  <a:lnTo>
                    <a:pt x="639" y="1392"/>
                  </a:lnTo>
                  <a:lnTo>
                    <a:pt x="641" y="1375"/>
                  </a:lnTo>
                  <a:lnTo>
                    <a:pt x="643" y="1359"/>
                  </a:lnTo>
                  <a:lnTo>
                    <a:pt x="649" y="1327"/>
                  </a:lnTo>
                  <a:lnTo>
                    <a:pt x="658" y="1295"/>
                  </a:lnTo>
                  <a:lnTo>
                    <a:pt x="658" y="1283"/>
                  </a:lnTo>
                  <a:lnTo>
                    <a:pt x="656" y="1272"/>
                  </a:lnTo>
                  <a:lnTo>
                    <a:pt x="652" y="1262"/>
                  </a:lnTo>
                  <a:lnTo>
                    <a:pt x="649" y="1251"/>
                  </a:lnTo>
                  <a:lnTo>
                    <a:pt x="645" y="1242"/>
                  </a:lnTo>
                  <a:lnTo>
                    <a:pt x="640" y="1232"/>
                  </a:lnTo>
                  <a:lnTo>
                    <a:pt x="635" y="1223"/>
                  </a:lnTo>
                  <a:lnTo>
                    <a:pt x="628" y="1213"/>
                  </a:lnTo>
                  <a:lnTo>
                    <a:pt x="616" y="1195"/>
                  </a:lnTo>
                  <a:lnTo>
                    <a:pt x="604" y="1178"/>
                  </a:lnTo>
                  <a:lnTo>
                    <a:pt x="598" y="1169"/>
                  </a:lnTo>
                  <a:lnTo>
                    <a:pt x="592" y="1160"/>
                  </a:lnTo>
                  <a:lnTo>
                    <a:pt x="588" y="1152"/>
                  </a:lnTo>
                  <a:lnTo>
                    <a:pt x="584" y="1142"/>
                  </a:lnTo>
                  <a:lnTo>
                    <a:pt x="590" y="1138"/>
                  </a:lnTo>
                  <a:lnTo>
                    <a:pt x="596" y="1134"/>
                  </a:lnTo>
                  <a:lnTo>
                    <a:pt x="603" y="1137"/>
                  </a:lnTo>
                  <a:lnTo>
                    <a:pt x="610" y="1141"/>
                  </a:lnTo>
                  <a:lnTo>
                    <a:pt x="618" y="1148"/>
                  </a:lnTo>
                  <a:lnTo>
                    <a:pt x="626" y="1156"/>
                  </a:lnTo>
                  <a:lnTo>
                    <a:pt x="643" y="1173"/>
                  </a:lnTo>
                  <a:lnTo>
                    <a:pt x="660" y="1192"/>
                  </a:lnTo>
                  <a:lnTo>
                    <a:pt x="675" y="1211"/>
                  </a:lnTo>
                  <a:lnTo>
                    <a:pt x="688" y="1227"/>
                  </a:lnTo>
                  <a:lnTo>
                    <a:pt x="698" y="1238"/>
                  </a:lnTo>
                  <a:lnTo>
                    <a:pt x="703" y="1242"/>
                  </a:lnTo>
                  <a:lnTo>
                    <a:pt x="708" y="1235"/>
                  </a:lnTo>
                  <a:lnTo>
                    <a:pt x="714" y="1229"/>
                  </a:lnTo>
                  <a:lnTo>
                    <a:pt x="704" y="1194"/>
                  </a:lnTo>
                  <a:lnTo>
                    <a:pt x="696" y="1160"/>
                  </a:lnTo>
                  <a:lnTo>
                    <a:pt x="688" y="1128"/>
                  </a:lnTo>
                  <a:lnTo>
                    <a:pt x="681" y="1095"/>
                  </a:lnTo>
                  <a:lnTo>
                    <a:pt x="675" y="1063"/>
                  </a:lnTo>
                  <a:lnTo>
                    <a:pt x="669" y="1031"/>
                  </a:lnTo>
                  <a:lnTo>
                    <a:pt x="664" y="999"/>
                  </a:lnTo>
                  <a:lnTo>
                    <a:pt x="660" y="967"/>
                  </a:lnTo>
                  <a:lnTo>
                    <a:pt x="670" y="953"/>
                  </a:lnTo>
                  <a:lnTo>
                    <a:pt x="674" y="953"/>
                  </a:lnTo>
                  <a:lnTo>
                    <a:pt x="681" y="967"/>
                  </a:lnTo>
                  <a:lnTo>
                    <a:pt x="687" y="982"/>
                  </a:lnTo>
                  <a:lnTo>
                    <a:pt x="693" y="997"/>
                  </a:lnTo>
                  <a:lnTo>
                    <a:pt x="698" y="1011"/>
                  </a:lnTo>
                  <a:lnTo>
                    <a:pt x="703" y="1027"/>
                  </a:lnTo>
                  <a:lnTo>
                    <a:pt x="707" y="1043"/>
                  </a:lnTo>
                  <a:lnTo>
                    <a:pt x="711" y="1060"/>
                  </a:lnTo>
                  <a:lnTo>
                    <a:pt x="715" y="1077"/>
                  </a:lnTo>
                  <a:lnTo>
                    <a:pt x="720" y="1113"/>
                  </a:lnTo>
                  <a:lnTo>
                    <a:pt x="723" y="1149"/>
                  </a:lnTo>
                  <a:lnTo>
                    <a:pt x="725" y="1186"/>
                  </a:lnTo>
                  <a:lnTo>
                    <a:pt x="724" y="1223"/>
                  </a:lnTo>
                  <a:lnTo>
                    <a:pt x="723" y="1241"/>
                  </a:lnTo>
                  <a:lnTo>
                    <a:pt x="722" y="1260"/>
                  </a:lnTo>
                  <a:lnTo>
                    <a:pt x="720" y="1278"/>
                  </a:lnTo>
                  <a:lnTo>
                    <a:pt x="717" y="1296"/>
                  </a:lnTo>
                  <a:lnTo>
                    <a:pt x="714" y="1314"/>
                  </a:lnTo>
                  <a:lnTo>
                    <a:pt x="711" y="1332"/>
                  </a:lnTo>
                  <a:lnTo>
                    <a:pt x="706" y="1350"/>
                  </a:lnTo>
                  <a:lnTo>
                    <a:pt x="701" y="1366"/>
                  </a:lnTo>
                  <a:lnTo>
                    <a:pt x="696" y="1383"/>
                  </a:lnTo>
                  <a:lnTo>
                    <a:pt x="690" y="1400"/>
                  </a:lnTo>
                  <a:lnTo>
                    <a:pt x="684" y="1416"/>
                  </a:lnTo>
                  <a:lnTo>
                    <a:pt x="677" y="1431"/>
                  </a:lnTo>
                  <a:lnTo>
                    <a:pt x="669" y="1446"/>
                  </a:lnTo>
                  <a:lnTo>
                    <a:pt x="661" y="1461"/>
                  </a:lnTo>
                  <a:lnTo>
                    <a:pt x="652" y="1474"/>
                  </a:lnTo>
                  <a:lnTo>
                    <a:pt x="643" y="1487"/>
                  </a:lnTo>
                  <a:close/>
                  <a:moveTo>
                    <a:pt x="665" y="1124"/>
                  </a:moveTo>
                  <a:lnTo>
                    <a:pt x="661" y="1122"/>
                  </a:lnTo>
                  <a:lnTo>
                    <a:pt x="658" y="1120"/>
                  </a:lnTo>
                  <a:lnTo>
                    <a:pt x="654" y="1118"/>
                  </a:lnTo>
                  <a:lnTo>
                    <a:pt x="650" y="1114"/>
                  </a:lnTo>
                  <a:lnTo>
                    <a:pt x="644" y="1104"/>
                  </a:lnTo>
                  <a:lnTo>
                    <a:pt x="638" y="1094"/>
                  </a:lnTo>
                  <a:lnTo>
                    <a:pt x="631" y="1080"/>
                  </a:lnTo>
                  <a:lnTo>
                    <a:pt x="626" y="1065"/>
                  </a:lnTo>
                  <a:lnTo>
                    <a:pt x="621" y="1051"/>
                  </a:lnTo>
                  <a:lnTo>
                    <a:pt x="617" y="1034"/>
                  </a:lnTo>
                  <a:lnTo>
                    <a:pt x="608" y="1001"/>
                  </a:lnTo>
                  <a:lnTo>
                    <a:pt x="602" y="970"/>
                  </a:lnTo>
                  <a:lnTo>
                    <a:pt x="597" y="944"/>
                  </a:lnTo>
                  <a:lnTo>
                    <a:pt x="593" y="927"/>
                  </a:lnTo>
                  <a:lnTo>
                    <a:pt x="599" y="921"/>
                  </a:lnTo>
                  <a:lnTo>
                    <a:pt x="603" y="914"/>
                  </a:lnTo>
                  <a:lnTo>
                    <a:pt x="610" y="922"/>
                  </a:lnTo>
                  <a:lnTo>
                    <a:pt x="618" y="930"/>
                  </a:lnTo>
                  <a:lnTo>
                    <a:pt x="624" y="942"/>
                  </a:lnTo>
                  <a:lnTo>
                    <a:pt x="630" y="953"/>
                  </a:lnTo>
                  <a:lnTo>
                    <a:pt x="637" y="967"/>
                  </a:lnTo>
                  <a:lnTo>
                    <a:pt x="643" y="982"/>
                  </a:lnTo>
                  <a:lnTo>
                    <a:pt x="648" y="998"/>
                  </a:lnTo>
                  <a:lnTo>
                    <a:pt x="652" y="1014"/>
                  </a:lnTo>
                  <a:lnTo>
                    <a:pt x="657" y="1029"/>
                  </a:lnTo>
                  <a:lnTo>
                    <a:pt x="660" y="1045"/>
                  </a:lnTo>
                  <a:lnTo>
                    <a:pt x="663" y="1061"/>
                  </a:lnTo>
                  <a:lnTo>
                    <a:pt x="665" y="1076"/>
                  </a:lnTo>
                  <a:lnTo>
                    <a:pt x="666" y="1090"/>
                  </a:lnTo>
                  <a:lnTo>
                    <a:pt x="667" y="1102"/>
                  </a:lnTo>
                  <a:lnTo>
                    <a:pt x="666" y="1114"/>
                  </a:lnTo>
                  <a:lnTo>
                    <a:pt x="665" y="1124"/>
                  </a:lnTo>
                  <a:close/>
                  <a:moveTo>
                    <a:pt x="571" y="1191"/>
                  </a:moveTo>
                  <a:lnTo>
                    <a:pt x="563" y="1207"/>
                  </a:lnTo>
                  <a:lnTo>
                    <a:pt x="555" y="1222"/>
                  </a:lnTo>
                  <a:lnTo>
                    <a:pt x="547" y="1234"/>
                  </a:lnTo>
                  <a:lnTo>
                    <a:pt x="537" y="1247"/>
                  </a:lnTo>
                  <a:lnTo>
                    <a:pt x="528" y="1259"/>
                  </a:lnTo>
                  <a:lnTo>
                    <a:pt x="516" y="1268"/>
                  </a:lnTo>
                  <a:lnTo>
                    <a:pt x="503" y="1278"/>
                  </a:lnTo>
                  <a:lnTo>
                    <a:pt x="488" y="1286"/>
                  </a:lnTo>
                  <a:lnTo>
                    <a:pt x="488" y="1279"/>
                  </a:lnTo>
                  <a:lnTo>
                    <a:pt x="489" y="1270"/>
                  </a:lnTo>
                  <a:lnTo>
                    <a:pt x="491" y="1262"/>
                  </a:lnTo>
                  <a:lnTo>
                    <a:pt x="494" y="1253"/>
                  </a:lnTo>
                  <a:lnTo>
                    <a:pt x="498" y="1245"/>
                  </a:lnTo>
                  <a:lnTo>
                    <a:pt x="503" y="1236"/>
                  </a:lnTo>
                  <a:lnTo>
                    <a:pt x="507" y="1228"/>
                  </a:lnTo>
                  <a:lnTo>
                    <a:pt x="513" y="1221"/>
                  </a:lnTo>
                  <a:lnTo>
                    <a:pt x="518" y="1213"/>
                  </a:lnTo>
                  <a:lnTo>
                    <a:pt x="525" y="1207"/>
                  </a:lnTo>
                  <a:lnTo>
                    <a:pt x="532" y="1201"/>
                  </a:lnTo>
                  <a:lnTo>
                    <a:pt x="540" y="1196"/>
                  </a:lnTo>
                  <a:lnTo>
                    <a:pt x="547" y="1193"/>
                  </a:lnTo>
                  <a:lnTo>
                    <a:pt x="554" y="1191"/>
                  </a:lnTo>
                  <a:lnTo>
                    <a:pt x="563" y="1190"/>
                  </a:lnTo>
                  <a:lnTo>
                    <a:pt x="571" y="1191"/>
                  </a:lnTo>
                  <a:close/>
                  <a:moveTo>
                    <a:pt x="527" y="1307"/>
                  </a:moveTo>
                  <a:lnTo>
                    <a:pt x="544" y="1286"/>
                  </a:lnTo>
                  <a:lnTo>
                    <a:pt x="566" y="1260"/>
                  </a:lnTo>
                  <a:lnTo>
                    <a:pt x="579" y="1247"/>
                  </a:lnTo>
                  <a:lnTo>
                    <a:pt x="589" y="1235"/>
                  </a:lnTo>
                  <a:lnTo>
                    <a:pt x="594" y="1231"/>
                  </a:lnTo>
                  <a:lnTo>
                    <a:pt x="600" y="1227"/>
                  </a:lnTo>
                  <a:lnTo>
                    <a:pt x="605" y="1224"/>
                  </a:lnTo>
                  <a:lnTo>
                    <a:pt x="609" y="1223"/>
                  </a:lnTo>
                  <a:lnTo>
                    <a:pt x="615" y="1228"/>
                  </a:lnTo>
                  <a:lnTo>
                    <a:pt x="621" y="1233"/>
                  </a:lnTo>
                  <a:lnTo>
                    <a:pt x="605" y="1250"/>
                  </a:lnTo>
                  <a:lnTo>
                    <a:pt x="578" y="1279"/>
                  </a:lnTo>
                  <a:lnTo>
                    <a:pt x="564" y="1293"/>
                  </a:lnTo>
                  <a:lnTo>
                    <a:pt x="551" y="1304"/>
                  </a:lnTo>
                  <a:lnTo>
                    <a:pt x="542" y="1313"/>
                  </a:lnTo>
                  <a:lnTo>
                    <a:pt x="536" y="1316"/>
                  </a:lnTo>
                  <a:lnTo>
                    <a:pt x="531" y="1310"/>
                  </a:lnTo>
                  <a:lnTo>
                    <a:pt x="527" y="1307"/>
                  </a:lnTo>
                  <a:close/>
                  <a:moveTo>
                    <a:pt x="570" y="2089"/>
                  </a:moveTo>
                  <a:lnTo>
                    <a:pt x="569" y="2097"/>
                  </a:lnTo>
                  <a:lnTo>
                    <a:pt x="565" y="2107"/>
                  </a:lnTo>
                  <a:lnTo>
                    <a:pt x="561" y="2121"/>
                  </a:lnTo>
                  <a:lnTo>
                    <a:pt x="554" y="2135"/>
                  </a:lnTo>
                  <a:lnTo>
                    <a:pt x="547" y="2146"/>
                  </a:lnTo>
                  <a:lnTo>
                    <a:pt x="540" y="2156"/>
                  </a:lnTo>
                  <a:lnTo>
                    <a:pt x="536" y="2159"/>
                  </a:lnTo>
                  <a:lnTo>
                    <a:pt x="532" y="2160"/>
                  </a:lnTo>
                  <a:lnTo>
                    <a:pt x="529" y="2160"/>
                  </a:lnTo>
                  <a:lnTo>
                    <a:pt x="527" y="2158"/>
                  </a:lnTo>
                  <a:lnTo>
                    <a:pt x="520" y="2149"/>
                  </a:lnTo>
                  <a:lnTo>
                    <a:pt x="514" y="2139"/>
                  </a:lnTo>
                  <a:lnTo>
                    <a:pt x="510" y="2127"/>
                  </a:lnTo>
                  <a:lnTo>
                    <a:pt x="507" y="2115"/>
                  </a:lnTo>
                  <a:lnTo>
                    <a:pt x="505" y="2101"/>
                  </a:lnTo>
                  <a:lnTo>
                    <a:pt x="504" y="2087"/>
                  </a:lnTo>
                  <a:lnTo>
                    <a:pt x="504" y="2072"/>
                  </a:lnTo>
                  <a:lnTo>
                    <a:pt x="504" y="2059"/>
                  </a:lnTo>
                  <a:lnTo>
                    <a:pt x="506" y="2044"/>
                  </a:lnTo>
                  <a:lnTo>
                    <a:pt x="508" y="2029"/>
                  </a:lnTo>
                  <a:lnTo>
                    <a:pt x="512" y="2015"/>
                  </a:lnTo>
                  <a:lnTo>
                    <a:pt x="516" y="2003"/>
                  </a:lnTo>
                  <a:lnTo>
                    <a:pt x="521" y="1990"/>
                  </a:lnTo>
                  <a:lnTo>
                    <a:pt x="527" y="1978"/>
                  </a:lnTo>
                  <a:lnTo>
                    <a:pt x="532" y="1969"/>
                  </a:lnTo>
                  <a:lnTo>
                    <a:pt x="540" y="1960"/>
                  </a:lnTo>
                  <a:lnTo>
                    <a:pt x="549" y="1972"/>
                  </a:lnTo>
                  <a:lnTo>
                    <a:pt x="561" y="1988"/>
                  </a:lnTo>
                  <a:lnTo>
                    <a:pt x="573" y="2005"/>
                  </a:lnTo>
                  <a:lnTo>
                    <a:pt x="584" y="2024"/>
                  </a:lnTo>
                  <a:lnTo>
                    <a:pt x="588" y="2033"/>
                  </a:lnTo>
                  <a:lnTo>
                    <a:pt x="591" y="2043"/>
                  </a:lnTo>
                  <a:lnTo>
                    <a:pt x="593" y="2052"/>
                  </a:lnTo>
                  <a:lnTo>
                    <a:pt x="592" y="2061"/>
                  </a:lnTo>
                  <a:lnTo>
                    <a:pt x="592" y="2065"/>
                  </a:lnTo>
                  <a:lnTo>
                    <a:pt x="590" y="2069"/>
                  </a:lnTo>
                  <a:lnTo>
                    <a:pt x="589" y="2073"/>
                  </a:lnTo>
                  <a:lnTo>
                    <a:pt x="586" y="2077"/>
                  </a:lnTo>
                  <a:lnTo>
                    <a:pt x="583" y="2080"/>
                  </a:lnTo>
                  <a:lnTo>
                    <a:pt x="580" y="2083"/>
                  </a:lnTo>
                  <a:lnTo>
                    <a:pt x="575" y="2086"/>
                  </a:lnTo>
                  <a:lnTo>
                    <a:pt x="570" y="2089"/>
                  </a:lnTo>
                  <a:close/>
                  <a:moveTo>
                    <a:pt x="541" y="2251"/>
                  </a:moveTo>
                  <a:lnTo>
                    <a:pt x="534" y="2251"/>
                  </a:lnTo>
                  <a:lnTo>
                    <a:pt x="527" y="2247"/>
                  </a:lnTo>
                  <a:lnTo>
                    <a:pt x="521" y="2244"/>
                  </a:lnTo>
                  <a:lnTo>
                    <a:pt x="522" y="2235"/>
                  </a:lnTo>
                  <a:lnTo>
                    <a:pt x="523" y="2229"/>
                  </a:lnTo>
                  <a:lnTo>
                    <a:pt x="525" y="2222"/>
                  </a:lnTo>
                  <a:lnTo>
                    <a:pt x="527" y="2216"/>
                  </a:lnTo>
                  <a:lnTo>
                    <a:pt x="533" y="2204"/>
                  </a:lnTo>
                  <a:lnTo>
                    <a:pt x="541" y="2194"/>
                  </a:lnTo>
                  <a:lnTo>
                    <a:pt x="554" y="2194"/>
                  </a:lnTo>
                  <a:lnTo>
                    <a:pt x="553" y="2208"/>
                  </a:lnTo>
                  <a:lnTo>
                    <a:pt x="552" y="2221"/>
                  </a:lnTo>
                  <a:lnTo>
                    <a:pt x="551" y="2229"/>
                  </a:lnTo>
                  <a:lnTo>
                    <a:pt x="548" y="2235"/>
                  </a:lnTo>
                  <a:lnTo>
                    <a:pt x="545" y="2242"/>
                  </a:lnTo>
                  <a:lnTo>
                    <a:pt x="541" y="2251"/>
                  </a:lnTo>
                  <a:close/>
                  <a:moveTo>
                    <a:pt x="532" y="1843"/>
                  </a:moveTo>
                  <a:lnTo>
                    <a:pt x="530" y="1860"/>
                  </a:lnTo>
                  <a:lnTo>
                    <a:pt x="527" y="1876"/>
                  </a:lnTo>
                  <a:lnTo>
                    <a:pt x="524" y="1891"/>
                  </a:lnTo>
                  <a:lnTo>
                    <a:pt x="520" y="1906"/>
                  </a:lnTo>
                  <a:lnTo>
                    <a:pt x="510" y="1936"/>
                  </a:lnTo>
                  <a:lnTo>
                    <a:pt x="498" y="1965"/>
                  </a:lnTo>
                  <a:lnTo>
                    <a:pt x="486" y="1993"/>
                  </a:lnTo>
                  <a:lnTo>
                    <a:pt x="471" y="2022"/>
                  </a:lnTo>
                  <a:lnTo>
                    <a:pt x="456" y="2051"/>
                  </a:lnTo>
                  <a:lnTo>
                    <a:pt x="440" y="2082"/>
                  </a:lnTo>
                  <a:lnTo>
                    <a:pt x="459" y="2085"/>
                  </a:lnTo>
                  <a:lnTo>
                    <a:pt x="466" y="2109"/>
                  </a:lnTo>
                  <a:lnTo>
                    <a:pt x="477" y="2155"/>
                  </a:lnTo>
                  <a:lnTo>
                    <a:pt x="492" y="2214"/>
                  </a:lnTo>
                  <a:lnTo>
                    <a:pt x="507" y="2282"/>
                  </a:lnTo>
                  <a:lnTo>
                    <a:pt x="514" y="2315"/>
                  </a:lnTo>
                  <a:lnTo>
                    <a:pt x="522" y="2349"/>
                  </a:lnTo>
                  <a:lnTo>
                    <a:pt x="528" y="2381"/>
                  </a:lnTo>
                  <a:lnTo>
                    <a:pt x="532" y="2410"/>
                  </a:lnTo>
                  <a:lnTo>
                    <a:pt x="535" y="2437"/>
                  </a:lnTo>
                  <a:lnTo>
                    <a:pt x="537" y="2460"/>
                  </a:lnTo>
                  <a:lnTo>
                    <a:pt x="537" y="2470"/>
                  </a:lnTo>
                  <a:lnTo>
                    <a:pt x="536" y="2477"/>
                  </a:lnTo>
                  <a:lnTo>
                    <a:pt x="535" y="2484"/>
                  </a:lnTo>
                  <a:lnTo>
                    <a:pt x="533" y="2490"/>
                  </a:lnTo>
                  <a:lnTo>
                    <a:pt x="516" y="2481"/>
                  </a:lnTo>
                  <a:lnTo>
                    <a:pt x="501" y="2473"/>
                  </a:lnTo>
                  <a:lnTo>
                    <a:pt x="487" y="2464"/>
                  </a:lnTo>
                  <a:lnTo>
                    <a:pt x="473" y="2456"/>
                  </a:lnTo>
                  <a:lnTo>
                    <a:pt x="459" y="2450"/>
                  </a:lnTo>
                  <a:lnTo>
                    <a:pt x="446" y="2443"/>
                  </a:lnTo>
                  <a:lnTo>
                    <a:pt x="439" y="2441"/>
                  </a:lnTo>
                  <a:lnTo>
                    <a:pt x="432" y="2439"/>
                  </a:lnTo>
                  <a:lnTo>
                    <a:pt x="425" y="2437"/>
                  </a:lnTo>
                  <a:lnTo>
                    <a:pt x="417" y="2436"/>
                  </a:lnTo>
                  <a:lnTo>
                    <a:pt x="417" y="2446"/>
                  </a:lnTo>
                  <a:lnTo>
                    <a:pt x="418" y="2456"/>
                  </a:lnTo>
                  <a:lnTo>
                    <a:pt x="421" y="2464"/>
                  </a:lnTo>
                  <a:lnTo>
                    <a:pt x="425" y="2473"/>
                  </a:lnTo>
                  <a:lnTo>
                    <a:pt x="429" y="2481"/>
                  </a:lnTo>
                  <a:lnTo>
                    <a:pt x="433" y="2489"/>
                  </a:lnTo>
                  <a:lnTo>
                    <a:pt x="438" y="2496"/>
                  </a:lnTo>
                  <a:lnTo>
                    <a:pt x="445" y="2502"/>
                  </a:lnTo>
                  <a:lnTo>
                    <a:pt x="459" y="2516"/>
                  </a:lnTo>
                  <a:lnTo>
                    <a:pt x="475" y="2528"/>
                  </a:lnTo>
                  <a:lnTo>
                    <a:pt x="492" y="2538"/>
                  </a:lnTo>
                  <a:lnTo>
                    <a:pt x="510" y="2549"/>
                  </a:lnTo>
                  <a:lnTo>
                    <a:pt x="547" y="2569"/>
                  </a:lnTo>
                  <a:lnTo>
                    <a:pt x="582" y="2590"/>
                  </a:lnTo>
                  <a:lnTo>
                    <a:pt x="598" y="2601"/>
                  </a:lnTo>
                  <a:lnTo>
                    <a:pt x="611" y="2612"/>
                  </a:lnTo>
                  <a:lnTo>
                    <a:pt x="617" y="2619"/>
                  </a:lnTo>
                  <a:lnTo>
                    <a:pt x="622" y="2625"/>
                  </a:lnTo>
                  <a:lnTo>
                    <a:pt x="627" y="2632"/>
                  </a:lnTo>
                  <a:lnTo>
                    <a:pt x="630" y="2639"/>
                  </a:lnTo>
                  <a:lnTo>
                    <a:pt x="610" y="2668"/>
                  </a:lnTo>
                  <a:lnTo>
                    <a:pt x="587" y="2702"/>
                  </a:lnTo>
                  <a:lnTo>
                    <a:pt x="575" y="2717"/>
                  </a:lnTo>
                  <a:lnTo>
                    <a:pt x="562" y="2731"/>
                  </a:lnTo>
                  <a:lnTo>
                    <a:pt x="555" y="2737"/>
                  </a:lnTo>
                  <a:lnTo>
                    <a:pt x="548" y="2741"/>
                  </a:lnTo>
                  <a:lnTo>
                    <a:pt x="542" y="2745"/>
                  </a:lnTo>
                  <a:lnTo>
                    <a:pt x="534" y="2749"/>
                  </a:lnTo>
                  <a:lnTo>
                    <a:pt x="487" y="2723"/>
                  </a:lnTo>
                  <a:lnTo>
                    <a:pt x="447" y="2699"/>
                  </a:lnTo>
                  <a:lnTo>
                    <a:pt x="429" y="2688"/>
                  </a:lnTo>
                  <a:lnTo>
                    <a:pt x="412" y="2678"/>
                  </a:lnTo>
                  <a:lnTo>
                    <a:pt x="397" y="2667"/>
                  </a:lnTo>
                  <a:lnTo>
                    <a:pt x="383" y="2657"/>
                  </a:lnTo>
                  <a:lnTo>
                    <a:pt x="371" y="2647"/>
                  </a:lnTo>
                  <a:lnTo>
                    <a:pt x="360" y="2637"/>
                  </a:lnTo>
                  <a:lnTo>
                    <a:pt x="351" y="2627"/>
                  </a:lnTo>
                  <a:lnTo>
                    <a:pt x="341" y="2617"/>
                  </a:lnTo>
                  <a:lnTo>
                    <a:pt x="334" y="2606"/>
                  </a:lnTo>
                  <a:lnTo>
                    <a:pt x="327" y="2596"/>
                  </a:lnTo>
                  <a:lnTo>
                    <a:pt x="322" y="2585"/>
                  </a:lnTo>
                  <a:lnTo>
                    <a:pt x="317" y="2574"/>
                  </a:lnTo>
                  <a:lnTo>
                    <a:pt x="314" y="2563"/>
                  </a:lnTo>
                  <a:lnTo>
                    <a:pt x="311" y="2551"/>
                  </a:lnTo>
                  <a:lnTo>
                    <a:pt x="308" y="2538"/>
                  </a:lnTo>
                  <a:lnTo>
                    <a:pt x="307" y="2526"/>
                  </a:lnTo>
                  <a:lnTo>
                    <a:pt x="306" y="2512"/>
                  </a:lnTo>
                  <a:lnTo>
                    <a:pt x="306" y="2498"/>
                  </a:lnTo>
                  <a:lnTo>
                    <a:pt x="307" y="2482"/>
                  </a:lnTo>
                  <a:lnTo>
                    <a:pt x="308" y="2467"/>
                  </a:lnTo>
                  <a:lnTo>
                    <a:pt x="318" y="2391"/>
                  </a:lnTo>
                  <a:lnTo>
                    <a:pt x="332" y="2298"/>
                  </a:lnTo>
                  <a:lnTo>
                    <a:pt x="341" y="2291"/>
                  </a:lnTo>
                  <a:lnTo>
                    <a:pt x="350" y="2286"/>
                  </a:lnTo>
                  <a:lnTo>
                    <a:pt x="358" y="2282"/>
                  </a:lnTo>
                  <a:lnTo>
                    <a:pt x="367" y="2278"/>
                  </a:lnTo>
                  <a:lnTo>
                    <a:pt x="384" y="2275"/>
                  </a:lnTo>
                  <a:lnTo>
                    <a:pt x="410" y="2271"/>
                  </a:lnTo>
                  <a:lnTo>
                    <a:pt x="417" y="2287"/>
                  </a:lnTo>
                  <a:lnTo>
                    <a:pt x="426" y="2303"/>
                  </a:lnTo>
                  <a:lnTo>
                    <a:pt x="433" y="2319"/>
                  </a:lnTo>
                  <a:lnTo>
                    <a:pt x="441" y="2334"/>
                  </a:lnTo>
                  <a:lnTo>
                    <a:pt x="443" y="2334"/>
                  </a:lnTo>
                  <a:lnTo>
                    <a:pt x="445" y="2335"/>
                  </a:lnTo>
                  <a:lnTo>
                    <a:pt x="449" y="2330"/>
                  </a:lnTo>
                  <a:lnTo>
                    <a:pt x="451" y="2325"/>
                  </a:lnTo>
                  <a:lnTo>
                    <a:pt x="452" y="2319"/>
                  </a:lnTo>
                  <a:lnTo>
                    <a:pt x="453" y="2312"/>
                  </a:lnTo>
                  <a:lnTo>
                    <a:pt x="452" y="2306"/>
                  </a:lnTo>
                  <a:lnTo>
                    <a:pt x="450" y="2298"/>
                  </a:lnTo>
                  <a:lnTo>
                    <a:pt x="448" y="2292"/>
                  </a:lnTo>
                  <a:lnTo>
                    <a:pt x="446" y="2286"/>
                  </a:lnTo>
                  <a:lnTo>
                    <a:pt x="432" y="2259"/>
                  </a:lnTo>
                  <a:lnTo>
                    <a:pt x="421" y="2239"/>
                  </a:lnTo>
                  <a:lnTo>
                    <a:pt x="399" y="2237"/>
                  </a:lnTo>
                  <a:lnTo>
                    <a:pt x="379" y="2233"/>
                  </a:lnTo>
                  <a:lnTo>
                    <a:pt x="360" y="2228"/>
                  </a:lnTo>
                  <a:lnTo>
                    <a:pt x="342" y="2221"/>
                  </a:lnTo>
                  <a:lnTo>
                    <a:pt x="324" y="2215"/>
                  </a:lnTo>
                  <a:lnTo>
                    <a:pt x="307" y="2207"/>
                  </a:lnTo>
                  <a:lnTo>
                    <a:pt x="292" y="2198"/>
                  </a:lnTo>
                  <a:lnTo>
                    <a:pt x="276" y="2190"/>
                  </a:lnTo>
                  <a:lnTo>
                    <a:pt x="245" y="2170"/>
                  </a:lnTo>
                  <a:lnTo>
                    <a:pt x="216" y="2146"/>
                  </a:lnTo>
                  <a:lnTo>
                    <a:pt x="185" y="2123"/>
                  </a:lnTo>
                  <a:lnTo>
                    <a:pt x="152" y="2098"/>
                  </a:lnTo>
                  <a:lnTo>
                    <a:pt x="151" y="2090"/>
                  </a:lnTo>
                  <a:lnTo>
                    <a:pt x="151" y="2084"/>
                  </a:lnTo>
                  <a:lnTo>
                    <a:pt x="78" y="2071"/>
                  </a:lnTo>
                  <a:lnTo>
                    <a:pt x="78" y="2061"/>
                  </a:lnTo>
                  <a:lnTo>
                    <a:pt x="79" y="2052"/>
                  </a:lnTo>
                  <a:lnTo>
                    <a:pt x="112" y="2061"/>
                  </a:lnTo>
                  <a:lnTo>
                    <a:pt x="145" y="2070"/>
                  </a:lnTo>
                  <a:lnTo>
                    <a:pt x="178" y="2079"/>
                  </a:lnTo>
                  <a:lnTo>
                    <a:pt x="211" y="2088"/>
                  </a:lnTo>
                  <a:lnTo>
                    <a:pt x="212" y="2095"/>
                  </a:lnTo>
                  <a:lnTo>
                    <a:pt x="214" y="2102"/>
                  </a:lnTo>
                  <a:lnTo>
                    <a:pt x="233" y="2108"/>
                  </a:lnTo>
                  <a:lnTo>
                    <a:pt x="261" y="2118"/>
                  </a:lnTo>
                  <a:lnTo>
                    <a:pt x="277" y="2122"/>
                  </a:lnTo>
                  <a:lnTo>
                    <a:pt x="292" y="2125"/>
                  </a:lnTo>
                  <a:lnTo>
                    <a:pt x="298" y="2126"/>
                  </a:lnTo>
                  <a:lnTo>
                    <a:pt x="304" y="2127"/>
                  </a:lnTo>
                  <a:lnTo>
                    <a:pt x="310" y="2127"/>
                  </a:lnTo>
                  <a:lnTo>
                    <a:pt x="314" y="2126"/>
                  </a:lnTo>
                  <a:lnTo>
                    <a:pt x="304" y="2116"/>
                  </a:lnTo>
                  <a:lnTo>
                    <a:pt x="295" y="2104"/>
                  </a:lnTo>
                  <a:lnTo>
                    <a:pt x="284" y="2095"/>
                  </a:lnTo>
                  <a:lnTo>
                    <a:pt x="273" y="2084"/>
                  </a:lnTo>
                  <a:lnTo>
                    <a:pt x="248" y="2066"/>
                  </a:lnTo>
                  <a:lnTo>
                    <a:pt x="223" y="2049"/>
                  </a:lnTo>
                  <a:lnTo>
                    <a:pt x="171" y="2016"/>
                  </a:lnTo>
                  <a:lnTo>
                    <a:pt x="123" y="1985"/>
                  </a:lnTo>
                  <a:lnTo>
                    <a:pt x="111" y="1976"/>
                  </a:lnTo>
                  <a:lnTo>
                    <a:pt x="101" y="1968"/>
                  </a:lnTo>
                  <a:lnTo>
                    <a:pt x="91" y="1959"/>
                  </a:lnTo>
                  <a:lnTo>
                    <a:pt x="82" y="1950"/>
                  </a:lnTo>
                  <a:lnTo>
                    <a:pt x="74" y="1940"/>
                  </a:lnTo>
                  <a:lnTo>
                    <a:pt x="67" y="1931"/>
                  </a:lnTo>
                  <a:lnTo>
                    <a:pt x="61" y="1920"/>
                  </a:lnTo>
                  <a:lnTo>
                    <a:pt x="55" y="1910"/>
                  </a:lnTo>
                  <a:lnTo>
                    <a:pt x="51" y="1899"/>
                  </a:lnTo>
                  <a:lnTo>
                    <a:pt x="49" y="1886"/>
                  </a:lnTo>
                  <a:lnTo>
                    <a:pt x="48" y="1875"/>
                  </a:lnTo>
                  <a:lnTo>
                    <a:pt x="48" y="1861"/>
                  </a:lnTo>
                  <a:lnTo>
                    <a:pt x="49" y="1847"/>
                  </a:lnTo>
                  <a:lnTo>
                    <a:pt x="53" y="1832"/>
                  </a:lnTo>
                  <a:lnTo>
                    <a:pt x="57" y="1818"/>
                  </a:lnTo>
                  <a:lnTo>
                    <a:pt x="65" y="1801"/>
                  </a:lnTo>
                  <a:lnTo>
                    <a:pt x="70" y="1799"/>
                  </a:lnTo>
                  <a:lnTo>
                    <a:pt x="74" y="1799"/>
                  </a:lnTo>
                  <a:lnTo>
                    <a:pt x="78" y="1800"/>
                  </a:lnTo>
                  <a:lnTo>
                    <a:pt x="82" y="1802"/>
                  </a:lnTo>
                  <a:lnTo>
                    <a:pt x="85" y="1804"/>
                  </a:lnTo>
                  <a:lnTo>
                    <a:pt x="87" y="1808"/>
                  </a:lnTo>
                  <a:lnTo>
                    <a:pt x="89" y="1812"/>
                  </a:lnTo>
                  <a:lnTo>
                    <a:pt x="91" y="1818"/>
                  </a:lnTo>
                  <a:lnTo>
                    <a:pt x="94" y="1828"/>
                  </a:lnTo>
                  <a:lnTo>
                    <a:pt x="97" y="1841"/>
                  </a:lnTo>
                  <a:lnTo>
                    <a:pt x="102" y="1853"/>
                  </a:lnTo>
                  <a:lnTo>
                    <a:pt x="107" y="1863"/>
                  </a:lnTo>
                  <a:lnTo>
                    <a:pt x="116" y="1851"/>
                  </a:lnTo>
                  <a:lnTo>
                    <a:pt x="127" y="1841"/>
                  </a:lnTo>
                  <a:lnTo>
                    <a:pt x="139" y="1830"/>
                  </a:lnTo>
                  <a:lnTo>
                    <a:pt x="149" y="1820"/>
                  </a:lnTo>
                  <a:lnTo>
                    <a:pt x="162" y="1826"/>
                  </a:lnTo>
                  <a:lnTo>
                    <a:pt x="173" y="1835"/>
                  </a:lnTo>
                  <a:lnTo>
                    <a:pt x="174" y="1844"/>
                  </a:lnTo>
                  <a:lnTo>
                    <a:pt x="174" y="1854"/>
                  </a:lnTo>
                  <a:lnTo>
                    <a:pt x="176" y="1863"/>
                  </a:lnTo>
                  <a:lnTo>
                    <a:pt x="177" y="1874"/>
                  </a:lnTo>
                  <a:lnTo>
                    <a:pt x="169" y="1878"/>
                  </a:lnTo>
                  <a:lnTo>
                    <a:pt x="162" y="1882"/>
                  </a:lnTo>
                  <a:lnTo>
                    <a:pt x="162" y="1899"/>
                  </a:lnTo>
                  <a:lnTo>
                    <a:pt x="172" y="1899"/>
                  </a:lnTo>
                  <a:lnTo>
                    <a:pt x="182" y="1897"/>
                  </a:lnTo>
                  <a:lnTo>
                    <a:pt x="189" y="1895"/>
                  </a:lnTo>
                  <a:lnTo>
                    <a:pt x="196" y="1893"/>
                  </a:lnTo>
                  <a:lnTo>
                    <a:pt x="207" y="1887"/>
                  </a:lnTo>
                  <a:lnTo>
                    <a:pt x="216" y="1885"/>
                  </a:lnTo>
                  <a:lnTo>
                    <a:pt x="219" y="1885"/>
                  </a:lnTo>
                  <a:lnTo>
                    <a:pt x="222" y="1886"/>
                  </a:lnTo>
                  <a:lnTo>
                    <a:pt x="225" y="1890"/>
                  </a:lnTo>
                  <a:lnTo>
                    <a:pt x="228" y="1894"/>
                  </a:lnTo>
                  <a:lnTo>
                    <a:pt x="231" y="1901"/>
                  </a:lnTo>
                  <a:lnTo>
                    <a:pt x="236" y="1911"/>
                  </a:lnTo>
                  <a:lnTo>
                    <a:pt x="239" y="1923"/>
                  </a:lnTo>
                  <a:lnTo>
                    <a:pt x="243" y="1939"/>
                  </a:lnTo>
                  <a:lnTo>
                    <a:pt x="247" y="1947"/>
                  </a:lnTo>
                  <a:lnTo>
                    <a:pt x="253" y="1955"/>
                  </a:lnTo>
                  <a:lnTo>
                    <a:pt x="259" y="1962"/>
                  </a:lnTo>
                  <a:lnTo>
                    <a:pt x="265" y="1970"/>
                  </a:lnTo>
                  <a:lnTo>
                    <a:pt x="278" y="1983"/>
                  </a:lnTo>
                  <a:lnTo>
                    <a:pt x="294" y="1995"/>
                  </a:lnTo>
                  <a:lnTo>
                    <a:pt x="326" y="2018"/>
                  </a:lnTo>
                  <a:lnTo>
                    <a:pt x="361" y="2042"/>
                  </a:lnTo>
                  <a:lnTo>
                    <a:pt x="363" y="2041"/>
                  </a:lnTo>
                  <a:lnTo>
                    <a:pt x="365" y="2039"/>
                  </a:lnTo>
                  <a:lnTo>
                    <a:pt x="367" y="2035"/>
                  </a:lnTo>
                  <a:lnTo>
                    <a:pt x="368" y="2032"/>
                  </a:lnTo>
                  <a:lnTo>
                    <a:pt x="369" y="2025"/>
                  </a:lnTo>
                  <a:lnTo>
                    <a:pt x="369" y="2014"/>
                  </a:lnTo>
                  <a:lnTo>
                    <a:pt x="368" y="1990"/>
                  </a:lnTo>
                  <a:lnTo>
                    <a:pt x="363" y="1961"/>
                  </a:lnTo>
                  <a:lnTo>
                    <a:pt x="359" y="1933"/>
                  </a:lnTo>
                  <a:lnTo>
                    <a:pt x="354" y="1906"/>
                  </a:lnTo>
                  <a:lnTo>
                    <a:pt x="349" y="1887"/>
                  </a:lnTo>
                  <a:lnTo>
                    <a:pt x="346" y="1876"/>
                  </a:lnTo>
                  <a:lnTo>
                    <a:pt x="329" y="1867"/>
                  </a:lnTo>
                  <a:lnTo>
                    <a:pt x="310" y="1858"/>
                  </a:lnTo>
                  <a:lnTo>
                    <a:pt x="292" y="1849"/>
                  </a:lnTo>
                  <a:lnTo>
                    <a:pt x="275" y="1841"/>
                  </a:lnTo>
                  <a:lnTo>
                    <a:pt x="275" y="1837"/>
                  </a:lnTo>
                  <a:lnTo>
                    <a:pt x="277" y="1832"/>
                  </a:lnTo>
                  <a:lnTo>
                    <a:pt x="280" y="1829"/>
                  </a:lnTo>
                  <a:lnTo>
                    <a:pt x="283" y="1825"/>
                  </a:lnTo>
                  <a:lnTo>
                    <a:pt x="291" y="1818"/>
                  </a:lnTo>
                  <a:lnTo>
                    <a:pt x="296" y="1811"/>
                  </a:lnTo>
                  <a:lnTo>
                    <a:pt x="305" y="1815"/>
                  </a:lnTo>
                  <a:lnTo>
                    <a:pt x="315" y="1820"/>
                  </a:lnTo>
                  <a:lnTo>
                    <a:pt x="323" y="1825"/>
                  </a:lnTo>
                  <a:lnTo>
                    <a:pt x="332" y="1830"/>
                  </a:lnTo>
                  <a:lnTo>
                    <a:pt x="348" y="1844"/>
                  </a:lnTo>
                  <a:lnTo>
                    <a:pt x="362" y="1861"/>
                  </a:lnTo>
                  <a:lnTo>
                    <a:pt x="393" y="1897"/>
                  </a:lnTo>
                  <a:lnTo>
                    <a:pt x="426" y="1933"/>
                  </a:lnTo>
                  <a:lnTo>
                    <a:pt x="434" y="1931"/>
                  </a:lnTo>
                  <a:lnTo>
                    <a:pt x="441" y="1928"/>
                  </a:lnTo>
                  <a:lnTo>
                    <a:pt x="449" y="1923"/>
                  </a:lnTo>
                  <a:lnTo>
                    <a:pt x="455" y="1919"/>
                  </a:lnTo>
                  <a:lnTo>
                    <a:pt x="468" y="1909"/>
                  </a:lnTo>
                  <a:lnTo>
                    <a:pt x="479" y="1896"/>
                  </a:lnTo>
                  <a:lnTo>
                    <a:pt x="501" y="1868"/>
                  </a:lnTo>
                  <a:lnTo>
                    <a:pt x="522" y="1839"/>
                  </a:lnTo>
                  <a:lnTo>
                    <a:pt x="527" y="1841"/>
                  </a:lnTo>
                  <a:lnTo>
                    <a:pt x="532" y="1843"/>
                  </a:lnTo>
                  <a:close/>
                  <a:moveTo>
                    <a:pt x="409" y="1854"/>
                  </a:moveTo>
                  <a:lnTo>
                    <a:pt x="403" y="1850"/>
                  </a:lnTo>
                  <a:lnTo>
                    <a:pt x="399" y="1848"/>
                  </a:lnTo>
                  <a:lnTo>
                    <a:pt x="395" y="1845"/>
                  </a:lnTo>
                  <a:lnTo>
                    <a:pt x="393" y="1842"/>
                  </a:lnTo>
                  <a:lnTo>
                    <a:pt x="391" y="1839"/>
                  </a:lnTo>
                  <a:lnTo>
                    <a:pt x="389" y="1836"/>
                  </a:lnTo>
                  <a:lnTo>
                    <a:pt x="388" y="1832"/>
                  </a:lnTo>
                  <a:lnTo>
                    <a:pt x="388" y="1829"/>
                  </a:lnTo>
                  <a:lnTo>
                    <a:pt x="388" y="1822"/>
                  </a:lnTo>
                  <a:lnTo>
                    <a:pt x="390" y="1816"/>
                  </a:lnTo>
                  <a:lnTo>
                    <a:pt x="394" y="1809"/>
                  </a:lnTo>
                  <a:lnTo>
                    <a:pt x="399" y="1803"/>
                  </a:lnTo>
                  <a:lnTo>
                    <a:pt x="406" y="1797"/>
                  </a:lnTo>
                  <a:lnTo>
                    <a:pt x="412" y="1791"/>
                  </a:lnTo>
                  <a:lnTo>
                    <a:pt x="418" y="1787"/>
                  </a:lnTo>
                  <a:lnTo>
                    <a:pt x="426" y="1783"/>
                  </a:lnTo>
                  <a:lnTo>
                    <a:pt x="432" y="1781"/>
                  </a:lnTo>
                  <a:lnTo>
                    <a:pt x="438" y="1779"/>
                  </a:lnTo>
                  <a:lnTo>
                    <a:pt x="444" y="1779"/>
                  </a:lnTo>
                  <a:lnTo>
                    <a:pt x="447" y="1780"/>
                  </a:lnTo>
                  <a:lnTo>
                    <a:pt x="440" y="1798"/>
                  </a:lnTo>
                  <a:lnTo>
                    <a:pt x="432" y="1818"/>
                  </a:lnTo>
                  <a:lnTo>
                    <a:pt x="428" y="1827"/>
                  </a:lnTo>
                  <a:lnTo>
                    <a:pt x="421" y="1837"/>
                  </a:lnTo>
                  <a:lnTo>
                    <a:pt x="415" y="1845"/>
                  </a:lnTo>
                  <a:lnTo>
                    <a:pt x="409" y="1854"/>
                  </a:lnTo>
                  <a:close/>
                  <a:moveTo>
                    <a:pt x="310" y="1902"/>
                  </a:moveTo>
                  <a:lnTo>
                    <a:pt x="310" y="1944"/>
                  </a:lnTo>
                  <a:lnTo>
                    <a:pt x="308" y="1966"/>
                  </a:lnTo>
                  <a:lnTo>
                    <a:pt x="308" y="1974"/>
                  </a:lnTo>
                  <a:lnTo>
                    <a:pt x="307" y="1974"/>
                  </a:lnTo>
                  <a:lnTo>
                    <a:pt x="296" y="1967"/>
                  </a:lnTo>
                  <a:lnTo>
                    <a:pt x="284" y="1958"/>
                  </a:lnTo>
                  <a:lnTo>
                    <a:pt x="273" y="1950"/>
                  </a:lnTo>
                  <a:lnTo>
                    <a:pt x="263" y="1939"/>
                  </a:lnTo>
                  <a:lnTo>
                    <a:pt x="255" y="1929"/>
                  </a:lnTo>
                  <a:lnTo>
                    <a:pt x="248" y="1918"/>
                  </a:lnTo>
                  <a:lnTo>
                    <a:pt x="245" y="1912"/>
                  </a:lnTo>
                  <a:lnTo>
                    <a:pt x="244" y="1905"/>
                  </a:lnTo>
                  <a:lnTo>
                    <a:pt x="243" y="1899"/>
                  </a:lnTo>
                  <a:lnTo>
                    <a:pt x="242" y="1893"/>
                  </a:lnTo>
                  <a:lnTo>
                    <a:pt x="253" y="1887"/>
                  </a:lnTo>
                  <a:lnTo>
                    <a:pt x="260" y="1883"/>
                  </a:lnTo>
                  <a:lnTo>
                    <a:pt x="266" y="1881"/>
                  </a:lnTo>
                  <a:lnTo>
                    <a:pt x="270" y="1881"/>
                  </a:lnTo>
                  <a:lnTo>
                    <a:pt x="284" y="1887"/>
                  </a:lnTo>
                  <a:lnTo>
                    <a:pt x="310" y="1902"/>
                  </a:lnTo>
                  <a:close/>
                  <a:moveTo>
                    <a:pt x="296" y="2867"/>
                  </a:moveTo>
                  <a:lnTo>
                    <a:pt x="310" y="2878"/>
                  </a:lnTo>
                  <a:lnTo>
                    <a:pt x="325" y="2889"/>
                  </a:lnTo>
                  <a:lnTo>
                    <a:pt x="343" y="2902"/>
                  </a:lnTo>
                  <a:lnTo>
                    <a:pt x="362" y="2915"/>
                  </a:lnTo>
                  <a:lnTo>
                    <a:pt x="406" y="2942"/>
                  </a:lnTo>
                  <a:lnTo>
                    <a:pt x="451" y="2969"/>
                  </a:lnTo>
                  <a:lnTo>
                    <a:pt x="473" y="2984"/>
                  </a:lnTo>
                  <a:lnTo>
                    <a:pt x="494" y="2998"/>
                  </a:lnTo>
                  <a:lnTo>
                    <a:pt x="514" y="3013"/>
                  </a:lnTo>
                  <a:lnTo>
                    <a:pt x="533" y="3027"/>
                  </a:lnTo>
                  <a:lnTo>
                    <a:pt x="550" y="3040"/>
                  </a:lnTo>
                  <a:lnTo>
                    <a:pt x="564" y="3054"/>
                  </a:lnTo>
                  <a:lnTo>
                    <a:pt x="569" y="3061"/>
                  </a:lnTo>
                  <a:lnTo>
                    <a:pt x="574" y="3068"/>
                  </a:lnTo>
                  <a:lnTo>
                    <a:pt x="579" y="3074"/>
                  </a:lnTo>
                  <a:lnTo>
                    <a:pt x="582" y="3080"/>
                  </a:lnTo>
                  <a:lnTo>
                    <a:pt x="567" y="3098"/>
                  </a:lnTo>
                  <a:lnTo>
                    <a:pt x="556" y="3110"/>
                  </a:lnTo>
                  <a:lnTo>
                    <a:pt x="550" y="3113"/>
                  </a:lnTo>
                  <a:lnTo>
                    <a:pt x="544" y="3115"/>
                  </a:lnTo>
                  <a:lnTo>
                    <a:pt x="536" y="3117"/>
                  </a:lnTo>
                  <a:lnTo>
                    <a:pt x="526" y="3120"/>
                  </a:lnTo>
                  <a:lnTo>
                    <a:pt x="493" y="3103"/>
                  </a:lnTo>
                  <a:lnTo>
                    <a:pt x="451" y="3078"/>
                  </a:lnTo>
                  <a:lnTo>
                    <a:pt x="429" y="3064"/>
                  </a:lnTo>
                  <a:lnTo>
                    <a:pt x="405" y="3048"/>
                  </a:lnTo>
                  <a:lnTo>
                    <a:pt x="381" y="3031"/>
                  </a:lnTo>
                  <a:lnTo>
                    <a:pt x="359" y="3014"/>
                  </a:lnTo>
                  <a:lnTo>
                    <a:pt x="339" y="2995"/>
                  </a:lnTo>
                  <a:lnTo>
                    <a:pt x="320" y="2976"/>
                  </a:lnTo>
                  <a:lnTo>
                    <a:pt x="313" y="2966"/>
                  </a:lnTo>
                  <a:lnTo>
                    <a:pt x="305" y="2957"/>
                  </a:lnTo>
                  <a:lnTo>
                    <a:pt x="299" y="2947"/>
                  </a:lnTo>
                  <a:lnTo>
                    <a:pt x="294" y="2938"/>
                  </a:lnTo>
                  <a:lnTo>
                    <a:pt x="289" y="2929"/>
                  </a:lnTo>
                  <a:lnTo>
                    <a:pt x="286" y="2920"/>
                  </a:lnTo>
                  <a:lnTo>
                    <a:pt x="284" y="2910"/>
                  </a:lnTo>
                  <a:lnTo>
                    <a:pt x="283" y="2901"/>
                  </a:lnTo>
                  <a:lnTo>
                    <a:pt x="284" y="2892"/>
                  </a:lnTo>
                  <a:lnTo>
                    <a:pt x="286" y="2884"/>
                  </a:lnTo>
                  <a:lnTo>
                    <a:pt x="291" y="2875"/>
                  </a:lnTo>
                  <a:lnTo>
                    <a:pt x="296" y="2867"/>
                  </a:lnTo>
                  <a:close/>
                  <a:moveTo>
                    <a:pt x="323" y="3058"/>
                  </a:moveTo>
                  <a:lnTo>
                    <a:pt x="329" y="3054"/>
                  </a:lnTo>
                  <a:lnTo>
                    <a:pt x="333" y="3050"/>
                  </a:lnTo>
                  <a:lnTo>
                    <a:pt x="353" y="3068"/>
                  </a:lnTo>
                  <a:lnTo>
                    <a:pt x="373" y="3085"/>
                  </a:lnTo>
                  <a:lnTo>
                    <a:pt x="392" y="3099"/>
                  </a:lnTo>
                  <a:lnTo>
                    <a:pt x="411" y="3114"/>
                  </a:lnTo>
                  <a:lnTo>
                    <a:pt x="431" y="3127"/>
                  </a:lnTo>
                  <a:lnTo>
                    <a:pt x="452" y="3141"/>
                  </a:lnTo>
                  <a:lnTo>
                    <a:pt x="475" y="3153"/>
                  </a:lnTo>
                  <a:lnTo>
                    <a:pt x="501" y="3167"/>
                  </a:lnTo>
                  <a:lnTo>
                    <a:pt x="494" y="3189"/>
                  </a:lnTo>
                  <a:lnTo>
                    <a:pt x="488" y="3211"/>
                  </a:lnTo>
                  <a:lnTo>
                    <a:pt x="483" y="3235"/>
                  </a:lnTo>
                  <a:lnTo>
                    <a:pt x="476" y="3257"/>
                  </a:lnTo>
                  <a:lnTo>
                    <a:pt x="474" y="3257"/>
                  </a:lnTo>
                  <a:lnTo>
                    <a:pt x="473" y="3258"/>
                  </a:lnTo>
                  <a:lnTo>
                    <a:pt x="435" y="3238"/>
                  </a:lnTo>
                  <a:lnTo>
                    <a:pt x="405" y="3219"/>
                  </a:lnTo>
                  <a:lnTo>
                    <a:pt x="391" y="3210"/>
                  </a:lnTo>
                  <a:lnTo>
                    <a:pt x="379" y="3201"/>
                  </a:lnTo>
                  <a:lnTo>
                    <a:pt x="369" y="3191"/>
                  </a:lnTo>
                  <a:lnTo>
                    <a:pt x="359" y="3182"/>
                  </a:lnTo>
                  <a:lnTo>
                    <a:pt x="351" y="3171"/>
                  </a:lnTo>
                  <a:lnTo>
                    <a:pt x="344" y="3160"/>
                  </a:lnTo>
                  <a:lnTo>
                    <a:pt x="338" y="3147"/>
                  </a:lnTo>
                  <a:lnTo>
                    <a:pt x="334" y="3133"/>
                  </a:lnTo>
                  <a:lnTo>
                    <a:pt x="330" y="3117"/>
                  </a:lnTo>
                  <a:lnTo>
                    <a:pt x="326" y="3099"/>
                  </a:lnTo>
                  <a:lnTo>
                    <a:pt x="324" y="3080"/>
                  </a:lnTo>
                  <a:lnTo>
                    <a:pt x="323" y="3058"/>
                  </a:lnTo>
                  <a:close/>
                  <a:moveTo>
                    <a:pt x="364" y="3242"/>
                  </a:moveTo>
                  <a:lnTo>
                    <a:pt x="370" y="3243"/>
                  </a:lnTo>
                  <a:lnTo>
                    <a:pt x="378" y="3246"/>
                  </a:lnTo>
                  <a:lnTo>
                    <a:pt x="390" y="3252"/>
                  </a:lnTo>
                  <a:lnTo>
                    <a:pt x="403" y="3258"/>
                  </a:lnTo>
                  <a:lnTo>
                    <a:pt x="436" y="3275"/>
                  </a:lnTo>
                  <a:lnTo>
                    <a:pt x="474" y="3296"/>
                  </a:lnTo>
                  <a:lnTo>
                    <a:pt x="511" y="3318"/>
                  </a:lnTo>
                  <a:lnTo>
                    <a:pt x="545" y="3339"/>
                  </a:lnTo>
                  <a:lnTo>
                    <a:pt x="560" y="3349"/>
                  </a:lnTo>
                  <a:lnTo>
                    <a:pt x="572" y="3357"/>
                  </a:lnTo>
                  <a:lnTo>
                    <a:pt x="583" y="3366"/>
                  </a:lnTo>
                  <a:lnTo>
                    <a:pt x="589" y="3372"/>
                  </a:lnTo>
                  <a:lnTo>
                    <a:pt x="579" y="3395"/>
                  </a:lnTo>
                  <a:lnTo>
                    <a:pt x="562" y="3428"/>
                  </a:lnTo>
                  <a:lnTo>
                    <a:pt x="546" y="3457"/>
                  </a:lnTo>
                  <a:lnTo>
                    <a:pt x="539" y="3469"/>
                  </a:lnTo>
                  <a:lnTo>
                    <a:pt x="508" y="3447"/>
                  </a:lnTo>
                  <a:lnTo>
                    <a:pt x="472" y="3425"/>
                  </a:lnTo>
                  <a:lnTo>
                    <a:pt x="454" y="3412"/>
                  </a:lnTo>
                  <a:lnTo>
                    <a:pt x="436" y="3401"/>
                  </a:lnTo>
                  <a:lnTo>
                    <a:pt x="419" y="3388"/>
                  </a:lnTo>
                  <a:lnTo>
                    <a:pt x="403" y="3374"/>
                  </a:lnTo>
                  <a:lnTo>
                    <a:pt x="389" y="3360"/>
                  </a:lnTo>
                  <a:lnTo>
                    <a:pt x="376" y="3346"/>
                  </a:lnTo>
                  <a:lnTo>
                    <a:pt x="371" y="3338"/>
                  </a:lnTo>
                  <a:lnTo>
                    <a:pt x="365" y="3331"/>
                  </a:lnTo>
                  <a:lnTo>
                    <a:pt x="361" y="3322"/>
                  </a:lnTo>
                  <a:lnTo>
                    <a:pt x="358" y="3315"/>
                  </a:lnTo>
                  <a:lnTo>
                    <a:pt x="356" y="3307"/>
                  </a:lnTo>
                  <a:lnTo>
                    <a:pt x="354" y="3298"/>
                  </a:lnTo>
                  <a:lnTo>
                    <a:pt x="353" y="3290"/>
                  </a:lnTo>
                  <a:lnTo>
                    <a:pt x="353" y="3280"/>
                  </a:lnTo>
                  <a:lnTo>
                    <a:pt x="354" y="3271"/>
                  </a:lnTo>
                  <a:lnTo>
                    <a:pt x="356" y="3261"/>
                  </a:lnTo>
                  <a:lnTo>
                    <a:pt x="359" y="3252"/>
                  </a:lnTo>
                  <a:lnTo>
                    <a:pt x="364" y="3242"/>
                  </a:lnTo>
                  <a:close/>
                  <a:moveTo>
                    <a:pt x="400" y="3436"/>
                  </a:moveTo>
                  <a:lnTo>
                    <a:pt x="409" y="3436"/>
                  </a:lnTo>
                  <a:lnTo>
                    <a:pt x="417" y="3438"/>
                  </a:lnTo>
                  <a:lnTo>
                    <a:pt x="427" y="3441"/>
                  </a:lnTo>
                  <a:lnTo>
                    <a:pt x="436" y="3445"/>
                  </a:lnTo>
                  <a:lnTo>
                    <a:pt x="455" y="3456"/>
                  </a:lnTo>
                  <a:lnTo>
                    <a:pt x="475" y="3468"/>
                  </a:lnTo>
                  <a:lnTo>
                    <a:pt x="515" y="3497"/>
                  </a:lnTo>
                  <a:lnTo>
                    <a:pt x="550" y="3522"/>
                  </a:lnTo>
                  <a:lnTo>
                    <a:pt x="542" y="3531"/>
                  </a:lnTo>
                  <a:lnTo>
                    <a:pt x="531" y="3540"/>
                  </a:lnTo>
                  <a:lnTo>
                    <a:pt x="518" y="3549"/>
                  </a:lnTo>
                  <a:lnTo>
                    <a:pt x="505" y="3557"/>
                  </a:lnTo>
                  <a:lnTo>
                    <a:pt x="491" y="3564"/>
                  </a:lnTo>
                  <a:lnTo>
                    <a:pt x="477" y="3572"/>
                  </a:lnTo>
                  <a:lnTo>
                    <a:pt x="465" y="3577"/>
                  </a:lnTo>
                  <a:lnTo>
                    <a:pt x="455" y="3580"/>
                  </a:lnTo>
                  <a:lnTo>
                    <a:pt x="446" y="3573"/>
                  </a:lnTo>
                  <a:lnTo>
                    <a:pt x="436" y="3565"/>
                  </a:lnTo>
                  <a:lnTo>
                    <a:pt x="429" y="3558"/>
                  </a:lnTo>
                  <a:lnTo>
                    <a:pt x="424" y="3551"/>
                  </a:lnTo>
                  <a:lnTo>
                    <a:pt x="418" y="3542"/>
                  </a:lnTo>
                  <a:lnTo>
                    <a:pt x="414" y="3535"/>
                  </a:lnTo>
                  <a:lnTo>
                    <a:pt x="411" y="3526"/>
                  </a:lnTo>
                  <a:lnTo>
                    <a:pt x="408" y="3518"/>
                  </a:lnTo>
                  <a:lnTo>
                    <a:pt x="405" y="3499"/>
                  </a:lnTo>
                  <a:lnTo>
                    <a:pt x="402" y="3480"/>
                  </a:lnTo>
                  <a:lnTo>
                    <a:pt x="401" y="3458"/>
                  </a:lnTo>
                  <a:lnTo>
                    <a:pt x="400" y="3436"/>
                  </a:lnTo>
                  <a:close/>
                  <a:moveTo>
                    <a:pt x="590" y="3511"/>
                  </a:moveTo>
                  <a:lnTo>
                    <a:pt x="599" y="3479"/>
                  </a:lnTo>
                  <a:lnTo>
                    <a:pt x="607" y="3450"/>
                  </a:lnTo>
                  <a:lnTo>
                    <a:pt x="618" y="3423"/>
                  </a:lnTo>
                  <a:lnTo>
                    <a:pt x="630" y="3396"/>
                  </a:lnTo>
                  <a:lnTo>
                    <a:pt x="668" y="3409"/>
                  </a:lnTo>
                  <a:lnTo>
                    <a:pt x="708" y="3423"/>
                  </a:lnTo>
                  <a:lnTo>
                    <a:pt x="750" y="3437"/>
                  </a:lnTo>
                  <a:lnTo>
                    <a:pt x="790" y="3452"/>
                  </a:lnTo>
                  <a:lnTo>
                    <a:pt x="830" y="3468"/>
                  </a:lnTo>
                  <a:lnTo>
                    <a:pt x="870" y="3487"/>
                  </a:lnTo>
                  <a:lnTo>
                    <a:pt x="890" y="3497"/>
                  </a:lnTo>
                  <a:lnTo>
                    <a:pt x="910" y="3507"/>
                  </a:lnTo>
                  <a:lnTo>
                    <a:pt x="929" y="3519"/>
                  </a:lnTo>
                  <a:lnTo>
                    <a:pt x="948" y="3531"/>
                  </a:lnTo>
                  <a:lnTo>
                    <a:pt x="949" y="3556"/>
                  </a:lnTo>
                  <a:lnTo>
                    <a:pt x="948" y="3586"/>
                  </a:lnTo>
                  <a:lnTo>
                    <a:pt x="946" y="3600"/>
                  </a:lnTo>
                  <a:lnTo>
                    <a:pt x="943" y="3614"/>
                  </a:lnTo>
                  <a:lnTo>
                    <a:pt x="941" y="3620"/>
                  </a:lnTo>
                  <a:lnTo>
                    <a:pt x="938" y="3627"/>
                  </a:lnTo>
                  <a:lnTo>
                    <a:pt x="935" y="3632"/>
                  </a:lnTo>
                  <a:lnTo>
                    <a:pt x="932" y="3636"/>
                  </a:lnTo>
                  <a:lnTo>
                    <a:pt x="893" y="3619"/>
                  </a:lnTo>
                  <a:lnTo>
                    <a:pt x="850" y="3600"/>
                  </a:lnTo>
                  <a:lnTo>
                    <a:pt x="803" y="3579"/>
                  </a:lnTo>
                  <a:lnTo>
                    <a:pt x="757" y="3559"/>
                  </a:lnTo>
                  <a:lnTo>
                    <a:pt x="733" y="3550"/>
                  </a:lnTo>
                  <a:lnTo>
                    <a:pt x="711" y="3540"/>
                  </a:lnTo>
                  <a:lnTo>
                    <a:pt x="687" y="3532"/>
                  </a:lnTo>
                  <a:lnTo>
                    <a:pt x="666" y="3525"/>
                  </a:lnTo>
                  <a:lnTo>
                    <a:pt x="645" y="3519"/>
                  </a:lnTo>
                  <a:lnTo>
                    <a:pt x="625" y="3515"/>
                  </a:lnTo>
                  <a:lnTo>
                    <a:pt x="607" y="3512"/>
                  </a:lnTo>
                  <a:lnTo>
                    <a:pt x="590" y="3511"/>
                  </a:lnTo>
                  <a:close/>
                  <a:moveTo>
                    <a:pt x="964" y="3615"/>
                  </a:moveTo>
                  <a:lnTo>
                    <a:pt x="971" y="3596"/>
                  </a:lnTo>
                  <a:lnTo>
                    <a:pt x="978" y="3577"/>
                  </a:lnTo>
                  <a:lnTo>
                    <a:pt x="985" y="3558"/>
                  </a:lnTo>
                  <a:lnTo>
                    <a:pt x="992" y="3540"/>
                  </a:lnTo>
                  <a:lnTo>
                    <a:pt x="1024" y="3543"/>
                  </a:lnTo>
                  <a:lnTo>
                    <a:pt x="1056" y="3548"/>
                  </a:lnTo>
                  <a:lnTo>
                    <a:pt x="1087" y="3552"/>
                  </a:lnTo>
                  <a:lnTo>
                    <a:pt x="1119" y="3558"/>
                  </a:lnTo>
                  <a:lnTo>
                    <a:pt x="1182" y="3571"/>
                  </a:lnTo>
                  <a:lnTo>
                    <a:pt x="1244" y="3584"/>
                  </a:lnTo>
                  <a:lnTo>
                    <a:pt x="1308" y="3599"/>
                  </a:lnTo>
                  <a:lnTo>
                    <a:pt x="1371" y="3612"/>
                  </a:lnTo>
                  <a:lnTo>
                    <a:pt x="1403" y="3618"/>
                  </a:lnTo>
                  <a:lnTo>
                    <a:pt x="1435" y="3624"/>
                  </a:lnTo>
                  <a:lnTo>
                    <a:pt x="1468" y="3629"/>
                  </a:lnTo>
                  <a:lnTo>
                    <a:pt x="1501" y="3633"/>
                  </a:lnTo>
                  <a:lnTo>
                    <a:pt x="1502" y="3612"/>
                  </a:lnTo>
                  <a:lnTo>
                    <a:pt x="1502" y="3591"/>
                  </a:lnTo>
                  <a:lnTo>
                    <a:pt x="1504" y="3570"/>
                  </a:lnTo>
                  <a:lnTo>
                    <a:pt x="1505" y="3549"/>
                  </a:lnTo>
                  <a:lnTo>
                    <a:pt x="1507" y="3527"/>
                  </a:lnTo>
                  <a:lnTo>
                    <a:pt x="1509" y="3507"/>
                  </a:lnTo>
                  <a:lnTo>
                    <a:pt x="1511" y="3487"/>
                  </a:lnTo>
                  <a:lnTo>
                    <a:pt x="1515" y="3467"/>
                  </a:lnTo>
                  <a:lnTo>
                    <a:pt x="1571" y="3467"/>
                  </a:lnTo>
                  <a:lnTo>
                    <a:pt x="1648" y="3464"/>
                  </a:lnTo>
                  <a:lnTo>
                    <a:pt x="1737" y="3461"/>
                  </a:lnTo>
                  <a:lnTo>
                    <a:pt x="1831" y="3459"/>
                  </a:lnTo>
                  <a:lnTo>
                    <a:pt x="1878" y="3460"/>
                  </a:lnTo>
                  <a:lnTo>
                    <a:pt x="1922" y="3461"/>
                  </a:lnTo>
                  <a:lnTo>
                    <a:pt x="1963" y="3463"/>
                  </a:lnTo>
                  <a:lnTo>
                    <a:pt x="2000" y="3467"/>
                  </a:lnTo>
                  <a:lnTo>
                    <a:pt x="2017" y="3470"/>
                  </a:lnTo>
                  <a:lnTo>
                    <a:pt x="2033" y="3474"/>
                  </a:lnTo>
                  <a:lnTo>
                    <a:pt x="2046" y="3477"/>
                  </a:lnTo>
                  <a:lnTo>
                    <a:pt x="2058" y="3481"/>
                  </a:lnTo>
                  <a:lnTo>
                    <a:pt x="2069" y="3485"/>
                  </a:lnTo>
                  <a:lnTo>
                    <a:pt x="2077" y="3490"/>
                  </a:lnTo>
                  <a:lnTo>
                    <a:pt x="2083" y="3497"/>
                  </a:lnTo>
                  <a:lnTo>
                    <a:pt x="2088" y="3503"/>
                  </a:lnTo>
                  <a:lnTo>
                    <a:pt x="2094" y="3527"/>
                  </a:lnTo>
                  <a:lnTo>
                    <a:pt x="2098" y="3553"/>
                  </a:lnTo>
                  <a:lnTo>
                    <a:pt x="2102" y="3579"/>
                  </a:lnTo>
                  <a:lnTo>
                    <a:pt x="2105" y="3608"/>
                  </a:lnTo>
                  <a:lnTo>
                    <a:pt x="2079" y="3634"/>
                  </a:lnTo>
                  <a:lnTo>
                    <a:pt x="2055" y="3660"/>
                  </a:lnTo>
                  <a:lnTo>
                    <a:pt x="2032" y="3685"/>
                  </a:lnTo>
                  <a:lnTo>
                    <a:pt x="2008" y="3708"/>
                  </a:lnTo>
                  <a:lnTo>
                    <a:pt x="1996" y="3719"/>
                  </a:lnTo>
                  <a:lnTo>
                    <a:pt x="1984" y="3728"/>
                  </a:lnTo>
                  <a:lnTo>
                    <a:pt x="1971" y="3738"/>
                  </a:lnTo>
                  <a:lnTo>
                    <a:pt x="1957" y="3745"/>
                  </a:lnTo>
                  <a:lnTo>
                    <a:pt x="1943" y="3753"/>
                  </a:lnTo>
                  <a:lnTo>
                    <a:pt x="1928" y="3759"/>
                  </a:lnTo>
                  <a:lnTo>
                    <a:pt x="1911" y="3764"/>
                  </a:lnTo>
                  <a:lnTo>
                    <a:pt x="1895" y="3767"/>
                  </a:lnTo>
                  <a:lnTo>
                    <a:pt x="1883" y="3759"/>
                  </a:lnTo>
                  <a:lnTo>
                    <a:pt x="1864" y="3745"/>
                  </a:lnTo>
                  <a:lnTo>
                    <a:pt x="1844" y="3729"/>
                  </a:lnTo>
                  <a:lnTo>
                    <a:pt x="1823" y="3710"/>
                  </a:lnTo>
                  <a:lnTo>
                    <a:pt x="1813" y="3700"/>
                  </a:lnTo>
                  <a:lnTo>
                    <a:pt x="1804" y="3690"/>
                  </a:lnTo>
                  <a:lnTo>
                    <a:pt x="1797" y="3681"/>
                  </a:lnTo>
                  <a:lnTo>
                    <a:pt x="1791" y="3671"/>
                  </a:lnTo>
                  <a:lnTo>
                    <a:pt x="1789" y="3667"/>
                  </a:lnTo>
                  <a:lnTo>
                    <a:pt x="1788" y="3663"/>
                  </a:lnTo>
                  <a:lnTo>
                    <a:pt x="1787" y="3658"/>
                  </a:lnTo>
                  <a:lnTo>
                    <a:pt x="1787" y="3655"/>
                  </a:lnTo>
                  <a:lnTo>
                    <a:pt x="1787" y="3651"/>
                  </a:lnTo>
                  <a:lnTo>
                    <a:pt x="1789" y="3648"/>
                  </a:lnTo>
                  <a:lnTo>
                    <a:pt x="1790" y="3645"/>
                  </a:lnTo>
                  <a:lnTo>
                    <a:pt x="1793" y="3642"/>
                  </a:lnTo>
                  <a:lnTo>
                    <a:pt x="1895" y="3654"/>
                  </a:lnTo>
                  <a:lnTo>
                    <a:pt x="1898" y="3668"/>
                  </a:lnTo>
                  <a:lnTo>
                    <a:pt x="1900" y="3682"/>
                  </a:lnTo>
                  <a:lnTo>
                    <a:pt x="1900" y="3694"/>
                  </a:lnTo>
                  <a:lnTo>
                    <a:pt x="1900" y="3708"/>
                  </a:lnTo>
                  <a:lnTo>
                    <a:pt x="1900" y="3721"/>
                  </a:lnTo>
                  <a:lnTo>
                    <a:pt x="1902" y="3733"/>
                  </a:lnTo>
                  <a:lnTo>
                    <a:pt x="1903" y="3740"/>
                  </a:lnTo>
                  <a:lnTo>
                    <a:pt x="1904" y="3746"/>
                  </a:lnTo>
                  <a:lnTo>
                    <a:pt x="1907" y="3753"/>
                  </a:lnTo>
                  <a:lnTo>
                    <a:pt x="1909" y="3759"/>
                  </a:lnTo>
                  <a:lnTo>
                    <a:pt x="1914" y="3755"/>
                  </a:lnTo>
                  <a:lnTo>
                    <a:pt x="1918" y="3749"/>
                  </a:lnTo>
                  <a:lnTo>
                    <a:pt x="1921" y="3744"/>
                  </a:lnTo>
                  <a:lnTo>
                    <a:pt x="1924" y="3739"/>
                  </a:lnTo>
                  <a:lnTo>
                    <a:pt x="1928" y="3726"/>
                  </a:lnTo>
                  <a:lnTo>
                    <a:pt x="1931" y="3712"/>
                  </a:lnTo>
                  <a:lnTo>
                    <a:pt x="1937" y="3684"/>
                  </a:lnTo>
                  <a:lnTo>
                    <a:pt x="1940" y="3658"/>
                  </a:lnTo>
                  <a:lnTo>
                    <a:pt x="1964" y="3655"/>
                  </a:lnTo>
                  <a:lnTo>
                    <a:pt x="1988" y="3653"/>
                  </a:lnTo>
                  <a:lnTo>
                    <a:pt x="2015" y="3653"/>
                  </a:lnTo>
                  <a:lnTo>
                    <a:pt x="2044" y="3654"/>
                  </a:lnTo>
                  <a:lnTo>
                    <a:pt x="2043" y="3646"/>
                  </a:lnTo>
                  <a:lnTo>
                    <a:pt x="2042" y="3636"/>
                  </a:lnTo>
                  <a:lnTo>
                    <a:pt x="2041" y="3627"/>
                  </a:lnTo>
                  <a:lnTo>
                    <a:pt x="2040" y="3618"/>
                  </a:lnTo>
                  <a:lnTo>
                    <a:pt x="1973" y="3609"/>
                  </a:lnTo>
                  <a:lnTo>
                    <a:pt x="1904" y="3598"/>
                  </a:lnTo>
                  <a:lnTo>
                    <a:pt x="1870" y="3593"/>
                  </a:lnTo>
                  <a:lnTo>
                    <a:pt x="1836" y="3589"/>
                  </a:lnTo>
                  <a:lnTo>
                    <a:pt x="1803" y="3586"/>
                  </a:lnTo>
                  <a:lnTo>
                    <a:pt x="1769" y="3583"/>
                  </a:lnTo>
                  <a:lnTo>
                    <a:pt x="1735" y="3581"/>
                  </a:lnTo>
                  <a:lnTo>
                    <a:pt x="1702" y="3582"/>
                  </a:lnTo>
                  <a:lnTo>
                    <a:pt x="1686" y="3583"/>
                  </a:lnTo>
                  <a:lnTo>
                    <a:pt x="1670" y="3584"/>
                  </a:lnTo>
                  <a:lnTo>
                    <a:pt x="1653" y="3587"/>
                  </a:lnTo>
                  <a:lnTo>
                    <a:pt x="1637" y="3589"/>
                  </a:lnTo>
                  <a:lnTo>
                    <a:pt x="1621" y="3592"/>
                  </a:lnTo>
                  <a:lnTo>
                    <a:pt x="1605" y="3596"/>
                  </a:lnTo>
                  <a:lnTo>
                    <a:pt x="1590" y="3600"/>
                  </a:lnTo>
                  <a:lnTo>
                    <a:pt x="1574" y="3605"/>
                  </a:lnTo>
                  <a:lnTo>
                    <a:pt x="1558" y="3611"/>
                  </a:lnTo>
                  <a:lnTo>
                    <a:pt x="1543" y="3617"/>
                  </a:lnTo>
                  <a:lnTo>
                    <a:pt x="1528" y="3625"/>
                  </a:lnTo>
                  <a:lnTo>
                    <a:pt x="1514" y="3633"/>
                  </a:lnTo>
                  <a:lnTo>
                    <a:pt x="1489" y="3652"/>
                  </a:lnTo>
                  <a:lnTo>
                    <a:pt x="1468" y="3670"/>
                  </a:lnTo>
                  <a:lnTo>
                    <a:pt x="1448" y="3684"/>
                  </a:lnTo>
                  <a:lnTo>
                    <a:pt x="1430" y="3697"/>
                  </a:lnTo>
                  <a:lnTo>
                    <a:pt x="1413" y="3706"/>
                  </a:lnTo>
                  <a:lnTo>
                    <a:pt x="1398" y="3713"/>
                  </a:lnTo>
                  <a:lnTo>
                    <a:pt x="1384" y="3720"/>
                  </a:lnTo>
                  <a:lnTo>
                    <a:pt x="1371" y="3723"/>
                  </a:lnTo>
                  <a:lnTo>
                    <a:pt x="1358" y="3725"/>
                  </a:lnTo>
                  <a:lnTo>
                    <a:pt x="1348" y="3726"/>
                  </a:lnTo>
                  <a:lnTo>
                    <a:pt x="1337" y="3725"/>
                  </a:lnTo>
                  <a:lnTo>
                    <a:pt x="1328" y="3722"/>
                  </a:lnTo>
                  <a:lnTo>
                    <a:pt x="1318" y="3719"/>
                  </a:lnTo>
                  <a:lnTo>
                    <a:pt x="1310" y="3713"/>
                  </a:lnTo>
                  <a:lnTo>
                    <a:pt x="1301" y="3707"/>
                  </a:lnTo>
                  <a:lnTo>
                    <a:pt x="1293" y="3701"/>
                  </a:lnTo>
                  <a:lnTo>
                    <a:pt x="1259" y="3668"/>
                  </a:lnTo>
                  <a:lnTo>
                    <a:pt x="1220" y="3630"/>
                  </a:lnTo>
                  <a:lnTo>
                    <a:pt x="1209" y="3621"/>
                  </a:lnTo>
                  <a:lnTo>
                    <a:pt x="1196" y="3613"/>
                  </a:lnTo>
                  <a:lnTo>
                    <a:pt x="1183" y="3605"/>
                  </a:lnTo>
                  <a:lnTo>
                    <a:pt x="1169" y="3597"/>
                  </a:lnTo>
                  <a:lnTo>
                    <a:pt x="1152" y="3591"/>
                  </a:lnTo>
                  <a:lnTo>
                    <a:pt x="1135" y="3584"/>
                  </a:lnTo>
                  <a:lnTo>
                    <a:pt x="1116" y="3580"/>
                  </a:lnTo>
                  <a:lnTo>
                    <a:pt x="1095" y="3576"/>
                  </a:lnTo>
                  <a:lnTo>
                    <a:pt x="1062" y="3589"/>
                  </a:lnTo>
                  <a:lnTo>
                    <a:pt x="1028" y="3601"/>
                  </a:lnTo>
                  <a:lnTo>
                    <a:pt x="1011" y="3607"/>
                  </a:lnTo>
                  <a:lnTo>
                    <a:pt x="995" y="3611"/>
                  </a:lnTo>
                  <a:lnTo>
                    <a:pt x="980" y="3614"/>
                  </a:lnTo>
                  <a:lnTo>
                    <a:pt x="964" y="3615"/>
                  </a:lnTo>
                  <a:close/>
                  <a:moveTo>
                    <a:pt x="2136" y="3586"/>
                  </a:moveTo>
                  <a:lnTo>
                    <a:pt x="2136" y="3560"/>
                  </a:lnTo>
                  <a:lnTo>
                    <a:pt x="2137" y="3534"/>
                  </a:lnTo>
                  <a:lnTo>
                    <a:pt x="2138" y="3507"/>
                  </a:lnTo>
                  <a:lnTo>
                    <a:pt x="2139" y="3481"/>
                  </a:lnTo>
                  <a:lnTo>
                    <a:pt x="2154" y="3474"/>
                  </a:lnTo>
                  <a:lnTo>
                    <a:pt x="2168" y="3466"/>
                  </a:lnTo>
                  <a:lnTo>
                    <a:pt x="2183" y="3461"/>
                  </a:lnTo>
                  <a:lnTo>
                    <a:pt x="2197" y="3456"/>
                  </a:lnTo>
                  <a:lnTo>
                    <a:pt x="2212" y="3452"/>
                  </a:lnTo>
                  <a:lnTo>
                    <a:pt x="2228" y="3449"/>
                  </a:lnTo>
                  <a:lnTo>
                    <a:pt x="2243" y="3447"/>
                  </a:lnTo>
                  <a:lnTo>
                    <a:pt x="2259" y="3445"/>
                  </a:lnTo>
                  <a:lnTo>
                    <a:pt x="2290" y="3443"/>
                  </a:lnTo>
                  <a:lnTo>
                    <a:pt x="2323" y="3442"/>
                  </a:lnTo>
                  <a:lnTo>
                    <a:pt x="2356" y="3441"/>
                  </a:lnTo>
                  <a:lnTo>
                    <a:pt x="2389" y="3440"/>
                  </a:lnTo>
                  <a:lnTo>
                    <a:pt x="2394" y="3431"/>
                  </a:lnTo>
                  <a:lnTo>
                    <a:pt x="2398" y="3423"/>
                  </a:lnTo>
                  <a:lnTo>
                    <a:pt x="2403" y="3414"/>
                  </a:lnTo>
                  <a:lnTo>
                    <a:pt x="2407" y="3407"/>
                  </a:lnTo>
                  <a:lnTo>
                    <a:pt x="2415" y="3411"/>
                  </a:lnTo>
                  <a:lnTo>
                    <a:pt x="2427" y="3423"/>
                  </a:lnTo>
                  <a:lnTo>
                    <a:pt x="2446" y="3441"/>
                  </a:lnTo>
                  <a:lnTo>
                    <a:pt x="2468" y="3461"/>
                  </a:lnTo>
                  <a:lnTo>
                    <a:pt x="2509" y="3503"/>
                  </a:lnTo>
                  <a:lnTo>
                    <a:pt x="2536" y="3530"/>
                  </a:lnTo>
                  <a:lnTo>
                    <a:pt x="2488" y="3546"/>
                  </a:lnTo>
                  <a:lnTo>
                    <a:pt x="2442" y="3562"/>
                  </a:lnTo>
                  <a:lnTo>
                    <a:pt x="2399" y="3575"/>
                  </a:lnTo>
                  <a:lnTo>
                    <a:pt x="2358" y="3587"/>
                  </a:lnTo>
                  <a:lnTo>
                    <a:pt x="2337" y="3591"/>
                  </a:lnTo>
                  <a:lnTo>
                    <a:pt x="2317" y="3595"/>
                  </a:lnTo>
                  <a:lnTo>
                    <a:pt x="2296" y="3599"/>
                  </a:lnTo>
                  <a:lnTo>
                    <a:pt x="2274" y="3602"/>
                  </a:lnTo>
                  <a:lnTo>
                    <a:pt x="2252" y="3606"/>
                  </a:lnTo>
                  <a:lnTo>
                    <a:pt x="2230" y="3608"/>
                  </a:lnTo>
                  <a:lnTo>
                    <a:pt x="2206" y="3610"/>
                  </a:lnTo>
                  <a:lnTo>
                    <a:pt x="2182" y="3611"/>
                  </a:lnTo>
                  <a:lnTo>
                    <a:pt x="2170" y="3605"/>
                  </a:lnTo>
                  <a:lnTo>
                    <a:pt x="2158" y="3598"/>
                  </a:lnTo>
                  <a:lnTo>
                    <a:pt x="2147" y="3592"/>
                  </a:lnTo>
                  <a:lnTo>
                    <a:pt x="2136" y="3586"/>
                  </a:lnTo>
                  <a:close/>
                  <a:moveTo>
                    <a:pt x="2279" y="3649"/>
                  </a:moveTo>
                  <a:lnTo>
                    <a:pt x="2288" y="3644"/>
                  </a:lnTo>
                  <a:lnTo>
                    <a:pt x="2298" y="3638"/>
                  </a:lnTo>
                  <a:lnTo>
                    <a:pt x="2307" y="3634"/>
                  </a:lnTo>
                  <a:lnTo>
                    <a:pt x="2318" y="3631"/>
                  </a:lnTo>
                  <a:lnTo>
                    <a:pt x="2338" y="3627"/>
                  </a:lnTo>
                  <a:lnTo>
                    <a:pt x="2358" y="3625"/>
                  </a:lnTo>
                  <a:lnTo>
                    <a:pt x="2379" y="3623"/>
                  </a:lnTo>
                  <a:lnTo>
                    <a:pt x="2401" y="3621"/>
                  </a:lnTo>
                  <a:lnTo>
                    <a:pt x="2423" y="3618"/>
                  </a:lnTo>
                  <a:lnTo>
                    <a:pt x="2447" y="3615"/>
                  </a:lnTo>
                  <a:lnTo>
                    <a:pt x="2470" y="3606"/>
                  </a:lnTo>
                  <a:lnTo>
                    <a:pt x="2491" y="3595"/>
                  </a:lnTo>
                  <a:lnTo>
                    <a:pt x="2512" y="3586"/>
                  </a:lnTo>
                  <a:lnTo>
                    <a:pt x="2533" y="3578"/>
                  </a:lnTo>
                  <a:lnTo>
                    <a:pt x="2545" y="3575"/>
                  </a:lnTo>
                  <a:lnTo>
                    <a:pt x="2555" y="3573"/>
                  </a:lnTo>
                  <a:lnTo>
                    <a:pt x="2566" y="3572"/>
                  </a:lnTo>
                  <a:lnTo>
                    <a:pt x="2576" y="3572"/>
                  </a:lnTo>
                  <a:lnTo>
                    <a:pt x="2588" y="3574"/>
                  </a:lnTo>
                  <a:lnTo>
                    <a:pt x="2598" y="3577"/>
                  </a:lnTo>
                  <a:lnTo>
                    <a:pt x="2610" y="3581"/>
                  </a:lnTo>
                  <a:lnTo>
                    <a:pt x="2621" y="3588"/>
                  </a:lnTo>
                  <a:lnTo>
                    <a:pt x="2588" y="3614"/>
                  </a:lnTo>
                  <a:lnTo>
                    <a:pt x="2556" y="3639"/>
                  </a:lnTo>
                  <a:lnTo>
                    <a:pt x="2526" y="3664"/>
                  </a:lnTo>
                  <a:lnTo>
                    <a:pt x="2495" y="3686"/>
                  </a:lnTo>
                  <a:lnTo>
                    <a:pt x="2479" y="3695"/>
                  </a:lnTo>
                  <a:lnTo>
                    <a:pt x="2463" y="3705"/>
                  </a:lnTo>
                  <a:lnTo>
                    <a:pt x="2447" y="3713"/>
                  </a:lnTo>
                  <a:lnTo>
                    <a:pt x="2431" y="3720"/>
                  </a:lnTo>
                  <a:lnTo>
                    <a:pt x="2413" y="3725"/>
                  </a:lnTo>
                  <a:lnTo>
                    <a:pt x="2394" y="3729"/>
                  </a:lnTo>
                  <a:lnTo>
                    <a:pt x="2374" y="3731"/>
                  </a:lnTo>
                  <a:lnTo>
                    <a:pt x="2353" y="3732"/>
                  </a:lnTo>
                  <a:lnTo>
                    <a:pt x="2344" y="3729"/>
                  </a:lnTo>
                  <a:lnTo>
                    <a:pt x="2337" y="3725"/>
                  </a:lnTo>
                  <a:lnTo>
                    <a:pt x="2330" y="3722"/>
                  </a:lnTo>
                  <a:lnTo>
                    <a:pt x="2324" y="3718"/>
                  </a:lnTo>
                  <a:lnTo>
                    <a:pt x="2313" y="3708"/>
                  </a:lnTo>
                  <a:lnTo>
                    <a:pt x="2305" y="3699"/>
                  </a:lnTo>
                  <a:lnTo>
                    <a:pt x="2298" y="3688"/>
                  </a:lnTo>
                  <a:lnTo>
                    <a:pt x="2291" y="3676"/>
                  </a:lnTo>
                  <a:lnTo>
                    <a:pt x="2285" y="3663"/>
                  </a:lnTo>
                  <a:lnTo>
                    <a:pt x="2279" y="3649"/>
                  </a:lnTo>
                  <a:close/>
                  <a:moveTo>
                    <a:pt x="3015" y="3210"/>
                  </a:moveTo>
                  <a:lnTo>
                    <a:pt x="3013" y="3300"/>
                  </a:lnTo>
                  <a:lnTo>
                    <a:pt x="3008" y="3299"/>
                  </a:lnTo>
                  <a:lnTo>
                    <a:pt x="3005" y="3299"/>
                  </a:lnTo>
                  <a:lnTo>
                    <a:pt x="2988" y="3298"/>
                  </a:lnTo>
                  <a:lnTo>
                    <a:pt x="2972" y="3297"/>
                  </a:lnTo>
                  <a:lnTo>
                    <a:pt x="2957" y="3294"/>
                  </a:lnTo>
                  <a:lnTo>
                    <a:pt x="2943" y="3292"/>
                  </a:lnTo>
                  <a:lnTo>
                    <a:pt x="2917" y="3284"/>
                  </a:lnTo>
                  <a:lnTo>
                    <a:pt x="2890" y="3276"/>
                  </a:lnTo>
                  <a:lnTo>
                    <a:pt x="2889" y="3274"/>
                  </a:lnTo>
                  <a:lnTo>
                    <a:pt x="2890" y="3272"/>
                  </a:lnTo>
                  <a:lnTo>
                    <a:pt x="2891" y="3270"/>
                  </a:lnTo>
                  <a:lnTo>
                    <a:pt x="2892" y="3267"/>
                  </a:lnTo>
                  <a:lnTo>
                    <a:pt x="2897" y="3262"/>
                  </a:lnTo>
                  <a:lnTo>
                    <a:pt x="2903" y="3257"/>
                  </a:lnTo>
                  <a:lnTo>
                    <a:pt x="2921" y="3245"/>
                  </a:lnTo>
                  <a:lnTo>
                    <a:pt x="2942" y="3234"/>
                  </a:lnTo>
                  <a:lnTo>
                    <a:pt x="2966" y="3223"/>
                  </a:lnTo>
                  <a:lnTo>
                    <a:pt x="2987" y="3216"/>
                  </a:lnTo>
                  <a:lnTo>
                    <a:pt x="2996" y="3213"/>
                  </a:lnTo>
                  <a:lnTo>
                    <a:pt x="3004" y="3210"/>
                  </a:lnTo>
                  <a:lnTo>
                    <a:pt x="3010" y="3209"/>
                  </a:lnTo>
                  <a:lnTo>
                    <a:pt x="3015" y="3210"/>
                  </a:lnTo>
                  <a:close/>
                  <a:moveTo>
                    <a:pt x="2899" y="3215"/>
                  </a:moveTo>
                  <a:lnTo>
                    <a:pt x="2892" y="3204"/>
                  </a:lnTo>
                  <a:lnTo>
                    <a:pt x="2884" y="3195"/>
                  </a:lnTo>
                  <a:lnTo>
                    <a:pt x="2879" y="3185"/>
                  </a:lnTo>
                  <a:lnTo>
                    <a:pt x="2874" y="3177"/>
                  </a:lnTo>
                  <a:lnTo>
                    <a:pt x="2871" y="3168"/>
                  </a:lnTo>
                  <a:lnTo>
                    <a:pt x="2867" y="3160"/>
                  </a:lnTo>
                  <a:lnTo>
                    <a:pt x="2865" y="3152"/>
                  </a:lnTo>
                  <a:lnTo>
                    <a:pt x="2863" y="3145"/>
                  </a:lnTo>
                  <a:lnTo>
                    <a:pt x="2863" y="3139"/>
                  </a:lnTo>
                  <a:lnTo>
                    <a:pt x="2863" y="3131"/>
                  </a:lnTo>
                  <a:lnTo>
                    <a:pt x="2864" y="3126"/>
                  </a:lnTo>
                  <a:lnTo>
                    <a:pt x="2866" y="3120"/>
                  </a:lnTo>
                  <a:lnTo>
                    <a:pt x="2869" y="3114"/>
                  </a:lnTo>
                  <a:lnTo>
                    <a:pt x="2872" y="3108"/>
                  </a:lnTo>
                  <a:lnTo>
                    <a:pt x="2876" y="3103"/>
                  </a:lnTo>
                  <a:lnTo>
                    <a:pt x="2880" y="3098"/>
                  </a:lnTo>
                  <a:lnTo>
                    <a:pt x="2891" y="3088"/>
                  </a:lnTo>
                  <a:lnTo>
                    <a:pt x="2902" y="3079"/>
                  </a:lnTo>
                  <a:lnTo>
                    <a:pt x="2917" y="3070"/>
                  </a:lnTo>
                  <a:lnTo>
                    <a:pt x="2932" y="3060"/>
                  </a:lnTo>
                  <a:lnTo>
                    <a:pt x="2966" y="3041"/>
                  </a:lnTo>
                  <a:lnTo>
                    <a:pt x="3001" y="3019"/>
                  </a:lnTo>
                  <a:lnTo>
                    <a:pt x="3005" y="3020"/>
                  </a:lnTo>
                  <a:lnTo>
                    <a:pt x="3007" y="3022"/>
                  </a:lnTo>
                  <a:lnTo>
                    <a:pt x="3010" y="3024"/>
                  </a:lnTo>
                  <a:lnTo>
                    <a:pt x="3012" y="3029"/>
                  </a:lnTo>
                  <a:lnTo>
                    <a:pt x="3017" y="3038"/>
                  </a:lnTo>
                  <a:lnTo>
                    <a:pt x="3024" y="3048"/>
                  </a:lnTo>
                  <a:lnTo>
                    <a:pt x="3025" y="3070"/>
                  </a:lnTo>
                  <a:lnTo>
                    <a:pt x="3026" y="3088"/>
                  </a:lnTo>
                  <a:lnTo>
                    <a:pt x="3025" y="3105"/>
                  </a:lnTo>
                  <a:lnTo>
                    <a:pt x="3023" y="3120"/>
                  </a:lnTo>
                  <a:lnTo>
                    <a:pt x="3019" y="3131"/>
                  </a:lnTo>
                  <a:lnTo>
                    <a:pt x="3014" y="3142"/>
                  </a:lnTo>
                  <a:lnTo>
                    <a:pt x="3008" y="3151"/>
                  </a:lnTo>
                  <a:lnTo>
                    <a:pt x="3000" y="3160"/>
                  </a:lnTo>
                  <a:lnTo>
                    <a:pt x="2992" y="3167"/>
                  </a:lnTo>
                  <a:lnTo>
                    <a:pt x="2982" y="3174"/>
                  </a:lnTo>
                  <a:lnTo>
                    <a:pt x="2971" y="3181"/>
                  </a:lnTo>
                  <a:lnTo>
                    <a:pt x="2959" y="3186"/>
                  </a:lnTo>
                  <a:lnTo>
                    <a:pt x="2932" y="3200"/>
                  </a:lnTo>
                  <a:lnTo>
                    <a:pt x="2899" y="3215"/>
                  </a:lnTo>
                  <a:close/>
                  <a:moveTo>
                    <a:pt x="3008" y="2836"/>
                  </a:moveTo>
                  <a:lnTo>
                    <a:pt x="3014" y="2863"/>
                  </a:lnTo>
                  <a:lnTo>
                    <a:pt x="3020" y="2890"/>
                  </a:lnTo>
                  <a:lnTo>
                    <a:pt x="3023" y="2905"/>
                  </a:lnTo>
                  <a:lnTo>
                    <a:pt x="3025" y="2920"/>
                  </a:lnTo>
                  <a:lnTo>
                    <a:pt x="3024" y="2936"/>
                  </a:lnTo>
                  <a:lnTo>
                    <a:pt x="3023" y="2953"/>
                  </a:lnTo>
                  <a:lnTo>
                    <a:pt x="3000" y="2968"/>
                  </a:lnTo>
                  <a:lnTo>
                    <a:pt x="2972" y="2991"/>
                  </a:lnTo>
                  <a:lnTo>
                    <a:pt x="2939" y="3018"/>
                  </a:lnTo>
                  <a:lnTo>
                    <a:pt x="2903" y="3046"/>
                  </a:lnTo>
                  <a:lnTo>
                    <a:pt x="2869" y="3073"/>
                  </a:lnTo>
                  <a:lnTo>
                    <a:pt x="2837" y="3096"/>
                  </a:lnTo>
                  <a:lnTo>
                    <a:pt x="2823" y="3106"/>
                  </a:lnTo>
                  <a:lnTo>
                    <a:pt x="2810" y="3113"/>
                  </a:lnTo>
                  <a:lnTo>
                    <a:pt x="2801" y="3118"/>
                  </a:lnTo>
                  <a:lnTo>
                    <a:pt x="2793" y="3121"/>
                  </a:lnTo>
                  <a:lnTo>
                    <a:pt x="2778" y="3091"/>
                  </a:lnTo>
                  <a:lnTo>
                    <a:pt x="2764" y="3061"/>
                  </a:lnTo>
                  <a:lnTo>
                    <a:pt x="2751" y="3034"/>
                  </a:lnTo>
                  <a:lnTo>
                    <a:pt x="2739" y="3006"/>
                  </a:lnTo>
                  <a:lnTo>
                    <a:pt x="2761" y="2992"/>
                  </a:lnTo>
                  <a:lnTo>
                    <a:pt x="2795" y="2968"/>
                  </a:lnTo>
                  <a:lnTo>
                    <a:pt x="2836" y="2939"/>
                  </a:lnTo>
                  <a:lnTo>
                    <a:pt x="2881" y="2908"/>
                  </a:lnTo>
                  <a:lnTo>
                    <a:pt x="2924" y="2879"/>
                  </a:lnTo>
                  <a:lnTo>
                    <a:pt x="2963" y="2854"/>
                  </a:lnTo>
                  <a:lnTo>
                    <a:pt x="2979" y="2846"/>
                  </a:lnTo>
                  <a:lnTo>
                    <a:pt x="2993" y="2840"/>
                  </a:lnTo>
                  <a:lnTo>
                    <a:pt x="2998" y="2837"/>
                  </a:lnTo>
                  <a:lnTo>
                    <a:pt x="3003" y="2836"/>
                  </a:lnTo>
                  <a:lnTo>
                    <a:pt x="3006" y="2836"/>
                  </a:lnTo>
                  <a:lnTo>
                    <a:pt x="3008" y="2836"/>
                  </a:lnTo>
                  <a:close/>
                  <a:moveTo>
                    <a:pt x="2879" y="2868"/>
                  </a:moveTo>
                  <a:lnTo>
                    <a:pt x="2853" y="2888"/>
                  </a:lnTo>
                  <a:lnTo>
                    <a:pt x="2824" y="2909"/>
                  </a:lnTo>
                  <a:lnTo>
                    <a:pt x="2796" y="2931"/>
                  </a:lnTo>
                  <a:lnTo>
                    <a:pt x="2766" y="2952"/>
                  </a:lnTo>
                  <a:lnTo>
                    <a:pt x="2750" y="2961"/>
                  </a:lnTo>
                  <a:lnTo>
                    <a:pt x="2736" y="2971"/>
                  </a:lnTo>
                  <a:lnTo>
                    <a:pt x="2720" y="2979"/>
                  </a:lnTo>
                  <a:lnTo>
                    <a:pt x="2705" y="2986"/>
                  </a:lnTo>
                  <a:lnTo>
                    <a:pt x="2689" y="2993"/>
                  </a:lnTo>
                  <a:lnTo>
                    <a:pt x="2673" y="2998"/>
                  </a:lnTo>
                  <a:lnTo>
                    <a:pt x="2657" y="3003"/>
                  </a:lnTo>
                  <a:lnTo>
                    <a:pt x="2642" y="3006"/>
                  </a:lnTo>
                  <a:lnTo>
                    <a:pt x="2631" y="2975"/>
                  </a:lnTo>
                  <a:lnTo>
                    <a:pt x="2619" y="2942"/>
                  </a:lnTo>
                  <a:lnTo>
                    <a:pt x="2609" y="2910"/>
                  </a:lnTo>
                  <a:lnTo>
                    <a:pt x="2600" y="2883"/>
                  </a:lnTo>
                  <a:lnTo>
                    <a:pt x="2632" y="2861"/>
                  </a:lnTo>
                  <a:lnTo>
                    <a:pt x="2672" y="2831"/>
                  </a:lnTo>
                  <a:lnTo>
                    <a:pt x="2695" y="2815"/>
                  </a:lnTo>
                  <a:lnTo>
                    <a:pt x="2719" y="2800"/>
                  </a:lnTo>
                  <a:lnTo>
                    <a:pt x="2742" y="2788"/>
                  </a:lnTo>
                  <a:lnTo>
                    <a:pt x="2765" y="2776"/>
                  </a:lnTo>
                  <a:lnTo>
                    <a:pt x="2777" y="2772"/>
                  </a:lnTo>
                  <a:lnTo>
                    <a:pt x="2788" y="2768"/>
                  </a:lnTo>
                  <a:lnTo>
                    <a:pt x="2799" y="2766"/>
                  </a:lnTo>
                  <a:lnTo>
                    <a:pt x="2809" y="2764"/>
                  </a:lnTo>
                  <a:lnTo>
                    <a:pt x="2819" y="2763"/>
                  </a:lnTo>
                  <a:lnTo>
                    <a:pt x="2828" y="2764"/>
                  </a:lnTo>
                  <a:lnTo>
                    <a:pt x="2837" y="2767"/>
                  </a:lnTo>
                  <a:lnTo>
                    <a:pt x="2845" y="2771"/>
                  </a:lnTo>
                  <a:lnTo>
                    <a:pt x="2853" y="2776"/>
                  </a:lnTo>
                  <a:lnTo>
                    <a:pt x="2860" y="2784"/>
                  </a:lnTo>
                  <a:lnTo>
                    <a:pt x="2865" y="2793"/>
                  </a:lnTo>
                  <a:lnTo>
                    <a:pt x="2871" y="2804"/>
                  </a:lnTo>
                  <a:lnTo>
                    <a:pt x="2874" y="2816"/>
                  </a:lnTo>
                  <a:lnTo>
                    <a:pt x="2877" y="2831"/>
                  </a:lnTo>
                  <a:lnTo>
                    <a:pt x="2879" y="2849"/>
                  </a:lnTo>
                  <a:lnTo>
                    <a:pt x="2879" y="2868"/>
                  </a:lnTo>
                  <a:close/>
                  <a:moveTo>
                    <a:pt x="2808" y="2367"/>
                  </a:moveTo>
                  <a:lnTo>
                    <a:pt x="2804" y="2396"/>
                  </a:lnTo>
                  <a:lnTo>
                    <a:pt x="2798" y="2426"/>
                  </a:lnTo>
                  <a:lnTo>
                    <a:pt x="2789" y="2459"/>
                  </a:lnTo>
                  <a:lnTo>
                    <a:pt x="2779" y="2494"/>
                  </a:lnTo>
                  <a:lnTo>
                    <a:pt x="2766" y="2529"/>
                  </a:lnTo>
                  <a:lnTo>
                    <a:pt x="2751" y="2565"/>
                  </a:lnTo>
                  <a:lnTo>
                    <a:pt x="2735" y="2600"/>
                  </a:lnTo>
                  <a:lnTo>
                    <a:pt x="2717" y="2635"/>
                  </a:lnTo>
                  <a:lnTo>
                    <a:pt x="2706" y="2651"/>
                  </a:lnTo>
                  <a:lnTo>
                    <a:pt x="2697" y="2668"/>
                  </a:lnTo>
                  <a:lnTo>
                    <a:pt x="2686" y="2684"/>
                  </a:lnTo>
                  <a:lnTo>
                    <a:pt x="2674" y="2700"/>
                  </a:lnTo>
                  <a:lnTo>
                    <a:pt x="2663" y="2715"/>
                  </a:lnTo>
                  <a:lnTo>
                    <a:pt x="2651" y="2729"/>
                  </a:lnTo>
                  <a:lnTo>
                    <a:pt x="2640" y="2741"/>
                  </a:lnTo>
                  <a:lnTo>
                    <a:pt x="2627" y="2754"/>
                  </a:lnTo>
                  <a:lnTo>
                    <a:pt x="2614" y="2766"/>
                  </a:lnTo>
                  <a:lnTo>
                    <a:pt x="2600" y="2776"/>
                  </a:lnTo>
                  <a:lnTo>
                    <a:pt x="2588" y="2786"/>
                  </a:lnTo>
                  <a:lnTo>
                    <a:pt x="2574" y="2794"/>
                  </a:lnTo>
                  <a:lnTo>
                    <a:pt x="2560" y="2800"/>
                  </a:lnTo>
                  <a:lnTo>
                    <a:pt x="2546" y="2807"/>
                  </a:lnTo>
                  <a:lnTo>
                    <a:pt x="2532" y="2811"/>
                  </a:lnTo>
                  <a:lnTo>
                    <a:pt x="2517" y="2814"/>
                  </a:lnTo>
                  <a:lnTo>
                    <a:pt x="2493" y="2811"/>
                  </a:lnTo>
                  <a:lnTo>
                    <a:pt x="2469" y="2808"/>
                  </a:lnTo>
                  <a:lnTo>
                    <a:pt x="2445" y="2805"/>
                  </a:lnTo>
                  <a:lnTo>
                    <a:pt x="2421" y="2801"/>
                  </a:lnTo>
                  <a:lnTo>
                    <a:pt x="2422" y="2789"/>
                  </a:lnTo>
                  <a:lnTo>
                    <a:pt x="2423" y="2777"/>
                  </a:lnTo>
                  <a:lnTo>
                    <a:pt x="2425" y="2767"/>
                  </a:lnTo>
                  <a:lnTo>
                    <a:pt x="2428" y="2756"/>
                  </a:lnTo>
                  <a:lnTo>
                    <a:pt x="2432" y="2748"/>
                  </a:lnTo>
                  <a:lnTo>
                    <a:pt x="2436" y="2739"/>
                  </a:lnTo>
                  <a:lnTo>
                    <a:pt x="2440" y="2731"/>
                  </a:lnTo>
                  <a:lnTo>
                    <a:pt x="2445" y="2723"/>
                  </a:lnTo>
                  <a:lnTo>
                    <a:pt x="2452" y="2717"/>
                  </a:lnTo>
                  <a:lnTo>
                    <a:pt x="2458" y="2711"/>
                  </a:lnTo>
                  <a:lnTo>
                    <a:pt x="2464" y="2704"/>
                  </a:lnTo>
                  <a:lnTo>
                    <a:pt x="2472" y="2699"/>
                  </a:lnTo>
                  <a:lnTo>
                    <a:pt x="2488" y="2688"/>
                  </a:lnTo>
                  <a:lnTo>
                    <a:pt x="2504" y="2679"/>
                  </a:lnTo>
                  <a:lnTo>
                    <a:pt x="2540" y="2660"/>
                  </a:lnTo>
                  <a:lnTo>
                    <a:pt x="2577" y="2639"/>
                  </a:lnTo>
                  <a:lnTo>
                    <a:pt x="2595" y="2626"/>
                  </a:lnTo>
                  <a:lnTo>
                    <a:pt x="2613" y="2611"/>
                  </a:lnTo>
                  <a:lnTo>
                    <a:pt x="2622" y="2603"/>
                  </a:lnTo>
                  <a:lnTo>
                    <a:pt x="2630" y="2594"/>
                  </a:lnTo>
                  <a:lnTo>
                    <a:pt x="2637" y="2585"/>
                  </a:lnTo>
                  <a:lnTo>
                    <a:pt x="2646" y="2574"/>
                  </a:lnTo>
                  <a:lnTo>
                    <a:pt x="2656" y="2540"/>
                  </a:lnTo>
                  <a:lnTo>
                    <a:pt x="2667" y="2508"/>
                  </a:lnTo>
                  <a:lnTo>
                    <a:pt x="2678" y="2475"/>
                  </a:lnTo>
                  <a:lnTo>
                    <a:pt x="2687" y="2442"/>
                  </a:lnTo>
                  <a:lnTo>
                    <a:pt x="2699" y="2410"/>
                  </a:lnTo>
                  <a:lnTo>
                    <a:pt x="2710" y="2379"/>
                  </a:lnTo>
                  <a:lnTo>
                    <a:pt x="2723" y="2348"/>
                  </a:lnTo>
                  <a:lnTo>
                    <a:pt x="2737" y="2318"/>
                  </a:lnTo>
                  <a:lnTo>
                    <a:pt x="2748" y="2319"/>
                  </a:lnTo>
                  <a:lnTo>
                    <a:pt x="2758" y="2322"/>
                  </a:lnTo>
                  <a:lnTo>
                    <a:pt x="2766" y="2326"/>
                  </a:lnTo>
                  <a:lnTo>
                    <a:pt x="2775" y="2331"/>
                  </a:lnTo>
                  <a:lnTo>
                    <a:pt x="2789" y="2347"/>
                  </a:lnTo>
                  <a:lnTo>
                    <a:pt x="2808" y="2367"/>
                  </a:lnTo>
                  <a:close/>
                  <a:moveTo>
                    <a:pt x="2666" y="2254"/>
                  </a:moveTo>
                  <a:lnTo>
                    <a:pt x="2671" y="2255"/>
                  </a:lnTo>
                  <a:lnTo>
                    <a:pt x="2675" y="2255"/>
                  </a:lnTo>
                  <a:lnTo>
                    <a:pt x="2680" y="2257"/>
                  </a:lnTo>
                  <a:lnTo>
                    <a:pt x="2684" y="2258"/>
                  </a:lnTo>
                  <a:lnTo>
                    <a:pt x="2687" y="2260"/>
                  </a:lnTo>
                  <a:lnTo>
                    <a:pt x="2689" y="2264"/>
                  </a:lnTo>
                  <a:lnTo>
                    <a:pt x="2691" y="2266"/>
                  </a:lnTo>
                  <a:lnTo>
                    <a:pt x="2693" y="2269"/>
                  </a:lnTo>
                  <a:lnTo>
                    <a:pt x="2695" y="2276"/>
                  </a:lnTo>
                  <a:lnTo>
                    <a:pt x="2695" y="2285"/>
                  </a:lnTo>
                  <a:lnTo>
                    <a:pt x="2694" y="2294"/>
                  </a:lnTo>
                  <a:lnTo>
                    <a:pt x="2692" y="2304"/>
                  </a:lnTo>
                  <a:lnTo>
                    <a:pt x="2686" y="2324"/>
                  </a:lnTo>
                  <a:lnTo>
                    <a:pt x="2679" y="2344"/>
                  </a:lnTo>
                  <a:lnTo>
                    <a:pt x="2670" y="2362"/>
                  </a:lnTo>
                  <a:lnTo>
                    <a:pt x="2664" y="2376"/>
                  </a:lnTo>
                  <a:lnTo>
                    <a:pt x="2654" y="2376"/>
                  </a:lnTo>
                  <a:lnTo>
                    <a:pt x="2649" y="2375"/>
                  </a:lnTo>
                  <a:lnTo>
                    <a:pt x="2645" y="2374"/>
                  </a:lnTo>
                  <a:lnTo>
                    <a:pt x="2643" y="2352"/>
                  </a:lnTo>
                  <a:lnTo>
                    <a:pt x="2642" y="2335"/>
                  </a:lnTo>
                  <a:lnTo>
                    <a:pt x="2643" y="2322"/>
                  </a:lnTo>
                  <a:lnTo>
                    <a:pt x="2644" y="2309"/>
                  </a:lnTo>
                  <a:lnTo>
                    <a:pt x="2647" y="2297"/>
                  </a:lnTo>
                  <a:lnTo>
                    <a:pt x="2651" y="2285"/>
                  </a:lnTo>
                  <a:lnTo>
                    <a:pt x="2657" y="2271"/>
                  </a:lnTo>
                  <a:lnTo>
                    <a:pt x="2666" y="2254"/>
                  </a:lnTo>
                  <a:close/>
                  <a:moveTo>
                    <a:pt x="2593" y="2322"/>
                  </a:moveTo>
                  <a:lnTo>
                    <a:pt x="2599" y="2325"/>
                  </a:lnTo>
                  <a:lnTo>
                    <a:pt x="2604" y="2329"/>
                  </a:lnTo>
                  <a:lnTo>
                    <a:pt x="2609" y="2333"/>
                  </a:lnTo>
                  <a:lnTo>
                    <a:pt x="2613" y="2338"/>
                  </a:lnTo>
                  <a:lnTo>
                    <a:pt x="2621" y="2349"/>
                  </a:lnTo>
                  <a:lnTo>
                    <a:pt x="2626" y="2361"/>
                  </a:lnTo>
                  <a:lnTo>
                    <a:pt x="2630" y="2376"/>
                  </a:lnTo>
                  <a:lnTo>
                    <a:pt x="2633" y="2390"/>
                  </a:lnTo>
                  <a:lnTo>
                    <a:pt x="2635" y="2406"/>
                  </a:lnTo>
                  <a:lnTo>
                    <a:pt x="2636" y="2422"/>
                  </a:lnTo>
                  <a:lnTo>
                    <a:pt x="2635" y="2439"/>
                  </a:lnTo>
                  <a:lnTo>
                    <a:pt x="2634" y="2456"/>
                  </a:lnTo>
                  <a:lnTo>
                    <a:pt x="2631" y="2472"/>
                  </a:lnTo>
                  <a:lnTo>
                    <a:pt x="2628" y="2489"/>
                  </a:lnTo>
                  <a:lnTo>
                    <a:pt x="2624" y="2505"/>
                  </a:lnTo>
                  <a:lnTo>
                    <a:pt x="2618" y="2519"/>
                  </a:lnTo>
                  <a:lnTo>
                    <a:pt x="2613" y="2533"/>
                  </a:lnTo>
                  <a:lnTo>
                    <a:pt x="2607" y="2545"/>
                  </a:lnTo>
                  <a:lnTo>
                    <a:pt x="2604" y="2545"/>
                  </a:lnTo>
                  <a:lnTo>
                    <a:pt x="2599" y="2534"/>
                  </a:lnTo>
                  <a:lnTo>
                    <a:pt x="2597" y="2523"/>
                  </a:lnTo>
                  <a:lnTo>
                    <a:pt x="2594" y="2510"/>
                  </a:lnTo>
                  <a:lnTo>
                    <a:pt x="2592" y="2496"/>
                  </a:lnTo>
                  <a:lnTo>
                    <a:pt x="2589" y="2468"/>
                  </a:lnTo>
                  <a:lnTo>
                    <a:pt x="2587" y="2438"/>
                  </a:lnTo>
                  <a:lnTo>
                    <a:pt x="2586" y="2408"/>
                  </a:lnTo>
                  <a:lnTo>
                    <a:pt x="2586" y="2381"/>
                  </a:lnTo>
                  <a:lnTo>
                    <a:pt x="2585" y="2354"/>
                  </a:lnTo>
                  <a:lnTo>
                    <a:pt x="2584" y="2332"/>
                  </a:lnTo>
                  <a:lnTo>
                    <a:pt x="2593" y="2322"/>
                  </a:lnTo>
                  <a:close/>
                  <a:moveTo>
                    <a:pt x="2493" y="2250"/>
                  </a:moveTo>
                  <a:lnTo>
                    <a:pt x="2494" y="2237"/>
                  </a:lnTo>
                  <a:lnTo>
                    <a:pt x="2495" y="2226"/>
                  </a:lnTo>
                  <a:lnTo>
                    <a:pt x="2497" y="2214"/>
                  </a:lnTo>
                  <a:lnTo>
                    <a:pt x="2499" y="2203"/>
                  </a:lnTo>
                  <a:lnTo>
                    <a:pt x="2503" y="2194"/>
                  </a:lnTo>
                  <a:lnTo>
                    <a:pt x="2508" y="2185"/>
                  </a:lnTo>
                  <a:lnTo>
                    <a:pt x="2513" y="2177"/>
                  </a:lnTo>
                  <a:lnTo>
                    <a:pt x="2518" y="2170"/>
                  </a:lnTo>
                  <a:lnTo>
                    <a:pt x="2525" y="2163"/>
                  </a:lnTo>
                  <a:lnTo>
                    <a:pt x="2532" y="2158"/>
                  </a:lnTo>
                  <a:lnTo>
                    <a:pt x="2540" y="2154"/>
                  </a:lnTo>
                  <a:lnTo>
                    <a:pt x="2550" y="2149"/>
                  </a:lnTo>
                  <a:lnTo>
                    <a:pt x="2559" y="2147"/>
                  </a:lnTo>
                  <a:lnTo>
                    <a:pt x="2570" y="2145"/>
                  </a:lnTo>
                  <a:lnTo>
                    <a:pt x="2581" y="2144"/>
                  </a:lnTo>
                  <a:lnTo>
                    <a:pt x="2593" y="2145"/>
                  </a:lnTo>
                  <a:lnTo>
                    <a:pt x="2604" y="2159"/>
                  </a:lnTo>
                  <a:lnTo>
                    <a:pt x="2611" y="2172"/>
                  </a:lnTo>
                  <a:lnTo>
                    <a:pt x="2617" y="2185"/>
                  </a:lnTo>
                  <a:lnTo>
                    <a:pt x="2623" y="2200"/>
                  </a:lnTo>
                  <a:lnTo>
                    <a:pt x="2626" y="2215"/>
                  </a:lnTo>
                  <a:lnTo>
                    <a:pt x="2629" y="2232"/>
                  </a:lnTo>
                  <a:lnTo>
                    <a:pt x="2632" y="2251"/>
                  </a:lnTo>
                  <a:lnTo>
                    <a:pt x="2634" y="2272"/>
                  </a:lnTo>
                  <a:lnTo>
                    <a:pt x="2618" y="2279"/>
                  </a:lnTo>
                  <a:lnTo>
                    <a:pt x="2604" y="2288"/>
                  </a:lnTo>
                  <a:lnTo>
                    <a:pt x="2584" y="2286"/>
                  </a:lnTo>
                  <a:lnTo>
                    <a:pt x="2567" y="2284"/>
                  </a:lnTo>
                  <a:lnTo>
                    <a:pt x="2553" y="2281"/>
                  </a:lnTo>
                  <a:lnTo>
                    <a:pt x="2540" y="2277"/>
                  </a:lnTo>
                  <a:lnTo>
                    <a:pt x="2529" y="2273"/>
                  </a:lnTo>
                  <a:lnTo>
                    <a:pt x="2518" y="2268"/>
                  </a:lnTo>
                  <a:lnTo>
                    <a:pt x="2507" y="2260"/>
                  </a:lnTo>
                  <a:lnTo>
                    <a:pt x="2493" y="2250"/>
                  </a:lnTo>
                  <a:close/>
                  <a:moveTo>
                    <a:pt x="2547" y="2332"/>
                  </a:moveTo>
                  <a:lnTo>
                    <a:pt x="2550" y="2349"/>
                  </a:lnTo>
                  <a:lnTo>
                    <a:pt x="2553" y="2366"/>
                  </a:lnTo>
                  <a:lnTo>
                    <a:pt x="2555" y="2384"/>
                  </a:lnTo>
                  <a:lnTo>
                    <a:pt x="2557" y="2401"/>
                  </a:lnTo>
                  <a:lnTo>
                    <a:pt x="2560" y="2438"/>
                  </a:lnTo>
                  <a:lnTo>
                    <a:pt x="2561" y="2475"/>
                  </a:lnTo>
                  <a:lnTo>
                    <a:pt x="2561" y="2513"/>
                  </a:lnTo>
                  <a:lnTo>
                    <a:pt x="2563" y="2550"/>
                  </a:lnTo>
                  <a:lnTo>
                    <a:pt x="2563" y="2586"/>
                  </a:lnTo>
                  <a:lnTo>
                    <a:pt x="2564" y="2620"/>
                  </a:lnTo>
                  <a:lnTo>
                    <a:pt x="2548" y="2626"/>
                  </a:lnTo>
                  <a:lnTo>
                    <a:pt x="2533" y="2633"/>
                  </a:lnTo>
                  <a:lnTo>
                    <a:pt x="2517" y="2640"/>
                  </a:lnTo>
                  <a:lnTo>
                    <a:pt x="2502" y="2647"/>
                  </a:lnTo>
                  <a:lnTo>
                    <a:pt x="2492" y="2638"/>
                  </a:lnTo>
                  <a:lnTo>
                    <a:pt x="2494" y="2604"/>
                  </a:lnTo>
                  <a:lnTo>
                    <a:pt x="2496" y="2565"/>
                  </a:lnTo>
                  <a:lnTo>
                    <a:pt x="2499" y="2521"/>
                  </a:lnTo>
                  <a:lnTo>
                    <a:pt x="2502" y="2478"/>
                  </a:lnTo>
                  <a:lnTo>
                    <a:pt x="2506" y="2457"/>
                  </a:lnTo>
                  <a:lnTo>
                    <a:pt x="2509" y="2436"/>
                  </a:lnTo>
                  <a:lnTo>
                    <a:pt x="2513" y="2416"/>
                  </a:lnTo>
                  <a:lnTo>
                    <a:pt x="2517" y="2396"/>
                  </a:lnTo>
                  <a:lnTo>
                    <a:pt x="2523" y="2378"/>
                  </a:lnTo>
                  <a:lnTo>
                    <a:pt x="2530" y="2361"/>
                  </a:lnTo>
                  <a:lnTo>
                    <a:pt x="2537" y="2346"/>
                  </a:lnTo>
                  <a:lnTo>
                    <a:pt x="2547" y="2332"/>
                  </a:lnTo>
                  <a:close/>
                  <a:moveTo>
                    <a:pt x="2474" y="2291"/>
                  </a:moveTo>
                  <a:lnTo>
                    <a:pt x="2487" y="2300"/>
                  </a:lnTo>
                  <a:lnTo>
                    <a:pt x="2499" y="2308"/>
                  </a:lnTo>
                  <a:lnTo>
                    <a:pt x="2513" y="2316"/>
                  </a:lnTo>
                  <a:lnTo>
                    <a:pt x="2526" y="2326"/>
                  </a:lnTo>
                  <a:lnTo>
                    <a:pt x="2523" y="2342"/>
                  </a:lnTo>
                  <a:lnTo>
                    <a:pt x="2516" y="2383"/>
                  </a:lnTo>
                  <a:lnTo>
                    <a:pt x="2507" y="2440"/>
                  </a:lnTo>
                  <a:lnTo>
                    <a:pt x="2493" y="2506"/>
                  </a:lnTo>
                  <a:lnTo>
                    <a:pt x="2484" y="2538"/>
                  </a:lnTo>
                  <a:lnTo>
                    <a:pt x="2476" y="2569"/>
                  </a:lnTo>
                  <a:lnTo>
                    <a:pt x="2468" y="2598"/>
                  </a:lnTo>
                  <a:lnTo>
                    <a:pt x="2458" y="2623"/>
                  </a:lnTo>
                  <a:lnTo>
                    <a:pt x="2454" y="2633"/>
                  </a:lnTo>
                  <a:lnTo>
                    <a:pt x="2449" y="2643"/>
                  </a:lnTo>
                  <a:lnTo>
                    <a:pt x="2444" y="2650"/>
                  </a:lnTo>
                  <a:lnTo>
                    <a:pt x="2439" y="2657"/>
                  </a:lnTo>
                  <a:lnTo>
                    <a:pt x="2434" y="2662"/>
                  </a:lnTo>
                  <a:lnTo>
                    <a:pt x="2430" y="2664"/>
                  </a:lnTo>
                  <a:lnTo>
                    <a:pt x="2424" y="2665"/>
                  </a:lnTo>
                  <a:lnTo>
                    <a:pt x="2419" y="2663"/>
                  </a:lnTo>
                  <a:lnTo>
                    <a:pt x="2417" y="2659"/>
                  </a:lnTo>
                  <a:lnTo>
                    <a:pt x="2415" y="2654"/>
                  </a:lnTo>
                  <a:lnTo>
                    <a:pt x="2415" y="2647"/>
                  </a:lnTo>
                  <a:lnTo>
                    <a:pt x="2415" y="2639"/>
                  </a:lnTo>
                  <a:lnTo>
                    <a:pt x="2418" y="2621"/>
                  </a:lnTo>
                  <a:lnTo>
                    <a:pt x="2424" y="2599"/>
                  </a:lnTo>
                  <a:lnTo>
                    <a:pt x="2443" y="2546"/>
                  </a:lnTo>
                  <a:lnTo>
                    <a:pt x="2465" y="2489"/>
                  </a:lnTo>
                  <a:lnTo>
                    <a:pt x="2477" y="2459"/>
                  </a:lnTo>
                  <a:lnTo>
                    <a:pt x="2487" y="2431"/>
                  </a:lnTo>
                  <a:lnTo>
                    <a:pt x="2495" y="2403"/>
                  </a:lnTo>
                  <a:lnTo>
                    <a:pt x="2501" y="2378"/>
                  </a:lnTo>
                  <a:lnTo>
                    <a:pt x="2503" y="2366"/>
                  </a:lnTo>
                  <a:lnTo>
                    <a:pt x="2504" y="2356"/>
                  </a:lnTo>
                  <a:lnTo>
                    <a:pt x="2504" y="2345"/>
                  </a:lnTo>
                  <a:lnTo>
                    <a:pt x="2503" y="2335"/>
                  </a:lnTo>
                  <a:lnTo>
                    <a:pt x="2502" y="2328"/>
                  </a:lnTo>
                  <a:lnTo>
                    <a:pt x="2499" y="2321"/>
                  </a:lnTo>
                  <a:lnTo>
                    <a:pt x="2495" y="2314"/>
                  </a:lnTo>
                  <a:lnTo>
                    <a:pt x="2490" y="2310"/>
                  </a:lnTo>
                  <a:lnTo>
                    <a:pt x="2484" y="2314"/>
                  </a:lnTo>
                  <a:lnTo>
                    <a:pt x="2480" y="2321"/>
                  </a:lnTo>
                  <a:lnTo>
                    <a:pt x="2476" y="2327"/>
                  </a:lnTo>
                  <a:lnTo>
                    <a:pt x="2472" y="2334"/>
                  </a:lnTo>
                  <a:lnTo>
                    <a:pt x="2463" y="2351"/>
                  </a:lnTo>
                  <a:lnTo>
                    <a:pt x="2456" y="2371"/>
                  </a:lnTo>
                  <a:lnTo>
                    <a:pt x="2447" y="2393"/>
                  </a:lnTo>
                  <a:lnTo>
                    <a:pt x="2440" y="2417"/>
                  </a:lnTo>
                  <a:lnTo>
                    <a:pt x="2433" y="2442"/>
                  </a:lnTo>
                  <a:lnTo>
                    <a:pt x="2425" y="2469"/>
                  </a:lnTo>
                  <a:lnTo>
                    <a:pt x="2411" y="2523"/>
                  </a:lnTo>
                  <a:lnTo>
                    <a:pt x="2397" y="2574"/>
                  </a:lnTo>
                  <a:lnTo>
                    <a:pt x="2389" y="2599"/>
                  </a:lnTo>
                  <a:lnTo>
                    <a:pt x="2382" y="2621"/>
                  </a:lnTo>
                  <a:lnTo>
                    <a:pt x="2375" y="2641"/>
                  </a:lnTo>
                  <a:lnTo>
                    <a:pt x="2366" y="2659"/>
                  </a:lnTo>
                  <a:lnTo>
                    <a:pt x="2360" y="2658"/>
                  </a:lnTo>
                  <a:lnTo>
                    <a:pt x="2357" y="2657"/>
                  </a:lnTo>
                  <a:lnTo>
                    <a:pt x="2356" y="2655"/>
                  </a:lnTo>
                  <a:lnTo>
                    <a:pt x="2355" y="2652"/>
                  </a:lnTo>
                  <a:lnTo>
                    <a:pt x="2362" y="2612"/>
                  </a:lnTo>
                  <a:lnTo>
                    <a:pt x="2370" y="2565"/>
                  </a:lnTo>
                  <a:lnTo>
                    <a:pt x="2381" y="2511"/>
                  </a:lnTo>
                  <a:lnTo>
                    <a:pt x="2394" y="2457"/>
                  </a:lnTo>
                  <a:lnTo>
                    <a:pt x="2400" y="2431"/>
                  </a:lnTo>
                  <a:lnTo>
                    <a:pt x="2408" y="2404"/>
                  </a:lnTo>
                  <a:lnTo>
                    <a:pt x="2417" y="2380"/>
                  </a:lnTo>
                  <a:lnTo>
                    <a:pt x="2426" y="2357"/>
                  </a:lnTo>
                  <a:lnTo>
                    <a:pt x="2437" y="2337"/>
                  </a:lnTo>
                  <a:lnTo>
                    <a:pt x="2447" y="2318"/>
                  </a:lnTo>
                  <a:lnTo>
                    <a:pt x="2454" y="2310"/>
                  </a:lnTo>
                  <a:lnTo>
                    <a:pt x="2460" y="2303"/>
                  </a:lnTo>
                  <a:lnTo>
                    <a:pt x="2466" y="2296"/>
                  </a:lnTo>
                  <a:lnTo>
                    <a:pt x="2474" y="2291"/>
                  </a:lnTo>
                  <a:close/>
                  <a:moveTo>
                    <a:pt x="2208" y="2401"/>
                  </a:moveTo>
                  <a:lnTo>
                    <a:pt x="2224" y="2395"/>
                  </a:lnTo>
                  <a:lnTo>
                    <a:pt x="2237" y="2390"/>
                  </a:lnTo>
                  <a:lnTo>
                    <a:pt x="2249" y="2388"/>
                  </a:lnTo>
                  <a:lnTo>
                    <a:pt x="2261" y="2388"/>
                  </a:lnTo>
                  <a:lnTo>
                    <a:pt x="2270" y="2390"/>
                  </a:lnTo>
                  <a:lnTo>
                    <a:pt x="2280" y="2394"/>
                  </a:lnTo>
                  <a:lnTo>
                    <a:pt x="2288" y="2399"/>
                  </a:lnTo>
                  <a:lnTo>
                    <a:pt x="2296" y="2406"/>
                  </a:lnTo>
                  <a:lnTo>
                    <a:pt x="2304" y="2415"/>
                  </a:lnTo>
                  <a:lnTo>
                    <a:pt x="2311" y="2425"/>
                  </a:lnTo>
                  <a:lnTo>
                    <a:pt x="2320" y="2437"/>
                  </a:lnTo>
                  <a:lnTo>
                    <a:pt x="2328" y="2449"/>
                  </a:lnTo>
                  <a:lnTo>
                    <a:pt x="2347" y="2476"/>
                  </a:lnTo>
                  <a:lnTo>
                    <a:pt x="2370" y="2507"/>
                  </a:lnTo>
                  <a:lnTo>
                    <a:pt x="2370" y="2513"/>
                  </a:lnTo>
                  <a:lnTo>
                    <a:pt x="2368" y="2523"/>
                  </a:lnTo>
                  <a:lnTo>
                    <a:pt x="2365" y="2533"/>
                  </a:lnTo>
                  <a:lnTo>
                    <a:pt x="2362" y="2546"/>
                  </a:lnTo>
                  <a:lnTo>
                    <a:pt x="2353" y="2573"/>
                  </a:lnTo>
                  <a:lnTo>
                    <a:pt x="2341" y="2603"/>
                  </a:lnTo>
                  <a:lnTo>
                    <a:pt x="2330" y="2630"/>
                  </a:lnTo>
                  <a:lnTo>
                    <a:pt x="2320" y="2654"/>
                  </a:lnTo>
                  <a:lnTo>
                    <a:pt x="2316" y="2663"/>
                  </a:lnTo>
                  <a:lnTo>
                    <a:pt x="2311" y="2669"/>
                  </a:lnTo>
                  <a:lnTo>
                    <a:pt x="2309" y="2674"/>
                  </a:lnTo>
                  <a:lnTo>
                    <a:pt x="2307" y="2675"/>
                  </a:lnTo>
                  <a:lnTo>
                    <a:pt x="2302" y="2670"/>
                  </a:lnTo>
                  <a:lnTo>
                    <a:pt x="2298" y="2667"/>
                  </a:lnTo>
                  <a:lnTo>
                    <a:pt x="2294" y="2663"/>
                  </a:lnTo>
                  <a:lnTo>
                    <a:pt x="2292" y="2660"/>
                  </a:lnTo>
                  <a:lnTo>
                    <a:pt x="2290" y="2656"/>
                  </a:lnTo>
                  <a:lnTo>
                    <a:pt x="2289" y="2652"/>
                  </a:lnTo>
                  <a:lnTo>
                    <a:pt x="2289" y="2649"/>
                  </a:lnTo>
                  <a:lnTo>
                    <a:pt x="2289" y="2646"/>
                  </a:lnTo>
                  <a:lnTo>
                    <a:pt x="2293" y="2632"/>
                  </a:lnTo>
                  <a:lnTo>
                    <a:pt x="2300" y="2618"/>
                  </a:lnTo>
                  <a:lnTo>
                    <a:pt x="2287" y="2593"/>
                  </a:lnTo>
                  <a:lnTo>
                    <a:pt x="2272" y="2567"/>
                  </a:lnTo>
                  <a:lnTo>
                    <a:pt x="2256" y="2539"/>
                  </a:lnTo>
                  <a:lnTo>
                    <a:pt x="2242" y="2511"/>
                  </a:lnTo>
                  <a:lnTo>
                    <a:pt x="2235" y="2496"/>
                  </a:lnTo>
                  <a:lnTo>
                    <a:pt x="2229" y="2482"/>
                  </a:lnTo>
                  <a:lnTo>
                    <a:pt x="2223" y="2468"/>
                  </a:lnTo>
                  <a:lnTo>
                    <a:pt x="2218" y="2454"/>
                  </a:lnTo>
                  <a:lnTo>
                    <a:pt x="2214" y="2440"/>
                  </a:lnTo>
                  <a:lnTo>
                    <a:pt x="2211" y="2426"/>
                  </a:lnTo>
                  <a:lnTo>
                    <a:pt x="2209" y="2414"/>
                  </a:lnTo>
                  <a:lnTo>
                    <a:pt x="2208" y="2401"/>
                  </a:lnTo>
                  <a:close/>
                  <a:moveTo>
                    <a:pt x="2291" y="2793"/>
                  </a:moveTo>
                  <a:lnTo>
                    <a:pt x="2287" y="2793"/>
                  </a:lnTo>
                  <a:lnTo>
                    <a:pt x="2282" y="2790"/>
                  </a:lnTo>
                  <a:lnTo>
                    <a:pt x="2277" y="2787"/>
                  </a:lnTo>
                  <a:lnTo>
                    <a:pt x="2278" y="2776"/>
                  </a:lnTo>
                  <a:lnTo>
                    <a:pt x="2280" y="2764"/>
                  </a:lnTo>
                  <a:lnTo>
                    <a:pt x="2283" y="2754"/>
                  </a:lnTo>
                  <a:lnTo>
                    <a:pt x="2287" y="2743"/>
                  </a:lnTo>
                  <a:lnTo>
                    <a:pt x="2296" y="2722"/>
                  </a:lnTo>
                  <a:lnTo>
                    <a:pt x="2303" y="2702"/>
                  </a:lnTo>
                  <a:lnTo>
                    <a:pt x="2308" y="2706"/>
                  </a:lnTo>
                  <a:lnTo>
                    <a:pt x="2313" y="2711"/>
                  </a:lnTo>
                  <a:lnTo>
                    <a:pt x="2312" y="2721"/>
                  </a:lnTo>
                  <a:lnTo>
                    <a:pt x="2311" y="2733"/>
                  </a:lnTo>
                  <a:lnTo>
                    <a:pt x="2309" y="2742"/>
                  </a:lnTo>
                  <a:lnTo>
                    <a:pt x="2307" y="2753"/>
                  </a:lnTo>
                  <a:lnTo>
                    <a:pt x="2304" y="2762"/>
                  </a:lnTo>
                  <a:lnTo>
                    <a:pt x="2301" y="2773"/>
                  </a:lnTo>
                  <a:lnTo>
                    <a:pt x="2297" y="2782"/>
                  </a:lnTo>
                  <a:lnTo>
                    <a:pt x="2291" y="2793"/>
                  </a:lnTo>
                  <a:close/>
                  <a:moveTo>
                    <a:pt x="2336" y="2772"/>
                  </a:moveTo>
                  <a:lnTo>
                    <a:pt x="2334" y="2772"/>
                  </a:lnTo>
                  <a:lnTo>
                    <a:pt x="2332" y="2773"/>
                  </a:lnTo>
                  <a:lnTo>
                    <a:pt x="2329" y="2767"/>
                  </a:lnTo>
                  <a:lnTo>
                    <a:pt x="2327" y="2761"/>
                  </a:lnTo>
                  <a:lnTo>
                    <a:pt x="2325" y="2756"/>
                  </a:lnTo>
                  <a:lnTo>
                    <a:pt x="2325" y="2751"/>
                  </a:lnTo>
                  <a:lnTo>
                    <a:pt x="2325" y="2745"/>
                  </a:lnTo>
                  <a:lnTo>
                    <a:pt x="2326" y="2740"/>
                  </a:lnTo>
                  <a:lnTo>
                    <a:pt x="2327" y="2735"/>
                  </a:lnTo>
                  <a:lnTo>
                    <a:pt x="2329" y="2731"/>
                  </a:lnTo>
                  <a:lnTo>
                    <a:pt x="2341" y="2713"/>
                  </a:lnTo>
                  <a:lnTo>
                    <a:pt x="2354" y="2696"/>
                  </a:lnTo>
                  <a:lnTo>
                    <a:pt x="2362" y="2700"/>
                  </a:lnTo>
                  <a:lnTo>
                    <a:pt x="2370" y="2704"/>
                  </a:lnTo>
                  <a:lnTo>
                    <a:pt x="2365" y="2715"/>
                  </a:lnTo>
                  <a:lnTo>
                    <a:pt x="2355" y="2735"/>
                  </a:lnTo>
                  <a:lnTo>
                    <a:pt x="2344" y="2757"/>
                  </a:lnTo>
                  <a:lnTo>
                    <a:pt x="2336" y="2772"/>
                  </a:lnTo>
                  <a:close/>
                  <a:moveTo>
                    <a:pt x="2395" y="2710"/>
                  </a:moveTo>
                  <a:lnTo>
                    <a:pt x="2397" y="2710"/>
                  </a:lnTo>
                  <a:lnTo>
                    <a:pt x="2398" y="2717"/>
                  </a:lnTo>
                  <a:lnTo>
                    <a:pt x="2398" y="2724"/>
                  </a:lnTo>
                  <a:lnTo>
                    <a:pt x="2397" y="2731"/>
                  </a:lnTo>
                  <a:lnTo>
                    <a:pt x="2394" y="2737"/>
                  </a:lnTo>
                  <a:lnTo>
                    <a:pt x="2385" y="2750"/>
                  </a:lnTo>
                  <a:lnTo>
                    <a:pt x="2375" y="2764"/>
                  </a:lnTo>
                  <a:lnTo>
                    <a:pt x="2367" y="2752"/>
                  </a:lnTo>
                  <a:lnTo>
                    <a:pt x="2374" y="2741"/>
                  </a:lnTo>
                  <a:lnTo>
                    <a:pt x="2381" y="2731"/>
                  </a:lnTo>
                  <a:lnTo>
                    <a:pt x="2387" y="2720"/>
                  </a:lnTo>
                  <a:lnTo>
                    <a:pt x="2395" y="2710"/>
                  </a:lnTo>
                  <a:close/>
                  <a:moveTo>
                    <a:pt x="2273" y="2875"/>
                  </a:moveTo>
                  <a:lnTo>
                    <a:pt x="2265" y="2870"/>
                  </a:lnTo>
                  <a:lnTo>
                    <a:pt x="2256" y="2864"/>
                  </a:lnTo>
                  <a:lnTo>
                    <a:pt x="2252" y="2861"/>
                  </a:lnTo>
                  <a:lnTo>
                    <a:pt x="2249" y="2857"/>
                  </a:lnTo>
                  <a:lnTo>
                    <a:pt x="2247" y="2854"/>
                  </a:lnTo>
                  <a:lnTo>
                    <a:pt x="2246" y="2850"/>
                  </a:lnTo>
                  <a:lnTo>
                    <a:pt x="2247" y="2845"/>
                  </a:lnTo>
                  <a:lnTo>
                    <a:pt x="2248" y="2841"/>
                  </a:lnTo>
                  <a:lnTo>
                    <a:pt x="2250" y="2836"/>
                  </a:lnTo>
                  <a:lnTo>
                    <a:pt x="2253" y="2833"/>
                  </a:lnTo>
                  <a:lnTo>
                    <a:pt x="2256" y="2830"/>
                  </a:lnTo>
                  <a:lnTo>
                    <a:pt x="2260" y="2828"/>
                  </a:lnTo>
                  <a:lnTo>
                    <a:pt x="2264" y="2826"/>
                  </a:lnTo>
                  <a:lnTo>
                    <a:pt x="2269" y="2825"/>
                  </a:lnTo>
                  <a:lnTo>
                    <a:pt x="2280" y="2823"/>
                  </a:lnTo>
                  <a:lnTo>
                    <a:pt x="2291" y="2822"/>
                  </a:lnTo>
                  <a:lnTo>
                    <a:pt x="2305" y="2822"/>
                  </a:lnTo>
                  <a:lnTo>
                    <a:pt x="2320" y="2824"/>
                  </a:lnTo>
                  <a:lnTo>
                    <a:pt x="2350" y="2828"/>
                  </a:lnTo>
                  <a:lnTo>
                    <a:pt x="2382" y="2834"/>
                  </a:lnTo>
                  <a:lnTo>
                    <a:pt x="2412" y="2841"/>
                  </a:lnTo>
                  <a:lnTo>
                    <a:pt x="2438" y="2845"/>
                  </a:lnTo>
                  <a:lnTo>
                    <a:pt x="2412" y="2849"/>
                  </a:lnTo>
                  <a:lnTo>
                    <a:pt x="2385" y="2854"/>
                  </a:lnTo>
                  <a:lnTo>
                    <a:pt x="2359" y="2860"/>
                  </a:lnTo>
                  <a:lnTo>
                    <a:pt x="2334" y="2865"/>
                  </a:lnTo>
                  <a:lnTo>
                    <a:pt x="2311" y="2869"/>
                  </a:lnTo>
                  <a:lnTo>
                    <a:pt x="2293" y="2872"/>
                  </a:lnTo>
                  <a:lnTo>
                    <a:pt x="2280" y="2874"/>
                  </a:lnTo>
                  <a:lnTo>
                    <a:pt x="2273" y="2875"/>
                  </a:lnTo>
                  <a:close/>
                  <a:moveTo>
                    <a:pt x="2513" y="3071"/>
                  </a:moveTo>
                  <a:lnTo>
                    <a:pt x="2484" y="3054"/>
                  </a:lnTo>
                  <a:lnTo>
                    <a:pt x="2459" y="3037"/>
                  </a:lnTo>
                  <a:lnTo>
                    <a:pt x="2436" y="3020"/>
                  </a:lnTo>
                  <a:lnTo>
                    <a:pt x="2415" y="3004"/>
                  </a:lnTo>
                  <a:lnTo>
                    <a:pt x="2395" y="2986"/>
                  </a:lnTo>
                  <a:lnTo>
                    <a:pt x="2375" y="2968"/>
                  </a:lnTo>
                  <a:lnTo>
                    <a:pt x="2355" y="2948"/>
                  </a:lnTo>
                  <a:lnTo>
                    <a:pt x="2332" y="2926"/>
                  </a:lnTo>
                  <a:lnTo>
                    <a:pt x="2346" y="2921"/>
                  </a:lnTo>
                  <a:lnTo>
                    <a:pt x="2359" y="2917"/>
                  </a:lnTo>
                  <a:lnTo>
                    <a:pt x="2372" y="2912"/>
                  </a:lnTo>
                  <a:lnTo>
                    <a:pt x="2384" y="2909"/>
                  </a:lnTo>
                  <a:lnTo>
                    <a:pt x="2397" y="2907"/>
                  </a:lnTo>
                  <a:lnTo>
                    <a:pt x="2409" y="2905"/>
                  </a:lnTo>
                  <a:lnTo>
                    <a:pt x="2422" y="2904"/>
                  </a:lnTo>
                  <a:lnTo>
                    <a:pt x="2435" y="2904"/>
                  </a:lnTo>
                  <a:lnTo>
                    <a:pt x="2461" y="2903"/>
                  </a:lnTo>
                  <a:lnTo>
                    <a:pt x="2488" y="2904"/>
                  </a:lnTo>
                  <a:lnTo>
                    <a:pt x="2515" y="2905"/>
                  </a:lnTo>
                  <a:lnTo>
                    <a:pt x="2542" y="2906"/>
                  </a:lnTo>
                  <a:lnTo>
                    <a:pt x="2557" y="2930"/>
                  </a:lnTo>
                  <a:lnTo>
                    <a:pt x="2578" y="2968"/>
                  </a:lnTo>
                  <a:lnTo>
                    <a:pt x="2588" y="2990"/>
                  </a:lnTo>
                  <a:lnTo>
                    <a:pt x="2595" y="3009"/>
                  </a:lnTo>
                  <a:lnTo>
                    <a:pt x="2597" y="3018"/>
                  </a:lnTo>
                  <a:lnTo>
                    <a:pt x="2599" y="3027"/>
                  </a:lnTo>
                  <a:lnTo>
                    <a:pt x="2599" y="3033"/>
                  </a:lnTo>
                  <a:lnTo>
                    <a:pt x="2598" y="3039"/>
                  </a:lnTo>
                  <a:lnTo>
                    <a:pt x="2577" y="3048"/>
                  </a:lnTo>
                  <a:lnTo>
                    <a:pt x="2553" y="3057"/>
                  </a:lnTo>
                  <a:lnTo>
                    <a:pt x="2540" y="3062"/>
                  </a:lnTo>
                  <a:lnTo>
                    <a:pt x="2530" y="3067"/>
                  </a:lnTo>
                  <a:lnTo>
                    <a:pt x="2520" y="3070"/>
                  </a:lnTo>
                  <a:lnTo>
                    <a:pt x="2513" y="3071"/>
                  </a:lnTo>
                  <a:close/>
                  <a:moveTo>
                    <a:pt x="2846" y="3245"/>
                  </a:moveTo>
                  <a:lnTo>
                    <a:pt x="2840" y="3245"/>
                  </a:lnTo>
                  <a:lnTo>
                    <a:pt x="2824" y="3240"/>
                  </a:lnTo>
                  <a:lnTo>
                    <a:pt x="2810" y="3234"/>
                  </a:lnTo>
                  <a:lnTo>
                    <a:pt x="2797" y="3228"/>
                  </a:lnTo>
                  <a:lnTo>
                    <a:pt x="2785" y="3221"/>
                  </a:lnTo>
                  <a:lnTo>
                    <a:pt x="2774" y="3215"/>
                  </a:lnTo>
                  <a:lnTo>
                    <a:pt x="2763" y="3207"/>
                  </a:lnTo>
                  <a:lnTo>
                    <a:pt x="2752" y="3200"/>
                  </a:lnTo>
                  <a:lnTo>
                    <a:pt x="2742" y="3191"/>
                  </a:lnTo>
                  <a:lnTo>
                    <a:pt x="2743" y="3186"/>
                  </a:lnTo>
                  <a:lnTo>
                    <a:pt x="2744" y="3182"/>
                  </a:lnTo>
                  <a:lnTo>
                    <a:pt x="2746" y="3177"/>
                  </a:lnTo>
                  <a:lnTo>
                    <a:pt x="2750" y="3172"/>
                  </a:lnTo>
                  <a:lnTo>
                    <a:pt x="2754" y="3169"/>
                  </a:lnTo>
                  <a:lnTo>
                    <a:pt x="2759" y="3166"/>
                  </a:lnTo>
                  <a:lnTo>
                    <a:pt x="2764" y="3163"/>
                  </a:lnTo>
                  <a:lnTo>
                    <a:pt x="2769" y="3160"/>
                  </a:lnTo>
                  <a:lnTo>
                    <a:pt x="2782" y="3157"/>
                  </a:lnTo>
                  <a:lnTo>
                    <a:pt x="2796" y="3154"/>
                  </a:lnTo>
                  <a:lnTo>
                    <a:pt x="2810" y="3154"/>
                  </a:lnTo>
                  <a:lnTo>
                    <a:pt x="2824" y="3155"/>
                  </a:lnTo>
                  <a:lnTo>
                    <a:pt x="2831" y="3158"/>
                  </a:lnTo>
                  <a:lnTo>
                    <a:pt x="2837" y="3160"/>
                  </a:lnTo>
                  <a:lnTo>
                    <a:pt x="2843" y="3162"/>
                  </a:lnTo>
                  <a:lnTo>
                    <a:pt x="2848" y="3165"/>
                  </a:lnTo>
                  <a:lnTo>
                    <a:pt x="2853" y="3168"/>
                  </a:lnTo>
                  <a:lnTo>
                    <a:pt x="2857" y="3172"/>
                  </a:lnTo>
                  <a:lnTo>
                    <a:pt x="2861" y="3178"/>
                  </a:lnTo>
                  <a:lnTo>
                    <a:pt x="2863" y="3183"/>
                  </a:lnTo>
                  <a:lnTo>
                    <a:pt x="2865" y="3188"/>
                  </a:lnTo>
                  <a:lnTo>
                    <a:pt x="2866" y="3195"/>
                  </a:lnTo>
                  <a:lnTo>
                    <a:pt x="2866" y="3202"/>
                  </a:lnTo>
                  <a:lnTo>
                    <a:pt x="2864" y="3209"/>
                  </a:lnTo>
                  <a:lnTo>
                    <a:pt x="2862" y="3218"/>
                  </a:lnTo>
                  <a:lnTo>
                    <a:pt x="2858" y="3226"/>
                  </a:lnTo>
                  <a:lnTo>
                    <a:pt x="2853" y="3236"/>
                  </a:lnTo>
                  <a:lnTo>
                    <a:pt x="2846" y="3245"/>
                  </a:lnTo>
                  <a:close/>
                  <a:moveTo>
                    <a:pt x="2724" y="3185"/>
                  </a:moveTo>
                  <a:lnTo>
                    <a:pt x="2721" y="3185"/>
                  </a:lnTo>
                  <a:lnTo>
                    <a:pt x="2719" y="3185"/>
                  </a:lnTo>
                  <a:lnTo>
                    <a:pt x="2694" y="3176"/>
                  </a:lnTo>
                  <a:lnTo>
                    <a:pt x="2673" y="3167"/>
                  </a:lnTo>
                  <a:lnTo>
                    <a:pt x="2654" y="3157"/>
                  </a:lnTo>
                  <a:lnTo>
                    <a:pt x="2636" y="3147"/>
                  </a:lnTo>
                  <a:lnTo>
                    <a:pt x="2618" y="3135"/>
                  </a:lnTo>
                  <a:lnTo>
                    <a:pt x="2603" y="3124"/>
                  </a:lnTo>
                  <a:lnTo>
                    <a:pt x="2585" y="3110"/>
                  </a:lnTo>
                  <a:lnTo>
                    <a:pt x="2567" y="3096"/>
                  </a:lnTo>
                  <a:lnTo>
                    <a:pt x="2618" y="3064"/>
                  </a:lnTo>
                  <a:lnTo>
                    <a:pt x="2656" y="3038"/>
                  </a:lnTo>
                  <a:lnTo>
                    <a:pt x="2670" y="3029"/>
                  </a:lnTo>
                  <a:lnTo>
                    <a:pt x="2683" y="3022"/>
                  </a:lnTo>
                  <a:lnTo>
                    <a:pt x="2688" y="3020"/>
                  </a:lnTo>
                  <a:lnTo>
                    <a:pt x="2693" y="3018"/>
                  </a:lnTo>
                  <a:lnTo>
                    <a:pt x="2698" y="3017"/>
                  </a:lnTo>
                  <a:lnTo>
                    <a:pt x="2702" y="3017"/>
                  </a:lnTo>
                  <a:lnTo>
                    <a:pt x="2705" y="3018"/>
                  </a:lnTo>
                  <a:lnTo>
                    <a:pt x="2708" y="3019"/>
                  </a:lnTo>
                  <a:lnTo>
                    <a:pt x="2711" y="3021"/>
                  </a:lnTo>
                  <a:lnTo>
                    <a:pt x="2714" y="3024"/>
                  </a:lnTo>
                  <a:lnTo>
                    <a:pt x="2720" y="3033"/>
                  </a:lnTo>
                  <a:lnTo>
                    <a:pt x="2724" y="3046"/>
                  </a:lnTo>
                  <a:lnTo>
                    <a:pt x="2735" y="3082"/>
                  </a:lnTo>
                  <a:lnTo>
                    <a:pt x="2746" y="3135"/>
                  </a:lnTo>
                  <a:lnTo>
                    <a:pt x="2739" y="3141"/>
                  </a:lnTo>
                  <a:lnTo>
                    <a:pt x="2733" y="3146"/>
                  </a:lnTo>
                  <a:lnTo>
                    <a:pt x="2729" y="3150"/>
                  </a:lnTo>
                  <a:lnTo>
                    <a:pt x="2726" y="3155"/>
                  </a:lnTo>
                  <a:lnTo>
                    <a:pt x="2725" y="3161"/>
                  </a:lnTo>
                  <a:lnTo>
                    <a:pt x="2725" y="3167"/>
                  </a:lnTo>
                  <a:lnTo>
                    <a:pt x="2724" y="3176"/>
                  </a:lnTo>
                  <a:lnTo>
                    <a:pt x="2724" y="3185"/>
                  </a:lnTo>
                  <a:close/>
                  <a:moveTo>
                    <a:pt x="2258" y="2775"/>
                  </a:moveTo>
                  <a:lnTo>
                    <a:pt x="2250" y="2775"/>
                  </a:lnTo>
                  <a:lnTo>
                    <a:pt x="2232" y="2771"/>
                  </a:lnTo>
                  <a:lnTo>
                    <a:pt x="2217" y="2767"/>
                  </a:lnTo>
                  <a:lnTo>
                    <a:pt x="2203" y="2761"/>
                  </a:lnTo>
                  <a:lnTo>
                    <a:pt x="2190" y="2755"/>
                  </a:lnTo>
                  <a:lnTo>
                    <a:pt x="2178" y="2749"/>
                  </a:lnTo>
                  <a:lnTo>
                    <a:pt x="2169" y="2741"/>
                  </a:lnTo>
                  <a:lnTo>
                    <a:pt x="2159" y="2734"/>
                  </a:lnTo>
                  <a:lnTo>
                    <a:pt x="2151" y="2725"/>
                  </a:lnTo>
                  <a:lnTo>
                    <a:pt x="2143" y="2717"/>
                  </a:lnTo>
                  <a:lnTo>
                    <a:pt x="2135" y="2706"/>
                  </a:lnTo>
                  <a:lnTo>
                    <a:pt x="2127" y="2696"/>
                  </a:lnTo>
                  <a:lnTo>
                    <a:pt x="2119" y="2685"/>
                  </a:lnTo>
                  <a:lnTo>
                    <a:pt x="2102" y="2660"/>
                  </a:lnTo>
                  <a:lnTo>
                    <a:pt x="2084" y="2632"/>
                  </a:lnTo>
                  <a:lnTo>
                    <a:pt x="1998" y="2629"/>
                  </a:lnTo>
                  <a:lnTo>
                    <a:pt x="1997" y="2627"/>
                  </a:lnTo>
                  <a:lnTo>
                    <a:pt x="1995" y="2626"/>
                  </a:lnTo>
                  <a:lnTo>
                    <a:pt x="2018" y="2617"/>
                  </a:lnTo>
                  <a:lnTo>
                    <a:pt x="2036" y="2609"/>
                  </a:lnTo>
                  <a:lnTo>
                    <a:pt x="2051" y="2605"/>
                  </a:lnTo>
                  <a:lnTo>
                    <a:pt x="2061" y="2603"/>
                  </a:lnTo>
                  <a:lnTo>
                    <a:pt x="2070" y="2602"/>
                  </a:lnTo>
                  <a:lnTo>
                    <a:pt x="2076" y="2604"/>
                  </a:lnTo>
                  <a:lnTo>
                    <a:pt x="2081" y="2606"/>
                  </a:lnTo>
                  <a:lnTo>
                    <a:pt x="2084" y="2610"/>
                  </a:lnTo>
                  <a:lnTo>
                    <a:pt x="2089" y="2614"/>
                  </a:lnTo>
                  <a:lnTo>
                    <a:pt x="2092" y="2619"/>
                  </a:lnTo>
                  <a:lnTo>
                    <a:pt x="2096" y="2624"/>
                  </a:lnTo>
                  <a:lnTo>
                    <a:pt x="2102" y="2628"/>
                  </a:lnTo>
                  <a:lnTo>
                    <a:pt x="2111" y="2631"/>
                  </a:lnTo>
                  <a:lnTo>
                    <a:pt x="2121" y="2633"/>
                  </a:lnTo>
                  <a:lnTo>
                    <a:pt x="2135" y="2636"/>
                  </a:lnTo>
                  <a:lnTo>
                    <a:pt x="2153" y="2635"/>
                  </a:lnTo>
                  <a:lnTo>
                    <a:pt x="2143" y="2621"/>
                  </a:lnTo>
                  <a:lnTo>
                    <a:pt x="2132" y="2607"/>
                  </a:lnTo>
                  <a:lnTo>
                    <a:pt x="2121" y="2592"/>
                  </a:lnTo>
                  <a:lnTo>
                    <a:pt x="2111" y="2579"/>
                  </a:lnTo>
                  <a:lnTo>
                    <a:pt x="2079" y="2582"/>
                  </a:lnTo>
                  <a:lnTo>
                    <a:pt x="2048" y="2585"/>
                  </a:lnTo>
                  <a:lnTo>
                    <a:pt x="2017" y="2587"/>
                  </a:lnTo>
                  <a:lnTo>
                    <a:pt x="1985" y="2590"/>
                  </a:lnTo>
                  <a:lnTo>
                    <a:pt x="1980" y="2585"/>
                  </a:lnTo>
                  <a:lnTo>
                    <a:pt x="1974" y="2579"/>
                  </a:lnTo>
                  <a:lnTo>
                    <a:pt x="1995" y="2572"/>
                  </a:lnTo>
                  <a:lnTo>
                    <a:pt x="2014" y="2567"/>
                  </a:lnTo>
                  <a:lnTo>
                    <a:pt x="2031" y="2562"/>
                  </a:lnTo>
                  <a:lnTo>
                    <a:pt x="2048" y="2557"/>
                  </a:lnTo>
                  <a:lnTo>
                    <a:pt x="2065" y="2554"/>
                  </a:lnTo>
                  <a:lnTo>
                    <a:pt x="2084" y="2551"/>
                  </a:lnTo>
                  <a:lnTo>
                    <a:pt x="2107" y="2550"/>
                  </a:lnTo>
                  <a:lnTo>
                    <a:pt x="2132" y="2549"/>
                  </a:lnTo>
                  <a:lnTo>
                    <a:pt x="2159" y="2584"/>
                  </a:lnTo>
                  <a:lnTo>
                    <a:pt x="2173" y="2583"/>
                  </a:lnTo>
                  <a:lnTo>
                    <a:pt x="2187" y="2583"/>
                  </a:lnTo>
                  <a:lnTo>
                    <a:pt x="2166" y="2563"/>
                  </a:lnTo>
                  <a:lnTo>
                    <a:pt x="2149" y="2547"/>
                  </a:lnTo>
                  <a:lnTo>
                    <a:pt x="2141" y="2542"/>
                  </a:lnTo>
                  <a:lnTo>
                    <a:pt x="2134" y="2536"/>
                  </a:lnTo>
                  <a:lnTo>
                    <a:pt x="2127" y="2532"/>
                  </a:lnTo>
                  <a:lnTo>
                    <a:pt x="2120" y="2529"/>
                  </a:lnTo>
                  <a:lnTo>
                    <a:pt x="2107" y="2524"/>
                  </a:lnTo>
                  <a:lnTo>
                    <a:pt x="2090" y="2519"/>
                  </a:lnTo>
                  <a:lnTo>
                    <a:pt x="2071" y="2516"/>
                  </a:lnTo>
                  <a:lnTo>
                    <a:pt x="2046" y="2513"/>
                  </a:lnTo>
                  <a:lnTo>
                    <a:pt x="2046" y="2505"/>
                  </a:lnTo>
                  <a:lnTo>
                    <a:pt x="2051" y="2501"/>
                  </a:lnTo>
                  <a:lnTo>
                    <a:pt x="2056" y="2498"/>
                  </a:lnTo>
                  <a:lnTo>
                    <a:pt x="2063" y="2496"/>
                  </a:lnTo>
                  <a:lnTo>
                    <a:pt x="2071" y="2495"/>
                  </a:lnTo>
                  <a:lnTo>
                    <a:pt x="2087" y="2493"/>
                  </a:lnTo>
                  <a:lnTo>
                    <a:pt x="2105" y="2493"/>
                  </a:lnTo>
                  <a:lnTo>
                    <a:pt x="2140" y="2494"/>
                  </a:lnTo>
                  <a:lnTo>
                    <a:pt x="2173" y="2495"/>
                  </a:lnTo>
                  <a:lnTo>
                    <a:pt x="2192" y="2532"/>
                  </a:lnTo>
                  <a:lnTo>
                    <a:pt x="2211" y="2565"/>
                  </a:lnTo>
                  <a:lnTo>
                    <a:pt x="2227" y="2595"/>
                  </a:lnTo>
                  <a:lnTo>
                    <a:pt x="2242" y="2625"/>
                  </a:lnTo>
                  <a:lnTo>
                    <a:pt x="2247" y="2640"/>
                  </a:lnTo>
                  <a:lnTo>
                    <a:pt x="2252" y="2656"/>
                  </a:lnTo>
                  <a:lnTo>
                    <a:pt x="2256" y="2673"/>
                  </a:lnTo>
                  <a:lnTo>
                    <a:pt x="2259" y="2691"/>
                  </a:lnTo>
                  <a:lnTo>
                    <a:pt x="2261" y="2708"/>
                  </a:lnTo>
                  <a:lnTo>
                    <a:pt x="2261" y="2730"/>
                  </a:lnTo>
                  <a:lnTo>
                    <a:pt x="2260" y="2751"/>
                  </a:lnTo>
                  <a:lnTo>
                    <a:pt x="2258" y="2775"/>
                  </a:lnTo>
                  <a:close/>
                  <a:moveTo>
                    <a:pt x="2220" y="2308"/>
                  </a:moveTo>
                  <a:lnTo>
                    <a:pt x="2208" y="2318"/>
                  </a:lnTo>
                  <a:lnTo>
                    <a:pt x="2196" y="2326"/>
                  </a:lnTo>
                  <a:lnTo>
                    <a:pt x="2185" y="2332"/>
                  </a:lnTo>
                  <a:lnTo>
                    <a:pt x="2174" y="2339"/>
                  </a:lnTo>
                  <a:lnTo>
                    <a:pt x="2154" y="2350"/>
                  </a:lnTo>
                  <a:lnTo>
                    <a:pt x="2133" y="2361"/>
                  </a:lnTo>
                  <a:lnTo>
                    <a:pt x="2147" y="2384"/>
                  </a:lnTo>
                  <a:lnTo>
                    <a:pt x="2162" y="2408"/>
                  </a:lnTo>
                  <a:lnTo>
                    <a:pt x="2175" y="2433"/>
                  </a:lnTo>
                  <a:lnTo>
                    <a:pt x="2190" y="2456"/>
                  </a:lnTo>
                  <a:lnTo>
                    <a:pt x="2185" y="2463"/>
                  </a:lnTo>
                  <a:lnTo>
                    <a:pt x="2181" y="2471"/>
                  </a:lnTo>
                  <a:lnTo>
                    <a:pt x="2158" y="2471"/>
                  </a:lnTo>
                  <a:lnTo>
                    <a:pt x="2138" y="2472"/>
                  </a:lnTo>
                  <a:lnTo>
                    <a:pt x="2120" y="2474"/>
                  </a:lnTo>
                  <a:lnTo>
                    <a:pt x="2105" y="2476"/>
                  </a:lnTo>
                  <a:lnTo>
                    <a:pt x="2073" y="2482"/>
                  </a:lnTo>
                  <a:lnTo>
                    <a:pt x="2040" y="2489"/>
                  </a:lnTo>
                  <a:lnTo>
                    <a:pt x="2039" y="2493"/>
                  </a:lnTo>
                  <a:lnTo>
                    <a:pt x="2038" y="2497"/>
                  </a:lnTo>
                  <a:lnTo>
                    <a:pt x="2035" y="2502"/>
                  </a:lnTo>
                  <a:lnTo>
                    <a:pt x="2032" y="2507"/>
                  </a:lnTo>
                  <a:lnTo>
                    <a:pt x="2024" y="2516"/>
                  </a:lnTo>
                  <a:lnTo>
                    <a:pt x="2014" y="2525"/>
                  </a:lnTo>
                  <a:lnTo>
                    <a:pt x="2003" y="2532"/>
                  </a:lnTo>
                  <a:lnTo>
                    <a:pt x="1993" y="2539"/>
                  </a:lnTo>
                  <a:lnTo>
                    <a:pt x="1982" y="2545"/>
                  </a:lnTo>
                  <a:lnTo>
                    <a:pt x="1974" y="2548"/>
                  </a:lnTo>
                  <a:lnTo>
                    <a:pt x="1973" y="2526"/>
                  </a:lnTo>
                  <a:lnTo>
                    <a:pt x="1972" y="2505"/>
                  </a:lnTo>
                  <a:lnTo>
                    <a:pt x="1971" y="2483"/>
                  </a:lnTo>
                  <a:lnTo>
                    <a:pt x="1968" y="2462"/>
                  </a:lnTo>
                  <a:lnTo>
                    <a:pt x="1962" y="2421"/>
                  </a:lnTo>
                  <a:lnTo>
                    <a:pt x="1955" y="2381"/>
                  </a:lnTo>
                  <a:lnTo>
                    <a:pt x="1947" y="2342"/>
                  </a:lnTo>
                  <a:lnTo>
                    <a:pt x="1939" y="2302"/>
                  </a:lnTo>
                  <a:lnTo>
                    <a:pt x="1931" y="2263"/>
                  </a:lnTo>
                  <a:lnTo>
                    <a:pt x="1924" y="2223"/>
                  </a:lnTo>
                  <a:lnTo>
                    <a:pt x="1930" y="2217"/>
                  </a:lnTo>
                  <a:lnTo>
                    <a:pt x="1937" y="2213"/>
                  </a:lnTo>
                  <a:lnTo>
                    <a:pt x="1943" y="2210"/>
                  </a:lnTo>
                  <a:lnTo>
                    <a:pt x="1949" y="2207"/>
                  </a:lnTo>
                  <a:lnTo>
                    <a:pt x="1956" y="2205"/>
                  </a:lnTo>
                  <a:lnTo>
                    <a:pt x="1962" y="2204"/>
                  </a:lnTo>
                  <a:lnTo>
                    <a:pt x="1969" y="2204"/>
                  </a:lnTo>
                  <a:lnTo>
                    <a:pt x="1977" y="2205"/>
                  </a:lnTo>
                  <a:lnTo>
                    <a:pt x="1984" y="2207"/>
                  </a:lnTo>
                  <a:lnTo>
                    <a:pt x="1991" y="2210"/>
                  </a:lnTo>
                  <a:lnTo>
                    <a:pt x="1998" y="2212"/>
                  </a:lnTo>
                  <a:lnTo>
                    <a:pt x="2005" y="2216"/>
                  </a:lnTo>
                  <a:lnTo>
                    <a:pt x="2020" y="2225"/>
                  </a:lnTo>
                  <a:lnTo>
                    <a:pt x="2035" y="2235"/>
                  </a:lnTo>
                  <a:lnTo>
                    <a:pt x="2050" y="2247"/>
                  </a:lnTo>
                  <a:lnTo>
                    <a:pt x="2063" y="2259"/>
                  </a:lnTo>
                  <a:lnTo>
                    <a:pt x="2077" y="2273"/>
                  </a:lnTo>
                  <a:lnTo>
                    <a:pt x="2091" y="2287"/>
                  </a:lnTo>
                  <a:lnTo>
                    <a:pt x="2115" y="2312"/>
                  </a:lnTo>
                  <a:lnTo>
                    <a:pt x="2135" y="2333"/>
                  </a:lnTo>
                  <a:lnTo>
                    <a:pt x="2156" y="2325"/>
                  </a:lnTo>
                  <a:lnTo>
                    <a:pt x="2175" y="2319"/>
                  </a:lnTo>
                  <a:lnTo>
                    <a:pt x="2195" y="2313"/>
                  </a:lnTo>
                  <a:lnTo>
                    <a:pt x="2220" y="2308"/>
                  </a:lnTo>
                  <a:close/>
                  <a:moveTo>
                    <a:pt x="2040" y="2105"/>
                  </a:moveTo>
                  <a:lnTo>
                    <a:pt x="2041" y="2105"/>
                  </a:lnTo>
                  <a:lnTo>
                    <a:pt x="2043" y="2106"/>
                  </a:lnTo>
                  <a:lnTo>
                    <a:pt x="2043" y="2117"/>
                  </a:lnTo>
                  <a:lnTo>
                    <a:pt x="2041" y="2129"/>
                  </a:lnTo>
                  <a:lnTo>
                    <a:pt x="2038" y="2142"/>
                  </a:lnTo>
                  <a:lnTo>
                    <a:pt x="2033" y="2155"/>
                  </a:lnTo>
                  <a:lnTo>
                    <a:pt x="2027" y="2167"/>
                  </a:lnTo>
                  <a:lnTo>
                    <a:pt x="2020" y="2179"/>
                  </a:lnTo>
                  <a:lnTo>
                    <a:pt x="2017" y="2183"/>
                  </a:lnTo>
                  <a:lnTo>
                    <a:pt x="2013" y="2189"/>
                  </a:lnTo>
                  <a:lnTo>
                    <a:pt x="2008" y="2193"/>
                  </a:lnTo>
                  <a:lnTo>
                    <a:pt x="2003" y="2196"/>
                  </a:lnTo>
                  <a:lnTo>
                    <a:pt x="1997" y="2191"/>
                  </a:lnTo>
                  <a:lnTo>
                    <a:pt x="1992" y="2185"/>
                  </a:lnTo>
                  <a:lnTo>
                    <a:pt x="2040" y="2105"/>
                  </a:lnTo>
                  <a:close/>
                  <a:moveTo>
                    <a:pt x="1972" y="2120"/>
                  </a:moveTo>
                  <a:lnTo>
                    <a:pt x="1975" y="2120"/>
                  </a:lnTo>
                  <a:lnTo>
                    <a:pt x="1979" y="2122"/>
                  </a:lnTo>
                  <a:lnTo>
                    <a:pt x="1984" y="2124"/>
                  </a:lnTo>
                  <a:lnTo>
                    <a:pt x="1992" y="2128"/>
                  </a:lnTo>
                  <a:lnTo>
                    <a:pt x="1979" y="2143"/>
                  </a:lnTo>
                  <a:lnTo>
                    <a:pt x="1969" y="2158"/>
                  </a:lnTo>
                  <a:lnTo>
                    <a:pt x="1960" y="2175"/>
                  </a:lnTo>
                  <a:lnTo>
                    <a:pt x="1950" y="2192"/>
                  </a:lnTo>
                  <a:lnTo>
                    <a:pt x="1947" y="2192"/>
                  </a:lnTo>
                  <a:lnTo>
                    <a:pt x="1943" y="2193"/>
                  </a:lnTo>
                  <a:lnTo>
                    <a:pt x="1939" y="2193"/>
                  </a:lnTo>
                  <a:lnTo>
                    <a:pt x="1945" y="2173"/>
                  </a:lnTo>
                  <a:lnTo>
                    <a:pt x="1953" y="2154"/>
                  </a:lnTo>
                  <a:lnTo>
                    <a:pt x="1961" y="2136"/>
                  </a:lnTo>
                  <a:lnTo>
                    <a:pt x="1972" y="2120"/>
                  </a:lnTo>
                  <a:close/>
                  <a:moveTo>
                    <a:pt x="2207" y="2268"/>
                  </a:moveTo>
                  <a:lnTo>
                    <a:pt x="2197" y="2272"/>
                  </a:lnTo>
                  <a:lnTo>
                    <a:pt x="2189" y="2275"/>
                  </a:lnTo>
                  <a:lnTo>
                    <a:pt x="2179" y="2279"/>
                  </a:lnTo>
                  <a:lnTo>
                    <a:pt x="2171" y="2285"/>
                  </a:lnTo>
                  <a:lnTo>
                    <a:pt x="2146" y="2277"/>
                  </a:lnTo>
                  <a:lnTo>
                    <a:pt x="2125" y="2272"/>
                  </a:lnTo>
                  <a:lnTo>
                    <a:pt x="2116" y="2268"/>
                  </a:lnTo>
                  <a:lnTo>
                    <a:pt x="2108" y="2265"/>
                  </a:lnTo>
                  <a:lnTo>
                    <a:pt x="2100" y="2260"/>
                  </a:lnTo>
                  <a:lnTo>
                    <a:pt x="2093" y="2256"/>
                  </a:lnTo>
                  <a:lnTo>
                    <a:pt x="2087" y="2252"/>
                  </a:lnTo>
                  <a:lnTo>
                    <a:pt x="2080" y="2246"/>
                  </a:lnTo>
                  <a:lnTo>
                    <a:pt x="2074" y="2239"/>
                  </a:lnTo>
                  <a:lnTo>
                    <a:pt x="2069" y="2232"/>
                  </a:lnTo>
                  <a:lnTo>
                    <a:pt x="2056" y="2214"/>
                  </a:lnTo>
                  <a:lnTo>
                    <a:pt x="2042" y="2191"/>
                  </a:lnTo>
                  <a:lnTo>
                    <a:pt x="2050" y="2174"/>
                  </a:lnTo>
                  <a:lnTo>
                    <a:pt x="2057" y="2157"/>
                  </a:lnTo>
                  <a:lnTo>
                    <a:pt x="2064" y="2140"/>
                  </a:lnTo>
                  <a:lnTo>
                    <a:pt x="2072" y="2124"/>
                  </a:lnTo>
                  <a:lnTo>
                    <a:pt x="2079" y="2123"/>
                  </a:lnTo>
                  <a:lnTo>
                    <a:pt x="2088" y="2123"/>
                  </a:lnTo>
                  <a:lnTo>
                    <a:pt x="2087" y="2145"/>
                  </a:lnTo>
                  <a:lnTo>
                    <a:pt x="2086" y="2164"/>
                  </a:lnTo>
                  <a:lnTo>
                    <a:pt x="2084" y="2179"/>
                  </a:lnTo>
                  <a:lnTo>
                    <a:pt x="2084" y="2192"/>
                  </a:lnTo>
                  <a:lnTo>
                    <a:pt x="2087" y="2197"/>
                  </a:lnTo>
                  <a:lnTo>
                    <a:pt x="2089" y="2202"/>
                  </a:lnTo>
                  <a:lnTo>
                    <a:pt x="2093" y="2208"/>
                  </a:lnTo>
                  <a:lnTo>
                    <a:pt x="2098" y="2212"/>
                  </a:lnTo>
                  <a:lnTo>
                    <a:pt x="2105" y="2217"/>
                  </a:lnTo>
                  <a:lnTo>
                    <a:pt x="2112" y="2221"/>
                  </a:lnTo>
                  <a:lnTo>
                    <a:pt x="2121" y="2227"/>
                  </a:lnTo>
                  <a:lnTo>
                    <a:pt x="2133" y="2232"/>
                  </a:lnTo>
                  <a:lnTo>
                    <a:pt x="2133" y="2225"/>
                  </a:lnTo>
                  <a:lnTo>
                    <a:pt x="2132" y="2218"/>
                  </a:lnTo>
                  <a:lnTo>
                    <a:pt x="2130" y="2213"/>
                  </a:lnTo>
                  <a:lnTo>
                    <a:pt x="2128" y="2208"/>
                  </a:lnTo>
                  <a:lnTo>
                    <a:pt x="2121" y="2200"/>
                  </a:lnTo>
                  <a:lnTo>
                    <a:pt x="2116" y="2195"/>
                  </a:lnTo>
                  <a:lnTo>
                    <a:pt x="2118" y="2185"/>
                  </a:lnTo>
                  <a:lnTo>
                    <a:pt x="2121" y="2176"/>
                  </a:lnTo>
                  <a:lnTo>
                    <a:pt x="2126" y="2167"/>
                  </a:lnTo>
                  <a:lnTo>
                    <a:pt x="2131" y="2159"/>
                  </a:lnTo>
                  <a:lnTo>
                    <a:pt x="2141" y="2143"/>
                  </a:lnTo>
                  <a:lnTo>
                    <a:pt x="2152" y="2127"/>
                  </a:lnTo>
                  <a:lnTo>
                    <a:pt x="2131" y="2109"/>
                  </a:lnTo>
                  <a:lnTo>
                    <a:pt x="2114" y="2093"/>
                  </a:lnTo>
                  <a:lnTo>
                    <a:pt x="2106" y="2086"/>
                  </a:lnTo>
                  <a:lnTo>
                    <a:pt x="2097" y="2080"/>
                  </a:lnTo>
                  <a:lnTo>
                    <a:pt x="2088" y="2072"/>
                  </a:lnTo>
                  <a:lnTo>
                    <a:pt x="2077" y="2066"/>
                  </a:lnTo>
                  <a:lnTo>
                    <a:pt x="2062" y="2067"/>
                  </a:lnTo>
                  <a:lnTo>
                    <a:pt x="2045" y="2071"/>
                  </a:lnTo>
                  <a:lnTo>
                    <a:pt x="2027" y="2076"/>
                  </a:lnTo>
                  <a:lnTo>
                    <a:pt x="2010" y="2080"/>
                  </a:lnTo>
                  <a:lnTo>
                    <a:pt x="1992" y="2084"/>
                  </a:lnTo>
                  <a:lnTo>
                    <a:pt x="1976" y="2086"/>
                  </a:lnTo>
                  <a:lnTo>
                    <a:pt x="1968" y="2086"/>
                  </a:lnTo>
                  <a:lnTo>
                    <a:pt x="1962" y="2086"/>
                  </a:lnTo>
                  <a:lnTo>
                    <a:pt x="1956" y="2086"/>
                  </a:lnTo>
                  <a:lnTo>
                    <a:pt x="1952" y="2084"/>
                  </a:lnTo>
                  <a:lnTo>
                    <a:pt x="1950" y="2077"/>
                  </a:lnTo>
                  <a:lnTo>
                    <a:pt x="1950" y="2069"/>
                  </a:lnTo>
                  <a:lnTo>
                    <a:pt x="1960" y="2062"/>
                  </a:lnTo>
                  <a:lnTo>
                    <a:pt x="1969" y="2055"/>
                  </a:lnTo>
                  <a:lnTo>
                    <a:pt x="1979" y="2050"/>
                  </a:lnTo>
                  <a:lnTo>
                    <a:pt x="1987" y="2046"/>
                  </a:lnTo>
                  <a:lnTo>
                    <a:pt x="1997" y="2042"/>
                  </a:lnTo>
                  <a:lnTo>
                    <a:pt x="2005" y="2039"/>
                  </a:lnTo>
                  <a:lnTo>
                    <a:pt x="2014" y="2036"/>
                  </a:lnTo>
                  <a:lnTo>
                    <a:pt x="2023" y="2034"/>
                  </a:lnTo>
                  <a:lnTo>
                    <a:pt x="2042" y="2032"/>
                  </a:lnTo>
                  <a:lnTo>
                    <a:pt x="2061" y="2031"/>
                  </a:lnTo>
                  <a:lnTo>
                    <a:pt x="2083" y="2030"/>
                  </a:lnTo>
                  <a:lnTo>
                    <a:pt x="2107" y="2028"/>
                  </a:lnTo>
                  <a:lnTo>
                    <a:pt x="2100" y="2014"/>
                  </a:lnTo>
                  <a:lnTo>
                    <a:pt x="2093" y="2000"/>
                  </a:lnTo>
                  <a:lnTo>
                    <a:pt x="2084" y="1989"/>
                  </a:lnTo>
                  <a:lnTo>
                    <a:pt x="2075" y="1978"/>
                  </a:lnTo>
                  <a:lnTo>
                    <a:pt x="2065" y="1969"/>
                  </a:lnTo>
                  <a:lnTo>
                    <a:pt x="2055" y="1960"/>
                  </a:lnTo>
                  <a:lnTo>
                    <a:pt x="2044" y="1953"/>
                  </a:lnTo>
                  <a:lnTo>
                    <a:pt x="2033" y="1946"/>
                  </a:lnTo>
                  <a:lnTo>
                    <a:pt x="2010" y="1933"/>
                  </a:lnTo>
                  <a:lnTo>
                    <a:pt x="1985" y="1921"/>
                  </a:lnTo>
                  <a:lnTo>
                    <a:pt x="1960" y="1910"/>
                  </a:lnTo>
                  <a:lnTo>
                    <a:pt x="1936" y="1898"/>
                  </a:lnTo>
                  <a:lnTo>
                    <a:pt x="1935" y="1895"/>
                  </a:lnTo>
                  <a:lnTo>
                    <a:pt x="1936" y="1893"/>
                  </a:lnTo>
                  <a:lnTo>
                    <a:pt x="1937" y="1890"/>
                  </a:lnTo>
                  <a:lnTo>
                    <a:pt x="1939" y="1884"/>
                  </a:lnTo>
                  <a:lnTo>
                    <a:pt x="1957" y="1888"/>
                  </a:lnTo>
                  <a:lnTo>
                    <a:pt x="1974" y="1895"/>
                  </a:lnTo>
                  <a:lnTo>
                    <a:pt x="1991" y="1900"/>
                  </a:lnTo>
                  <a:lnTo>
                    <a:pt x="2006" y="1906"/>
                  </a:lnTo>
                  <a:lnTo>
                    <a:pt x="2021" y="1913"/>
                  </a:lnTo>
                  <a:lnTo>
                    <a:pt x="2035" y="1920"/>
                  </a:lnTo>
                  <a:lnTo>
                    <a:pt x="2049" y="1928"/>
                  </a:lnTo>
                  <a:lnTo>
                    <a:pt x="2061" y="1935"/>
                  </a:lnTo>
                  <a:lnTo>
                    <a:pt x="2073" y="1943"/>
                  </a:lnTo>
                  <a:lnTo>
                    <a:pt x="2084" y="1952"/>
                  </a:lnTo>
                  <a:lnTo>
                    <a:pt x="2095" y="1961"/>
                  </a:lnTo>
                  <a:lnTo>
                    <a:pt x="2105" y="1971"/>
                  </a:lnTo>
                  <a:lnTo>
                    <a:pt x="2114" y="1980"/>
                  </a:lnTo>
                  <a:lnTo>
                    <a:pt x="2124" y="1991"/>
                  </a:lnTo>
                  <a:lnTo>
                    <a:pt x="2132" y="2002"/>
                  </a:lnTo>
                  <a:lnTo>
                    <a:pt x="2139" y="2013"/>
                  </a:lnTo>
                  <a:lnTo>
                    <a:pt x="2147" y="2025"/>
                  </a:lnTo>
                  <a:lnTo>
                    <a:pt x="2153" y="2037"/>
                  </a:lnTo>
                  <a:lnTo>
                    <a:pt x="2159" y="2050"/>
                  </a:lnTo>
                  <a:lnTo>
                    <a:pt x="2166" y="2064"/>
                  </a:lnTo>
                  <a:lnTo>
                    <a:pt x="2171" y="2078"/>
                  </a:lnTo>
                  <a:lnTo>
                    <a:pt x="2175" y="2092"/>
                  </a:lnTo>
                  <a:lnTo>
                    <a:pt x="2181" y="2107"/>
                  </a:lnTo>
                  <a:lnTo>
                    <a:pt x="2185" y="2122"/>
                  </a:lnTo>
                  <a:lnTo>
                    <a:pt x="2192" y="2155"/>
                  </a:lnTo>
                  <a:lnTo>
                    <a:pt x="2197" y="2191"/>
                  </a:lnTo>
                  <a:lnTo>
                    <a:pt x="2203" y="2228"/>
                  </a:lnTo>
                  <a:lnTo>
                    <a:pt x="2207" y="2268"/>
                  </a:lnTo>
                  <a:close/>
                  <a:moveTo>
                    <a:pt x="2063" y="1838"/>
                  </a:moveTo>
                  <a:lnTo>
                    <a:pt x="2062" y="1842"/>
                  </a:lnTo>
                  <a:lnTo>
                    <a:pt x="2059" y="1844"/>
                  </a:lnTo>
                  <a:lnTo>
                    <a:pt x="2053" y="1847"/>
                  </a:lnTo>
                  <a:lnTo>
                    <a:pt x="2041" y="1853"/>
                  </a:lnTo>
                  <a:lnTo>
                    <a:pt x="2032" y="1847"/>
                  </a:lnTo>
                  <a:lnTo>
                    <a:pt x="2023" y="1842"/>
                  </a:lnTo>
                  <a:lnTo>
                    <a:pt x="2015" y="1837"/>
                  </a:lnTo>
                  <a:lnTo>
                    <a:pt x="2006" y="1832"/>
                  </a:lnTo>
                  <a:lnTo>
                    <a:pt x="2017" y="1825"/>
                  </a:lnTo>
                  <a:lnTo>
                    <a:pt x="2027" y="1818"/>
                  </a:lnTo>
                  <a:lnTo>
                    <a:pt x="2036" y="1823"/>
                  </a:lnTo>
                  <a:lnTo>
                    <a:pt x="2045" y="1827"/>
                  </a:lnTo>
                  <a:lnTo>
                    <a:pt x="2054" y="1832"/>
                  </a:lnTo>
                  <a:lnTo>
                    <a:pt x="2063" y="1838"/>
                  </a:lnTo>
                  <a:close/>
                  <a:moveTo>
                    <a:pt x="2035" y="1785"/>
                  </a:moveTo>
                  <a:lnTo>
                    <a:pt x="2039" y="1797"/>
                  </a:lnTo>
                  <a:lnTo>
                    <a:pt x="1973" y="1797"/>
                  </a:lnTo>
                  <a:lnTo>
                    <a:pt x="1974" y="1791"/>
                  </a:lnTo>
                  <a:lnTo>
                    <a:pt x="1975" y="1787"/>
                  </a:lnTo>
                  <a:lnTo>
                    <a:pt x="1991" y="1786"/>
                  </a:lnTo>
                  <a:lnTo>
                    <a:pt x="2005" y="1786"/>
                  </a:lnTo>
                  <a:lnTo>
                    <a:pt x="2020" y="1785"/>
                  </a:lnTo>
                  <a:lnTo>
                    <a:pt x="2035" y="1785"/>
                  </a:lnTo>
                  <a:close/>
                  <a:moveTo>
                    <a:pt x="2014" y="1753"/>
                  </a:moveTo>
                  <a:lnTo>
                    <a:pt x="1999" y="1757"/>
                  </a:lnTo>
                  <a:lnTo>
                    <a:pt x="1984" y="1762"/>
                  </a:lnTo>
                  <a:lnTo>
                    <a:pt x="1973" y="1754"/>
                  </a:lnTo>
                  <a:lnTo>
                    <a:pt x="1961" y="1747"/>
                  </a:lnTo>
                  <a:lnTo>
                    <a:pt x="1957" y="1743"/>
                  </a:lnTo>
                  <a:lnTo>
                    <a:pt x="1954" y="1739"/>
                  </a:lnTo>
                  <a:lnTo>
                    <a:pt x="1953" y="1735"/>
                  </a:lnTo>
                  <a:lnTo>
                    <a:pt x="1953" y="1731"/>
                  </a:lnTo>
                  <a:lnTo>
                    <a:pt x="1974" y="1730"/>
                  </a:lnTo>
                  <a:lnTo>
                    <a:pt x="1988" y="1731"/>
                  </a:lnTo>
                  <a:lnTo>
                    <a:pt x="1994" y="1733"/>
                  </a:lnTo>
                  <a:lnTo>
                    <a:pt x="2000" y="1737"/>
                  </a:lnTo>
                  <a:lnTo>
                    <a:pt x="2006" y="1744"/>
                  </a:lnTo>
                  <a:lnTo>
                    <a:pt x="2014" y="1753"/>
                  </a:lnTo>
                  <a:close/>
                  <a:moveTo>
                    <a:pt x="2005" y="1697"/>
                  </a:moveTo>
                  <a:lnTo>
                    <a:pt x="2005" y="1701"/>
                  </a:lnTo>
                  <a:lnTo>
                    <a:pt x="2006" y="1707"/>
                  </a:lnTo>
                  <a:lnTo>
                    <a:pt x="2002" y="1711"/>
                  </a:lnTo>
                  <a:lnTo>
                    <a:pt x="1998" y="1716"/>
                  </a:lnTo>
                  <a:lnTo>
                    <a:pt x="1995" y="1718"/>
                  </a:lnTo>
                  <a:lnTo>
                    <a:pt x="1993" y="1720"/>
                  </a:lnTo>
                  <a:lnTo>
                    <a:pt x="1990" y="1722"/>
                  </a:lnTo>
                  <a:lnTo>
                    <a:pt x="1986" y="1722"/>
                  </a:lnTo>
                  <a:lnTo>
                    <a:pt x="1971" y="1719"/>
                  </a:lnTo>
                  <a:lnTo>
                    <a:pt x="1959" y="1716"/>
                  </a:lnTo>
                  <a:lnTo>
                    <a:pt x="1954" y="1714"/>
                  </a:lnTo>
                  <a:lnTo>
                    <a:pt x="1950" y="1712"/>
                  </a:lnTo>
                  <a:lnTo>
                    <a:pt x="1947" y="1708"/>
                  </a:lnTo>
                  <a:lnTo>
                    <a:pt x="1945" y="1704"/>
                  </a:lnTo>
                  <a:lnTo>
                    <a:pt x="1959" y="1697"/>
                  </a:lnTo>
                  <a:lnTo>
                    <a:pt x="1972" y="1693"/>
                  </a:lnTo>
                  <a:lnTo>
                    <a:pt x="1979" y="1691"/>
                  </a:lnTo>
                  <a:lnTo>
                    <a:pt x="1987" y="1691"/>
                  </a:lnTo>
                  <a:lnTo>
                    <a:pt x="1996" y="1693"/>
                  </a:lnTo>
                  <a:lnTo>
                    <a:pt x="2005" y="1697"/>
                  </a:lnTo>
                  <a:close/>
                  <a:moveTo>
                    <a:pt x="1984" y="1660"/>
                  </a:moveTo>
                  <a:lnTo>
                    <a:pt x="1979" y="1667"/>
                  </a:lnTo>
                  <a:lnTo>
                    <a:pt x="1974" y="1674"/>
                  </a:lnTo>
                  <a:lnTo>
                    <a:pt x="1966" y="1674"/>
                  </a:lnTo>
                  <a:lnTo>
                    <a:pt x="1952" y="1669"/>
                  </a:lnTo>
                  <a:lnTo>
                    <a:pt x="1938" y="1663"/>
                  </a:lnTo>
                  <a:lnTo>
                    <a:pt x="1924" y="1658"/>
                  </a:lnTo>
                  <a:lnTo>
                    <a:pt x="1910" y="1654"/>
                  </a:lnTo>
                  <a:lnTo>
                    <a:pt x="1914" y="1651"/>
                  </a:lnTo>
                  <a:lnTo>
                    <a:pt x="1917" y="1649"/>
                  </a:lnTo>
                  <a:lnTo>
                    <a:pt x="1920" y="1648"/>
                  </a:lnTo>
                  <a:lnTo>
                    <a:pt x="1924" y="1646"/>
                  </a:lnTo>
                  <a:lnTo>
                    <a:pt x="1934" y="1645"/>
                  </a:lnTo>
                  <a:lnTo>
                    <a:pt x="1943" y="1646"/>
                  </a:lnTo>
                  <a:lnTo>
                    <a:pt x="1953" y="1649"/>
                  </a:lnTo>
                  <a:lnTo>
                    <a:pt x="1963" y="1652"/>
                  </a:lnTo>
                  <a:lnTo>
                    <a:pt x="1974" y="1656"/>
                  </a:lnTo>
                  <a:lnTo>
                    <a:pt x="1984" y="1660"/>
                  </a:lnTo>
                  <a:close/>
                  <a:moveTo>
                    <a:pt x="1957" y="1618"/>
                  </a:moveTo>
                  <a:lnTo>
                    <a:pt x="1946" y="1626"/>
                  </a:lnTo>
                  <a:lnTo>
                    <a:pt x="1939" y="1625"/>
                  </a:lnTo>
                  <a:lnTo>
                    <a:pt x="1933" y="1623"/>
                  </a:lnTo>
                  <a:lnTo>
                    <a:pt x="1926" y="1622"/>
                  </a:lnTo>
                  <a:lnTo>
                    <a:pt x="1922" y="1620"/>
                  </a:lnTo>
                  <a:lnTo>
                    <a:pt x="1915" y="1614"/>
                  </a:lnTo>
                  <a:lnTo>
                    <a:pt x="1907" y="1607"/>
                  </a:lnTo>
                  <a:lnTo>
                    <a:pt x="1912" y="1600"/>
                  </a:lnTo>
                  <a:lnTo>
                    <a:pt x="1918" y="1593"/>
                  </a:lnTo>
                  <a:lnTo>
                    <a:pt x="1921" y="1589"/>
                  </a:lnTo>
                  <a:lnTo>
                    <a:pt x="1924" y="1586"/>
                  </a:lnTo>
                  <a:lnTo>
                    <a:pt x="1927" y="1584"/>
                  </a:lnTo>
                  <a:lnTo>
                    <a:pt x="1930" y="1584"/>
                  </a:lnTo>
                  <a:lnTo>
                    <a:pt x="1937" y="1589"/>
                  </a:lnTo>
                  <a:lnTo>
                    <a:pt x="1943" y="1597"/>
                  </a:lnTo>
                  <a:lnTo>
                    <a:pt x="1947" y="1601"/>
                  </a:lnTo>
                  <a:lnTo>
                    <a:pt x="1950" y="1606"/>
                  </a:lnTo>
                  <a:lnTo>
                    <a:pt x="1954" y="1612"/>
                  </a:lnTo>
                  <a:lnTo>
                    <a:pt x="1957" y="1618"/>
                  </a:lnTo>
                  <a:close/>
                  <a:moveTo>
                    <a:pt x="1930" y="1565"/>
                  </a:moveTo>
                  <a:lnTo>
                    <a:pt x="1927" y="1569"/>
                  </a:lnTo>
                  <a:lnTo>
                    <a:pt x="1924" y="1575"/>
                  </a:lnTo>
                  <a:lnTo>
                    <a:pt x="1912" y="1575"/>
                  </a:lnTo>
                  <a:lnTo>
                    <a:pt x="1899" y="1565"/>
                  </a:lnTo>
                  <a:lnTo>
                    <a:pt x="1885" y="1556"/>
                  </a:lnTo>
                  <a:lnTo>
                    <a:pt x="1889" y="1550"/>
                  </a:lnTo>
                  <a:lnTo>
                    <a:pt x="1895" y="1546"/>
                  </a:lnTo>
                  <a:lnTo>
                    <a:pt x="1900" y="1544"/>
                  </a:lnTo>
                  <a:lnTo>
                    <a:pt x="1906" y="1543"/>
                  </a:lnTo>
                  <a:lnTo>
                    <a:pt x="1909" y="1543"/>
                  </a:lnTo>
                  <a:lnTo>
                    <a:pt x="1914" y="1544"/>
                  </a:lnTo>
                  <a:lnTo>
                    <a:pt x="1917" y="1546"/>
                  </a:lnTo>
                  <a:lnTo>
                    <a:pt x="1920" y="1548"/>
                  </a:lnTo>
                  <a:lnTo>
                    <a:pt x="1923" y="1551"/>
                  </a:lnTo>
                  <a:lnTo>
                    <a:pt x="1925" y="1555"/>
                  </a:lnTo>
                  <a:lnTo>
                    <a:pt x="1928" y="1560"/>
                  </a:lnTo>
                  <a:lnTo>
                    <a:pt x="1930" y="1565"/>
                  </a:lnTo>
                  <a:close/>
                  <a:moveTo>
                    <a:pt x="1920" y="1514"/>
                  </a:moveTo>
                  <a:lnTo>
                    <a:pt x="1916" y="1517"/>
                  </a:lnTo>
                  <a:lnTo>
                    <a:pt x="1910" y="1520"/>
                  </a:lnTo>
                  <a:lnTo>
                    <a:pt x="1905" y="1521"/>
                  </a:lnTo>
                  <a:lnTo>
                    <a:pt x="1899" y="1522"/>
                  </a:lnTo>
                  <a:lnTo>
                    <a:pt x="1886" y="1523"/>
                  </a:lnTo>
                  <a:lnTo>
                    <a:pt x="1879" y="1523"/>
                  </a:lnTo>
                  <a:lnTo>
                    <a:pt x="1846" y="1508"/>
                  </a:lnTo>
                  <a:lnTo>
                    <a:pt x="1848" y="1499"/>
                  </a:lnTo>
                  <a:lnTo>
                    <a:pt x="1850" y="1491"/>
                  </a:lnTo>
                  <a:lnTo>
                    <a:pt x="1867" y="1496"/>
                  </a:lnTo>
                  <a:lnTo>
                    <a:pt x="1884" y="1503"/>
                  </a:lnTo>
                  <a:lnTo>
                    <a:pt x="1902" y="1508"/>
                  </a:lnTo>
                  <a:lnTo>
                    <a:pt x="1920" y="1514"/>
                  </a:lnTo>
                  <a:close/>
                  <a:moveTo>
                    <a:pt x="1900" y="1476"/>
                  </a:moveTo>
                  <a:lnTo>
                    <a:pt x="1836" y="1475"/>
                  </a:lnTo>
                  <a:lnTo>
                    <a:pt x="1828" y="1466"/>
                  </a:lnTo>
                  <a:lnTo>
                    <a:pt x="1839" y="1459"/>
                  </a:lnTo>
                  <a:lnTo>
                    <a:pt x="1848" y="1455"/>
                  </a:lnTo>
                  <a:lnTo>
                    <a:pt x="1855" y="1452"/>
                  </a:lnTo>
                  <a:lnTo>
                    <a:pt x="1863" y="1452"/>
                  </a:lnTo>
                  <a:lnTo>
                    <a:pt x="1870" y="1454"/>
                  </a:lnTo>
                  <a:lnTo>
                    <a:pt x="1879" y="1458"/>
                  </a:lnTo>
                  <a:lnTo>
                    <a:pt x="1888" y="1466"/>
                  </a:lnTo>
                  <a:lnTo>
                    <a:pt x="1900" y="1476"/>
                  </a:lnTo>
                  <a:close/>
                  <a:moveTo>
                    <a:pt x="1877" y="1414"/>
                  </a:moveTo>
                  <a:lnTo>
                    <a:pt x="1877" y="1424"/>
                  </a:lnTo>
                  <a:lnTo>
                    <a:pt x="1872" y="1428"/>
                  </a:lnTo>
                  <a:lnTo>
                    <a:pt x="1867" y="1431"/>
                  </a:lnTo>
                  <a:lnTo>
                    <a:pt x="1861" y="1432"/>
                  </a:lnTo>
                  <a:lnTo>
                    <a:pt x="1855" y="1433"/>
                  </a:lnTo>
                  <a:lnTo>
                    <a:pt x="1844" y="1432"/>
                  </a:lnTo>
                  <a:lnTo>
                    <a:pt x="1832" y="1431"/>
                  </a:lnTo>
                  <a:lnTo>
                    <a:pt x="1817" y="1398"/>
                  </a:lnTo>
                  <a:lnTo>
                    <a:pt x="1824" y="1396"/>
                  </a:lnTo>
                  <a:lnTo>
                    <a:pt x="1831" y="1396"/>
                  </a:lnTo>
                  <a:lnTo>
                    <a:pt x="1839" y="1397"/>
                  </a:lnTo>
                  <a:lnTo>
                    <a:pt x="1846" y="1399"/>
                  </a:lnTo>
                  <a:lnTo>
                    <a:pt x="1862" y="1406"/>
                  </a:lnTo>
                  <a:lnTo>
                    <a:pt x="1877" y="1414"/>
                  </a:lnTo>
                  <a:close/>
                  <a:moveTo>
                    <a:pt x="1861" y="1352"/>
                  </a:moveTo>
                  <a:lnTo>
                    <a:pt x="1860" y="1364"/>
                  </a:lnTo>
                  <a:lnTo>
                    <a:pt x="1859" y="1377"/>
                  </a:lnTo>
                  <a:lnTo>
                    <a:pt x="1851" y="1377"/>
                  </a:lnTo>
                  <a:lnTo>
                    <a:pt x="1843" y="1378"/>
                  </a:lnTo>
                  <a:lnTo>
                    <a:pt x="1824" y="1377"/>
                  </a:lnTo>
                  <a:lnTo>
                    <a:pt x="1810" y="1376"/>
                  </a:lnTo>
                  <a:lnTo>
                    <a:pt x="1805" y="1376"/>
                  </a:lnTo>
                  <a:lnTo>
                    <a:pt x="1801" y="1375"/>
                  </a:lnTo>
                  <a:lnTo>
                    <a:pt x="1795" y="1372"/>
                  </a:lnTo>
                  <a:lnTo>
                    <a:pt x="1790" y="1368"/>
                  </a:lnTo>
                  <a:lnTo>
                    <a:pt x="1795" y="1358"/>
                  </a:lnTo>
                  <a:lnTo>
                    <a:pt x="1801" y="1350"/>
                  </a:lnTo>
                  <a:lnTo>
                    <a:pt x="1806" y="1341"/>
                  </a:lnTo>
                  <a:lnTo>
                    <a:pt x="1811" y="1333"/>
                  </a:lnTo>
                  <a:lnTo>
                    <a:pt x="1817" y="1336"/>
                  </a:lnTo>
                  <a:lnTo>
                    <a:pt x="1823" y="1339"/>
                  </a:lnTo>
                  <a:lnTo>
                    <a:pt x="1829" y="1340"/>
                  </a:lnTo>
                  <a:lnTo>
                    <a:pt x="1835" y="1342"/>
                  </a:lnTo>
                  <a:lnTo>
                    <a:pt x="1842" y="1343"/>
                  </a:lnTo>
                  <a:lnTo>
                    <a:pt x="1848" y="1344"/>
                  </a:lnTo>
                  <a:lnTo>
                    <a:pt x="1854" y="1347"/>
                  </a:lnTo>
                  <a:lnTo>
                    <a:pt x="1861" y="1352"/>
                  </a:lnTo>
                  <a:close/>
                  <a:moveTo>
                    <a:pt x="1839" y="1315"/>
                  </a:moveTo>
                  <a:lnTo>
                    <a:pt x="1840" y="1316"/>
                  </a:lnTo>
                  <a:lnTo>
                    <a:pt x="1838" y="1317"/>
                  </a:lnTo>
                  <a:lnTo>
                    <a:pt x="1835" y="1318"/>
                  </a:lnTo>
                  <a:lnTo>
                    <a:pt x="1832" y="1319"/>
                  </a:lnTo>
                  <a:lnTo>
                    <a:pt x="1824" y="1319"/>
                  </a:lnTo>
                  <a:lnTo>
                    <a:pt x="1817" y="1319"/>
                  </a:lnTo>
                  <a:lnTo>
                    <a:pt x="1809" y="1317"/>
                  </a:lnTo>
                  <a:lnTo>
                    <a:pt x="1801" y="1314"/>
                  </a:lnTo>
                  <a:lnTo>
                    <a:pt x="1792" y="1309"/>
                  </a:lnTo>
                  <a:lnTo>
                    <a:pt x="1785" y="1306"/>
                  </a:lnTo>
                  <a:lnTo>
                    <a:pt x="1777" y="1303"/>
                  </a:lnTo>
                  <a:lnTo>
                    <a:pt x="1771" y="1301"/>
                  </a:lnTo>
                  <a:lnTo>
                    <a:pt x="1769" y="1301"/>
                  </a:lnTo>
                  <a:lnTo>
                    <a:pt x="1767" y="1301"/>
                  </a:lnTo>
                  <a:lnTo>
                    <a:pt x="1765" y="1302"/>
                  </a:lnTo>
                  <a:lnTo>
                    <a:pt x="1763" y="1303"/>
                  </a:lnTo>
                  <a:lnTo>
                    <a:pt x="1767" y="1299"/>
                  </a:lnTo>
                  <a:lnTo>
                    <a:pt x="1772" y="1295"/>
                  </a:lnTo>
                  <a:lnTo>
                    <a:pt x="1776" y="1290"/>
                  </a:lnTo>
                  <a:lnTo>
                    <a:pt x="1782" y="1288"/>
                  </a:lnTo>
                  <a:lnTo>
                    <a:pt x="1786" y="1287"/>
                  </a:lnTo>
                  <a:lnTo>
                    <a:pt x="1791" y="1286"/>
                  </a:lnTo>
                  <a:lnTo>
                    <a:pt x="1796" y="1286"/>
                  </a:lnTo>
                  <a:lnTo>
                    <a:pt x="1802" y="1287"/>
                  </a:lnTo>
                  <a:lnTo>
                    <a:pt x="1807" y="1288"/>
                  </a:lnTo>
                  <a:lnTo>
                    <a:pt x="1812" y="1290"/>
                  </a:lnTo>
                  <a:lnTo>
                    <a:pt x="1816" y="1294"/>
                  </a:lnTo>
                  <a:lnTo>
                    <a:pt x="1822" y="1297"/>
                  </a:lnTo>
                  <a:lnTo>
                    <a:pt x="1831" y="1305"/>
                  </a:lnTo>
                  <a:lnTo>
                    <a:pt x="1839" y="1315"/>
                  </a:lnTo>
                  <a:close/>
                  <a:moveTo>
                    <a:pt x="1816" y="1253"/>
                  </a:moveTo>
                  <a:lnTo>
                    <a:pt x="1815" y="1258"/>
                  </a:lnTo>
                  <a:lnTo>
                    <a:pt x="1815" y="1263"/>
                  </a:lnTo>
                  <a:lnTo>
                    <a:pt x="1782" y="1273"/>
                  </a:lnTo>
                  <a:lnTo>
                    <a:pt x="1766" y="1270"/>
                  </a:lnTo>
                  <a:lnTo>
                    <a:pt x="1754" y="1267"/>
                  </a:lnTo>
                  <a:lnTo>
                    <a:pt x="1750" y="1265"/>
                  </a:lnTo>
                  <a:lnTo>
                    <a:pt x="1747" y="1263"/>
                  </a:lnTo>
                  <a:lnTo>
                    <a:pt x="1745" y="1261"/>
                  </a:lnTo>
                  <a:lnTo>
                    <a:pt x="1744" y="1258"/>
                  </a:lnTo>
                  <a:lnTo>
                    <a:pt x="1744" y="1256"/>
                  </a:lnTo>
                  <a:lnTo>
                    <a:pt x="1745" y="1252"/>
                  </a:lnTo>
                  <a:lnTo>
                    <a:pt x="1746" y="1249"/>
                  </a:lnTo>
                  <a:lnTo>
                    <a:pt x="1749" y="1246"/>
                  </a:lnTo>
                  <a:lnTo>
                    <a:pt x="1756" y="1240"/>
                  </a:lnTo>
                  <a:lnTo>
                    <a:pt x="1766" y="1231"/>
                  </a:lnTo>
                  <a:lnTo>
                    <a:pt x="1776" y="1236"/>
                  </a:lnTo>
                  <a:lnTo>
                    <a:pt x="1786" y="1243"/>
                  </a:lnTo>
                  <a:lnTo>
                    <a:pt x="1792" y="1245"/>
                  </a:lnTo>
                  <a:lnTo>
                    <a:pt x="1799" y="1248"/>
                  </a:lnTo>
                  <a:lnTo>
                    <a:pt x="1807" y="1251"/>
                  </a:lnTo>
                  <a:lnTo>
                    <a:pt x="1816" y="1253"/>
                  </a:lnTo>
                  <a:close/>
                  <a:moveTo>
                    <a:pt x="1797" y="1202"/>
                  </a:moveTo>
                  <a:lnTo>
                    <a:pt x="1791" y="1208"/>
                  </a:lnTo>
                  <a:lnTo>
                    <a:pt x="1784" y="1213"/>
                  </a:lnTo>
                  <a:lnTo>
                    <a:pt x="1781" y="1216"/>
                  </a:lnTo>
                  <a:lnTo>
                    <a:pt x="1777" y="1219"/>
                  </a:lnTo>
                  <a:lnTo>
                    <a:pt x="1774" y="1220"/>
                  </a:lnTo>
                  <a:lnTo>
                    <a:pt x="1771" y="1220"/>
                  </a:lnTo>
                  <a:lnTo>
                    <a:pt x="1764" y="1217"/>
                  </a:lnTo>
                  <a:lnTo>
                    <a:pt x="1758" y="1215"/>
                  </a:lnTo>
                  <a:lnTo>
                    <a:pt x="1754" y="1213"/>
                  </a:lnTo>
                  <a:lnTo>
                    <a:pt x="1750" y="1210"/>
                  </a:lnTo>
                  <a:lnTo>
                    <a:pt x="1745" y="1204"/>
                  </a:lnTo>
                  <a:lnTo>
                    <a:pt x="1739" y="1196"/>
                  </a:lnTo>
                  <a:lnTo>
                    <a:pt x="1755" y="1191"/>
                  </a:lnTo>
                  <a:lnTo>
                    <a:pt x="1769" y="1187"/>
                  </a:lnTo>
                  <a:lnTo>
                    <a:pt x="1775" y="1187"/>
                  </a:lnTo>
                  <a:lnTo>
                    <a:pt x="1782" y="1189"/>
                  </a:lnTo>
                  <a:lnTo>
                    <a:pt x="1789" y="1194"/>
                  </a:lnTo>
                  <a:lnTo>
                    <a:pt x="1797" y="1202"/>
                  </a:lnTo>
                  <a:close/>
                  <a:moveTo>
                    <a:pt x="1790" y="1165"/>
                  </a:moveTo>
                  <a:lnTo>
                    <a:pt x="1784" y="1170"/>
                  </a:lnTo>
                  <a:lnTo>
                    <a:pt x="1778" y="1173"/>
                  </a:lnTo>
                  <a:lnTo>
                    <a:pt x="1773" y="1175"/>
                  </a:lnTo>
                  <a:lnTo>
                    <a:pt x="1765" y="1177"/>
                  </a:lnTo>
                  <a:lnTo>
                    <a:pt x="1735" y="1170"/>
                  </a:lnTo>
                  <a:lnTo>
                    <a:pt x="1713" y="1164"/>
                  </a:lnTo>
                  <a:lnTo>
                    <a:pt x="1710" y="1161"/>
                  </a:lnTo>
                  <a:lnTo>
                    <a:pt x="1708" y="1159"/>
                  </a:lnTo>
                  <a:lnTo>
                    <a:pt x="1707" y="1157"/>
                  </a:lnTo>
                  <a:lnTo>
                    <a:pt x="1708" y="1155"/>
                  </a:lnTo>
                  <a:lnTo>
                    <a:pt x="1711" y="1152"/>
                  </a:lnTo>
                  <a:lnTo>
                    <a:pt x="1715" y="1150"/>
                  </a:lnTo>
                  <a:lnTo>
                    <a:pt x="1721" y="1147"/>
                  </a:lnTo>
                  <a:lnTo>
                    <a:pt x="1730" y="1144"/>
                  </a:lnTo>
                  <a:lnTo>
                    <a:pt x="1747" y="1150"/>
                  </a:lnTo>
                  <a:lnTo>
                    <a:pt x="1762" y="1155"/>
                  </a:lnTo>
                  <a:lnTo>
                    <a:pt x="1775" y="1159"/>
                  </a:lnTo>
                  <a:lnTo>
                    <a:pt x="1790" y="1165"/>
                  </a:lnTo>
                  <a:close/>
                  <a:moveTo>
                    <a:pt x="1751" y="1110"/>
                  </a:moveTo>
                  <a:lnTo>
                    <a:pt x="1743" y="1118"/>
                  </a:lnTo>
                  <a:lnTo>
                    <a:pt x="1735" y="1128"/>
                  </a:lnTo>
                  <a:lnTo>
                    <a:pt x="1725" y="1120"/>
                  </a:lnTo>
                  <a:lnTo>
                    <a:pt x="1713" y="1113"/>
                  </a:lnTo>
                  <a:lnTo>
                    <a:pt x="1702" y="1107"/>
                  </a:lnTo>
                  <a:lnTo>
                    <a:pt x="1692" y="1100"/>
                  </a:lnTo>
                  <a:lnTo>
                    <a:pt x="1699" y="1097"/>
                  </a:lnTo>
                  <a:lnTo>
                    <a:pt x="1707" y="1095"/>
                  </a:lnTo>
                  <a:lnTo>
                    <a:pt x="1715" y="1094"/>
                  </a:lnTo>
                  <a:lnTo>
                    <a:pt x="1725" y="1094"/>
                  </a:lnTo>
                  <a:lnTo>
                    <a:pt x="1733" y="1095"/>
                  </a:lnTo>
                  <a:lnTo>
                    <a:pt x="1740" y="1098"/>
                  </a:lnTo>
                  <a:lnTo>
                    <a:pt x="1744" y="1100"/>
                  </a:lnTo>
                  <a:lnTo>
                    <a:pt x="1747" y="1102"/>
                  </a:lnTo>
                  <a:lnTo>
                    <a:pt x="1749" y="1107"/>
                  </a:lnTo>
                  <a:lnTo>
                    <a:pt x="1751" y="1110"/>
                  </a:lnTo>
                  <a:close/>
                  <a:moveTo>
                    <a:pt x="1676" y="1039"/>
                  </a:moveTo>
                  <a:lnTo>
                    <a:pt x="1685" y="1043"/>
                  </a:lnTo>
                  <a:lnTo>
                    <a:pt x="1695" y="1048"/>
                  </a:lnTo>
                  <a:lnTo>
                    <a:pt x="1705" y="1053"/>
                  </a:lnTo>
                  <a:lnTo>
                    <a:pt x="1714" y="1057"/>
                  </a:lnTo>
                  <a:lnTo>
                    <a:pt x="1713" y="1066"/>
                  </a:lnTo>
                  <a:lnTo>
                    <a:pt x="1713" y="1076"/>
                  </a:lnTo>
                  <a:lnTo>
                    <a:pt x="1707" y="1076"/>
                  </a:lnTo>
                  <a:lnTo>
                    <a:pt x="1701" y="1077"/>
                  </a:lnTo>
                  <a:lnTo>
                    <a:pt x="1696" y="1075"/>
                  </a:lnTo>
                  <a:lnTo>
                    <a:pt x="1690" y="1073"/>
                  </a:lnTo>
                  <a:lnTo>
                    <a:pt x="1683" y="1068"/>
                  </a:lnTo>
                  <a:lnTo>
                    <a:pt x="1678" y="1063"/>
                  </a:lnTo>
                  <a:lnTo>
                    <a:pt x="1674" y="1058"/>
                  </a:lnTo>
                  <a:lnTo>
                    <a:pt x="1672" y="1052"/>
                  </a:lnTo>
                  <a:lnTo>
                    <a:pt x="1671" y="1048"/>
                  </a:lnTo>
                  <a:lnTo>
                    <a:pt x="1672" y="1045"/>
                  </a:lnTo>
                  <a:lnTo>
                    <a:pt x="1673" y="1042"/>
                  </a:lnTo>
                  <a:lnTo>
                    <a:pt x="1676" y="1039"/>
                  </a:lnTo>
                  <a:close/>
                  <a:moveTo>
                    <a:pt x="1656" y="1049"/>
                  </a:moveTo>
                  <a:lnTo>
                    <a:pt x="1660" y="1054"/>
                  </a:lnTo>
                  <a:lnTo>
                    <a:pt x="1664" y="1060"/>
                  </a:lnTo>
                  <a:lnTo>
                    <a:pt x="1669" y="1066"/>
                  </a:lnTo>
                  <a:lnTo>
                    <a:pt x="1672" y="1075"/>
                  </a:lnTo>
                  <a:lnTo>
                    <a:pt x="1674" y="1082"/>
                  </a:lnTo>
                  <a:lnTo>
                    <a:pt x="1673" y="1090"/>
                  </a:lnTo>
                  <a:lnTo>
                    <a:pt x="1672" y="1093"/>
                  </a:lnTo>
                  <a:lnTo>
                    <a:pt x="1671" y="1096"/>
                  </a:lnTo>
                  <a:lnTo>
                    <a:pt x="1668" y="1098"/>
                  </a:lnTo>
                  <a:lnTo>
                    <a:pt x="1664" y="1100"/>
                  </a:lnTo>
                  <a:lnTo>
                    <a:pt x="1658" y="1084"/>
                  </a:lnTo>
                  <a:lnTo>
                    <a:pt x="1653" y="1071"/>
                  </a:lnTo>
                  <a:lnTo>
                    <a:pt x="1652" y="1064"/>
                  </a:lnTo>
                  <a:lnTo>
                    <a:pt x="1652" y="1059"/>
                  </a:lnTo>
                  <a:lnTo>
                    <a:pt x="1653" y="1054"/>
                  </a:lnTo>
                  <a:lnTo>
                    <a:pt x="1656" y="1049"/>
                  </a:lnTo>
                  <a:close/>
                  <a:moveTo>
                    <a:pt x="1562" y="900"/>
                  </a:moveTo>
                  <a:lnTo>
                    <a:pt x="1575" y="895"/>
                  </a:lnTo>
                  <a:lnTo>
                    <a:pt x="1586" y="892"/>
                  </a:lnTo>
                  <a:lnTo>
                    <a:pt x="1593" y="891"/>
                  </a:lnTo>
                  <a:lnTo>
                    <a:pt x="1600" y="890"/>
                  </a:lnTo>
                  <a:lnTo>
                    <a:pt x="1608" y="890"/>
                  </a:lnTo>
                  <a:lnTo>
                    <a:pt x="1617" y="890"/>
                  </a:lnTo>
                  <a:lnTo>
                    <a:pt x="1623" y="922"/>
                  </a:lnTo>
                  <a:lnTo>
                    <a:pt x="1630" y="959"/>
                  </a:lnTo>
                  <a:lnTo>
                    <a:pt x="1635" y="1000"/>
                  </a:lnTo>
                  <a:lnTo>
                    <a:pt x="1640" y="1045"/>
                  </a:lnTo>
                  <a:lnTo>
                    <a:pt x="1645" y="1093"/>
                  </a:lnTo>
                  <a:lnTo>
                    <a:pt x="1649" y="1142"/>
                  </a:lnTo>
                  <a:lnTo>
                    <a:pt x="1653" y="1195"/>
                  </a:lnTo>
                  <a:lnTo>
                    <a:pt x="1655" y="1248"/>
                  </a:lnTo>
                  <a:lnTo>
                    <a:pt x="1657" y="1302"/>
                  </a:lnTo>
                  <a:lnTo>
                    <a:pt x="1657" y="1355"/>
                  </a:lnTo>
                  <a:lnTo>
                    <a:pt x="1657" y="1408"/>
                  </a:lnTo>
                  <a:lnTo>
                    <a:pt x="1656" y="1459"/>
                  </a:lnTo>
                  <a:lnTo>
                    <a:pt x="1653" y="1509"/>
                  </a:lnTo>
                  <a:lnTo>
                    <a:pt x="1650" y="1556"/>
                  </a:lnTo>
                  <a:lnTo>
                    <a:pt x="1644" y="1599"/>
                  </a:lnTo>
                  <a:lnTo>
                    <a:pt x="1637" y="1638"/>
                  </a:lnTo>
                  <a:lnTo>
                    <a:pt x="1624" y="1638"/>
                  </a:lnTo>
                  <a:lnTo>
                    <a:pt x="1612" y="1638"/>
                  </a:lnTo>
                  <a:lnTo>
                    <a:pt x="1598" y="1639"/>
                  </a:lnTo>
                  <a:lnTo>
                    <a:pt x="1585" y="1639"/>
                  </a:lnTo>
                  <a:lnTo>
                    <a:pt x="1577" y="1635"/>
                  </a:lnTo>
                  <a:lnTo>
                    <a:pt x="1567" y="1632"/>
                  </a:lnTo>
                  <a:lnTo>
                    <a:pt x="1559" y="1627"/>
                  </a:lnTo>
                  <a:lnTo>
                    <a:pt x="1549" y="1624"/>
                  </a:lnTo>
                  <a:lnTo>
                    <a:pt x="1543" y="1583"/>
                  </a:lnTo>
                  <a:lnTo>
                    <a:pt x="1538" y="1541"/>
                  </a:lnTo>
                  <a:lnTo>
                    <a:pt x="1535" y="1496"/>
                  </a:lnTo>
                  <a:lnTo>
                    <a:pt x="1533" y="1451"/>
                  </a:lnTo>
                  <a:lnTo>
                    <a:pt x="1533" y="1406"/>
                  </a:lnTo>
                  <a:lnTo>
                    <a:pt x="1533" y="1358"/>
                  </a:lnTo>
                  <a:lnTo>
                    <a:pt x="1535" y="1310"/>
                  </a:lnTo>
                  <a:lnTo>
                    <a:pt x="1537" y="1263"/>
                  </a:lnTo>
                  <a:lnTo>
                    <a:pt x="1542" y="1168"/>
                  </a:lnTo>
                  <a:lnTo>
                    <a:pt x="1549" y="1074"/>
                  </a:lnTo>
                  <a:lnTo>
                    <a:pt x="1557" y="984"/>
                  </a:lnTo>
                  <a:lnTo>
                    <a:pt x="1562" y="900"/>
                  </a:lnTo>
                  <a:close/>
                  <a:moveTo>
                    <a:pt x="1489" y="1021"/>
                  </a:moveTo>
                  <a:lnTo>
                    <a:pt x="1511" y="1021"/>
                  </a:lnTo>
                  <a:lnTo>
                    <a:pt x="1521" y="1030"/>
                  </a:lnTo>
                  <a:lnTo>
                    <a:pt x="1529" y="1041"/>
                  </a:lnTo>
                  <a:lnTo>
                    <a:pt x="1533" y="1046"/>
                  </a:lnTo>
                  <a:lnTo>
                    <a:pt x="1534" y="1053"/>
                  </a:lnTo>
                  <a:lnTo>
                    <a:pt x="1533" y="1056"/>
                  </a:lnTo>
                  <a:lnTo>
                    <a:pt x="1532" y="1059"/>
                  </a:lnTo>
                  <a:lnTo>
                    <a:pt x="1529" y="1062"/>
                  </a:lnTo>
                  <a:lnTo>
                    <a:pt x="1527" y="1066"/>
                  </a:lnTo>
                  <a:lnTo>
                    <a:pt x="1517" y="1060"/>
                  </a:lnTo>
                  <a:lnTo>
                    <a:pt x="1510" y="1055"/>
                  </a:lnTo>
                  <a:lnTo>
                    <a:pt x="1505" y="1051"/>
                  </a:lnTo>
                  <a:lnTo>
                    <a:pt x="1501" y="1045"/>
                  </a:lnTo>
                  <a:lnTo>
                    <a:pt x="1495" y="1035"/>
                  </a:lnTo>
                  <a:lnTo>
                    <a:pt x="1489" y="1021"/>
                  </a:lnTo>
                  <a:close/>
                  <a:moveTo>
                    <a:pt x="1480" y="1078"/>
                  </a:moveTo>
                  <a:lnTo>
                    <a:pt x="1485" y="1074"/>
                  </a:lnTo>
                  <a:lnTo>
                    <a:pt x="1491" y="1071"/>
                  </a:lnTo>
                  <a:lnTo>
                    <a:pt x="1499" y="1078"/>
                  </a:lnTo>
                  <a:lnTo>
                    <a:pt x="1507" y="1086"/>
                  </a:lnTo>
                  <a:lnTo>
                    <a:pt x="1518" y="1094"/>
                  </a:lnTo>
                  <a:lnTo>
                    <a:pt x="1532" y="1102"/>
                  </a:lnTo>
                  <a:lnTo>
                    <a:pt x="1528" y="1110"/>
                  </a:lnTo>
                  <a:lnTo>
                    <a:pt x="1525" y="1116"/>
                  </a:lnTo>
                  <a:lnTo>
                    <a:pt x="1519" y="1116"/>
                  </a:lnTo>
                  <a:lnTo>
                    <a:pt x="1505" y="1105"/>
                  </a:lnTo>
                  <a:lnTo>
                    <a:pt x="1495" y="1097"/>
                  </a:lnTo>
                  <a:lnTo>
                    <a:pt x="1487" y="1087"/>
                  </a:lnTo>
                  <a:lnTo>
                    <a:pt x="1480" y="1078"/>
                  </a:lnTo>
                  <a:close/>
                  <a:moveTo>
                    <a:pt x="1472" y="997"/>
                  </a:moveTo>
                  <a:lnTo>
                    <a:pt x="1467" y="997"/>
                  </a:lnTo>
                  <a:lnTo>
                    <a:pt x="1465" y="995"/>
                  </a:lnTo>
                  <a:lnTo>
                    <a:pt x="1463" y="995"/>
                  </a:lnTo>
                  <a:lnTo>
                    <a:pt x="1467" y="984"/>
                  </a:lnTo>
                  <a:lnTo>
                    <a:pt x="1471" y="973"/>
                  </a:lnTo>
                  <a:lnTo>
                    <a:pt x="1475" y="974"/>
                  </a:lnTo>
                  <a:lnTo>
                    <a:pt x="1478" y="975"/>
                  </a:lnTo>
                  <a:lnTo>
                    <a:pt x="1479" y="978"/>
                  </a:lnTo>
                  <a:lnTo>
                    <a:pt x="1479" y="981"/>
                  </a:lnTo>
                  <a:lnTo>
                    <a:pt x="1479" y="984"/>
                  </a:lnTo>
                  <a:lnTo>
                    <a:pt x="1477" y="987"/>
                  </a:lnTo>
                  <a:lnTo>
                    <a:pt x="1475" y="991"/>
                  </a:lnTo>
                  <a:lnTo>
                    <a:pt x="1472" y="997"/>
                  </a:lnTo>
                  <a:close/>
                  <a:moveTo>
                    <a:pt x="1517" y="1180"/>
                  </a:moveTo>
                  <a:lnTo>
                    <a:pt x="1511" y="1180"/>
                  </a:lnTo>
                  <a:lnTo>
                    <a:pt x="1506" y="1182"/>
                  </a:lnTo>
                  <a:lnTo>
                    <a:pt x="1496" y="1172"/>
                  </a:lnTo>
                  <a:lnTo>
                    <a:pt x="1485" y="1163"/>
                  </a:lnTo>
                  <a:lnTo>
                    <a:pt x="1476" y="1152"/>
                  </a:lnTo>
                  <a:lnTo>
                    <a:pt x="1465" y="1142"/>
                  </a:lnTo>
                  <a:lnTo>
                    <a:pt x="1466" y="1139"/>
                  </a:lnTo>
                  <a:lnTo>
                    <a:pt x="1467" y="1136"/>
                  </a:lnTo>
                  <a:lnTo>
                    <a:pt x="1469" y="1135"/>
                  </a:lnTo>
                  <a:lnTo>
                    <a:pt x="1472" y="1134"/>
                  </a:lnTo>
                  <a:lnTo>
                    <a:pt x="1477" y="1135"/>
                  </a:lnTo>
                  <a:lnTo>
                    <a:pt x="1481" y="1136"/>
                  </a:lnTo>
                  <a:lnTo>
                    <a:pt x="1485" y="1138"/>
                  </a:lnTo>
                  <a:lnTo>
                    <a:pt x="1489" y="1140"/>
                  </a:lnTo>
                  <a:lnTo>
                    <a:pt x="1494" y="1144"/>
                  </a:lnTo>
                  <a:lnTo>
                    <a:pt x="1499" y="1148"/>
                  </a:lnTo>
                  <a:lnTo>
                    <a:pt x="1503" y="1152"/>
                  </a:lnTo>
                  <a:lnTo>
                    <a:pt x="1507" y="1157"/>
                  </a:lnTo>
                  <a:lnTo>
                    <a:pt x="1510" y="1163"/>
                  </a:lnTo>
                  <a:lnTo>
                    <a:pt x="1514" y="1169"/>
                  </a:lnTo>
                  <a:lnTo>
                    <a:pt x="1516" y="1174"/>
                  </a:lnTo>
                  <a:lnTo>
                    <a:pt x="1517" y="1180"/>
                  </a:lnTo>
                  <a:close/>
                  <a:moveTo>
                    <a:pt x="1454" y="1209"/>
                  </a:moveTo>
                  <a:lnTo>
                    <a:pt x="1459" y="1205"/>
                  </a:lnTo>
                  <a:lnTo>
                    <a:pt x="1463" y="1202"/>
                  </a:lnTo>
                  <a:lnTo>
                    <a:pt x="1467" y="1202"/>
                  </a:lnTo>
                  <a:lnTo>
                    <a:pt x="1471" y="1202"/>
                  </a:lnTo>
                  <a:lnTo>
                    <a:pt x="1482" y="1207"/>
                  </a:lnTo>
                  <a:lnTo>
                    <a:pt x="1498" y="1215"/>
                  </a:lnTo>
                  <a:lnTo>
                    <a:pt x="1502" y="1256"/>
                  </a:lnTo>
                  <a:lnTo>
                    <a:pt x="1501" y="1256"/>
                  </a:lnTo>
                  <a:lnTo>
                    <a:pt x="1499" y="1258"/>
                  </a:lnTo>
                  <a:lnTo>
                    <a:pt x="1475" y="1232"/>
                  </a:lnTo>
                  <a:lnTo>
                    <a:pt x="1462" y="1219"/>
                  </a:lnTo>
                  <a:lnTo>
                    <a:pt x="1457" y="1212"/>
                  </a:lnTo>
                  <a:lnTo>
                    <a:pt x="1454" y="1209"/>
                  </a:lnTo>
                  <a:close/>
                  <a:moveTo>
                    <a:pt x="1451" y="1257"/>
                  </a:moveTo>
                  <a:lnTo>
                    <a:pt x="1459" y="1260"/>
                  </a:lnTo>
                  <a:lnTo>
                    <a:pt x="1469" y="1268"/>
                  </a:lnTo>
                  <a:lnTo>
                    <a:pt x="1482" y="1279"/>
                  </a:lnTo>
                  <a:lnTo>
                    <a:pt x="1492" y="1288"/>
                  </a:lnTo>
                  <a:lnTo>
                    <a:pt x="1492" y="1301"/>
                  </a:lnTo>
                  <a:lnTo>
                    <a:pt x="1494" y="1314"/>
                  </a:lnTo>
                  <a:lnTo>
                    <a:pt x="1489" y="1314"/>
                  </a:lnTo>
                  <a:lnTo>
                    <a:pt x="1486" y="1313"/>
                  </a:lnTo>
                  <a:lnTo>
                    <a:pt x="1483" y="1313"/>
                  </a:lnTo>
                  <a:lnTo>
                    <a:pt x="1480" y="1310"/>
                  </a:lnTo>
                  <a:lnTo>
                    <a:pt x="1477" y="1308"/>
                  </a:lnTo>
                  <a:lnTo>
                    <a:pt x="1475" y="1304"/>
                  </a:lnTo>
                  <a:lnTo>
                    <a:pt x="1468" y="1296"/>
                  </a:lnTo>
                  <a:lnTo>
                    <a:pt x="1463" y="1286"/>
                  </a:lnTo>
                  <a:lnTo>
                    <a:pt x="1456" y="1266"/>
                  </a:lnTo>
                  <a:lnTo>
                    <a:pt x="1451" y="1257"/>
                  </a:lnTo>
                  <a:close/>
                  <a:moveTo>
                    <a:pt x="1510" y="2736"/>
                  </a:moveTo>
                  <a:lnTo>
                    <a:pt x="1502" y="2728"/>
                  </a:lnTo>
                  <a:lnTo>
                    <a:pt x="1498" y="2722"/>
                  </a:lnTo>
                  <a:lnTo>
                    <a:pt x="1497" y="2717"/>
                  </a:lnTo>
                  <a:lnTo>
                    <a:pt x="1498" y="2711"/>
                  </a:lnTo>
                  <a:lnTo>
                    <a:pt x="1517" y="2705"/>
                  </a:lnTo>
                  <a:lnTo>
                    <a:pt x="1542" y="2700"/>
                  </a:lnTo>
                  <a:lnTo>
                    <a:pt x="1557" y="2697"/>
                  </a:lnTo>
                  <a:lnTo>
                    <a:pt x="1573" y="2695"/>
                  </a:lnTo>
                  <a:lnTo>
                    <a:pt x="1589" y="2693"/>
                  </a:lnTo>
                  <a:lnTo>
                    <a:pt x="1603" y="2691"/>
                  </a:lnTo>
                  <a:lnTo>
                    <a:pt x="1619" y="2691"/>
                  </a:lnTo>
                  <a:lnTo>
                    <a:pt x="1634" y="2691"/>
                  </a:lnTo>
                  <a:lnTo>
                    <a:pt x="1648" y="2693"/>
                  </a:lnTo>
                  <a:lnTo>
                    <a:pt x="1660" y="2696"/>
                  </a:lnTo>
                  <a:lnTo>
                    <a:pt x="1666" y="2698"/>
                  </a:lnTo>
                  <a:lnTo>
                    <a:pt x="1671" y="2700"/>
                  </a:lnTo>
                  <a:lnTo>
                    <a:pt x="1675" y="2703"/>
                  </a:lnTo>
                  <a:lnTo>
                    <a:pt x="1679" y="2706"/>
                  </a:lnTo>
                  <a:lnTo>
                    <a:pt x="1682" y="2711"/>
                  </a:lnTo>
                  <a:lnTo>
                    <a:pt x="1686" y="2715"/>
                  </a:lnTo>
                  <a:lnTo>
                    <a:pt x="1688" y="2719"/>
                  </a:lnTo>
                  <a:lnTo>
                    <a:pt x="1689" y="2724"/>
                  </a:lnTo>
                  <a:lnTo>
                    <a:pt x="1667" y="2725"/>
                  </a:lnTo>
                  <a:lnTo>
                    <a:pt x="1643" y="2726"/>
                  </a:lnTo>
                  <a:lnTo>
                    <a:pt x="1620" y="2729"/>
                  </a:lnTo>
                  <a:lnTo>
                    <a:pt x="1597" y="2731"/>
                  </a:lnTo>
                  <a:lnTo>
                    <a:pt x="1574" y="2733"/>
                  </a:lnTo>
                  <a:lnTo>
                    <a:pt x="1552" y="2734"/>
                  </a:lnTo>
                  <a:lnTo>
                    <a:pt x="1530" y="2735"/>
                  </a:lnTo>
                  <a:lnTo>
                    <a:pt x="1510" y="2736"/>
                  </a:lnTo>
                  <a:close/>
                  <a:moveTo>
                    <a:pt x="1744" y="1409"/>
                  </a:moveTo>
                  <a:lnTo>
                    <a:pt x="1743" y="1413"/>
                  </a:lnTo>
                  <a:lnTo>
                    <a:pt x="1739" y="1416"/>
                  </a:lnTo>
                  <a:lnTo>
                    <a:pt x="1736" y="1419"/>
                  </a:lnTo>
                  <a:lnTo>
                    <a:pt x="1732" y="1422"/>
                  </a:lnTo>
                  <a:lnTo>
                    <a:pt x="1724" y="1427"/>
                  </a:lnTo>
                  <a:lnTo>
                    <a:pt x="1718" y="1428"/>
                  </a:lnTo>
                  <a:lnTo>
                    <a:pt x="1710" y="1422"/>
                  </a:lnTo>
                  <a:lnTo>
                    <a:pt x="1701" y="1417"/>
                  </a:lnTo>
                  <a:lnTo>
                    <a:pt x="1693" y="1413"/>
                  </a:lnTo>
                  <a:lnTo>
                    <a:pt x="1686" y="1409"/>
                  </a:lnTo>
                  <a:lnTo>
                    <a:pt x="1693" y="1397"/>
                  </a:lnTo>
                  <a:lnTo>
                    <a:pt x="1702" y="1387"/>
                  </a:lnTo>
                  <a:lnTo>
                    <a:pt x="1712" y="1392"/>
                  </a:lnTo>
                  <a:lnTo>
                    <a:pt x="1723" y="1397"/>
                  </a:lnTo>
                  <a:lnTo>
                    <a:pt x="1733" y="1402"/>
                  </a:lnTo>
                  <a:lnTo>
                    <a:pt x="1744" y="1409"/>
                  </a:lnTo>
                  <a:close/>
                  <a:moveTo>
                    <a:pt x="1686" y="1344"/>
                  </a:moveTo>
                  <a:lnTo>
                    <a:pt x="1693" y="1340"/>
                  </a:lnTo>
                  <a:lnTo>
                    <a:pt x="1700" y="1337"/>
                  </a:lnTo>
                  <a:lnTo>
                    <a:pt x="1715" y="1351"/>
                  </a:lnTo>
                  <a:lnTo>
                    <a:pt x="1731" y="1364"/>
                  </a:lnTo>
                  <a:lnTo>
                    <a:pt x="1725" y="1370"/>
                  </a:lnTo>
                  <a:lnTo>
                    <a:pt x="1719" y="1377"/>
                  </a:lnTo>
                  <a:lnTo>
                    <a:pt x="1711" y="1375"/>
                  </a:lnTo>
                  <a:lnTo>
                    <a:pt x="1705" y="1373"/>
                  </a:lnTo>
                  <a:lnTo>
                    <a:pt x="1697" y="1371"/>
                  </a:lnTo>
                  <a:lnTo>
                    <a:pt x="1692" y="1366"/>
                  </a:lnTo>
                  <a:lnTo>
                    <a:pt x="1688" y="1362"/>
                  </a:lnTo>
                  <a:lnTo>
                    <a:pt x="1686" y="1357"/>
                  </a:lnTo>
                  <a:lnTo>
                    <a:pt x="1685" y="1352"/>
                  </a:lnTo>
                  <a:lnTo>
                    <a:pt x="1686" y="1344"/>
                  </a:lnTo>
                  <a:close/>
                  <a:moveTo>
                    <a:pt x="1735" y="1295"/>
                  </a:moveTo>
                  <a:lnTo>
                    <a:pt x="1732" y="1297"/>
                  </a:lnTo>
                  <a:lnTo>
                    <a:pt x="1728" y="1299"/>
                  </a:lnTo>
                  <a:lnTo>
                    <a:pt x="1723" y="1301"/>
                  </a:lnTo>
                  <a:lnTo>
                    <a:pt x="1717" y="1302"/>
                  </a:lnTo>
                  <a:lnTo>
                    <a:pt x="1705" y="1304"/>
                  </a:lnTo>
                  <a:lnTo>
                    <a:pt x="1696" y="1305"/>
                  </a:lnTo>
                  <a:lnTo>
                    <a:pt x="1682" y="1298"/>
                  </a:lnTo>
                  <a:lnTo>
                    <a:pt x="1670" y="1291"/>
                  </a:lnTo>
                  <a:lnTo>
                    <a:pt x="1679" y="1287"/>
                  </a:lnTo>
                  <a:lnTo>
                    <a:pt x="1695" y="1282"/>
                  </a:lnTo>
                  <a:lnTo>
                    <a:pt x="1711" y="1278"/>
                  </a:lnTo>
                  <a:lnTo>
                    <a:pt x="1724" y="1277"/>
                  </a:lnTo>
                  <a:lnTo>
                    <a:pt x="1735" y="1295"/>
                  </a:lnTo>
                  <a:close/>
                  <a:moveTo>
                    <a:pt x="1727" y="1230"/>
                  </a:moveTo>
                  <a:lnTo>
                    <a:pt x="1726" y="1242"/>
                  </a:lnTo>
                  <a:lnTo>
                    <a:pt x="1725" y="1253"/>
                  </a:lnTo>
                  <a:lnTo>
                    <a:pt x="1718" y="1253"/>
                  </a:lnTo>
                  <a:lnTo>
                    <a:pt x="1712" y="1254"/>
                  </a:lnTo>
                  <a:lnTo>
                    <a:pt x="1699" y="1248"/>
                  </a:lnTo>
                  <a:lnTo>
                    <a:pt x="1687" y="1242"/>
                  </a:lnTo>
                  <a:lnTo>
                    <a:pt x="1674" y="1234"/>
                  </a:lnTo>
                  <a:lnTo>
                    <a:pt x="1662" y="1228"/>
                  </a:lnTo>
                  <a:lnTo>
                    <a:pt x="1669" y="1222"/>
                  </a:lnTo>
                  <a:lnTo>
                    <a:pt x="1676" y="1215"/>
                  </a:lnTo>
                  <a:lnTo>
                    <a:pt x="1687" y="1215"/>
                  </a:lnTo>
                  <a:lnTo>
                    <a:pt x="1696" y="1217"/>
                  </a:lnTo>
                  <a:lnTo>
                    <a:pt x="1704" y="1220"/>
                  </a:lnTo>
                  <a:lnTo>
                    <a:pt x="1711" y="1222"/>
                  </a:lnTo>
                  <a:lnTo>
                    <a:pt x="1720" y="1227"/>
                  </a:lnTo>
                  <a:lnTo>
                    <a:pt x="1727" y="1230"/>
                  </a:lnTo>
                  <a:close/>
                  <a:moveTo>
                    <a:pt x="1668" y="1766"/>
                  </a:moveTo>
                  <a:lnTo>
                    <a:pt x="1669" y="1819"/>
                  </a:lnTo>
                  <a:lnTo>
                    <a:pt x="1671" y="1871"/>
                  </a:lnTo>
                  <a:lnTo>
                    <a:pt x="1673" y="1923"/>
                  </a:lnTo>
                  <a:lnTo>
                    <a:pt x="1675" y="1976"/>
                  </a:lnTo>
                  <a:lnTo>
                    <a:pt x="1677" y="2029"/>
                  </a:lnTo>
                  <a:lnTo>
                    <a:pt x="1679" y="2082"/>
                  </a:lnTo>
                  <a:lnTo>
                    <a:pt x="1681" y="2135"/>
                  </a:lnTo>
                  <a:lnTo>
                    <a:pt x="1683" y="2188"/>
                  </a:lnTo>
                  <a:lnTo>
                    <a:pt x="1686" y="2240"/>
                  </a:lnTo>
                  <a:lnTo>
                    <a:pt x="1687" y="2293"/>
                  </a:lnTo>
                  <a:lnTo>
                    <a:pt x="1689" y="2346"/>
                  </a:lnTo>
                  <a:lnTo>
                    <a:pt x="1690" y="2399"/>
                  </a:lnTo>
                  <a:lnTo>
                    <a:pt x="1690" y="2452"/>
                  </a:lnTo>
                  <a:lnTo>
                    <a:pt x="1690" y="2506"/>
                  </a:lnTo>
                  <a:lnTo>
                    <a:pt x="1689" y="2558"/>
                  </a:lnTo>
                  <a:lnTo>
                    <a:pt x="1688" y="2611"/>
                  </a:lnTo>
                  <a:lnTo>
                    <a:pt x="1681" y="2624"/>
                  </a:lnTo>
                  <a:lnTo>
                    <a:pt x="1676" y="2638"/>
                  </a:lnTo>
                  <a:lnTo>
                    <a:pt x="1662" y="2641"/>
                  </a:lnTo>
                  <a:lnTo>
                    <a:pt x="1649" y="2643"/>
                  </a:lnTo>
                  <a:lnTo>
                    <a:pt x="1634" y="2645"/>
                  </a:lnTo>
                  <a:lnTo>
                    <a:pt x="1619" y="2645"/>
                  </a:lnTo>
                  <a:lnTo>
                    <a:pt x="1590" y="2645"/>
                  </a:lnTo>
                  <a:lnTo>
                    <a:pt x="1563" y="2645"/>
                  </a:lnTo>
                  <a:lnTo>
                    <a:pt x="1549" y="2641"/>
                  </a:lnTo>
                  <a:lnTo>
                    <a:pt x="1536" y="2638"/>
                  </a:lnTo>
                  <a:lnTo>
                    <a:pt x="1522" y="2633"/>
                  </a:lnTo>
                  <a:lnTo>
                    <a:pt x="1509" y="2630"/>
                  </a:lnTo>
                  <a:lnTo>
                    <a:pt x="1510" y="2575"/>
                  </a:lnTo>
                  <a:lnTo>
                    <a:pt x="1513" y="2520"/>
                  </a:lnTo>
                  <a:lnTo>
                    <a:pt x="1515" y="2467"/>
                  </a:lnTo>
                  <a:lnTo>
                    <a:pt x="1516" y="2412"/>
                  </a:lnTo>
                  <a:lnTo>
                    <a:pt x="1518" y="2357"/>
                  </a:lnTo>
                  <a:lnTo>
                    <a:pt x="1519" y="2302"/>
                  </a:lnTo>
                  <a:lnTo>
                    <a:pt x="1521" y="2247"/>
                  </a:lnTo>
                  <a:lnTo>
                    <a:pt x="1523" y="2192"/>
                  </a:lnTo>
                  <a:lnTo>
                    <a:pt x="1524" y="2137"/>
                  </a:lnTo>
                  <a:lnTo>
                    <a:pt x="1526" y="2082"/>
                  </a:lnTo>
                  <a:lnTo>
                    <a:pt x="1528" y="2027"/>
                  </a:lnTo>
                  <a:lnTo>
                    <a:pt x="1530" y="1973"/>
                  </a:lnTo>
                  <a:lnTo>
                    <a:pt x="1532" y="1918"/>
                  </a:lnTo>
                  <a:lnTo>
                    <a:pt x="1534" y="1863"/>
                  </a:lnTo>
                  <a:lnTo>
                    <a:pt x="1536" y="1808"/>
                  </a:lnTo>
                  <a:lnTo>
                    <a:pt x="1537" y="1753"/>
                  </a:lnTo>
                  <a:lnTo>
                    <a:pt x="1570" y="1752"/>
                  </a:lnTo>
                  <a:lnTo>
                    <a:pt x="1599" y="1753"/>
                  </a:lnTo>
                  <a:lnTo>
                    <a:pt x="1614" y="1754"/>
                  </a:lnTo>
                  <a:lnTo>
                    <a:pt x="1631" y="1757"/>
                  </a:lnTo>
                  <a:lnTo>
                    <a:pt x="1648" y="1761"/>
                  </a:lnTo>
                  <a:lnTo>
                    <a:pt x="1668" y="1766"/>
                  </a:lnTo>
                  <a:close/>
                  <a:moveTo>
                    <a:pt x="1552" y="1662"/>
                  </a:moveTo>
                  <a:lnTo>
                    <a:pt x="1578" y="1666"/>
                  </a:lnTo>
                  <a:lnTo>
                    <a:pt x="1604" y="1671"/>
                  </a:lnTo>
                  <a:lnTo>
                    <a:pt x="1618" y="1674"/>
                  </a:lnTo>
                  <a:lnTo>
                    <a:pt x="1632" y="1678"/>
                  </a:lnTo>
                  <a:lnTo>
                    <a:pt x="1645" y="1682"/>
                  </a:lnTo>
                  <a:lnTo>
                    <a:pt x="1661" y="1689"/>
                  </a:lnTo>
                  <a:lnTo>
                    <a:pt x="1660" y="1698"/>
                  </a:lnTo>
                  <a:lnTo>
                    <a:pt x="1660" y="1707"/>
                  </a:lnTo>
                  <a:lnTo>
                    <a:pt x="1644" y="1709"/>
                  </a:lnTo>
                  <a:lnTo>
                    <a:pt x="1629" y="1710"/>
                  </a:lnTo>
                  <a:lnTo>
                    <a:pt x="1613" y="1712"/>
                  </a:lnTo>
                  <a:lnTo>
                    <a:pt x="1598" y="1714"/>
                  </a:lnTo>
                  <a:lnTo>
                    <a:pt x="1585" y="1713"/>
                  </a:lnTo>
                  <a:lnTo>
                    <a:pt x="1573" y="1712"/>
                  </a:lnTo>
                  <a:lnTo>
                    <a:pt x="1560" y="1711"/>
                  </a:lnTo>
                  <a:lnTo>
                    <a:pt x="1547" y="1710"/>
                  </a:lnTo>
                  <a:lnTo>
                    <a:pt x="1543" y="1700"/>
                  </a:lnTo>
                  <a:lnTo>
                    <a:pt x="1540" y="1693"/>
                  </a:lnTo>
                  <a:lnTo>
                    <a:pt x="1539" y="1688"/>
                  </a:lnTo>
                  <a:lnTo>
                    <a:pt x="1540" y="1682"/>
                  </a:lnTo>
                  <a:lnTo>
                    <a:pt x="1544" y="1674"/>
                  </a:lnTo>
                  <a:lnTo>
                    <a:pt x="1552" y="1662"/>
                  </a:lnTo>
                  <a:close/>
                  <a:moveTo>
                    <a:pt x="1501" y="1531"/>
                  </a:moveTo>
                  <a:lnTo>
                    <a:pt x="1505" y="1542"/>
                  </a:lnTo>
                  <a:lnTo>
                    <a:pt x="1509" y="1552"/>
                  </a:lnTo>
                  <a:lnTo>
                    <a:pt x="1511" y="1564"/>
                  </a:lnTo>
                  <a:lnTo>
                    <a:pt x="1514" y="1576"/>
                  </a:lnTo>
                  <a:lnTo>
                    <a:pt x="1513" y="1587"/>
                  </a:lnTo>
                  <a:lnTo>
                    <a:pt x="1511" y="1598"/>
                  </a:lnTo>
                  <a:lnTo>
                    <a:pt x="1509" y="1603"/>
                  </a:lnTo>
                  <a:lnTo>
                    <a:pt x="1507" y="1608"/>
                  </a:lnTo>
                  <a:lnTo>
                    <a:pt x="1504" y="1613"/>
                  </a:lnTo>
                  <a:lnTo>
                    <a:pt x="1501" y="1617"/>
                  </a:lnTo>
                  <a:lnTo>
                    <a:pt x="1500" y="1616"/>
                  </a:lnTo>
                  <a:lnTo>
                    <a:pt x="1500" y="1614"/>
                  </a:lnTo>
                  <a:lnTo>
                    <a:pt x="1496" y="1599"/>
                  </a:lnTo>
                  <a:lnTo>
                    <a:pt x="1490" y="1570"/>
                  </a:lnTo>
                  <a:lnTo>
                    <a:pt x="1489" y="1557"/>
                  </a:lnTo>
                  <a:lnTo>
                    <a:pt x="1490" y="1544"/>
                  </a:lnTo>
                  <a:lnTo>
                    <a:pt x="1491" y="1539"/>
                  </a:lnTo>
                  <a:lnTo>
                    <a:pt x="1494" y="1534"/>
                  </a:lnTo>
                  <a:lnTo>
                    <a:pt x="1497" y="1532"/>
                  </a:lnTo>
                  <a:lnTo>
                    <a:pt x="1501" y="1531"/>
                  </a:lnTo>
                  <a:close/>
                  <a:moveTo>
                    <a:pt x="1429" y="1466"/>
                  </a:moveTo>
                  <a:lnTo>
                    <a:pt x="1434" y="1454"/>
                  </a:lnTo>
                  <a:lnTo>
                    <a:pt x="1441" y="1445"/>
                  </a:lnTo>
                  <a:lnTo>
                    <a:pt x="1452" y="1451"/>
                  </a:lnTo>
                  <a:lnTo>
                    <a:pt x="1465" y="1456"/>
                  </a:lnTo>
                  <a:lnTo>
                    <a:pt x="1477" y="1463"/>
                  </a:lnTo>
                  <a:lnTo>
                    <a:pt x="1489" y="1468"/>
                  </a:lnTo>
                  <a:lnTo>
                    <a:pt x="1489" y="1476"/>
                  </a:lnTo>
                  <a:lnTo>
                    <a:pt x="1487" y="1490"/>
                  </a:lnTo>
                  <a:lnTo>
                    <a:pt x="1484" y="1502"/>
                  </a:lnTo>
                  <a:lnTo>
                    <a:pt x="1482" y="1506"/>
                  </a:lnTo>
                  <a:lnTo>
                    <a:pt x="1468" y="1495"/>
                  </a:lnTo>
                  <a:lnTo>
                    <a:pt x="1454" y="1485"/>
                  </a:lnTo>
                  <a:lnTo>
                    <a:pt x="1442" y="1475"/>
                  </a:lnTo>
                  <a:lnTo>
                    <a:pt x="1429" y="1466"/>
                  </a:lnTo>
                  <a:close/>
                  <a:moveTo>
                    <a:pt x="1424" y="1525"/>
                  </a:moveTo>
                  <a:lnTo>
                    <a:pt x="1431" y="1518"/>
                  </a:lnTo>
                  <a:lnTo>
                    <a:pt x="1439" y="1510"/>
                  </a:lnTo>
                  <a:lnTo>
                    <a:pt x="1450" y="1519"/>
                  </a:lnTo>
                  <a:lnTo>
                    <a:pt x="1462" y="1527"/>
                  </a:lnTo>
                  <a:lnTo>
                    <a:pt x="1473" y="1536"/>
                  </a:lnTo>
                  <a:lnTo>
                    <a:pt x="1486" y="1544"/>
                  </a:lnTo>
                  <a:lnTo>
                    <a:pt x="1484" y="1548"/>
                  </a:lnTo>
                  <a:lnTo>
                    <a:pt x="1482" y="1556"/>
                  </a:lnTo>
                  <a:lnTo>
                    <a:pt x="1478" y="1562"/>
                  </a:lnTo>
                  <a:lnTo>
                    <a:pt x="1475" y="1565"/>
                  </a:lnTo>
                  <a:lnTo>
                    <a:pt x="1461" y="1555"/>
                  </a:lnTo>
                  <a:lnTo>
                    <a:pt x="1448" y="1545"/>
                  </a:lnTo>
                  <a:lnTo>
                    <a:pt x="1435" y="1534"/>
                  </a:lnTo>
                  <a:lnTo>
                    <a:pt x="1424" y="1525"/>
                  </a:lnTo>
                  <a:close/>
                  <a:moveTo>
                    <a:pt x="1448" y="1616"/>
                  </a:moveTo>
                  <a:lnTo>
                    <a:pt x="1442" y="1605"/>
                  </a:lnTo>
                  <a:lnTo>
                    <a:pt x="1437" y="1597"/>
                  </a:lnTo>
                  <a:lnTo>
                    <a:pt x="1433" y="1589"/>
                  </a:lnTo>
                  <a:lnTo>
                    <a:pt x="1431" y="1584"/>
                  </a:lnTo>
                  <a:lnTo>
                    <a:pt x="1430" y="1578"/>
                  </a:lnTo>
                  <a:lnTo>
                    <a:pt x="1430" y="1571"/>
                  </a:lnTo>
                  <a:lnTo>
                    <a:pt x="1430" y="1565"/>
                  </a:lnTo>
                  <a:lnTo>
                    <a:pt x="1431" y="1556"/>
                  </a:lnTo>
                  <a:lnTo>
                    <a:pt x="1438" y="1560"/>
                  </a:lnTo>
                  <a:lnTo>
                    <a:pt x="1444" y="1565"/>
                  </a:lnTo>
                  <a:lnTo>
                    <a:pt x="1450" y="1571"/>
                  </a:lnTo>
                  <a:lnTo>
                    <a:pt x="1456" y="1579"/>
                  </a:lnTo>
                  <a:lnTo>
                    <a:pt x="1461" y="1587"/>
                  </a:lnTo>
                  <a:lnTo>
                    <a:pt x="1465" y="1596"/>
                  </a:lnTo>
                  <a:lnTo>
                    <a:pt x="1467" y="1606"/>
                  </a:lnTo>
                  <a:lnTo>
                    <a:pt x="1468" y="1618"/>
                  </a:lnTo>
                  <a:lnTo>
                    <a:pt x="1458" y="1617"/>
                  </a:lnTo>
                  <a:lnTo>
                    <a:pt x="1448" y="1616"/>
                  </a:lnTo>
                  <a:close/>
                  <a:moveTo>
                    <a:pt x="1419" y="1605"/>
                  </a:moveTo>
                  <a:lnTo>
                    <a:pt x="1427" y="1615"/>
                  </a:lnTo>
                  <a:lnTo>
                    <a:pt x="1438" y="1627"/>
                  </a:lnTo>
                  <a:lnTo>
                    <a:pt x="1449" y="1642"/>
                  </a:lnTo>
                  <a:lnTo>
                    <a:pt x="1460" y="1658"/>
                  </a:lnTo>
                  <a:lnTo>
                    <a:pt x="1464" y="1666"/>
                  </a:lnTo>
                  <a:lnTo>
                    <a:pt x="1467" y="1671"/>
                  </a:lnTo>
                  <a:lnTo>
                    <a:pt x="1469" y="1676"/>
                  </a:lnTo>
                  <a:lnTo>
                    <a:pt x="1469" y="1680"/>
                  </a:lnTo>
                  <a:lnTo>
                    <a:pt x="1469" y="1682"/>
                  </a:lnTo>
                  <a:lnTo>
                    <a:pt x="1468" y="1683"/>
                  </a:lnTo>
                  <a:lnTo>
                    <a:pt x="1467" y="1683"/>
                  </a:lnTo>
                  <a:lnTo>
                    <a:pt x="1465" y="1683"/>
                  </a:lnTo>
                  <a:lnTo>
                    <a:pt x="1460" y="1682"/>
                  </a:lnTo>
                  <a:lnTo>
                    <a:pt x="1451" y="1678"/>
                  </a:lnTo>
                  <a:lnTo>
                    <a:pt x="1445" y="1673"/>
                  </a:lnTo>
                  <a:lnTo>
                    <a:pt x="1435" y="1664"/>
                  </a:lnTo>
                  <a:lnTo>
                    <a:pt x="1425" y="1652"/>
                  </a:lnTo>
                  <a:lnTo>
                    <a:pt x="1414" y="1639"/>
                  </a:lnTo>
                  <a:lnTo>
                    <a:pt x="1410" y="1633"/>
                  </a:lnTo>
                  <a:lnTo>
                    <a:pt x="1407" y="1626"/>
                  </a:lnTo>
                  <a:lnTo>
                    <a:pt x="1405" y="1621"/>
                  </a:lnTo>
                  <a:lnTo>
                    <a:pt x="1404" y="1616"/>
                  </a:lnTo>
                  <a:lnTo>
                    <a:pt x="1405" y="1612"/>
                  </a:lnTo>
                  <a:lnTo>
                    <a:pt x="1407" y="1608"/>
                  </a:lnTo>
                  <a:lnTo>
                    <a:pt x="1412" y="1606"/>
                  </a:lnTo>
                  <a:lnTo>
                    <a:pt x="1419" y="1605"/>
                  </a:lnTo>
                  <a:close/>
                  <a:moveTo>
                    <a:pt x="1382" y="1676"/>
                  </a:moveTo>
                  <a:lnTo>
                    <a:pt x="1385" y="1672"/>
                  </a:lnTo>
                  <a:lnTo>
                    <a:pt x="1389" y="1670"/>
                  </a:lnTo>
                  <a:lnTo>
                    <a:pt x="1393" y="1669"/>
                  </a:lnTo>
                  <a:lnTo>
                    <a:pt x="1399" y="1669"/>
                  </a:lnTo>
                  <a:lnTo>
                    <a:pt x="1403" y="1669"/>
                  </a:lnTo>
                  <a:lnTo>
                    <a:pt x="1408" y="1670"/>
                  </a:lnTo>
                  <a:lnTo>
                    <a:pt x="1413" y="1672"/>
                  </a:lnTo>
                  <a:lnTo>
                    <a:pt x="1419" y="1675"/>
                  </a:lnTo>
                  <a:lnTo>
                    <a:pt x="1429" y="1681"/>
                  </a:lnTo>
                  <a:lnTo>
                    <a:pt x="1440" y="1689"/>
                  </a:lnTo>
                  <a:lnTo>
                    <a:pt x="1450" y="1697"/>
                  </a:lnTo>
                  <a:lnTo>
                    <a:pt x="1460" y="1705"/>
                  </a:lnTo>
                  <a:lnTo>
                    <a:pt x="1459" y="1711"/>
                  </a:lnTo>
                  <a:lnTo>
                    <a:pt x="1458" y="1718"/>
                  </a:lnTo>
                  <a:lnTo>
                    <a:pt x="1449" y="1719"/>
                  </a:lnTo>
                  <a:lnTo>
                    <a:pt x="1442" y="1722"/>
                  </a:lnTo>
                  <a:lnTo>
                    <a:pt x="1430" y="1718"/>
                  </a:lnTo>
                  <a:lnTo>
                    <a:pt x="1421" y="1713"/>
                  </a:lnTo>
                  <a:lnTo>
                    <a:pt x="1412" y="1708"/>
                  </a:lnTo>
                  <a:lnTo>
                    <a:pt x="1405" y="1701"/>
                  </a:lnTo>
                  <a:lnTo>
                    <a:pt x="1392" y="1689"/>
                  </a:lnTo>
                  <a:lnTo>
                    <a:pt x="1382" y="1676"/>
                  </a:lnTo>
                  <a:close/>
                  <a:moveTo>
                    <a:pt x="1441" y="1791"/>
                  </a:moveTo>
                  <a:lnTo>
                    <a:pt x="1428" y="1785"/>
                  </a:lnTo>
                  <a:lnTo>
                    <a:pt x="1418" y="1778"/>
                  </a:lnTo>
                  <a:lnTo>
                    <a:pt x="1409" y="1770"/>
                  </a:lnTo>
                  <a:lnTo>
                    <a:pt x="1403" y="1763"/>
                  </a:lnTo>
                  <a:lnTo>
                    <a:pt x="1401" y="1759"/>
                  </a:lnTo>
                  <a:lnTo>
                    <a:pt x="1399" y="1755"/>
                  </a:lnTo>
                  <a:lnTo>
                    <a:pt x="1399" y="1751"/>
                  </a:lnTo>
                  <a:lnTo>
                    <a:pt x="1399" y="1747"/>
                  </a:lnTo>
                  <a:lnTo>
                    <a:pt x="1399" y="1742"/>
                  </a:lnTo>
                  <a:lnTo>
                    <a:pt x="1401" y="1737"/>
                  </a:lnTo>
                  <a:lnTo>
                    <a:pt x="1403" y="1732"/>
                  </a:lnTo>
                  <a:lnTo>
                    <a:pt x="1407" y="1727"/>
                  </a:lnTo>
                  <a:lnTo>
                    <a:pt x="1412" y="1730"/>
                  </a:lnTo>
                  <a:lnTo>
                    <a:pt x="1421" y="1735"/>
                  </a:lnTo>
                  <a:lnTo>
                    <a:pt x="1430" y="1743"/>
                  </a:lnTo>
                  <a:lnTo>
                    <a:pt x="1441" y="1751"/>
                  </a:lnTo>
                  <a:lnTo>
                    <a:pt x="1445" y="1756"/>
                  </a:lnTo>
                  <a:lnTo>
                    <a:pt x="1448" y="1761"/>
                  </a:lnTo>
                  <a:lnTo>
                    <a:pt x="1450" y="1766"/>
                  </a:lnTo>
                  <a:lnTo>
                    <a:pt x="1452" y="1771"/>
                  </a:lnTo>
                  <a:lnTo>
                    <a:pt x="1451" y="1776"/>
                  </a:lnTo>
                  <a:lnTo>
                    <a:pt x="1450" y="1782"/>
                  </a:lnTo>
                  <a:lnTo>
                    <a:pt x="1446" y="1787"/>
                  </a:lnTo>
                  <a:lnTo>
                    <a:pt x="1441" y="1791"/>
                  </a:lnTo>
                  <a:close/>
                  <a:moveTo>
                    <a:pt x="1435" y="1879"/>
                  </a:moveTo>
                  <a:lnTo>
                    <a:pt x="1437" y="1881"/>
                  </a:lnTo>
                  <a:lnTo>
                    <a:pt x="1437" y="1883"/>
                  </a:lnTo>
                  <a:lnTo>
                    <a:pt x="1428" y="1890"/>
                  </a:lnTo>
                  <a:lnTo>
                    <a:pt x="1421" y="1897"/>
                  </a:lnTo>
                  <a:lnTo>
                    <a:pt x="1373" y="1867"/>
                  </a:lnTo>
                  <a:lnTo>
                    <a:pt x="1372" y="1861"/>
                  </a:lnTo>
                  <a:lnTo>
                    <a:pt x="1372" y="1858"/>
                  </a:lnTo>
                  <a:lnTo>
                    <a:pt x="1373" y="1855"/>
                  </a:lnTo>
                  <a:lnTo>
                    <a:pt x="1375" y="1850"/>
                  </a:lnTo>
                  <a:lnTo>
                    <a:pt x="1390" y="1858"/>
                  </a:lnTo>
                  <a:lnTo>
                    <a:pt x="1405" y="1865"/>
                  </a:lnTo>
                  <a:lnTo>
                    <a:pt x="1421" y="1872"/>
                  </a:lnTo>
                  <a:lnTo>
                    <a:pt x="1435" y="1879"/>
                  </a:lnTo>
                  <a:close/>
                  <a:moveTo>
                    <a:pt x="1377" y="1797"/>
                  </a:moveTo>
                  <a:lnTo>
                    <a:pt x="1381" y="1794"/>
                  </a:lnTo>
                  <a:lnTo>
                    <a:pt x="1384" y="1791"/>
                  </a:lnTo>
                  <a:lnTo>
                    <a:pt x="1388" y="1790"/>
                  </a:lnTo>
                  <a:lnTo>
                    <a:pt x="1392" y="1789"/>
                  </a:lnTo>
                  <a:lnTo>
                    <a:pt x="1401" y="1789"/>
                  </a:lnTo>
                  <a:lnTo>
                    <a:pt x="1410" y="1790"/>
                  </a:lnTo>
                  <a:lnTo>
                    <a:pt x="1420" y="1794"/>
                  </a:lnTo>
                  <a:lnTo>
                    <a:pt x="1429" y="1800"/>
                  </a:lnTo>
                  <a:lnTo>
                    <a:pt x="1438" y="1806"/>
                  </a:lnTo>
                  <a:lnTo>
                    <a:pt x="1445" y="1813"/>
                  </a:lnTo>
                  <a:lnTo>
                    <a:pt x="1441" y="1822"/>
                  </a:lnTo>
                  <a:lnTo>
                    <a:pt x="1438" y="1830"/>
                  </a:lnTo>
                  <a:lnTo>
                    <a:pt x="1410" y="1830"/>
                  </a:lnTo>
                  <a:lnTo>
                    <a:pt x="1402" y="1823"/>
                  </a:lnTo>
                  <a:lnTo>
                    <a:pt x="1394" y="1817"/>
                  </a:lnTo>
                  <a:lnTo>
                    <a:pt x="1386" y="1810"/>
                  </a:lnTo>
                  <a:lnTo>
                    <a:pt x="1377" y="1804"/>
                  </a:lnTo>
                  <a:lnTo>
                    <a:pt x="1377" y="1797"/>
                  </a:lnTo>
                  <a:close/>
                  <a:moveTo>
                    <a:pt x="1681" y="1150"/>
                  </a:moveTo>
                  <a:lnTo>
                    <a:pt x="1675" y="1148"/>
                  </a:lnTo>
                  <a:lnTo>
                    <a:pt x="1667" y="1144"/>
                  </a:lnTo>
                  <a:lnTo>
                    <a:pt x="1662" y="1141"/>
                  </a:lnTo>
                  <a:lnTo>
                    <a:pt x="1659" y="1139"/>
                  </a:lnTo>
                  <a:lnTo>
                    <a:pt x="1657" y="1137"/>
                  </a:lnTo>
                  <a:lnTo>
                    <a:pt x="1656" y="1135"/>
                  </a:lnTo>
                  <a:lnTo>
                    <a:pt x="1661" y="1130"/>
                  </a:lnTo>
                  <a:lnTo>
                    <a:pt x="1666" y="1126"/>
                  </a:lnTo>
                  <a:lnTo>
                    <a:pt x="1669" y="1123"/>
                  </a:lnTo>
                  <a:lnTo>
                    <a:pt x="1672" y="1122"/>
                  </a:lnTo>
                  <a:lnTo>
                    <a:pt x="1675" y="1123"/>
                  </a:lnTo>
                  <a:lnTo>
                    <a:pt x="1679" y="1127"/>
                  </a:lnTo>
                  <a:lnTo>
                    <a:pt x="1685" y="1131"/>
                  </a:lnTo>
                  <a:lnTo>
                    <a:pt x="1692" y="1138"/>
                  </a:lnTo>
                  <a:lnTo>
                    <a:pt x="1690" y="1141"/>
                  </a:lnTo>
                  <a:lnTo>
                    <a:pt x="1687" y="1146"/>
                  </a:lnTo>
                  <a:lnTo>
                    <a:pt x="1683" y="1149"/>
                  </a:lnTo>
                  <a:lnTo>
                    <a:pt x="1681" y="1150"/>
                  </a:lnTo>
                  <a:close/>
                  <a:moveTo>
                    <a:pt x="1713" y="1196"/>
                  </a:moveTo>
                  <a:lnTo>
                    <a:pt x="1709" y="1195"/>
                  </a:lnTo>
                  <a:lnTo>
                    <a:pt x="1702" y="1197"/>
                  </a:lnTo>
                  <a:lnTo>
                    <a:pt x="1696" y="1200"/>
                  </a:lnTo>
                  <a:lnTo>
                    <a:pt x="1692" y="1202"/>
                  </a:lnTo>
                  <a:lnTo>
                    <a:pt x="1683" y="1198"/>
                  </a:lnTo>
                  <a:lnTo>
                    <a:pt x="1673" y="1193"/>
                  </a:lnTo>
                  <a:lnTo>
                    <a:pt x="1662" y="1189"/>
                  </a:lnTo>
                  <a:lnTo>
                    <a:pt x="1655" y="1186"/>
                  </a:lnTo>
                  <a:lnTo>
                    <a:pt x="1658" y="1183"/>
                  </a:lnTo>
                  <a:lnTo>
                    <a:pt x="1662" y="1180"/>
                  </a:lnTo>
                  <a:lnTo>
                    <a:pt x="1669" y="1178"/>
                  </a:lnTo>
                  <a:lnTo>
                    <a:pt x="1675" y="1177"/>
                  </a:lnTo>
                  <a:lnTo>
                    <a:pt x="1683" y="1178"/>
                  </a:lnTo>
                  <a:lnTo>
                    <a:pt x="1692" y="1182"/>
                  </a:lnTo>
                  <a:lnTo>
                    <a:pt x="1697" y="1184"/>
                  </a:lnTo>
                  <a:lnTo>
                    <a:pt x="1702" y="1187"/>
                  </a:lnTo>
                  <a:lnTo>
                    <a:pt x="1708" y="1191"/>
                  </a:lnTo>
                  <a:lnTo>
                    <a:pt x="1713" y="1196"/>
                  </a:lnTo>
                  <a:close/>
                  <a:moveTo>
                    <a:pt x="1961" y="2788"/>
                  </a:moveTo>
                  <a:lnTo>
                    <a:pt x="1977" y="2809"/>
                  </a:lnTo>
                  <a:lnTo>
                    <a:pt x="1988" y="2830"/>
                  </a:lnTo>
                  <a:lnTo>
                    <a:pt x="2000" y="2853"/>
                  </a:lnTo>
                  <a:lnTo>
                    <a:pt x="2012" y="2883"/>
                  </a:lnTo>
                  <a:lnTo>
                    <a:pt x="1992" y="2888"/>
                  </a:lnTo>
                  <a:lnTo>
                    <a:pt x="1973" y="2892"/>
                  </a:lnTo>
                  <a:lnTo>
                    <a:pt x="1954" y="2897"/>
                  </a:lnTo>
                  <a:lnTo>
                    <a:pt x="1936" y="2899"/>
                  </a:lnTo>
                  <a:lnTo>
                    <a:pt x="1900" y="2902"/>
                  </a:lnTo>
                  <a:lnTo>
                    <a:pt x="1862" y="2904"/>
                  </a:lnTo>
                  <a:lnTo>
                    <a:pt x="1828" y="2902"/>
                  </a:lnTo>
                  <a:lnTo>
                    <a:pt x="1795" y="2898"/>
                  </a:lnTo>
                  <a:lnTo>
                    <a:pt x="1765" y="2893"/>
                  </a:lnTo>
                  <a:lnTo>
                    <a:pt x="1736" y="2887"/>
                  </a:lnTo>
                  <a:lnTo>
                    <a:pt x="1738" y="2511"/>
                  </a:lnTo>
                  <a:lnTo>
                    <a:pt x="1736" y="2474"/>
                  </a:lnTo>
                  <a:lnTo>
                    <a:pt x="1732" y="2423"/>
                  </a:lnTo>
                  <a:lnTo>
                    <a:pt x="1727" y="2360"/>
                  </a:lnTo>
                  <a:lnTo>
                    <a:pt x="1720" y="2285"/>
                  </a:lnTo>
                  <a:lnTo>
                    <a:pt x="1714" y="2202"/>
                  </a:lnTo>
                  <a:lnTo>
                    <a:pt x="1707" y="2115"/>
                  </a:lnTo>
                  <a:lnTo>
                    <a:pt x="1699" y="2023"/>
                  </a:lnTo>
                  <a:lnTo>
                    <a:pt x="1693" y="1930"/>
                  </a:lnTo>
                  <a:lnTo>
                    <a:pt x="1686" y="1839"/>
                  </a:lnTo>
                  <a:lnTo>
                    <a:pt x="1680" y="1751"/>
                  </a:lnTo>
                  <a:lnTo>
                    <a:pt x="1676" y="1669"/>
                  </a:lnTo>
                  <a:lnTo>
                    <a:pt x="1673" y="1595"/>
                  </a:lnTo>
                  <a:lnTo>
                    <a:pt x="1672" y="1532"/>
                  </a:lnTo>
                  <a:lnTo>
                    <a:pt x="1672" y="1482"/>
                  </a:lnTo>
                  <a:lnTo>
                    <a:pt x="1674" y="1463"/>
                  </a:lnTo>
                  <a:lnTo>
                    <a:pt x="1675" y="1447"/>
                  </a:lnTo>
                  <a:lnTo>
                    <a:pt x="1678" y="1436"/>
                  </a:lnTo>
                  <a:lnTo>
                    <a:pt x="1681" y="1430"/>
                  </a:lnTo>
                  <a:lnTo>
                    <a:pt x="1683" y="1433"/>
                  </a:lnTo>
                  <a:lnTo>
                    <a:pt x="1687" y="1435"/>
                  </a:lnTo>
                  <a:lnTo>
                    <a:pt x="1690" y="1437"/>
                  </a:lnTo>
                  <a:lnTo>
                    <a:pt x="1694" y="1438"/>
                  </a:lnTo>
                  <a:lnTo>
                    <a:pt x="1704" y="1439"/>
                  </a:lnTo>
                  <a:lnTo>
                    <a:pt x="1714" y="1439"/>
                  </a:lnTo>
                  <a:lnTo>
                    <a:pt x="1725" y="1440"/>
                  </a:lnTo>
                  <a:lnTo>
                    <a:pt x="1734" y="1444"/>
                  </a:lnTo>
                  <a:lnTo>
                    <a:pt x="1738" y="1446"/>
                  </a:lnTo>
                  <a:lnTo>
                    <a:pt x="1742" y="1449"/>
                  </a:lnTo>
                  <a:lnTo>
                    <a:pt x="1745" y="1452"/>
                  </a:lnTo>
                  <a:lnTo>
                    <a:pt x="1747" y="1457"/>
                  </a:lnTo>
                  <a:lnTo>
                    <a:pt x="1743" y="1463"/>
                  </a:lnTo>
                  <a:lnTo>
                    <a:pt x="1739" y="1469"/>
                  </a:lnTo>
                  <a:lnTo>
                    <a:pt x="1730" y="1465"/>
                  </a:lnTo>
                  <a:lnTo>
                    <a:pt x="1723" y="1462"/>
                  </a:lnTo>
                  <a:lnTo>
                    <a:pt x="1715" y="1459"/>
                  </a:lnTo>
                  <a:lnTo>
                    <a:pt x="1709" y="1458"/>
                  </a:lnTo>
                  <a:lnTo>
                    <a:pt x="1696" y="1457"/>
                  </a:lnTo>
                  <a:lnTo>
                    <a:pt x="1680" y="1457"/>
                  </a:lnTo>
                  <a:lnTo>
                    <a:pt x="1683" y="1487"/>
                  </a:lnTo>
                  <a:lnTo>
                    <a:pt x="1688" y="1515"/>
                  </a:lnTo>
                  <a:lnTo>
                    <a:pt x="1692" y="1544"/>
                  </a:lnTo>
                  <a:lnTo>
                    <a:pt x="1697" y="1573"/>
                  </a:lnTo>
                  <a:lnTo>
                    <a:pt x="1710" y="1629"/>
                  </a:lnTo>
                  <a:lnTo>
                    <a:pt x="1723" y="1685"/>
                  </a:lnTo>
                  <a:lnTo>
                    <a:pt x="1735" y="1742"/>
                  </a:lnTo>
                  <a:lnTo>
                    <a:pt x="1746" y="1800"/>
                  </a:lnTo>
                  <a:lnTo>
                    <a:pt x="1751" y="1829"/>
                  </a:lnTo>
                  <a:lnTo>
                    <a:pt x="1755" y="1859"/>
                  </a:lnTo>
                  <a:lnTo>
                    <a:pt x="1758" y="1890"/>
                  </a:lnTo>
                  <a:lnTo>
                    <a:pt x="1762" y="1921"/>
                  </a:lnTo>
                  <a:lnTo>
                    <a:pt x="1764" y="1936"/>
                  </a:lnTo>
                  <a:lnTo>
                    <a:pt x="1767" y="1949"/>
                  </a:lnTo>
                  <a:lnTo>
                    <a:pt x="1771" y="1960"/>
                  </a:lnTo>
                  <a:lnTo>
                    <a:pt x="1775" y="1973"/>
                  </a:lnTo>
                  <a:lnTo>
                    <a:pt x="1778" y="1986"/>
                  </a:lnTo>
                  <a:lnTo>
                    <a:pt x="1781" y="1999"/>
                  </a:lnTo>
                  <a:lnTo>
                    <a:pt x="1781" y="2008"/>
                  </a:lnTo>
                  <a:lnTo>
                    <a:pt x="1781" y="2016"/>
                  </a:lnTo>
                  <a:lnTo>
                    <a:pt x="1781" y="2026"/>
                  </a:lnTo>
                  <a:lnTo>
                    <a:pt x="1778" y="2036"/>
                  </a:lnTo>
                  <a:lnTo>
                    <a:pt x="1786" y="2045"/>
                  </a:lnTo>
                  <a:lnTo>
                    <a:pt x="1792" y="2054"/>
                  </a:lnTo>
                  <a:lnTo>
                    <a:pt x="1789" y="2069"/>
                  </a:lnTo>
                  <a:lnTo>
                    <a:pt x="1788" y="2085"/>
                  </a:lnTo>
                  <a:lnTo>
                    <a:pt x="1787" y="2102"/>
                  </a:lnTo>
                  <a:lnTo>
                    <a:pt x="1788" y="2120"/>
                  </a:lnTo>
                  <a:lnTo>
                    <a:pt x="1789" y="2138"/>
                  </a:lnTo>
                  <a:lnTo>
                    <a:pt x="1792" y="2157"/>
                  </a:lnTo>
                  <a:lnTo>
                    <a:pt x="1795" y="2176"/>
                  </a:lnTo>
                  <a:lnTo>
                    <a:pt x="1800" y="2196"/>
                  </a:lnTo>
                  <a:lnTo>
                    <a:pt x="1821" y="2279"/>
                  </a:lnTo>
                  <a:lnTo>
                    <a:pt x="1845" y="2367"/>
                  </a:lnTo>
                  <a:lnTo>
                    <a:pt x="1855" y="2410"/>
                  </a:lnTo>
                  <a:lnTo>
                    <a:pt x="1865" y="2455"/>
                  </a:lnTo>
                  <a:lnTo>
                    <a:pt x="1868" y="2476"/>
                  </a:lnTo>
                  <a:lnTo>
                    <a:pt x="1871" y="2498"/>
                  </a:lnTo>
                  <a:lnTo>
                    <a:pt x="1873" y="2519"/>
                  </a:lnTo>
                  <a:lnTo>
                    <a:pt x="1874" y="2539"/>
                  </a:lnTo>
                  <a:lnTo>
                    <a:pt x="1874" y="2559"/>
                  </a:lnTo>
                  <a:lnTo>
                    <a:pt x="1872" y="2580"/>
                  </a:lnTo>
                  <a:lnTo>
                    <a:pt x="1870" y="2599"/>
                  </a:lnTo>
                  <a:lnTo>
                    <a:pt x="1866" y="2618"/>
                  </a:lnTo>
                  <a:lnTo>
                    <a:pt x="1860" y="2636"/>
                  </a:lnTo>
                  <a:lnTo>
                    <a:pt x="1853" y="2652"/>
                  </a:lnTo>
                  <a:lnTo>
                    <a:pt x="1844" y="2669"/>
                  </a:lnTo>
                  <a:lnTo>
                    <a:pt x="1833" y="2685"/>
                  </a:lnTo>
                  <a:lnTo>
                    <a:pt x="1817" y="2698"/>
                  </a:lnTo>
                  <a:lnTo>
                    <a:pt x="1802" y="2712"/>
                  </a:lnTo>
                  <a:lnTo>
                    <a:pt x="1786" y="2724"/>
                  </a:lnTo>
                  <a:lnTo>
                    <a:pt x="1771" y="2737"/>
                  </a:lnTo>
                  <a:lnTo>
                    <a:pt x="1771" y="2757"/>
                  </a:lnTo>
                  <a:lnTo>
                    <a:pt x="1771" y="2776"/>
                  </a:lnTo>
                  <a:lnTo>
                    <a:pt x="1771" y="2796"/>
                  </a:lnTo>
                  <a:lnTo>
                    <a:pt x="1771" y="2815"/>
                  </a:lnTo>
                  <a:lnTo>
                    <a:pt x="1790" y="2822"/>
                  </a:lnTo>
                  <a:lnTo>
                    <a:pt x="1806" y="2827"/>
                  </a:lnTo>
                  <a:lnTo>
                    <a:pt x="1820" y="2829"/>
                  </a:lnTo>
                  <a:lnTo>
                    <a:pt x="1831" y="2830"/>
                  </a:lnTo>
                  <a:lnTo>
                    <a:pt x="1842" y="2829"/>
                  </a:lnTo>
                  <a:lnTo>
                    <a:pt x="1851" y="2828"/>
                  </a:lnTo>
                  <a:lnTo>
                    <a:pt x="1860" y="2825"/>
                  </a:lnTo>
                  <a:lnTo>
                    <a:pt x="1868" y="2822"/>
                  </a:lnTo>
                  <a:lnTo>
                    <a:pt x="1884" y="2813"/>
                  </a:lnTo>
                  <a:lnTo>
                    <a:pt x="1904" y="2804"/>
                  </a:lnTo>
                  <a:lnTo>
                    <a:pt x="1915" y="2799"/>
                  </a:lnTo>
                  <a:lnTo>
                    <a:pt x="1928" y="2795"/>
                  </a:lnTo>
                  <a:lnTo>
                    <a:pt x="1944" y="2791"/>
                  </a:lnTo>
                  <a:lnTo>
                    <a:pt x="1961" y="2788"/>
                  </a:lnTo>
                  <a:close/>
                  <a:moveTo>
                    <a:pt x="1839" y="2753"/>
                  </a:moveTo>
                  <a:lnTo>
                    <a:pt x="1840" y="2762"/>
                  </a:lnTo>
                  <a:lnTo>
                    <a:pt x="1842" y="2772"/>
                  </a:lnTo>
                  <a:lnTo>
                    <a:pt x="1831" y="2786"/>
                  </a:lnTo>
                  <a:lnTo>
                    <a:pt x="1826" y="2793"/>
                  </a:lnTo>
                  <a:lnTo>
                    <a:pt x="1824" y="2795"/>
                  </a:lnTo>
                  <a:lnTo>
                    <a:pt x="1823" y="2795"/>
                  </a:lnTo>
                  <a:lnTo>
                    <a:pt x="1808" y="2788"/>
                  </a:lnTo>
                  <a:lnTo>
                    <a:pt x="1793" y="2781"/>
                  </a:lnTo>
                  <a:lnTo>
                    <a:pt x="1794" y="2769"/>
                  </a:lnTo>
                  <a:lnTo>
                    <a:pt x="1796" y="2759"/>
                  </a:lnTo>
                  <a:lnTo>
                    <a:pt x="1797" y="2756"/>
                  </a:lnTo>
                  <a:lnTo>
                    <a:pt x="1800" y="2754"/>
                  </a:lnTo>
                  <a:lnTo>
                    <a:pt x="1802" y="2752"/>
                  </a:lnTo>
                  <a:lnTo>
                    <a:pt x="1804" y="2750"/>
                  </a:lnTo>
                  <a:lnTo>
                    <a:pt x="1809" y="2749"/>
                  </a:lnTo>
                  <a:lnTo>
                    <a:pt x="1816" y="2749"/>
                  </a:lnTo>
                  <a:lnTo>
                    <a:pt x="1826" y="2751"/>
                  </a:lnTo>
                  <a:lnTo>
                    <a:pt x="1839" y="2753"/>
                  </a:lnTo>
                  <a:close/>
                  <a:moveTo>
                    <a:pt x="2036" y="2668"/>
                  </a:moveTo>
                  <a:lnTo>
                    <a:pt x="2026" y="2677"/>
                  </a:lnTo>
                  <a:lnTo>
                    <a:pt x="2007" y="2691"/>
                  </a:lnTo>
                  <a:lnTo>
                    <a:pt x="1981" y="2708"/>
                  </a:lnTo>
                  <a:lnTo>
                    <a:pt x="1953" y="2728"/>
                  </a:lnTo>
                  <a:lnTo>
                    <a:pt x="1924" y="2745"/>
                  </a:lnTo>
                  <a:lnTo>
                    <a:pt x="1899" y="2761"/>
                  </a:lnTo>
                  <a:lnTo>
                    <a:pt x="1881" y="2773"/>
                  </a:lnTo>
                  <a:lnTo>
                    <a:pt x="1874" y="2776"/>
                  </a:lnTo>
                  <a:lnTo>
                    <a:pt x="1865" y="2761"/>
                  </a:lnTo>
                  <a:lnTo>
                    <a:pt x="1855" y="2747"/>
                  </a:lnTo>
                  <a:lnTo>
                    <a:pt x="1847" y="2732"/>
                  </a:lnTo>
                  <a:lnTo>
                    <a:pt x="1839" y="2717"/>
                  </a:lnTo>
                  <a:lnTo>
                    <a:pt x="1861" y="2703"/>
                  </a:lnTo>
                  <a:lnTo>
                    <a:pt x="1884" y="2687"/>
                  </a:lnTo>
                  <a:lnTo>
                    <a:pt x="1897" y="2680"/>
                  </a:lnTo>
                  <a:lnTo>
                    <a:pt x="1908" y="2673"/>
                  </a:lnTo>
                  <a:lnTo>
                    <a:pt x="1921" y="2666"/>
                  </a:lnTo>
                  <a:lnTo>
                    <a:pt x="1934" y="2660"/>
                  </a:lnTo>
                  <a:lnTo>
                    <a:pt x="1946" y="2655"/>
                  </a:lnTo>
                  <a:lnTo>
                    <a:pt x="1959" y="2651"/>
                  </a:lnTo>
                  <a:lnTo>
                    <a:pt x="1972" y="2649"/>
                  </a:lnTo>
                  <a:lnTo>
                    <a:pt x="1984" y="2648"/>
                  </a:lnTo>
                  <a:lnTo>
                    <a:pt x="1998" y="2650"/>
                  </a:lnTo>
                  <a:lnTo>
                    <a:pt x="2011" y="2654"/>
                  </a:lnTo>
                  <a:lnTo>
                    <a:pt x="2017" y="2656"/>
                  </a:lnTo>
                  <a:lnTo>
                    <a:pt x="2023" y="2660"/>
                  </a:lnTo>
                  <a:lnTo>
                    <a:pt x="2030" y="2663"/>
                  </a:lnTo>
                  <a:lnTo>
                    <a:pt x="2036" y="2668"/>
                  </a:lnTo>
                  <a:close/>
                  <a:moveTo>
                    <a:pt x="1897" y="2610"/>
                  </a:moveTo>
                  <a:lnTo>
                    <a:pt x="1902" y="2610"/>
                  </a:lnTo>
                  <a:lnTo>
                    <a:pt x="1907" y="2610"/>
                  </a:lnTo>
                  <a:lnTo>
                    <a:pt x="1910" y="2611"/>
                  </a:lnTo>
                  <a:lnTo>
                    <a:pt x="1914" y="2613"/>
                  </a:lnTo>
                  <a:lnTo>
                    <a:pt x="1918" y="2615"/>
                  </a:lnTo>
                  <a:lnTo>
                    <a:pt x="1923" y="2619"/>
                  </a:lnTo>
                  <a:lnTo>
                    <a:pt x="1923" y="2624"/>
                  </a:lnTo>
                  <a:lnTo>
                    <a:pt x="1918" y="2626"/>
                  </a:lnTo>
                  <a:lnTo>
                    <a:pt x="1914" y="2628"/>
                  </a:lnTo>
                  <a:lnTo>
                    <a:pt x="1908" y="2629"/>
                  </a:lnTo>
                  <a:lnTo>
                    <a:pt x="1905" y="2629"/>
                  </a:lnTo>
                  <a:lnTo>
                    <a:pt x="1900" y="2628"/>
                  </a:lnTo>
                  <a:lnTo>
                    <a:pt x="1896" y="2628"/>
                  </a:lnTo>
                  <a:lnTo>
                    <a:pt x="1896" y="2619"/>
                  </a:lnTo>
                  <a:lnTo>
                    <a:pt x="1897" y="2610"/>
                  </a:lnTo>
                  <a:close/>
                  <a:moveTo>
                    <a:pt x="1944" y="2572"/>
                  </a:moveTo>
                  <a:lnTo>
                    <a:pt x="1943" y="2579"/>
                  </a:lnTo>
                  <a:lnTo>
                    <a:pt x="1940" y="2587"/>
                  </a:lnTo>
                  <a:lnTo>
                    <a:pt x="1938" y="2590"/>
                  </a:lnTo>
                  <a:lnTo>
                    <a:pt x="1937" y="2593"/>
                  </a:lnTo>
                  <a:lnTo>
                    <a:pt x="1935" y="2594"/>
                  </a:lnTo>
                  <a:lnTo>
                    <a:pt x="1934" y="2594"/>
                  </a:lnTo>
                  <a:lnTo>
                    <a:pt x="1923" y="2591"/>
                  </a:lnTo>
                  <a:lnTo>
                    <a:pt x="1912" y="2587"/>
                  </a:lnTo>
                  <a:lnTo>
                    <a:pt x="1903" y="2584"/>
                  </a:lnTo>
                  <a:lnTo>
                    <a:pt x="1892" y="2581"/>
                  </a:lnTo>
                  <a:lnTo>
                    <a:pt x="1892" y="2573"/>
                  </a:lnTo>
                  <a:lnTo>
                    <a:pt x="1891" y="2565"/>
                  </a:lnTo>
                  <a:lnTo>
                    <a:pt x="1897" y="2562"/>
                  </a:lnTo>
                  <a:lnTo>
                    <a:pt x="1902" y="2558"/>
                  </a:lnTo>
                  <a:lnTo>
                    <a:pt x="1909" y="2556"/>
                  </a:lnTo>
                  <a:lnTo>
                    <a:pt x="1917" y="2556"/>
                  </a:lnTo>
                  <a:lnTo>
                    <a:pt x="1924" y="2557"/>
                  </a:lnTo>
                  <a:lnTo>
                    <a:pt x="1931" y="2561"/>
                  </a:lnTo>
                  <a:lnTo>
                    <a:pt x="1939" y="2566"/>
                  </a:lnTo>
                  <a:lnTo>
                    <a:pt x="1944" y="2572"/>
                  </a:lnTo>
                  <a:close/>
                  <a:moveTo>
                    <a:pt x="1941" y="2524"/>
                  </a:moveTo>
                  <a:lnTo>
                    <a:pt x="1940" y="2526"/>
                  </a:lnTo>
                  <a:lnTo>
                    <a:pt x="1939" y="2530"/>
                  </a:lnTo>
                  <a:lnTo>
                    <a:pt x="1934" y="2530"/>
                  </a:lnTo>
                  <a:lnTo>
                    <a:pt x="1924" y="2527"/>
                  </a:lnTo>
                  <a:lnTo>
                    <a:pt x="1915" y="2525"/>
                  </a:lnTo>
                  <a:lnTo>
                    <a:pt x="1906" y="2523"/>
                  </a:lnTo>
                  <a:lnTo>
                    <a:pt x="1897" y="2520"/>
                  </a:lnTo>
                  <a:lnTo>
                    <a:pt x="1902" y="2516"/>
                  </a:lnTo>
                  <a:lnTo>
                    <a:pt x="1907" y="2514"/>
                  </a:lnTo>
                  <a:lnTo>
                    <a:pt x="1912" y="2512"/>
                  </a:lnTo>
                  <a:lnTo>
                    <a:pt x="1917" y="2512"/>
                  </a:lnTo>
                  <a:lnTo>
                    <a:pt x="1922" y="2512"/>
                  </a:lnTo>
                  <a:lnTo>
                    <a:pt x="1928" y="2514"/>
                  </a:lnTo>
                  <a:lnTo>
                    <a:pt x="1935" y="2518"/>
                  </a:lnTo>
                  <a:lnTo>
                    <a:pt x="1941" y="2524"/>
                  </a:lnTo>
                  <a:close/>
                  <a:moveTo>
                    <a:pt x="1930" y="2470"/>
                  </a:moveTo>
                  <a:lnTo>
                    <a:pt x="1928" y="2476"/>
                  </a:lnTo>
                  <a:lnTo>
                    <a:pt x="1924" y="2486"/>
                  </a:lnTo>
                  <a:lnTo>
                    <a:pt x="1921" y="2490"/>
                  </a:lnTo>
                  <a:lnTo>
                    <a:pt x="1919" y="2494"/>
                  </a:lnTo>
                  <a:lnTo>
                    <a:pt x="1917" y="2496"/>
                  </a:lnTo>
                  <a:lnTo>
                    <a:pt x="1915" y="2496"/>
                  </a:lnTo>
                  <a:lnTo>
                    <a:pt x="1906" y="2493"/>
                  </a:lnTo>
                  <a:lnTo>
                    <a:pt x="1899" y="2489"/>
                  </a:lnTo>
                  <a:lnTo>
                    <a:pt x="1893" y="2484"/>
                  </a:lnTo>
                  <a:lnTo>
                    <a:pt x="1889" y="2480"/>
                  </a:lnTo>
                  <a:lnTo>
                    <a:pt x="1881" y="2471"/>
                  </a:lnTo>
                  <a:lnTo>
                    <a:pt x="1874" y="2461"/>
                  </a:lnTo>
                  <a:lnTo>
                    <a:pt x="1889" y="2458"/>
                  </a:lnTo>
                  <a:lnTo>
                    <a:pt x="1901" y="2458"/>
                  </a:lnTo>
                  <a:lnTo>
                    <a:pt x="1906" y="2459"/>
                  </a:lnTo>
                  <a:lnTo>
                    <a:pt x="1914" y="2461"/>
                  </a:lnTo>
                  <a:lnTo>
                    <a:pt x="1921" y="2464"/>
                  </a:lnTo>
                  <a:lnTo>
                    <a:pt x="1930" y="2470"/>
                  </a:lnTo>
                  <a:close/>
                  <a:moveTo>
                    <a:pt x="1895" y="2397"/>
                  </a:moveTo>
                  <a:lnTo>
                    <a:pt x="1906" y="2406"/>
                  </a:lnTo>
                  <a:lnTo>
                    <a:pt x="1919" y="2416"/>
                  </a:lnTo>
                  <a:lnTo>
                    <a:pt x="1914" y="2423"/>
                  </a:lnTo>
                  <a:lnTo>
                    <a:pt x="1909" y="2432"/>
                  </a:lnTo>
                  <a:lnTo>
                    <a:pt x="1878" y="2432"/>
                  </a:lnTo>
                  <a:lnTo>
                    <a:pt x="1870" y="2422"/>
                  </a:lnTo>
                  <a:lnTo>
                    <a:pt x="1863" y="2412"/>
                  </a:lnTo>
                  <a:lnTo>
                    <a:pt x="1870" y="2408"/>
                  </a:lnTo>
                  <a:lnTo>
                    <a:pt x="1879" y="2404"/>
                  </a:lnTo>
                  <a:lnTo>
                    <a:pt x="1887" y="2401"/>
                  </a:lnTo>
                  <a:lnTo>
                    <a:pt x="1895" y="2397"/>
                  </a:lnTo>
                  <a:close/>
                  <a:moveTo>
                    <a:pt x="1919" y="2358"/>
                  </a:moveTo>
                  <a:lnTo>
                    <a:pt x="1916" y="2362"/>
                  </a:lnTo>
                  <a:lnTo>
                    <a:pt x="1911" y="2366"/>
                  </a:lnTo>
                  <a:lnTo>
                    <a:pt x="1905" y="2370"/>
                  </a:lnTo>
                  <a:lnTo>
                    <a:pt x="1900" y="2374"/>
                  </a:lnTo>
                  <a:lnTo>
                    <a:pt x="1887" y="2371"/>
                  </a:lnTo>
                  <a:lnTo>
                    <a:pt x="1878" y="2368"/>
                  </a:lnTo>
                  <a:lnTo>
                    <a:pt x="1870" y="2364"/>
                  </a:lnTo>
                  <a:lnTo>
                    <a:pt x="1866" y="2360"/>
                  </a:lnTo>
                  <a:lnTo>
                    <a:pt x="1859" y="2347"/>
                  </a:lnTo>
                  <a:lnTo>
                    <a:pt x="1849" y="2330"/>
                  </a:lnTo>
                  <a:lnTo>
                    <a:pt x="1859" y="2330"/>
                  </a:lnTo>
                  <a:lnTo>
                    <a:pt x="1868" y="2331"/>
                  </a:lnTo>
                  <a:lnTo>
                    <a:pt x="1876" y="2332"/>
                  </a:lnTo>
                  <a:lnTo>
                    <a:pt x="1883" y="2334"/>
                  </a:lnTo>
                  <a:lnTo>
                    <a:pt x="1890" y="2338"/>
                  </a:lnTo>
                  <a:lnTo>
                    <a:pt x="1898" y="2342"/>
                  </a:lnTo>
                  <a:lnTo>
                    <a:pt x="1907" y="2349"/>
                  </a:lnTo>
                  <a:lnTo>
                    <a:pt x="1919" y="2358"/>
                  </a:lnTo>
                  <a:close/>
                  <a:moveTo>
                    <a:pt x="1905" y="1948"/>
                  </a:moveTo>
                  <a:lnTo>
                    <a:pt x="1904" y="1937"/>
                  </a:lnTo>
                  <a:lnTo>
                    <a:pt x="1903" y="1928"/>
                  </a:lnTo>
                  <a:lnTo>
                    <a:pt x="1914" y="1929"/>
                  </a:lnTo>
                  <a:lnTo>
                    <a:pt x="1924" y="1931"/>
                  </a:lnTo>
                  <a:lnTo>
                    <a:pt x="1934" y="1933"/>
                  </a:lnTo>
                  <a:lnTo>
                    <a:pt x="1943" y="1936"/>
                  </a:lnTo>
                  <a:lnTo>
                    <a:pt x="1953" y="1940"/>
                  </a:lnTo>
                  <a:lnTo>
                    <a:pt x="1961" y="1944"/>
                  </a:lnTo>
                  <a:lnTo>
                    <a:pt x="1969" y="1949"/>
                  </a:lnTo>
                  <a:lnTo>
                    <a:pt x="1978" y="1954"/>
                  </a:lnTo>
                  <a:lnTo>
                    <a:pt x="1995" y="1966"/>
                  </a:lnTo>
                  <a:lnTo>
                    <a:pt x="2012" y="1978"/>
                  </a:lnTo>
                  <a:lnTo>
                    <a:pt x="2030" y="1993"/>
                  </a:lnTo>
                  <a:lnTo>
                    <a:pt x="2048" y="2009"/>
                  </a:lnTo>
                  <a:lnTo>
                    <a:pt x="2045" y="2012"/>
                  </a:lnTo>
                  <a:lnTo>
                    <a:pt x="2042" y="2014"/>
                  </a:lnTo>
                  <a:lnTo>
                    <a:pt x="2040" y="2015"/>
                  </a:lnTo>
                  <a:lnTo>
                    <a:pt x="2036" y="2016"/>
                  </a:lnTo>
                  <a:lnTo>
                    <a:pt x="2003" y="1998"/>
                  </a:lnTo>
                  <a:lnTo>
                    <a:pt x="1971" y="1981"/>
                  </a:lnTo>
                  <a:lnTo>
                    <a:pt x="1938" y="1965"/>
                  </a:lnTo>
                  <a:lnTo>
                    <a:pt x="1905" y="1948"/>
                  </a:lnTo>
                  <a:close/>
                  <a:moveTo>
                    <a:pt x="1976" y="2015"/>
                  </a:moveTo>
                  <a:lnTo>
                    <a:pt x="1976" y="2021"/>
                  </a:lnTo>
                  <a:lnTo>
                    <a:pt x="1975" y="2026"/>
                  </a:lnTo>
                  <a:lnTo>
                    <a:pt x="1973" y="2030"/>
                  </a:lnTo>
                  <a:lnTo>
                    <a:pt x="1972" y="2034"/>
                  </a:lnTo>
                  <a:lnTo>
                    <a:pt x="1966" y="2042"/>
                  </a:lnTo>
                  <a:lnTo>
                    <a:pt x="1959" y="2049"/>
                  </a:lnTo>
                  <a:lnTo>
                    <a:pt x="1943" y="2061"/>
                  </a:lnTo>
                  <a:lnTo>
                    <a:pt x="1926" y="2073"/>
                  </a:lnTo>
                  <a:lnTo>
                    <a:pt x="1925" y="2095"/>
                  </a:lnTo>
                  <a:lnTo>
                    <a:pt x="1923" y="2117"/>
                  </a:lnTo>
                  <a:lnTo>
                    <a:pt x="1919" y="2140"/>
                  </a:lnTo>
                  <a:lnTo>
                    <a:pt x="1915" y="2164"/>
                  </a:lnTo>
                  <a:lnTo>
                    <a:pt x="1911" y="2164"/>
                  </a:lnTo>
                  <a:lnTo>
                    <a:pt x="1909" y="2165"/>
                  </a:lnTo>
                  <a:lnTo>
                    <a:pt x="1905" y="2164"/>
                  </a:lnTo>
                  <a:lnTo>
                    <a:pt x="1902" y="2163"/>
                  </a:lnTo>
                  <a:lnTo>
                    <a:pt x="1900" y="2144"/>
                  </a:lnTo>
                  <a:lnTo>
                    <a:pt x="1897" y="2121"/>
                  </a:lnTo>
                  <a:lnTo>
                    <a:pt x="1892" y="2096"/>
                  </a:lnTo>
                  <a:lnTo>
                    <a:pt x="1888" y="2068"/>
                  </a:lnTo>
                  <a:lnTo>
                    <a:pt x="1886" y="2042"/>
                  </a:lnTo>
                  <a:lnTo>
                    <a:pt x="1885" y="2017"/>
                  </a:lnTo>
                  <a:lnTo>
                    <a:pt x="1886" y="2007"/>
                  </a:lnTo>
                  <a:lnTo>
                    <a:pt x="1888" y="1997"/>
                  </a:lnTo>
                  <a:lnTo>
                    <a:pt x="1891" y="1990"/>
                  </a:lnTo>
                  <a:lnTo>
                    <a:pt x="1895" y="1984"/>
                  </a:lnTo>
                  <a:lnTo>
                    <a:pt x="1916" y="1988"/>
                  </a:lnTo>
                  <a:lnTo>
                    <a:pt x="1935" y="1993"/>
                  </a:lnTo>
                  <a:lnTo>
                    <a:pt x="1943" y="1997"/>
                  </a:lnTo>
                  <a:lnTo>
                    <a:pt x="1954" y="2002"/>
                  </a:lnTo>
                  <a:lnTo>
                    <a:pt x="1964" y="2008"/>
                  </a:lnTo>
                  <a:lnTo>
                    <a:pt x="1976" y="2015"/>
                  </a:lnTo>
                  <a:close/>
                  <a:moveTo>
                    <a:pt x="1745" y="1321"/>
                  </a:moveTo>
                  <a:lnTo>
                    <a:pt x="1749" y="1328"/>
                  </a:lnTo>
                  <a:lnTo>
                    <a:pt x="1754" y="1338"/>
                  </a:lnTo>
                  <a:lnTo>
                    <a:pt x="1759" y="1350"/>
                  </a:lnTo>
                  <a:lnTo>
                    <a:pt x="1765" y="1362"/>
                  </a:lnTo>
                  <a:lnTo>
                    <a:pt x="1776" y="1391"/>
                  </a:lnTo>
                  <a:lnTo>
                    <a:pt x="1789" y="1420"/>
                  </a:lnTo>
                  <a:lnTo>
                    <a:pt x="1801" y="1450"/>
                  </a:lnTo>
                  <a:lnTo>
                    <a:pt x="1814" y="1476"/>
                  </a:lnTo>
                  <a:lnTo>
                    <a:pt x="1821" y="1487"/>
                  </a:lnTo>
                  <a:lnTo>
                    <a:pt x="1827" y="1496"/>
                  </a:lnTo>
                  <a:lnTo>
                    <a:pt x="1833" y="1504"/>
                  </a:lnTo>
                  <a:lnTo>
                    <a:pt x="1841" y="1509"/>
                  </a:lnTo>
                  <a:lnTo>
                    <a:pt x="1843" y="1530"/>
                  </a:lnTo>
                  <a:lnTo>
                    <a:pt x="1847" y="1551"/>
                  </a:lnTo>
                  <a:lnTo>
                    <a:pt x="1852" y="1571"/>
                  </a:lnTo>
                  <a:lnTo>
                    <a:pt x="1859" y="1592"/>
                  </a:lnTo>
                  <a:lnTo>
                    <a:pt x="1866" y="1612"/>
                  </a:lnTo>
                  <a:lnTo>
                    <a:pt x="1874" y="1632"/>
                  </a:lnTo>
                  <a:lnTo>
                    <a:pt x="1883" y="1652"/>
                  </a:lnTo>
                  <a:lnTo>
                    <a:pt x="1892" y="1671"/>
                  </a:lnTo>
                  <a:lnTo>
                    <a:pt x="1911" y="1711"/>
                  </a:lnTo>
                  <a:lnTo>
                    <a:pt x="1929" y="1751"/>
                  </a:lnTo>
                  <a:lnTo>
                    <a:pt x="1939" y="1771"/>
                  </a:lnTo>
                  <a:lnTo>
                    <a:pt x="1946" y="1792"/>
                  </a:lnTo>
                  <a:lnTo>
                    <a:pt x="1954" y="1815"/>
                  </a:lnTo>
                  <a:lnTo>
                    <a:pt x="1961" y="1836"/>
                  </a:lnTo>
                  <a:lnTo>
                    <a:pt x="1938" y="1851"/>
                  </a:lnTo>
                  <a:lnTo>
                    <a:pt x="1911" y="1873"/>
                  </a:lnTo>
                  <a:lnTo>
                    <a:pt x="1899" y="1882"/>
                  </a:lnTo>
                  <a:lnTo>
                    <a:pt x="1886" y="1891"/>
                  </a:lnTo>
                  <a:lnTo>
                    <a:pt x="1877" y="1897"/>
                  </a:lnTo>
                  <a:lnTo>
                    <a:pt x="1868" y="1900"/>
                  </a:lnTo>
                  <a:lnTo>
                    <a:pt x="1866" y="1896"/>
                  </a:lnTo>
                  <a:lnTo>
                    <a:pt x="1863" y="1890"/>
                  </a:lnTo>
                  <a:lnTo>
                    <a:pt x="1860" y="1881"/>
                  </a:lnTo>
                  <a:lnTo>
                    <a:pt x="1855" y="1869"/>
                  </a:lnTo>
                  <a:lnTo>
                    <a:pt x="1848" y="1842"/>
                  </a:lnTo>
                  <a:lnTo>
                    <a:pt x="1839" y="1807"/>
                  </a:lnTo>
                  <a:lnTo>
                    <a:pt x="1820" y="1723"/>
                  </a:lnTo>
                  <a:lnTo>
                    <a:pt x="1799" y="1625"/>
                  </a:lnTo>
                  <a:lnTo>
                    <a:pt x="1780" y="1527"/>
                  </a:lnTo>
                  <a:lnTo>
                    <a:pt x="1763" y="1436"/>
                  </a:lnTo>
                  <a:lnTo>
                    <a:pt x="1750" y="1364"/>
                  </a:lnTo>
                  <a:lnTo>
                    <a:pt x="1745" y="1321"/>
                  </a:lnTo>
                  <a:close/>
                  <a:moveTo>
                    <a:pt x="1705" y="1495"/>
                  </a:moveTo>
                  <a:lnTo>
                    <a:pt x="1708" y="1492"/>
                  </a:lnTo>
                  <a:lnTo>
                    <a:pt x="1711" y="1490"/>
                  </a:lnTo>
                  <a:lnTo>
                    <a:pt x="1714" y="1489"/>
                  </a:lnTo>
                  <a:lnTo>
                    <a:pt x="1718" y="1488"/>
                  </a:lnTo>
                  <a:lnTo>
                    <a:pt x="1726" y="1488"/>
                  </a:lnTo>
                  <a:lnTo>
                    <a:pt x="1733" y="1491"/>
                  </a:lnTo>
                  <a:lnTo>
                    <a:pt x="1750" y="1501"/>
                  </a:lnTo>
                  <a:lnTo>
                    <a:pt x="1768" y="1513"/>
                  </a:lnTo>
                  <a:lnTo>
                    <a:pt x="1762" y="1520"/>
                  </a:lnTo>
                  <a:lnTo>
                    <a:pt x="1756" y="1526"/>
                  </a:lnTo>
                  <a:lnTo>
                    <a:pt x="1740" y="1525"/>
                  </a:lnTo>
                  <a:lnTo>
                    <a:pt x="1725" y="1525"/>
                  </a:lnTo>
                  <a:lnTo>
                    <a:pt x="1714" y="1510"/>
                  </a:lnTo>
                  <a:lnTo>
                    <a:pt x="1705" y="1495"/>
                  </a:lnTo>
                  <a:close/>
                  <a:moveTo>
                    <a:pt x="1709" y="1552"/>
                  </a:moveTo>
                  <a:lnTo>
                    <a:pt x="1717" y="1549"/>
                  </a:lnTo>
                  <a:lnTo>
                    <a:pt x="1725" y="1547"/>
                  </a:lnTo>
                  <a:lnTo>
                    <a:pt x="1732" y="1546"/>
                  </a:lnTo>
                  <a:lnTo>
                    <a:pt x="1740" y="1545"/>
                  </a:lnTo>
                  <a:lnTo>
                    <a:pt x="1748" y="1546"/>
                  </a:lnTo>
                  <a:lnTo>
                    <a:pt x="1756" y="1547"/>
                  </a:lnTo>
                  <a:lnTo>
                    <a:pt x="1765" y="1551"/>
                  </a:lnTo>
                  <a:lnTo>
                    <a:pt x="1774" y="1557"/>
                  </a:lnTo>
                  <a:lnTo>
                    <a:pt x="1768" y="1563"/>
                  </a:lnTo>
                  <a:lnTo>
                    <a:pt x="1762" y="1567"/>
                  </a:lnTo>
                  <a:lnTo>
                    <a:pt x="1756" y="1569"/>
                  </a:lnTo>
                  <a:lnTo>
                    <a:pt x="1751" y="1570"/>
                  </a:lnTo>
                  <a:lnTo>
                    <a:pt x="1709" y="1552"/>
                  </a:lnTo>
                  <a:close/>
                  <a:moveTo>
                    <a:pt x="1726" y="1604"/>
                  </a:moveTo>
                  <a:lnTo>
                    <a:pt x="1724" y="1595"/>
                  </a:lnTo>
                  <a:lnTo>
                    <a:pt x="1723" y="1586"/>
                  </a:lnTo>
                  <a:lnTo>
                    <a:pt x="1735" y="1586"/>
                  </a:lnTo>
                  <a:lnTo>
                    <a:pt x="1748" y="1587"/>
                  </a:lnTo>
                  <a:lnTo>
                    <a:pt x="1762" y="1587"/>
                  </a:lnTo>
                  <a:lnTo>
                    <a:pt x="1775" y="1588"/>
                  </a:lnTo>
                  <a:lnTo>
                    <a:pt x="1780" y="1598"/>
                  </a:lnTo>
                  <a:lnTo>
                    <a:pt x="1784" y="1610"/>
                  </a:lnTo>
                  <a:lnTo>
                    <a:pt x="1780" y="1610"/>
                  </a:lnTo>
                  <a:lnTo>
                    <a:pt x="1775" y="1611"/>
                  </a:lnTo>
                  <a:lnTo>
                    <a:pt x="1763" y="1608"/>
                  </a:lnTo>
                  <a:lnTo>
                    <a:pt x="1750" y="1607"/>
                  </a:lnTo>
                  <a:lnTo>
                    <a:pt x="1738" y="1605"/>
                  </a:lnTo>
                  <a:lnTo>
                    <a:pt x="1726" y="1604"/>
                  </a:lnTo>
                  <a:close/>
                  <a:moveTo>
                    <a:pt x="1736" y="1650"/>
                  </a:moveTo>
                  <a:lnTo>
                    <a:pt x="1736" y="1640"/>
                  </a:lnTo>
                  <a:lnTo>
                    <a:pt x="1738" y="1636"/>
                  </a:lnTo>
                  <a:lnTo>
                    <a:pt x="1742" y="1632"/>
                  </a:lnTo>
                  <a:lnTo>
                    <a:pt x="1745" y="1627"/>
                  </a:lnTo>
                  <a:lnTo>
                    <a:pt x="1758" y="1634"/>
                  </a:lnTo>
                  <a:lnTo>
                    <a:pt x="1772" y="1641"/>
                  </a:lnTo>
                  <a:lnTo>
                    <a:pt x="1787" y="1648"/>
                  </a:lnTo>
                  <a:lnTo>
                    <a:pt x="1801" y="1655"/>
                  </a:lnTo>
                  <a:lnTo>
                    <a:pt x="1796" y="1659"/>
                  </a:lnTo>
                  <a:lnTo>
                    <a:pt x="1792" y="1662"/>
                  </a:lnTo>
                  <a:lnTo>
                    <a:pt x="1788" y="1663"/>
                  </a:lnTo>
                  <a:lnTo>
                    <a:pt x="1783" y="1664"/>
                  </a:lnTo>
                  <a:lnTo>
                    <a:pt x="1774" y="1666"/>
                  </a:lnTo>
                  <a:lnTo>
                    <a:pt x="1765" y="1666"/>
                  </a:lnTo>
                  <a:lnTo>
                    <a:pt x="1750" y="1657"/>
                  </a:lnTo>
                  <a:lnTo>
                    <a:pt x="1736" y="1650"/>
                  </a:lnTo>
                  <a:close/>
                  <a:moveTo>
                    <a:pt x="1794" y="1717"/>
                  </a:moveTo>
                  <a:lnTo>
                    <a:pt x="1783" y="1709"/>
                  </a:lnTo>
                  <a:lnTo>
                    <a:pt x="1772" y="1700"/>
                  </a:lnTo>
                  <a:lnTo>
                    <a:pt x="1761" y="1693"/>
                  </a:lnTo>
                  <a:lnTo>
                    <a:pt x="1750" y="1685"/>
                  </a:lnTo>
                  <a:lnTo>
                    <a:pt x="1789" y="1677"/>
                  </a:lnTo>
                  <a:lnTo>
                    <a:pt x="1810" y="1697"/>
                  </a:lnTo>
                  <a:lnTo>
                    <a:pt x="1810" y="1703"/>
                  </a:lnTo>
                  <a:lnTo>
                    <a:pt x="1809" y="1707"/>
                  </a:lnTo>
                  <a:lnTo>
                    <a:pt x="1807" y="1710"/>
                  </a:lnTo>
                  <a:lnTo>
                    <a:pt x="1805" y="1712"/>
                  </a:lnTo>
                  <a:lnTo>
                    <a:pt x="1800" y="1716"/>
                  </a:lnTo>
                  <a:lnTo>
                    <a:pt x="1794" y="1717"/>
                  </a:lnTo>
                  <a:close/>
                  <a:moveTo>
                    <a:pt x="1745" y="1729"/>
                  </a:moveTo>
                  <a:lnTo>
                    <a:pt x="1749" y="1723"/>
                  </a:lnTo>
                  <a:lnTo>
                    <a:pt x="1753" y="1717"/>
                  </a:lnTo>
                  <a:lnTo>
                    <a:pt x="1767" y="1728"/>
                  </a:lnTo>
                  <a:lnTo>
                    <a:pt x="1781" y="1739"/>
                  </a:lnTo>
                  <a:lnTo>
                    <a:pt x="1794" y="1751"/>
                  </a:lnTo>
                  <a:lnTo>
                    <a:pt x="1808" y="1763"/>
                  </a:lnTo>
                  <a:lnTo>
                    <a:pt x="1802" y="1769"/>
                  </a:lnTo>
                  <a:lnTo>
                    <a:pt x="1797" y="1776"/>
                  </a:lnTo>
                  <a:lnTo>
                    <a:pt x="1791" y="1776"/>
                  </a:lnTo>
                  <a:lnTo>
                    <a:pt x="1780" y="1771"/>
                  </a:lnTo>
                  <a:lnTo>
                    <a:pt x="1771" y="1766"/>
                  </a:lnTo>
                  <a:lnTo>
                    <a:pt x="1765" y="1761"/>
                  </a:lnTo>
                  <a:lnTo>
                    <a:pt x="1759" y="1754"/>
                  </a:lnTo>
                  <a:lnTo>
                    <a:pt x="1752" y="1742"/>
                  </a:lnTo>
                  <a:lnTo>
                    <a:pt x="1745" y="1729"/>
                  </a:lnTo>
                  <a:close/>
                  <a:moveTo>
                    <a:pt x="1766" y="1800"/>
                  </a:moveTo>
                  <a:lnTo>
                    <a:pt x="1766" y="1784"/>
                  </a:lnTo>
                  <a:lnTo>
                    <a:pt x="1782" y="1787"/>
                  </a:lnTo>
                  <a:lnTo>
                    <a:pt x="1797" y="1791"/>
                  </a:lnTo>
                  <a:lnTo>
                    <a:pt x="1813" y="1795"/>
                  </a:lnTo>
                  <a:lnTo>
                    <a:pt x="1829" y="1800"/>
                  </a:lnTo>
                  <a:lnTo>
                    <a:pt x="1824" y="1806"/>
                  </a:lnTo>
                  <a:lnTo>
                    <a:pt x="1819" y="1810"/>
                  </a:lnTo>
                  <a:lnTo>
                    <a:pt x="1814" y="1812"/>
                  </a:lnTo>
                  <a:lnTo>
                    <a:pt x="1809" y="1813"/>
                  </a:lnTo>
                  <a:lnTo>
                    <a:pt x="1797" y="1809"/>
                  </a:lnTo>
                  <a:lnTo>
                    <a:pt x="1787" y="1806"/>
                  </a:lnTo>
                  <a:lnTo>
                    <a:pt x="1776" y="1803"/>
                  </a:lnTo>
                  <a:lnTo>
                    <a:pt x="1766" y="1800"/>
                  </a:lnTo>
                  <a:close/>
                  <a:moveTo>
                    <a:pt x="1790" y="1836"/>
                  </a:moveTo>
                  <a:lnTo>
                    <a:pt x="1801" y="1836"/>
                  </a:lnTo>
                  <a:lnTo>
                    <a:pt x="1811" y="1837"/>
                  </a:lnTo>
                  <a:lnTo>
                    <a:pt x="1821" y="1837"/>
                  </a:lnTo>
                  <a:lnTo>
                    <a:pt x="1831" y="1838"/>
                  </a:lnTo>
                  <a:lnTo>
                    <a:pt x="1836" y="1847"/>
                  </a:lnTo>
                  <a:lnTo>
                    <a:pt x="1842" y="1858"/>
                  </a:lnTo>
                  <a:lnTo>
                    <a:pt x="1835" y="1864"/>
                  </a:lnTo>
                  <a:lnTo>
                    <a:pt x="1829" y="1871"/>
                  </a:lnTo>
                  <a:lnTo>
                    <a:pt x="1801" y="1865"/>
                  </a:lnTo>
                  <a:lnTo>
                    <a:pt x="1795" y="1850"/>
                  </a:lnTo>
                  <a:lnTo>
                    <a:pt x="1790" y="1836"/>
                  </a:lnTo>
                  <a:close/>
                  <a:moveTo>
                    <a:pt x="1791" y="1903"/>
                  </a:moveTo>
                  <a:lnTo>
                    <a:pt x="1804" y="1898"/>
                  </a:lnTo>
                  <a:lnTo>
                    <a:pt x="1819" y="1892"/>
                  </a:lnTo>
                  <a:lnTo>
                    <a:pt x="1826" y="1890"/>
                  </a:lnTo>
                  <a:lnTo>
                    <a:pt x="1834" y="1890"/>
                  </a:lnTo>
                  <a:lnTo>
                    <a:pt x="1839" y="1891"/>
                  </a:lnTo>
                  <a:lnTo>
                    <a:pt x="1843" y="1892"/>
                  </a:lnTo>
                  <a:lnTo>
                    <a:pt x="1847" y="1894"/>
                  </a:lnTo>
                  <a:lnTo>
                    <a:pt x="1852" y="1897"/>
                  </a:lnTo>
                  <a:lnTo>
                    <a:pt x="1852" y="1910"/>
                  </a:lnTo>
                  <a:lnTo>
                    <a:pt x="1836" y="1919"/>
                  </a:lnTo>
                  <a:lnTo>
                    <a:pt x="1823" y="1918"/>
                  </a:lnTo>
                  <a:lnTo>
                    <a:pt x="1809" y="1915"/>
                  </a:lnTo>
                  <a:lnTo>
                    <a:pt x="1804" y="1913"/>
                  </a:lnTo>
                  <a:lnTo>
                    <a:pt x="1799" y="1911"/>
                  </a:lnTo>
                  <a:lnTo>
                    <a:pt x="1794" y="1908"/>
                  </a:lnTo>
                  <a:lnTo>
                    <a:pt x="1791" y="1903"/>
                  </a:lnTo>
                  <a:close/>
                  <a:moveTo>
                    <a:pt x="1799" y="1961"/>
                  </a:moveTo>
                  <a:lnTo>
                    <a:pt x="1797" y="1956"/>
                  </a:lnTo>
                  <a:lnTo>
                    <a:pt x="1797" y="1952"/>
                  </a:lnTo>
                  <a:lnTo>
                    <a:pt x="1799" y="1949"/>
                  </a:lnTo>
                  <a:lnTo>
                    <a:pt x="1801" y="1947"/>
                  </a:lnTo>
                  <a:lnTo>
                    <a:pt x="1803" y="1946"/>
                  </a:lnTo>
                  <a:lnTo>
                    <a:pt x="1806" y="1944"/>
                  </a:lnTo>
                  <a:lnTo>
                    <a:pt x="1810" y="1946"/>
                  </a:lnTo>
                  <a:lnTo>
                    <a:pt x="1814" y="1947"/>
                  </a:lnTo>
                  <a:lnTo>
                    <a:pt x="1833" y="1954"/>
                  </a:lnTo>
                  <a:lnTo>
                    <a:pt x="1848" y="1960"/>
                  </a:lnTo>
                  <a:lnTo>
                    <a:pt x="1848" y="1965"/>
                  </a:lnTo>
                  <a:lnTo>
                    <a:pt x="1848" y="1971"/>
                  </a:lnTo>
                  <a:lnTo>
                    <a:pt x="1847" y="1974"/>
                  </a:lnTo>
                  <a:lnTo>
                    <a:pt x="1846" y="1976"/>
                  </a:lnTo>
                  <a:lnTo>
                    <a:pt x="1845" y="1977"/>
                  </a:lnTo>
                  <a:lnTo>
                    <a:pt x="1843" y="1977"/>
                  </a:lnTo>
                  <a:lnTo>
                    <a:pt x="1831" y="1973"/>
                  </a:lnTo>
                  <a:lnTo>
                    <a:pt x="1821" y="1969"/>
                  </a:lnTo>
                  <a:lnTo>
                    <a:pt x="1809" y="1966"/>
                  </a:lnTo>
                  <a:lnTo>
                    <a:pt x="1799" y="1961"/>
                  </a:lnTo>
                  <a:close/>
                  <a:moveTo>
                    <a:pt x="1804" y="2021"/>
                  </a:moveTo>
                  <a:lnTo>
                    <a:pt x="1805" y="2009"/>
                  </a:lnTo>
                  <a:lnTo>
                    <a:pt x="1806" y="1998"/>
                  </a:lnTo>
                  <a:lnTo>
                    <a:pt x="1823" y="2004"/>
                  </a:lnTo>
                  <a:lnTo>
                    <a:pt x="1840" y="2008"/>
                  </a:lnTo>
                  <a:lnTo>
                    <a:pt x="1857" y="2013"/>
                  </a:lnTo>
                  <a:lnTo>
                    <a:pt x="1874" y="2018"/>
                  </a:lnTo>
                  <a:lnTo>
                    <a:pt x="1869" y="2022"/>
                  </a:lnTo>
                  <a:lnTo>
                    <a:pt x="1864" y="2025"/>
                  </a:lnTo>
                  <a:lnTo>
                    <a:pt x="1858" y="2028"/>
                  </a:lnTo>
                  <a:lnTo>
                    <a:pt x="1852" y="2029"/>
                  </a:lnTo>
                  <a:lnTo>
                    <a:pt x="1842" y="2032"/>
                  </a:lnTo>
                  <a:lnTo>
                    <a:pt x="1833" y="2033"/>
                  </a:lnTo>
                  <a:lnTo>
                    <a:pt x="1819" y="2026"/>
                  </a:lnTo>
                  <a:lnTo>
                    <a:pt x="1804" y="2021"/>
                  </a:lnTo>
                  <a:close/>
                  <a:moveTo>
                    <a:pt x="1812" y="2070"/>
                  </a:moveTo>
                  <a:lnTo>
                    <a:pt x="1811" y="2060"/>
                  </a:lnTo>
                  <a:lnTo>
                    <a:pt x="1811" y="2050"/>
                  </a:lnTo>
                  <a:lnTo>
                    <a:pt x="1820" y="2049"/>
                  </a:lnTo>
                  <a:lnTo>
                    <a:pt x="1827" y="2050"/>
                  </a:lnTo>
                  <a:lnTo>
                    <a:pt x="1835" y="2052"/>
                  </a:lnTo>
                  <a:lnTo>
                    <a:pt x="1842" y="2055"/>
                  </a:lnTo>
                  <a:lnTo>
                    <a:pt x="1857" y="2066"/>
                  </a:lnTo>
                  <a:lnTo>
                    <a:pt x="1873" y="2080"/>
                  </a:lnTo>
                  <a:lnTo>
                    <a:pt x="1863" y="2088"/>
                  </a:lnTo>
                  <a:lnTo>
                    <a:pt x="1853" y="2098"/>
                  </a:lnTo>
                  <a:lnTo>
                    <a:pt x="1843" y="2091"/>
                  </a:lnTo>
                  <a:lnTo>
                    <a:pt x="1832" y="2084"/>
                  </a:lnTo>
                  <a:lnTo>
                    <a:pt x="1823" y="2078"/>
                  </a:lnTo>
                  <a:lnTo>
                    <a:pt x="1812" y="2070"/>
                  </a:lnTo>
                  <a:close/>
                  <a:moveTo>
                    <a:pt x="1829" y="2140"/>
                  </a:moveTo>
                  <a:lnTo>
                    <a:pt x="1817" y="2115"/>
                  </a:lnTo>
                  <a:lnTo>
                    <a:pt x="1827" y="2113"/>
                  </a:lnTo>
                  <a:lnTo>
                    <a:pt x="1835" y="2113"/>
                  </a:lnTo>
                  <a:lnTo>
                    <a:pt x="1844" y="2115"/>
                  </a:lnTo>
                  <a:lnTo>
                    <a:pt x="1852" y="2118"/>
                  </a:lnTo>
                  <a:lnTo>
                    <a:pt x="1871" y="2126"/>
                  </a:lnTo>
                  <a:lnTo>
                    <a:pt x="1891" y="2137"/>
                  </a:lnTo>
                  <a:lnTo>
                    <a:pt x="1891" y="2153"/>
                  </a:lnTo>
                  <a:lnTo>
                    <a:pt x="1887" y="2153"/>
                  </a:lnTo>
                  <a:lnTo>
                    <a:pt x="1883" y="2155"/>
                  </a:lnTo>
                  <a:lnTo>
                    <a:pt x="1869" y="2151"/>
                  </a:lnTo>
                  <a:lnTo>
                    <a:pt x="1855" y="2146"/>
                  </a:lnTo>
                  <a:lnTo>
                    <a:pt x="1843" y="2143"/>
                  </a:lnTo>
                  <a:lnTo>
                    <a:pt x="1829" y="2140"/>
                  </a:lnTo>
                  <a:close/>
                  <a:moveTo>
                    <a:pt x="1831" y="2175"/>
                  </a:moveTo>
                  <a:lnTo>
                    <a:pt x="1848" y="2174"/>
                  </a:lnTo>
                  <a:lnTo>
                    <a:pt x="1862" y="2174"/>
                  </a:lnTo>
                  <a:lnTo>
                    <a:pt x="1869" y="2176"/>
                  </a:lnTo>
                  <a:lnTo>
                    <a:pt x="1878" y="2179"/>
                  </a:lnTo>
                  <a:lnTo>
                    <a:pt x="1886" y="2184"/>
                  </a:lnTo>
                  <a:lnTo>
                    <a:pt x="1897" y="2192"/>
                  </a:lnTo>
                  <a:lnTo>
                    <a:pt x="1887" y="2199"/>
                  </a:lnTo>
                  <a:lnTo>
                    <a:pt x="1880" y="2208"/>
                  </a:lnTo>
                  <a:lnTo>
                    <a:pt x="1863" y="2199"/>
                  </a:lnTo>
                  <a:lnTo>
                    <a:pt x="1849" y="2191"/>
                  </a:lnTo>
                  <a:lnTo>
                    <a:pt x="1843" y="2188"/>
                  </a:lnTo>
                  <a:lnTo>
                    <a:pt x="1839" y="2183"/>
                  </a:lnTo>
                  <a:lnTo>
                    <a:pt x="1834" y="2179"/>
                  </a:lnTo>
                  <a:lnTo>
                    <a:pt x="1831" y="2175"/>
                  </a:lnTo>
                  <a:close/>
                  <a:moveTo>
                    <a:pt x="1843" y="2274"/>
                  </a:moveTo>
                  <a:lnTo>
                    <a:pt x="1859" y="2278"/>
                  </a:lnTo>
                  <a:lnTo>
                    <a:pt x="1873" y="2284"/>
                  </a:lnTo>
                  <a:lnTo>
                    <a:pt x="1889" y="2289"/>
                  </a:lnTo>
                  <a:lnTo>
                    <a:pt x="1905" y="2294"/>
                  </a:lnTo>
                  <a:lnTo>
                    <a:pt x="1904" y="2308"/>
                  </a:lnTo>
                  <a:lnTo>
                    <a:pt x="1903" y="2322"/>
                  </a:lnTo>
                  <a:lnTo>
                    <a:pt x="1896" y="2321"/>
                  </a:lnTo>
                  <a:lnTo>
                    <a:pt x="1887" y="2321"/>
                  </a:lnTo>
                  <a:lnTo>
                    <a:pt x="1876" y="2319"/>
                  </a:lnTo>
                  <a:lnTo>
                    <a:pt x="1866" y="2314"/>
                  </a:lnTo>
                  <a:lnTo>
                    <a:pt x="1858" y="2310"/>
                  </a:lnTo>
                  <a:lnTo>
                    <a:pt x="1850" y="2304"/>
                  </a:lnTo>
                  <a:lnTo>
                    <a:pt x="1848" y="2301"/>
                  </a:lnTo>
                  <a:lnTo>
                    <a:pt x="1845" y="2297"/>
                  </a:lnTo>
                  <a:lnTo>
                    <a:pt x="1844" y="2293"/>
                  </a:lnTo>
                  <a:lnTo>
                    <a:pt x="1842" y="2290"/>
                  </a:lnTo>
                  <a:lnTo>
                    <a:pt x="1842" y="2286"/>
                  </a:lnTo>
                  <a:lnTo>
                    <a:pt x="1842" y="2282"/>
                  </a:lnTo>
                  <a:lnTo>
                    <a:pt x="1842" y="2278"/>
                  </a:lnTo>
                  <a:lnTo>
                    <a:pt x="1843" y="2274"/>
                  </a:lnTo>
                  <a:close/>
                  <a:moveTo>
                    <a:pt x="1832" y="2230"/>
                  </a:moveTo>
                  <a:lnTo>
                    <a:pt x="1832" y="2223"/>
                  </a:lnTo>
                  <a:lnTo>
                    <a:pt x="1842" y="2219"/>
                  </a:lnTo>
                  <a:lnTo>
                    <a:pt x="1850" y="2216"/>
                  </a:lnTo>
                  <a:lnTo>
                    <a:pt x="1858" y="2215"/>
                  </a:lnTo>
                  <a:lnTo>
                    <a:pt x="1864" y="2216"/>
                  </a:lnTo>
                  <a:lnTo>
                    <a:pt x="1871" y="2219"/>
                  </a:lnTo>
                  <a:lnTo>
                    <a:pt x="1880" y="2225"/>
                  </a:lnTo>
                  <a:lnTo>
                    <a:pt x="1891" y="2232"/>
                  </a:lnTo>
                  <a:lnTo>
                    <a:pt x="1905" y="2241"/>
                  </a:lnTo>
                  <a:lnTo>
                    <a:pt x="1905" y="2248"/>
                  </a:lnTo>
                  <a:lnTo>
                    <a:pt x="1891" y="2259"/>
                  </a:lnTo>
                  <a:lnTo>
                    <a:pt x="1880" y="2256"/>
                  </a:lnTo>
                  <a:lnTo>
                    <a:pt x="1870" y="2254"/>
                  </a:lnTo>
                  <a:lnTo>
                    <a:pt x="1862" y="2251"/>
                  </a:lnTo>
                  <a:lnTo>
                    <a:pt x="1854" y="2247"/>
                  </a:lnTo>
                  <a:lnTo>
                    <a:pt x="1843" y="2239"/>
                  </a:lnTo>
                  <a:lnTo>
                    <a:pt x="1832" y="2230"/>
                  </a:lnTo>
                  <a:close/>
                  <a:moveTo>
                    <a:pt x="1688" y="2963"/>
                  </a:moveTo>
                  <a:lnTo>
                    <a:pt x="1732" y="2963"/>
                  </a:lnTo>
                  <a:lnTo>
                    <a:pt x="1776" y="2962"/>
                  </a:lnTo>
                  <a:lnTo>
                    <a:pt x="1821" y="2961"/>
                  </a:lnTo>
                  <a:lnTo>
                    <a:pt x="1865" y="2961"/>
                  </a:lnTo>
                  <a:lnTo>
                    <a:pt x="1887" y="2961"/>
                  </a:lnTo>
                  <a:lnTo>
                    <a:pt x="1910" y="2962"/>
                  </a:lnTo>
                  <a:lnTo>
                    <a:pt x="1933" y="2963"/>
                  </a:lnTo>
                  <a:lnTo>
                    <a:pt x="1955" y="2965"/>
                  </a:lnTo>
                  <a:lnTo>
                    <a:pt x="1978" y="2967"/>
                  </a:lnTo>
                  <a:lnTo>
                    <a:pt x="2000" y="2972"/>
                  </a:lnTo>
                  <a:lnTo>
                    <a:pt x="2023" y="2976"/>
                  </a:lnTo>
                  <a:lnTo>
                    <a:pt x="2046" y="2981"/>
                  </a:lnTo>
                  <a:lnTo>
                    <a:pt x="2046" y="3013"/>
                  </a:lnTo>
                  <a:lnTo>
                    <a:pt x="2048" y="3046"/>
                  </a:lnTo>
                  <a:lnTo>
                    <a:pt x="2049" y="3078"/>
                  </a:lnTo>
                  <a:lnTo>
                    <a:pt x="2050" y="3111"/>
                  </a:lnTo>
                  <a:lnTo>
                    <a:pt x="2034" y="3113"/>
                  </a:lnTo>
                  <a:lnTo>
                    <a:pt x="2018" y="3116"/>
                  </a:lnTo>
                  <a:lnTo>
                    <a:pt x="2002" y="3120"/>
                  </a:lnTo>
                  <a:lnTo>
                    <a:pt x="1987" y="3123"/>
                  </a:lnTo>
                  <a:lnTo>
                    <a:pt x="1947" y="3121"/>
                  </a:lnTo>
                  <a:lnTo>
                    <a:pt x="1908" y="3120"/>
                  </a:lnTo>
                  <a:lnTo>
                    <a:pt x="1869" y="3117"/>
                  </a:lnTo>
                  <a:lnTo>
                    <a:pt x="1830" y="3116"/>
                  </a:lnTo>
                  <a:lnTo>
                    <a:pt x="1791" y="3115"/>
                  </a:lnTo>
                  <a:lnTo>
                    <a:pt x="1753" y="3113"/>
                  </a:lnTo>
                  <a:lnTo>
                    <a:pt x="1715" y="3110"/>
                  </a:lnTo>
                  <a:lnTo>
                    <a:pt x="1677" y="3107"/>
                  </a:lnTo>
                  <a:lnTo>
                    <a:pt x="1676" y="3069"/>
                  </a:lnTo>
                  <a:lnTo>
                    <a:pt x="1676" y="3029"/>
                  </a:lnTo>
                  <a:lnTo>
                    <a:pt x="1677" y="3009"/>
                  </a:lnTo>
                  <a:lnTo>
                    <a:pt x="1679" y="2991"/>
                  </a:lnTo>
                  <a:lnTo>
                    <a:pt x="1681" y="2983"/>
                  </a:lnTo>
                  <a:lnTo>
                    <a:pt x="1682" y="2976"/>
                  </a:lnTo>
                  <a:lnTo>
                    <a:pt x="1685" y="2969"/>
                  </a:lnTo>
                  <a:lnTo>
                    <a:pt x="1688" y="2963"/>
                  </a:lnTo>
                  <a:close/>
                  <a:moveTo>
                    <a:pt x="2177" y="3126"/>
                  </a:moveTo>
                  <a:lnTo>
                    <a:pt x="2113" y="3112"/>
                  </a:lnTo>
                  <a:lnTo>
                    <a:pt x="2100" y="3074"/>
                  </a:lnTo>
                  <a:lnTo>
                    <a:pt x="2087" y="3037"/>
                  </a:lnTo>
                  <a:lnTo>
                    <a:pt x="2083" y="3021"/>
                  </a:lnTo>
                  <a:lnTo>
                    <a:pt x="2081" y="3009"/>
                  </a:lnTo>
                  <a:lnTo>
                    <a:pt x="2082" y="3003"/>
                  </a:lnTo>
                  <a:lnTo>
                    <a:pt x="2083" y="2999"/>
                  </a:lnTo>
                  <a:lnTo>
                    <a:pt x="2087" y="2997"/>
                  </a:lnTo>
                  <a:lnTo>
                    <a:pt x="2091" y="2996"/>
                  </a:lnTo>
                  <a:lnTo>
                    <a:pt x="2093" y="2997"/>
                  </a:lnTo>
                  <a:lnTo>
                    <a:pt x="2097" y="2999"/>
                  </a:lnTo>
                  <a:lnTo>
                    <a:pt x="2102" y="3004"/>
                  </a:lnTo>
                  <a:lnTo>
                    <a:pt x="2108" y="3010"/>
                  </a:lnTo>
                  <a:lnTo>
                    <a:pt x="2122" y="3025"/>
                  </a:lnTo>
                  <a:lnTo>
                    <a:pt x="2138" y="3043"/>
                  </a:lnTo>
                  <a:lnTo>
                    <a:pt x="2153" y="3064"/>
                  </a:lnTo>
                  <a:lnTo>
                    <a:pt x="2168" y="3084"/>
                  </a:lnTo>
                  <a:lnTo>
                    <a:pt x="2173" y="3093"/>
                  </a:lnTo>
                  <a:lnTo>
                    <a:pt x="2178" y="3102"/>
                  </a:lnTo>
                  <a:lnTo>
                    <a:pt x="2183" y="3109"/>
                  </a:lnTo>
                  <a:lnTo>
                    <a:pt x="2185" y="3115"/>
                  </a:lnTo>
                  <a:lnTo>
                    <a:pt x="2182" y="3121"/>
                  </a:lnTo>
                  <a:lnTo>
                    <a:pt x="2177" y="3126"/>
                  </a:lnTo>
                  <a:close/>
                  <a:moveTo>
                    <a:pt x="2392" y="3388"/>
                  </a:moveTo>
                  <a:lnTo>
                    <a:pt x="2364" y="3395"/>
                  </a:lnTo>
                  <a:lnTo>
                    <a:pt x="2335" y="3402"/>
                  </a:lnTo>
                  <a:lnTo>
                    <a:pt x="2302" y="3408"/>
                  </a:lnTo>
                  <a:lnTo>
                    <a:pt x="2268" y="3414"/>
                  </a:lnTo>
                  <a:lnTo>
                    <a:pt x="2233" y="3420"/>
                  </a:lnTo>
                  <a:lnTo>
                    <a:pt x="2197" y="3424"/>
                  </a:lnTo>
                  <a:lnTo>
                    <a:pt x="2160" y="3428"/>
                  </a:lnTo>
                  <a:lnTo>
                    <a:pt x="2124" y="3431"/>
                  </a:lnTo>
                  <a:lnTo>
                    <a:pt x="2050" y="3437"/>
                  </a:lnTo>
                  <a:lnTo>
                    <a:pt x="1978" y="3441"/>
                  </a:lnTo>
                  <a:lnTo>
                    <a:pt x="1912" y="3443"/>
                  </a:lnTo>
                  <a:lnTo>
                    <a:pt x="1854" y="3443"/>
                  </a:lnTo>
                  <a:lnTo>
                    <a:pt x="1844" y="3439"/>
                  </a:lnTo>
                  <a:lnTo>
                    <a:pt x="1834" y="3434"/>
                  </a:lnTo>
                  <a:lnTo>
                    <a:pt x="1827" y="3429"/>
                  </a:lnTo>
                  <a:lnTo>
                    <a:pt x="1821" y="3424"/>
                  </a:lnTo>
                  <a:lnTo>
                    <a:pt x="1816" y="3418"/>
                  </a:lnTo>
                  <a:lnTo>
                    <a:pt x="1812" y="3411"/>
                  </a:lnTo>
                  <a:lnTo>
                    <a:pt x="1810" y="3404"/>
                  </a:lnTo>
                  <a:lnTo>
                    <a:pt x="1809" y="3396"/>
                  </a:lnTo>
                  <a:lnTo>
                    <a:pt x="1808" y="3381"/>
                  </a:lnTo>
                  <a:lnTo>
                    <a:pt x="1809" y="3363"/>
                  </a:lnTo>
                  <a:lnTo>
                    <a:pt x="1810" y="3343"/>
                  </a:lnTo>
                  <a:lnTo>
                    <a:pt x="1812" y="3322"/>
                  </a:lnTo>
                  <a:lnTo>
                    <a:pt x="1842" y="3319"/>
                  </a:lnTo>
                  <a:lnTo>
                    <a:pt x="1871" y="3316"/>
                  </a:lnTo>
                  <a:lnTo>
                    <a:pt x="1901" y="3315"/>
                  </a:lnTo>
                  <a:lnTo>
                    <a:pt x="1930" y="3313"/>
                  </a:lnTo>
                  <a:lnTo>
                    <a:pt x="1991" y="3312"/>
                  </a:lnTo>
                  <a:lnTo>
                    <a:pt x="2051" y="3311"/>
                  </a:lnTo>
                  <a:lnTo>
                    <a:pt x="2112" y="3312"/>
                  </a:lnTo>
                  <a:lnTo>
                    <a:pt x="2173" y="3314"/>
                  </a:lnTo>
                  <a:lnTo>
                    <a:pt x="2234" y="3316"/>
                  </a:lnTo>
                  <a:lnTo>
                    <a:pt x="2294" y="3318"/>
                  </a:lnTo>
                  <a:lnTo>
                    <a:pt x="2294" y="3281"/>
                  </a:lnTo>
                  <a:lnTo>
                    <a:pt x="2259" y="3283"/>
                  </a:lnTo>
                  <a:lnTo>
                    <a:pt x="2216" y="3287"/>
                  </a:lnTo>
                  <a:lnTo>
                    <a:pt x="2193" y="3289"/>
                  </a:lnTo>
                  <a:lnTo>
                    <a:pt x="2169" y="3290"/>
                  </a:lnTo>
                  <a:lnTo>
                    <a:pt x="2146" y="3291"/>
                  </a:lnTo>
                  <a:lnTo>
                    <a:pt x="2122" y="3291"/>
                  </a:lnTo>
                  <a:lnTo>
                    <a:pt x="2100" y="3289"/>
                  </a:lnTo>
                  <a:lnTo>
                    <a:pt x="2080" y="3285"/>
                  </a:lnTo>
                  <a:lnTo>
                    <a:pt x="2071" y="3282"/>
                  </a:lnTo>
                  <a:lnTo>
                    <a:pt x="2061" y="3279"/>
                  </a:lnTo>
                  <a:lnTo>
                    <a:pt x="2053" y="3276"/>
                  </a:lnTo>
                  <a:lnTo>
                    <a:pt x="2044" y="3272"/>
                  </a:lnTo>
                  <a:lnTo>
                    <a:pt x="2038" y="3266"/>
                  </a:lnTo>
                  <a:lnTo>
                    <a:pt x="2032" y="3260"/>
                  </a:lnTo>
                  <a:lnTo>
                    <a:pt x="2025" y="3254"/>
                  </a:lnTo>
                  <a:lnTo>
                    <a:pt x="2021" y="3246"/>
                  </a:lnTo>
                  <a:lnTo>
                    <a:pt x="2017" y="3239"/>
                  </a:lnTo>
                  <a:lnTo>
                    <a:pt x="2015" y="3229"/>
                  </a:lnTo>
                  <a:lnTo>
                    <a:pt x="2013" y="3220"/>
                  </a:lnTo>
                  <a:lnTo>
                    <a:pt x="2013" y="3209"/>
                  </a:lnTo>
                  <a:lnTo>
                    <a:pt x="2019" y="3205"/>
                  </a:lnTo>
                  <a:lnTo>
                    <a:pt x="2026" y="3203"/>
                  </a:lnTo>
                  <a:lnTo>
                    <a:pt x="2034" y="3202"/>
                  </a:lnTo>
                  <a:lnTo>
                    <a:pt x="2042" y="3203"/>
                  </a:lnTo>
                  <a:lnTo>
                    <a:pt x="2059" y="3205"/>
                  </a:lnTo>
                  <a:lnTo>
                    <a:pt x="2078" y="3207"/>
                  </a:lnTo>
                  <a:lnTo>
                    <a:pt x="2070" y="3222"/>
                  </a:lnTo>
                  <a:lnTo>
                    <a:pt x="2062" y="3237"/>
                  </a:lnTo>
                  <a:lnTo>
                    <a:pt x="2069" y="3246"/>
                  </a:lnTo>
                  <a:lnTo>
                    <a:pt x="2076" y="3256"/>
                  </a:lnTo>
                  <a:lnTo>
                    <a:pt x="2090" y="3256"/>
                  </a:lnTo>
                  <a:lnTo>
                    <a:pt x="2102" y="3256"/>
                  </a:lnTo>
                  <a:lnTo>
                    <a:pt x="2116" y="3257"/>
                  </a:lnTo>
                  <a:lnTo>
                    <a:pt x="2129" y="3257"/>
                  </a:lnTo>
                  <a:lnTo>
                    <a:pt x="2125" y="3209"/>
                  </a:lnTo>
                  <a:lnTo>
                    <a:pt x="2111" y="3206"/>
                  </a:lnTo>
                  <a:lnTo>
                    <a:pt x="2097" y="3205"/>
                  </a:lnTo>
                  <a:lnTo>
                    <a:pt x="2131" y="3200"/>
                  </a:lnTo>
                  <a:lnTo>
                    <a:pt x="2162" y="3196"/>
                  </a:lnTo>
                  <a:lnTo>
                    <a:pt x="2187" y="3194"/>
                  </a:lnTo>
                  <a:lnTo>
                    <a:pt x="2209" y="3192"/>
                  </a:lnTo>
                  <a:lnTo>
                    <a:pt x="2218" y="3192"/>
                  </a:lnTo>
                  <a:lnTo>
                    <a:pt x="2228" y="3194"/>
                  </a:lnTo>
                  <a:lnTo>
                    <a:pt x="2236" y="3196"/>
                  </a:lnTo>
                  <a:lnTo>
                    <a:pt x="2244" y="3197"/>
                  </a:lnTo>
                  <a:lnTo>
                    <a:pt x="2251" y="3200"/>
                  </a:lnTo>
                  <a:lnTo>
                    <a:pt x="2259" y="3203"/>
                  </a:lnTo>
                  <a:lnTo>
                    <a:pt x="2265" y="3206"/>
                  </a:lnTo>
                  <a:lnTo>
                    <a:pt x="2272" y="3210"/>
                  </a:lnTo>
                  <a:lnTo>
                    <a:pt x="2279" y="3216"/>
                  </a:lnTo>
                  <a:lnTo>
                    <a:pt x="2284" y="3222"/>
                  </a:lnTo>
                  <a:lnTo>
                    <a:pt x="2290" y="3228"/>
                  </a:lnTo>
                  <a:lnTo>
                    <a:pt x="2297" y="3236"/>
                  </a:lnTo>
                  <a:lnTo>
                    <a:pt x="2308" y="3252"/>
                  </a:lnTo>
                  <a:lnTo>
                    <a:pt x="2322" y="3272"/>
                  </a:lnTo>
                  <a:lnTo>
                    <a:pt x="2351" y="3322"/>
                  </a:lnTo>
                  <a:lnTo>
                    <a:pt x="2392" y="3388"/>
                  </a:lnTo>
                  <a:close/>
                  <a:moveTo>
                    <a:pt x="1969" y="3187"/>
                  </a:moveTo>
                  <a:lnTo>
                    <a:pt x="1972" y="3206"/>
                  </a:lnTo>
                  <a:lnTo>
                    <a:pt x="1973" y="3227"/>
                  </a:lnTo>
                  <a:lnTo>
                    <a:pt x="1973" y="3248"/>
                  </a:lnTo>
                  <a:lnTo>
                    <a:pt x="1972" y="3270"/>
                  </a:lnTo>
                  <a:lnTo>
                    <a:pt x="1943" y="3270"/>
                  </a:lnTo>
                  <a:lnTo>
                    <a:pt x="1915" y="3270"/>
                  </a:lnTo>
                  <a:lnTo>
                    <a:pt x="1887" y="3269"/>
                  </a:lnTo>
                  <a:lnTo>
                    <a:pt x="1859" y="3269"/>
                  </a:lnTo>
                  <a:lnTo>
                    <a:pt x="1817" y="3270"/>
                  </a:lnTo>
                  <a:lnTo>
                    <a:pt x="1771" y="3271"/>
                  </a:lnTo>
                  <a:lnTo>
                    <a:pt x="1723" y="3273"/>
                  </a:lnTo>
                  <a:lnTo>
                    <a:pt x="1672" y="3273"/>
                  </a:lnTo>
                  <a:lnTo>
                    <a:pt x="1647" y="3273"/>
                  </a:lnTo>
                  <a:lnTo>
                    <a:pt x="1622" y="3273"/>
                  </a:lnTo>
                  <a:lnTo>
                    <a:pt x="1599" y="3272"/>
                  </a:lnTo>
                  <a:lnTo>
                    <a:pt x="1576" y="3270"/>
                  </a:lnTo>
                  <a:lnTo>
                    <a:pt x="1554" y="3266"/>
                  </a:lnTo>
                  <a:lnTo>
                    <a:pt x="1534" y="3263"/>
                  </a:lnTo>
                  <a:lnTo>
                    <a:pt x="1515" y="3259"/>
                  </a:lnTo>
                  <a:lnTo>
                    <a:pt x="1497" y="3254"/>
                  </a:lnTo>
                  <a:lnTo>
                    <a:pt x="1500" y="3155"/>
                  </a:lnTo>
                  <a:lnTo>
                    <a:pt x="1551" y="3154"/>
                  </a:lnTo>
                  <a:lnTo>
                    <a:pt x="1610" y="3152"/>
                  </a:lnTo>
                  <a:lnTo>
                    <a:pt x="1673" y="3151"/>
                  </a:lnTo>
                  <a:lnTo>
                    <a:pt x="1739" y="3151"/>
                  </a:lnTo>
                  <a:lnTo>
                    <a:pt x="1772" y="3152"/>
                  </a:lnTo>
                  <a:lnTo>
                    <a:pt x="1805" y="3153"/>
                  </a:lnTo>
                  <a:lnTo>
                    <a:pt x="1836" y="3155"/>
                  </a:lnTo>
                  <a:lnTo>
                    <a:pt x="1867" y="3160"/>
                  </a:lnTo>
                  <a:lnTo>
                    <a:pt x="1896" y="3164"/>
                  </a:lnTo>
                  <a:lnTo>
                    <a:pt x="1922" y="3170"/>
                  </a:lnTo>
                  <a:lnTo>
                    <a:pt x="1935" y="3174"/>
                  </a:lnTo>
                  <a:lnTo>
                    <a:pt x="1947" y="3178"/>
                  </a:lnTo>
                  <a:lnTo>
                    <a:pt x="1959" y="3183"/>
                  </a:lnTo>
                  <a:lnTo>
                    <a:pt x="1969" y="3187"/>
                  </a:lnTo>
                  <a:close/>
                  <a:moveTo>
                    <a:pt x="1087" y="3052"/>
                  </a:moveTo>
                  <a:lnTo>
                    <a:pt x="1088" y="3032"/>
                  </a:lnTo>
                  <a:lnTo>
                    <a:pt x="1091" y="3012"/>
                  </a:lnTo>
                  <a:lnTo>
                    <a:pt x="1097" y="2991"/>
                  </a:lnTo>
                  <a:lnTo>
                    <a:pt x="1102" y="2969"/>
                  </a:lnTo>
                  <a:lnTo>
                    <a:pt x="1109" y="2949"/>
                  </a:lnTo>
                  <a:lnTo>
                    <a:pt x="1118" y="2929"/>
                  </a:lnTo>
                  <a:lnTo>
                    <a:pt x="1126" y="2911"/>
                  </a:lnTo>
                  <a:lnTo>
                    <a:pt x="1136" y="2894"/>
                  </a:lnTo>
                  <a:lnTo>
                    <a:pt x="1195" y="2897"/>
                  </a:lnTo>
                  <a:lnTo>
                    <a:pt x="1254" y="2901"/>
                  </a:lnTo>
                  <a:lnTo>
                    <a:pt x="1315" y="2905"/>
                  </a:lnTo>
                  <a:lnTo>
                    <a:pt x="1376" y="2910"/>
                  </a:lnTo>
                  <a:lnTo>
                    <a:pt x="1438" y="2916"/>
                  </a:lnTo>
                  <a:lnTo>
                    <a:pt x="1499" y="2923"/>
                  </a:lnTo>
                  <a:lnTo>
                    <a:pt x="1560" y="2930"/>
                  </a:lnTo>
                  <a:lnTo>
                    <a:pt x="1620" y="2939"/>
                  </a:lnTo>
                  <a:lnTo>
                    <a:pt x="1621" y="2940"/>
                  </a:lnTo>
                  <a:lnTo>
                    <a:pt x="1623" y="2942"/>
                  </a:lnTo>
                  <a:lnTo>
                    <a:pt x="1624" y="2945"/>
                  </a:lnTo>
                  <a:lnTo>
                    <a:pt x="1625" y="2949"/>
                  </a:lnTo>
                  <a:lnTo>
                    <a:pt x="1628" y="2960"/>
                  </a:lnTo>
                  <a:lnTo>
                    <a:pt x="1630" y="2973"/>
                  </a:lnTo>
                  <a:lnTo>
                    <a:pt x="1631" y="3002"/>
                  </a:lnTo>
                  <a:lnTo>
                    <a:pt x="1630" y="3036"/>
                  </a:lnTo>
                  <a:lnTo>
                    <a:pt x="1628" y="3068"/>
                  </a:lnTo>
                  <a:lnTo>
                    <a:pt x="1625" y="3096"/>
                  </a:lnTo>
                  <a:lnTo>
                    <a:pt x="1623" y="3116"/>
                  </a:lnTo>
                  <a:lnTo>
                    <a:pt x="1622" y="3123"/>
                  </a:lnTo>
                  <a:lnTo>
                    <a:pt x="1556" y="3117"/>
                  </a:lnTo>
                  <a:lnTo>
                    <a:pt x="1487" y="3112"/>
                  </a:lnTo>
                  <a:lnTo>
                    <a:pt x="1418" y="3108"/>
                  </a:lnTo>
                  <a:lnTo>
                    <a:pt x="1348" y="3103"/>
                  </a:lnTo>
                  <a:lnTo>
                    <a:pt x="1313" y="3099"/>
                  </a:lnTo>
                  <a:lnTo>
                    <a:pt x="1279" y="3096"/>
                  </a:lnTo>
                  <a:lnTo>
                    <a:pt x="1246" y="3091"/>
                  </a:lnTo>
                  <a:lnTo>
                    <a:pt x="1213" y="3086"/>
                  </a:lnTo>
                  <a:lnTo>
                    <a:pt x="1180" y="3079"/>
                  </a:lnTo>
                  <a:lnTo>
                    <a:pt x="1148" y="3072"/>
                  </a:lnTo>
                  <a:lnTo>
                    <a:pt x="1118" y="3062"/>
                  </a:lnTo>
                  <a:lnTo>
                    <a:pt x="1087" y="3052"/>
                  </a:lnTo>
                  <a:close/>
                  <a:moveTo>
                    <a:pt x="1465" y="3155"/>
                  </a:moveTo>
                  <a:lnTo>
                    <a:pt x="1466" y="3177"/>
                  </a:lnTo>
                  <a:lnTo>
                    <a:pt x="1467" y="3200"/>
                  </a:lnTo>
                  <a:lnTo>
                    <a:pt x="1468" y="3225"/>
                  </a:lnTo>
                  <a:lnTo>
                    <a:pt x="1466" y="3253"/>
                  </a:lnTo>
                  <a:lnTo>
                    <a:pt x="1463" y="3252"/>
                  </a:lnTo>
                  <a:lnTo>
                    <a:pt x="1459" y="3252"/>
                  </a:lnTo>
                  <a:lnTo>
                    <a:pt x="1423" y="3250"/>
                  </a:lnTo>
                  <a:lnTo>
                    <a:pt x="1387" y="3246"/>
                  </a:lnTo>
                  <a:lnTo>
                    <a:pt x="1352" y="3242"/>
                  </a:lnTo>
                  <a:lnTo>
                    <a:pt x="1317" y="3238"/>
                  </a:lnTo>
                  <a:lnTo>
                    <a:pt x="1249" y="3227"/>
                  </a:lnTo>
                  <a:lnTo>
                    <a:pt x="1181" y="3215"/>
                  </a:lnTo>
                  <a:lnTo>
                    <a:pt x="1115" y="3201"/>
                  </a:lnTo>
                  <a:lnTo>
                    <a:pt x="1048" y="3185"/>
                  </a:lnTo>
                  <a:lnTo>
                    <a:pt x="981" y="3168"/>
                  </a:lnTo>
                  <a:lnTo>
                    <a:pt x="911" y="3151"/>
                  </a:lnTo>
                  <a:lnTo>
                    <a:pt x="916" y="3122"/>
                  </a:lnTo>
                  <a:lnTo>
                    <a:pt x="922" y="3096"/>
                  </a:lnTo>
                  <a:lnTo>
                    <a:pt x="929" y="3073"/>
                  </a:lnTo>
                  <a:lnTo>
                    <a:pt x="937" y="3050"/>
                  </a:lnTo>
                  <a:lnTo>
                    <a:pt x="1003" y="3066"/>
                  </a:lnTo>
                  <a:lnTo>
                    <a:pt x="1068" y="3080"/>
                  </a:lnTo>
                  <a:lnTo>
                    <a:pt x="1134" y="3093"/>
                  </a:lnTo>
                  <a:lnTo>
                    <a:pt x="1200" y="3106"/>
                  </a:lnTo>
                  <a:lnTo>
                    <a:pt x="1266" y="3118"/>
                  </a:lnTo>
                  <a:lnTo>
                    <a:pt x="1331" y="3130"/>
                  </a:lnTo>
                  <a:lnTo>
                    <a:pt x="1399" y="3143"/>
                  </a:lnTo>
                  <a:lnTo>
                    <a:pt x="1465" y="3155"/>
                  </a:lnTo>
                  <a:close/>
                  <a:moveTo>
                    <a:pt x="1144" y="3353"/>
                  </a:moveTo>
                  <a:lnTo>
                    <a:pt x="1141" y="3344"/>
                  </a:lnTo>
                  <a:lnTo>
                    <a:pt x="1139" y="3333"/>
                  </a:lnTo>
                  <a:lnTo>
                    <a:pt x="1138" y="3321"/>
                  </a:lnTo>
                  <a:lnTo>
                    <a:pt x="1138" y="3309"/>
                  </a:lnTo>
                  <a:lnTo>
                    <a:pt x="1140" y="3287"/>
                  </a:lnTo>
                  <a:lnTo>
                    <a:pt x="1142" y="3270"/>
                  </a:lnTo>
                  <a:lnTo>
                    <a:pt x="1177" y="3271"/>
                  </a:lnTo>
                  <a:lnTo>
                    <a:pt x="1213" y="3272"/>
                  </a:lnTo>
                  <a:lnTo>
                    <a:pt x="1249" y="3275"/>
                  </a:lnTo>
                  <a:lnTo>
                    <a:pt x="1285" y="3278"/>
                  </a:lnTo>
                  <a:lnTo>
                    <a:pt x="1356" y="3285"/>
                  </a:lnTo>
                  <a:lnTo>
                    <a:pt x="1429" y="3295"/>
                  </a:lnTo>
                  <a:lnTo>
                    <a:pt x="1502" y="3304"/>
                  </a:lnTo>
                  <a:lnTo>
                    <a:pt x="1575" y="3313"/>
                  </a:lnTo>
                  <a:lnTo>
                    <a:pt x="1612" y="3317"/>
                  </a:lnTo>
                  <a:lnTo>
                    <a:pt x="1649" y="3320"/>
                  </a:lnTo>
                  <a:lnTo>
                    <a:pt x="1686" y="3322"/>
                  </a:lnTo>
                  <a:lnTo>
                    <a:pt x="1724" y="3323"/>
                  </a:lnTo>
                  <a:lnTo>
                    <a:pt x="1734" y="3326"/>
                  </a:lnTo>
                  <a:lnTo>
                    <a:pt x="1745" y="3327"/>
                  </a:lnTo>
                  <a:lnTo>
                    <a:pt x="1751" y="3329"/>
                  </a:lnTo>
                  <a:lnTo>
                    <a:pt x="1756" y="3331"/>
                  </a:lnTo>
                  <a:lnTo>
                    <a:pt x="1764" y="3334"/>
                  </a:lnTo>
                  <a:lnTo>
                    <a:pt x="1770" y="3338"/>
                  </a:lnTo>
                  <a:lnTo>
                    <a:pt x="1770" y="3357"/>
                  </a:lnTo>
                  <a:lnTo>
                    <a:pt x="1770" y="3377"/>
                  </a:lnTo>
                  <a:lnTo>
                    <a:pt x="1770" y="3396"/>
                  </a:lnTo>
                  <a:lnTo>
                    <a:pt x="1771" y="3416"/>
                  </a:lnTo>
                  <a:lnTo>
                    <a:pt x="1757" y="3419"/>
                  </a:lnTo>
                  <a:lnTo>
                    <a:pt x="1743" y="3422"/>
                  </a:lnTo>
                  <a:lnTo>
                    <a:pt x="1729" y="3425"/>
                  </a:lnTo>
                  <a:lnTo>
                    <a:pt x="1715" y="3428"/>
                  </a:lnTo>
                  <a:lnTo>
                    <a:pt x="1643" y="3424"/>
                  </a:lnTo>
                  <a:lnTo>
                    <a:pt x="1571" y="3420"/>
                  </a:lnTo>
                  <a:lnTo>
                    <a:pt x="1498" y="3415"/>
                  </a:lnTo>
                  <a:lnTo>
                    <a:pt x="1424" y="3410"/>
                  </a:lnTo>
                  <a:lnTo>
                    <a:pt x="1387" y="3407"/>
                  </a:lnTo>
                  <a:lnTo>
                    <a:pt x="1351" y="3402"/>
                  </a:lnTo>
                  <a:lnTo>
                    <a:pt x="1315" y="3397"/>
                  </a:lnTo>
                  <a:lnTo>
                    <a:pt x="1279" y="3391"/>
                  </a:lnTo>
                  <a:lnTo>
                    <a:pt x="1244" y="3384"/>
                  </a:lnTo>
                  <a:lnTo>
                    <a:pt x="1211" y="3375"/>
                  </a:lnTo>
                  <a:lnTo>
                    <a:pt x="1177" y="3365"/>
                  </a:lnTo>
                  <a:lnTo>
                    <a:pt x="1144" y="3353"/>
                  </a:lnTo>
                  <a:close/>
                  <a:moveTo>
                    <a:pt x="1466" y="3588"/>
                  </a:moveTo>
                  <a:lnTo>
                    <a:pt x="1462" y="3588"/>
                  </a:lnTo>
                  <a:lnTo>
                    <a:pt x="1459" y="3589"/>
                  </a:lnTo>
                  <a:lnTo>
                    <a:pt x="1388" y="3576"/>
                  </a:lnTo>
                  <a:lnTo>
                    <a:pt x="1317" y="3561"/>
                  </a:lnTo>
                  <a:lnTo>
                    <a:pt x="1248" y="3545"/>
                  </a:lnTo>
                  <a:lnTo>
                    <a:pt x="1177" y="3530"/>
                  </a:lnTo>
                  <a:lnTo>
                    <a:pt x="1107" y="3512"/>
                  </a:lnTo>
                  <a:lnTo>
                    <a:pt x="1039" y="3494"/>
                  </a:lnTo>
                  <a:lnTo>
                    <a:pt x="971" y="3475"/>
                  </a:lnTo>
                  <a:lnTo>
                    <a:pt x="905" y="3455"/>
                  </a:lnTo>
                  <a:lnTo>
                    <a:pt x="907" y="3427"/>
                  </a:lnTo>
                  <a:lnTo>
                    <a:pt x="911" y="3401"/>
                  </a:lnTo>
                  <a:lnTo>
                    <a:pt x="916" y="3375"/>
                  </a:lnTo>
                  <a:lnTo>
                    <a:pt x="924" y="3351"/>
                  </a:lnTo>
                  <a:lnTo>
                    <a:pt x="940" y="3352"/>
                  </a:lnTo>
                  <a:lnTo>
                    <a:pt x="956" y="3353"/>
                  </a:lnTo>
                  <a:lnTo>
                    <a:pt x="973" y="3356"/>
                  </a:lnTo>
                  <a:lnTo>
                    <a:pt x="991" y="3360"/>
                  </a:lnTo>
                  <a:lnTo>
                    <a:pt x="1030" y="3370"/>
                  </a:lnTo>
                  <a:lnTo>
                    <a:pt x="1070" y="3383"/>
                  </a:lnTo>
                  <a:lnTo>
                    <a:pt x="1110" y="3395"/>
                  </a:lnTo>
                  <a:lnTo>
                    <a:pt x="1150" y="3409"/>
                  </a:lnTo>
                  <a:lnTo>
                    <a:pt x="1186" y="3422"/>
                  </a:lnTo>
                  <a:lnTo>
                    <a:pt x="1220" y="3431"/>
                  </a:lnTo>
                  <a:lnTo>
                    <a:pt x="1241" y="3433"/>
                  </a:lnTo>
                  <a:lnTo>
                    <a:pt x="1265" y="3434"/>
                  </a:lnTo>
                  <a:lnTo>
                    <a:pt x="1290" y="3436"/>
                  </a:lnTo>
                  <a:lnTo>
                    <a:pt x="1314" y="3436"/>
                  </a:lnTo>
                  <a:lnTo>
                    <a:pt x="1339" y="3437"/>
                  </a:lnTo>
                  <a:lnTo>
                    <a:pt x="1365" y="3438"/>
                  </a:lnTo>
                  <a:lnTo>
                    <a:pt x="1388" y="3440"/>
                  </a:lnTo>
                  <a:lnTo>
                    <a:pt x="1410" y="3444"/>
                  </a:lnTo>
                  <a:lnTo>
                    <a:pt x="1421" y="3447"/>
                  </a:lnTo>
                  <a:lnTo>
                    <a:pt x="1430" y="3450"/>
                  </a:lnTo>
                  <a:lnTo>
                    <a:pt x="1440" y="3455"/>
                  </a:lnTo>
                  <a:lnTo>
                    <a:pt x="1448" y="3460"/>
                  </a:lnTo>
                  <a:lnTo>
                    <a:pt x="1456" y="3465"/>
                  </a:lnTo>
                  <a:lnTo>
                    <a:pt x="1462" y="3471"/>
                  </a:lnTo>
                  <a:lnTo>
                    <a:pt x="1468" y="3478"/>
                  </a:lnTo>
                  <a:lnTo>
                    <a:pt x="1472" y="3486"/>
                  </a:lnTo>
                  <a:lnTo>
                    <a:pt x="1477" y="3495"/>
                  </a:lnTo>
                  <a:lnTo>
                    <a:pt x="1479" y="3504"/>
                  </a:lnTo>
                  <a:lnTo>
                    <a:pt x="1480" y="3516"/>
                  </a:lnTo>
                  <a:lnTo>
                    <a:pt x="1480" y="3527"/>
                  </a:lnTo>
                  <a:lnTo>
                    <a:pt x="1479" y="3541"/>
                  </a:lnTo>
                  <a:lnTo>
                    <a:pt x="1477" y="3555"/>
                  </a:lnTo>
                  <a:lnTo>
                    <a:pt x="1472" y="3571"/>
                  </a:lnTo>
                  <a:lnTo>
                    <a:pt x="1466" y="3588"/>
                  </a:lnTo>
                  <a:close/>
                  <a:moveTo>
                    <a:pt x="884" y="3317"/>
                  </a:moveTo>
                  <a:lnTo>
                    <a:pt x="883" y="3328"/>
                  </a:lnTo>
                  <a:lnTo>
                    <a:pt x="880" y="3343"/>
                  </a:lnTo>
                  <a:lnTo>
                    <a:pt x="876" y="3360"/>
                  </a:lnTo>
                  <a:lnTo>
                    <a:pt x="870" y="3378"/>
                  </a:lnTo>
                  <a:lnTo>
                    <a:pt x="867" y="3387"/>
                  </a:lnTo>
                  <a:lnTo>
                    <a:pt x="862" y="3395"/>
                  </a:lnTo>
                  <a:lnTo>
                    <a:pt x="858" y="3403"/>
                  </a:lnTo>
                  <a:lnTo>
                    <a:pt x="854" y="3409"/>
                  </a:lnTo>
                  <a:lnTo>
                    <a:pt x="850" y="3415"/>
                  </a:lnTo>
                  <a:lnTo>
                    <a:pt x="845" y="3420"/>
                  </a:lnTo>
                  <a:lnTo>
                    <a:pt x="839" y="3422"/>
                  </a:lnTo>
                  <a:lnTo>
                    <a:pt x="833" y="3423"/>
                  </a:lnTo>
                  <a:lnTo>
                    <a:pt x="812" y="3416"/>
                  </a:lnTo>
                  <a:lnTo>
                    <a:pt x="790" y="3410"/>
                  </a:lnTo>
                  <a:lnTo>
                    <a:pt x="769" y="3403"/>
                  </a:lnTo>
                  <a:lnTo>
                    <a:pt x="747" y="3394"/>
                  </a:lnTo>
                  <a:lnTo>
                    <a:pt x="704" y="3376"/>
                  </a:lnTo>
                  <a:lnTo>
                    <a:pt x="663" y="3356"/>
                  </a:lnTo>
                  <a:lnTo>
                    <a:pt x="622" y="3335"/>
                  </a:lnTo>
                  <a:lnTo>
                    <a:pt x="583" y="3313"/>
                  </a:lnTo>
                  <a:lnTo>
                    <a:pt x="545" y="3291"/>
                  </a:lnTo>
                  <a:lnTo>
                    <a:pt x="509" y="3269"/>
                  </a:lnTo>
                  <a:lnTo>
                    <a:pt x="509" y="3256"/>
                  </a:lnTo>
                  <a:lnTo>
                    <a:pt x="511" y="3243"/>
                  </a:lnTo>
                  <a:lnTo>
                    <a:pt x="513" y="3229"/>
                  </a:lnTo>
                  <a:lnTo>
                    <a:pt x="517" y="3216"/>
                  </a:lnTo>
                  <a:lnTo>
                    <a:pt x="521" y="3202"/>
                  </a:lnTo>
                  <a:lnTo>
                    <a:pt x="526" y="3190"/>
                  </a:lnTo>
                  <a:lnTo>
                    <a:pt x="530" y="3179"/>
                  </a:lnTo>
                  <a:lnTo>
                    <a:pt x="535" y="3170"/>
                  </a:lnTo>
                  <a:lnTo>
                    <a:pt x="580" y="3185"/>
                  </a:lnTo>
                  <a:lnTo>
                    <a:pt x="623" y="3201"/>
                  </a:lnTo>
                  <a:lnTo>
                    <a:pt x="665" y="3218"/>
                  </a:lnTo>
                  <a:lnTo>
                    <a:pt x="708" y="3235"/>
                  </a:lnTo>
                  <a:lnTo>
                    <a:pt x="751" y="3254"/>
                  </a:lnTo>
                  <a:lnTo>
                    <a:pt x="794" y="3273"/>
                  </a:lnTo>
                  <a:lnTo>
                    <a:pt x="838" y="3294"/>
                  </a:lnTo>
                  <a:lnTo>
                    <a:pt x="884" y="3317"/>
                  </a:lnTo>
                  <a:close/>
                  <a:moveTo>
                    <a:pt x="587" y="3104"/>
                  </a:moveTo>
                  <a:lnTo>
                    <a:pt x="596" y="3099"/>
                  </a:lnTo>
                  <a:lnTo>
                    <a:pt x="605" y="3097"/>
                  </a:lnTo>
                  <a:lnTo>
                    <a:pt x="616" y="3095"/>
                  </a:lnTo>
                  <a:lnTo>
                    <a:pt x="627" y="3095"/>
                  </a:lnTo>
                  <a:lnTo>
                    <a:pt x="640" y="3095"/>
                  </a:lnTo>
                  <a:lnTo>
                    <a:pt x="652" y="3096"/>
                  </a:lnTo>
                  <a:lnTo>
                    <a:pt x="666" y="3098"/>
                  </a:lnTo>
                  <a:lnTo>
                    <a:pt x="681" y="3101"/>
                  </a:lnTo>
                  <a:lnTo>
                    <a:pt x="712" y="3108"/>
                  </a:lnTo>
                  <a:lnTo>
                    <a:pt x="744" y="3117"/>
                  </a:lnTo>
                  <a:lnTo>
                    <a:pt x="778" y="3129"/>
                  </a:lnTo>
                  <a:lnTo>
                    <a:pt x="813" y="3142"/>
                  </a:lnTo>
                  <a:lnTo>
                    <a:pt x="884" y="3170"/>
                  </a:lnTo>
                  <a:lnTo>
                    <a:pt x="951" y="3199"/>
                  </a:lnTo>
                  <a:lnTo>
                    <a:pt x="983" y="3211"/>
                  </a:lnTo>
                  <a:lnTo>
                    <a:pt x="1012" y="3224"/>
                  </a:lnTo>
                  <a:lnTo>
                    <a:pt x="1040" y="3235"/>
                  </a:lnTo>
                  <a:lnTo>
                    <a:pt x="1063" y="3243"/>
                  </a:lnTo>
                  <a:lnTo>
                    <a:pt x="1072" y="3246"/>
                  </a:lnTo>
                  <a:lnTo>
                    <a:pt x="1080" y="3251"/>
                  </a:lnTo>
                  <a:lnTo>
                    <a:pt x="1086" y="3254"/>
                  </a:lnTo>
                  <a:lnTo>
                    <a:pt x="1090" y="3258"/>
                  </a:lnTo>
                  <a:lnTo>
                    <a:pt x="1095" y="3261"/>
                  </a:lnTo>
                  <a:lnTo>
                    <a:pt x="1097" y="3265"/>
                  </a:lnTo>
                  <a:lnTo>
                    <a:pt x="1098" y="3270"/>
                  </a:lnTo>
                  <a:lnTo>
                    <a:pt x="1099" y="3274"/>
                  </a:lnTo>
                  <a:lnTo>
                    <a:pt x="1098" y="3279"/>
                  </a:lnTo>
                  <a:lnTo>
                    <a:pt x="1097" y="3283"/>
                  </a:lnTo>
                  <a:lnTo>
                    <a:pt x="1095" y="3290"/>
                  </a:lnTo>
                  <a:lnTo>
                    <a:pt x="1093" y="3296"/>
                  </a:lnTo>
                  <a:lnTo>
                    <a:pt x="1085" y="3311"/>
                  </a:lnTo>
                  <a:lnTo>
                    <a:pt x="1077" y="3328"/>
                  </a:lnTo>
                  <a:lnTo>
                    <a:pt x="1071" y="3328"/>
                  </a:lnTo>
                  <a:lnTo>
                    <a:pt x="1026" y="3314"/>
                  </a:lnTo>
                  <a:lnTo>
                    <a:pt x="963" y="3295"/>
                  </a:lnTo>
                  <a:lnTo>
                    <a:pt x="928" y="3284"/>
                  </a:lnTo>
                  <a:lnTo>
                    <a:pt x="891" y="3273"/>
                  </a:lnTo>
                  <a:lnTo>
                    <a:pt x="852" y="3260"/>
                  </a:lnTo>
                  <a:lnTo>
                    <a:pt x="814" y="3247"/>
                  </a:lnTo>
                  <a:lnTo>
                    <a:pt x="776" y="3233"/>
                  </a:lnTo>
                  <a:lnTo>
                    <a:pt x="739" y="3217"/>
                  </a:lnTo>
                  <a:lnTo>
                    <a:pt x="721" y="3209"/>
                  </a:lnTo>
                  <a:lnTo>
                    <a:pt x="704" y="3201"/>
                  </a:lnTo>
                  <a:lnTo>
                    <a:pt x="687" y="3192"/>
                  </a:lnTo>
                  <a:lnTo>
                    <a:pt x="673" y="3183"/>
                  </a:lnTo>
                  <a:lnTo>
                    <a:pt x="658" y="3174"/>
                  </a:lnTo>
                  <a:lnTo>
                    <a:pt x="644" y="3165"/>
                  </a:lnTo>
                  <a:lnTo>
                    <a:pt x="631" y="3155"/>
                  </a:lnTo>
                  <a:lnTo>
                    <a:pt x="620" y="3146"/>
                  </a:lnTo>
                  <a:lnTo>
                    <a:pt x="609" y="3135"/>
                  </a:lnTo>
                  <a:lnTo>
                    <a:pt x="600" y="3125"/>
                  </a:lnTo>
                  <a:lnTo>
                    <a:pt x="592" y="3114"/>
                  </a:lnTo>
                  <a:lnTo>
                    <a:pt x="587" y="3104"/>
                  </a:lnTo>
                  <a:close/>
                  <a:moveTo>
                    <a:pt x="409" y="2901"/>
                  </a:moveTo>
                  <a:lnTo>
                    <a:pt x="388" y="2882"/>
                  </a:lnTo>
                  <a:lnTo>
                    <a:pt x="369" y="2865"/>
                  </a:lnTo>
                  <a:lnTo>
                    <a:pt x="353" y="2848"/>
                  </a:lnTo>
                  <a:lnTo>
                    <a:pt x="338" y="2832"/>
                  </a:lnTo>
                  <a:lnTo>
                    <a:pt x="324" y="2816"/>
                  </a:lnTo>
                  <a:lnTo>
                    <a:pt x="312" y="2798"/>
                  </a:lnTo>
                  <a:lnTo>
                    <a:pt x="300" y="2778"/>
                  </a:lnTo>
                  <a:lnTo>
                    <a:pt x="288" y="2756"/>
                  </a:lnTo>
                  <a:lnTo>
                    <a:pt x="296" y="2742"/>
                  </a:lnTo>
                  <a:lnTo>
                    <a:pt x="302" y="2729"/>
                  </a:lnTo>
                  <a:lnTo>
                    <a:pt x="305" y="2716"/>
                  </a:lnTo>
                  <a:lnTo>
                    <a:pt x="308" y="2703"/>
                  </a:lnTo>
                  <a:lnTo>
                    <a:pt x="311" y="2691"/>
                  </a:lnTo>
                  <a:lnTo>
                    <a:pt x="314" y="2678"/>
                  </a:lnTo>
                  <a:lnTo>
                    <a:pt x="317" y="2665"/>
                  </a:lnTo>
                  <a:lnTo>
                    <a:pt x="323" y="2652"/>
                  </a:lnTo>
                  <a:lnTo>
                    <a:pt x="361" y="2678"/>
                  </a:lnTo>
                  <a:lnTo>
                    <a:pt x="397" y="2704"/>
                  </a:lnTo>
                  <a:lnTo>
                    <a:pt x="415" y="2718"/>
                  </a:lnTo>
                  <a:lnTo>
                    <a:pt x="433" y="2734"/>
                  </a:lnTo>
                  <a:lnTo>
                    <a:pt x="452" y="2750"/>
                  </a:lnTo>
                  <a:lnTo>
                    <a:pt x="471" y="2768"/>
                  </a:lnTo>
                  <a:lnTo>
                    <a:pt x="470" y="2774"/>
                  </a:lnTo>
                  <a:lnTo>
                    <a:pt x="468" y="2782"/>
                  </a:lnTo>
                  <a:lnTo>
                    <a:pt x="465" y="2791"/>
                  </a:lnTo>
                  <a:lnTo>
                    <a:pt x="461" y="2801"/>
                  </a:lnTo>
                  <a:lnTo>
                    <a:pt x="451" y="2823"/>
                  </a:lnTo>
                  <a:lnTo>
                    <a:pt x="439" y="2846"/>
                  </a:lnTo>
                  <a:lnTo>
                    <a:pt x="418" y="2884"/>
                  </a:lnTo>
                  <a:lnTo>
                    <a:pt x="409" y="2901"/>
                  </a:lnTo>
                  <a:close/>
                  <a:moveTo>
                    <a:pt x="497" y="2807"/>
                  </a:moveTo>
                  <a:lnTo>
                    <a:pt x="546" y="2833"/>
                  </a:lnTo>
                  <a:lnTo>
                    <a:pt x="594" y="2862"/>
                  </a:lnTo>
                  <a:lnTo>
                    <a:pt x="643" y="2891"/>
                  </a:lnTo>
                  <a:lnTo>
                    <a:pt x="693" y="2921"/>
                  </a:lnTo>
                  <a:lnTo>
                    <a:pt x="742" y="2952"/>
                  </a:lnTo>
                  <a:lnTo>
                    <a:pt x="792" y="2982"/>
                  </a:lnTo>
                  <a:lnTo>
                    <a:pt x="843" y="3012"/>
                  </a:lnTo>
                  <a:lnTo>
                    <a:pt x="894" y="3041"/>
                  </a:lnTo>
                  <a:lnTo>
                    <a:pt x="891" y="3065"/>
                  </a:lnTo>
                  <a:lnTo>
                    <a:pt x="886" y="3089"/>
                  </a:lnTo>
                  <a:lnTo>
                    <a:pt x="878" y="3114"/>
                  </a:lnTo>
                  <a:lnTo>
                    <a:pt x="870" y="3140"/>
                  </a:lnTo>
                  <a:lnTo>
                    <a:pt x="866" y="3140"/>
                  </a:lnTo>
                  <a:lnTo>
                    <a:pt x="864" y="3141"/>
                  </a:lnTo>
                  <a:lnTo>
                    <a:pt x="808" y="3116"/>
                  </a:lnTo>
                  <a:lnTo>
                    <a:pt x="753" y="3092"/>
                  </a:lnTo>
                  <a:lnTo>
                    <a:pt x="699" y="3068"/>
                  </a:lnTo>
                  <a:lnTo>
                    <a:pt x="646" y="3042"/>
                  </a:lnTo>
                  <a:lnTo>
                    <a:pt x="594" y="3016"/>
                  </a:lnTo>
                  <a:lnTo>
                    <a:pt x="543" y="2989"/>
                  </a:lnTo>
                  <a:lnTo>
                    <a:pt x="518" y="2974"/>
                  </a:lnTo>
                  <a:lnTo>
                    <a:pt x="493" y="2959"/>
                  </a:lnTo>
                  <a:lnTo>
                    <a:pt x="469" y="2944"/>
                  </a:lnTo>
                  <a:lnTo>
                    <a:pt x="444" y="2928"/>
                  </a:lnTo>
                  <a:lnTo>
                    <a:pt x="445" y="2919"/>
                  </a:lnTo>
                  <a:lnTo>
                    <a:pt x="446" y="2910"/>
                  </a:lnTo>
                  <a:lnTo>
                    <a:pt x="447" y="2902"/>
                  </a:lnTo>
                  <a:lnTo>
                    <a:pt x="449" y="2893"/>
                  </a:lnTo>
                  <a:lnTo>
                    <a:pt x="455" y="2878"/>
                  </a:lnTo>
                  <a:lnTo>
                    <a:pt x="463" y="2862"/>
                  </a:lnTo>
                  <a:lnTo>
                    <a:pt x="479" y="2833"/>
                  </a:lnTo>
                  <a:lnTo>
                    <a:pt x="497" y="2807"/>
                  </a:lnTo>
                  <a:close/>
                  <a:moveTo>
                    <a:pt x="1081" y="2887"/>
                  </a:moveTo>
                  <a:lnTo>
                    <a:pt x="1072" y="2923"/>
                  </a:lnTo>
                  <a:lnTo>
                    <a:pt x="1060" y="2975"/>
                  </a:lnTo>
                  <a:lnTo>
                    <a:pt x="1057" y="2987"/>
                  </a:lnTo>
                  <a:lnTo>
                    <a:pt x="1052" y="2999"/>
                  </a:lnTo>
                  <a:lnTo>
                    <a:pt x="1048" y="3011"/>
                  </a:lnTo>
                  <a:lnTo>
                    <a:pt x="1043" y="3020"/>
                  </a:lnTo>
                  <a:lnTo>
                    <a:pt x="1038" y="3029"/>
                  </a:lnTo>
                  <a:lnTo>
                    <a:pt x="1032" y="3035"/>
                  </a:lnTo>
                  <a:lnTo>
                    <a:pt x="1029" y="3037"/>
                  </a:lnTo>
                  <a:lnTo>
                    <a:pt x="1027" y="3039"/>
                  </a:lnTo>
                  <a:lnTo>
                    <a:pt x="1024" y="3040"/>
                  </a:lnTo>
                  <a:lnTo>
                    <a:pt x="1021" y="3040"/>
                  </a:lnTo>
                  <a:lnTo>
                    <a:pt x="990" y="3031"/>
                  </a:lnTo>
                  <a:lnTo>
                    <a:pt x="961" y="3020"/>
                  </a:lnTo>
                  <a:lnTo>
                    <a:pt x="930" y="3009"/>
                  </a:lnTo>
                  <a:lnTo>
                    <a:pt x="900" y="2996"/>
                  </a:lnTo>
                  <a:lnTo>
                    <a:pt x="871" y="2982"/>
                  </a:lnTo>
                  <a:lnTo>
                    <a:pt x="841" y="2967"/>
                  </a:lnTo>
                  <a:lnTo>
                    <a:pt x="812" y="2953"/>
                  </a:lnTo>
                  <a:lnTo>
                    <a:pt x="783" y="2937"/>
                  </a:lnTo>
                  <a:lnTo>
                    <a:pt x="755" y="2920"/>
                  </a:lnTo>
                  <a:lnTo>
                    <a:pt x="726" y="2903"/>
                  </a:lnTo>
                  <a:lnTo>
                    <a:pt x="699" y="2885"/>
                  </a:lnTo>
                  <a:lnTo>
                    <a:pt x="671" y="2868"/>
                  </a:lnTo>
                  <a:lnTo>
                    <a:pt x="619" y="2832"/>
                  </a:lnTo>
                  <a:lnTo>
                    <a:pt x="568" y="2796"/>
                  </a:lnTo>
                  <a:lnTo>
                    <a:pt x="592" y="2762"/>
                  </a:lnTo>
                  <a:lnTo>
                    <a:pt x="616" y="2730"/>
                  </a:lnTo>
                  <a:lnTo>
                    <a:pt x="641" y="2698"/>
                  </a:lnTo>
                  <a:lnTo>
                    <a:pt x="667" y="2667"/>
                  </a:lnTo>
                  <a:lnTo>
                    <a:pt x="678" y="2668"/>
                  </a:lnTo>
                  <a:lnTo>
                    <a:pt x="694" y="2674"/>
                  </a:lnTo>
                  <a:lnTo>
                    <a:pt x="715" y="2681"/>
                  </a:lnTo>
                  <a:lnTo>
                    <a:pt x="739" y="2692"/>
                  </a:lnTo>
                  <a:lnTo>
                    <a:pt x="768" y="2704"/>
                  </a:lnTo>
                  <a:lnTo>
                    <a:pt x="799" y="2718"/>
                  </a:lnTo>
                  <a:lnTo>
                    <a:pt x="832" y="2734"/>
                  </a:lnTo>
                  <a:lnTo>
                    <a:pt x="866" y="2751"/>
                  </a:lnTo>
                  <a:lnTo>
                    <a:pt x="900" y="2769"/>
                  </a:lnTo>
                  <a:lnTo>
                    <a:pt x="934" y="2787"/>
                  </a:lnTo>
                  <a:lnTo>
                    <a:pt x="967" y="2805"/>
                  </a:lnTo>
                  <a:lnTo>
                    <a:pt x="997" y="2824"/>
                  </a:lnTo>
                  <a:lnTo>
                    <a:pt x="1024" y="2841"/>
                  </a:lnTo>
                  <a:lnTo>
                    <a:pt x="1048" y="2857"/>
                  </a:lnTo>
                  <a:lnTo>
                    <a:pt x="1059" y="2866"/>
                  </a:lnTo>
                  <a:lnTo>
                    <a:pt x="1067" y="2873"/>
                  </a:lnTo>
                  <a:lnTo>
                    <a:pt x="1075" y="2881"/>
                  </a:lnTo>
                  <a:lnTo>
                    <a:pt x="1081" y="2887"/>
                  </a:lnTo>
                  <a:close/>
                  <a:moveTo>
                    <a:pt x="577" y="2200"/>
                  </a:moveTo>
                  <a:lnTo>
                    <a:pt x="572" y="2191"/>
                  </a:lnTo>
                  <a:lnTo>
                    <a:pt x="568" y="2180"/>
                  </a:lnTo>
                  <a:lnTo>
                    <a:pt x="564" y="2171"/>
                  </a:lnTo>
                  <a:lnTo>
                    <a:pt x="561" y="2160"/>
                  </a:lnTo>
                  <a:lnTo>
                    <a:pt x="566" y="2155"/>
                  </a:lnTo>
                  <a:lnTo>
                    <a:pt x="570" y="2152"/>
                  </a:lnTo>
                  <a:lnTo>
                    <a:pt x="572" y="2151"/>
                  </a:lnTo>
                  <a:lnTo>
                    <a:pt x="574" y="2151"/>
                  </a:lnTo>
                  <a:lnTo>
                    <a:pt x="578" y="2157"/>
                  </a:lnTo>
                  <a:lnTo>
                    <a:pt x="580" y="2164"/>
                  </a:lnTo>
                  <a:lnTo>
                    <a:pt x="582" y="2174"/>
                  </a:lnTo>
                  <a:lnTo>
                    <a:pt x="583" y="2183"/>
                  </a:lnTo>
                  <a:lnTo>
                    <a:pt x="582" y="2192"/>
                  </a:lnTo>
                  <a:lnTo>
                    <a:pt x="581" y="2198"/>
                  </a:lnTo>
                  <a:lnTo>
                    <a:pt x="581" y="2200"/>
                  </a:lnTo>
                  <a:lnTo>
                    <a:pt x="580" y="2201"/>
                  </a:lnTo>
                  <a:lnTo>
                    <a:pt x="578" y="2201"/>
                  </a:lnTo>
                  <a:lnTo>
                    <a:pt x="577" y="2200"/>
                  </a:lnTo>
                  <a:close/>
                  <a:moveTo>
                    <a:pt x="603" y="2165"/>
                  </a:moveTo>
                  <a:lnTo>
                    <a:pt x="597" y="2152"/>
                  </a:lnTo>
                  <a:lnTo>
                    <a:pt x="591" y="2140"/>
                  </a:lnTo>
                  <a:lnTo>
                    <a:pt x="598" y="2132"/>
                  </a:lnTo>
                  <a:lnTo>
                    <a:pt x="605" y="2123"/>
                  </a:lnTo>
                  <a:lnTo>
                    <a:pt x="607" y="2134"/>
                  </a:lnTo>
                  <a:lnTo>
                    <a:pt x="609" y="2151"/>
                  </a:lnTo>
                  <a:lnTo>
                    <a:pt x="609" y="2159"/>
                  </a:lnTo>
                  <a:lnTo>
                    <a:pt x="609" y="2165"/>
                  </a:lnTo>
                  <a:lnTo>
                    <a:pt x="608" y="2166"/>
                  </a:lnTo>
                  <a:lnTo>
                    <a:pt x="607" y="2167"/>
                  </a:lnTo>
                  <a:lnTo>
                    <a:pt x="605" y="2166"/>
                  </a:lnTo>
                  <a:lnTo>
                    <a:pt x="603" y="2165"/>
                  </a:lnTo>
                  <a:close/>
                  <a:moveTo>
                    <a:pt x="721" y="2607"/>
                  </a:moveTo>
                  <a:lnTo>
                    <a:pt x="716" y="2607"/>
                  </a:lnTo>
                  <a:lnTo>
                    <a:pt x="712" y="2608"/>
                  </a:lnTo>
                  <a:lnTo>
                    <a:pt x="699" y="2605"/>
                  </a:lnTo>
                  <a:lnTo>
                    <a:pt x="687" y="2601"/>
                  </a:lnTo>
                  <a:lnTo>
                    <a:pt x="676" y="2595"/>
                  </a:lnTo>
                  <a:lnTo>
                    <a:pt x="665" y="2589"/>
                  </a:lnTo>
                  <a:lnTo>
                    <a:pt x="655" y="2582"/>
                  </a:lnTo>
                  <a:lnTo>
                    <a:pt x="645" y="2572"/>
                  </a:lnTo>
                  <a:lnTo>
                    <a:pt x="636" y="2564"/>
                  </a:lnTo>
                  <a:lnTo>
                    <a:pt x="627" y="2553"/>
                  </a:lnTo>
                  <a:lnTo>
                    <a:pt x="619" y="2542"/>
                  </a:lnTo>
                  <a:lnTo>
                    <a:pt x="611" y="2530"/>
                  </a:lnTo>
                  <a:lnTo>
                    <a:pt x="604" y="2517"/>
                  </a:lnTo>
                  <a:lnTo>
                    <a:pt x="598" y="2505"/>
                  </a:lnTo>
                  <a:lnTo>
                    <a:pt x="591" y="2491"/>
                  </a:lnTo>
                  <a:lnTo>
                    <a:pt x="586" y="2477"/>
                  </a:lnTo>
                  <a:lnTo>
                    <a:pt x="582" y="2462"/>
                  </a:lnTo>
                  <a:lnTo>
                    <a:pt x="578" y="2447"/>
                  </a:lnTo>
                  <a:lnTo>
                    <a:pt x="573" y="2433"/>
                  </a:lnTo>
                  <a:lnTo>
                    <a:pt x="570" y="2418"/>
                  </a:lnTo>
                  <a:lnTo>
                    <a:pt x="568" y="2403"/>
                  </a:lnTo>
                  <a:lnTo>
                    <a:pt x="566" y="2387"/>
                  </a:lnTo>
                  <a:lnTo>
                    <a:pt x="565" y="2372"/>
                  </a:lnTo>
                  <a:lnTo>
                    <a:pt x="564" y="2358"/>
                  </a:lnTo>
                  <a:lnTo>
                    <a:pt x="564" y="2343"/>
                  </a:lnTo>
                  <a:lnTo>
                    <a:pt x="565" y="2329"/>
                  </a:lnTo>
                  <a:lnTo>
                    <a:pt x="566" y="2314"/>
                  </a:lnTo>
                  <a:lnTo>
                    <a:pt x="568" y="2302"/>
                  </a:lnTo>
                  <a:lnTo>
                    <a:pt x="571" y="2288"/>
                  </a:lnTo>
                  <a:lnTo>
                    <a:pt x="574" y="2275"/>
                  </a:lnTo>
                  <a:lnTo>
                    <a:pt x="579" y="2264"/>
                  </a:lnTo>
                  <a:lnTo>
                    <a:pt x="583" y="2253"/>
                  </a:lnTo>
                  <a:lnTo>
                    <a:pt x="588" y="2242"/>
                  </a:lnTo>
                  <a:lnTo>
                    <a:pt x="594" y="2233"/>
                  </a:lnTo>
                  <a:lnTo>
                    <a:pt x="605" y="2223"/>
                  </a:lnTo>
                  <a:lnTo>
                    <a:pt x="615" y="2217"/>
                  </a:lnTo>
                  <a:lnTo>
                    <a:pt x="624" y="2214"/>
                  </a:lnTo>
                  <a:lnTo>
                    <a:pt x="634" y="2213"/>
                  </a:lnTo>
                  <a:lnTo>
                    <a:pt x="643" y="2214"/>
                  </a:lnTo>
                  <a:lnTo>
                    <a:pt x="651" y="2218"/>
                  </a:lnTo>
                  <a:lnTo>
                    <a:pt x="660" y="2223"/>
                  </a:lnTo>
                  <a:lnTo>
                    <a:pt x="668" y="2231"/>
                  </a:lnTo>
                  <a:lnTo>
                    <a:pt x="676" y="2240"/>
                  </a:lnTo>
                  <a:lnTo>
                    <a:pt x="683" y="2251"/>
                  </a:lnTo>
                  <a:lnTo>
                    <a:pt x="689" y="2263"/>
                  </a:lnTo>
                  <a:lnTo>
                    <a:pt x="696" y="2276"/>
                  </a:lnTo>
                  <a:lnTo>
                    <a:pt x="702" y="2291"/>
                  </a:lnTo>
                  <a:lnTo>
                    <a:pt x="708" y="2308"/>
                  </a:lnTo>
                  <a:lnTo>
                    <a:pt x="713" y="2324"/>
                  </a:lnTo>
                  <a:lnTo>
                    <a:pt x="718" y="2342"/>
                  </a:lnTo>
                  <a:lnTo>
                    <a:pt x="722" y="2360"/>
                  </a:lnTo>
                  <a:lnTo>
                    <a:pt x="726" y="2379"/>
                  </a:lnTo>
                  <a:lnTo>
                    <a:pt x="730" y="2398"/>
                  </a:lnTo>
                  <a:lnTo>
                    <a:pt x="732" y="2417"/>
                  </a:lnTo>
                  <a:lnTo>
                    <a:pt x="736" y="2455"/>
                  </a:lnTo>
                  <a:lnTo>
                    <a:pt x="738" y="2492"/>
                  </a:lnTo>
                  <a:lnTo>
                    <a:pt x="738" y="2510"/>
                  </a:lnTo>
                  <a:lnTo>
                    <a:pt x="737" y="2527"/>
                  </a:lnTo>
                  <a:lnTo>
                    <a:pt x="736" y="2544"/>
                  </a:lnTo>
                  <a:lnTo>
                    <a:pt x="735" y="2558"/>
                  </a:lnTo>
                  <a:lnTo>
                    <a:pt x="732" y="2573"/>
                  </a:lnTo>
                  <a:lnTo>
                    <a:pt x="728" y="2586"/>
                  </a:lnTo>
                  <a:lnTo>
                    <a:pt x="725" y="2598"/>
                  </a:lnTo>
                  <a:lnTo>
                    <a:pt x="721" y="2607"/>
                  </a:lnTo>
                  <a:close/>
                  <a:moveTo>
                    <a:pt x="1337" y="2754"/>
                  </a:moveTo>
                  <a:lnTo>
                    <a:pt x="1326" y="2753"/>
                  </a:lnTo>
                  <a:lnTo>
                    <a:pt x="1314" y="2753"/>
                  </a:lnTo>
                  <a:lnTo>
                    <a:pt x="1306" y="2744"/>
                  </a:lnTo>
                  <a:lnTo>
                    <a:pt x="1297" y="2735"/>
                  </a:lnTo>
                  <a:lnTo>
                    <a:pt x="1301" y="2730"/>
                  </a:lnTo>
                  <a:lnTo>
                    <a:pt x="1306" y="2724"/>
                  </a:lnTo>
                  <a:lnTo>
                    <a:pt x="1310" y="2719"/>
                  </a:lnTo>
                  <a:lnTo>
                    <a:pt x="1315" y="2715"/>
                  </a:lnTo>
                  <a:lnTo>
                    <a:pt x="1324" y="2722"/>
                  </a:lnTo>
                  <a:lnTo>
                    <a:pt x="1330" y="2729"/>
                  </a:lnTo>
                  <a:lnTo>
                    <a:pt x="1333" y="2733"/>
                  </a:lnTo>
                  <a:lnTo>
                    <a:pt x="1335" y="2738"/>
                  </a:lnTo>
                  <a:lnTo>
                    <a:pt x="1336" y="2745"/>
                  </a:lnTo>
                  <a:lnTo>
                    <a:pt x="1337" y="2754"/>
                  </a:lnTo>
                  <a:close/>
                  <a:moveTo>
                    <a:pt x="1357" y="2702"/>
                  </a:moveTo>
                  <a:lnTo>
                    <a:pt x="1347" y="2696"/>
                  </a:lnTo>
                  <a:lnTo>
                    <a:pt x="1337" y="2688"/>
                  </a:lnTo>
                  <a:lnTo>
                    <a:pt x="1327" y="2681"/>
                  </a:lnTo>
                  <a:lnTo>
                    <a:pt x="1318" y="2674"/>
                  </a:lnTo>
                  <a:lnTo>
                    <a:pt x="1311" y="2666"/>
                  </a:lnTo>
                  <a:lnTo>
                    <a:pt x="1305" y="2658"/>
                  </a:lnTo>
                  <a:lnTo>
                    <a:pt x="1303" y="2652"/>
                  </a:lnTo>
                  <a:lnTo>
                    <a:pt x="1300" y="2648"/>
                  </a:lnTo>
                  <a:lnTo>
                    <a:pt x="1299" y="2644"/>
                  </a:lnTo>
                  <a:lnTo>
                    <a:pt x="1299" y="2639"/>
                  </a:lnTo>
                  <a:lnTo>
                    <a:pt x="1308" y="2641"/>
                  </a:lnTo>
                  <a:lnTo>
                    <a:pt x="1317" y="2644"/>
                  </a:lnTo>
                  <a:lnTo>
                    <a:pt x="1328" y="2649"/>
                  </a:lnTo>
                  <a:lnTo>
                    <a:pt x="1337" y="2657"/>
                  </a:lnTo>
                  <a:lnTo>
                    <a:pt x="1342" y="2661"/>
                  </a:lnTo>
                  <a:lnTo>
                    <a:pt x="1346" y="2665"/>
                  </a:lnTo>
                  <a:lnTo>
                    <a:pt x="1350" y="2670"/>
                  </a:lnTo>
                  <a:lnTo>
                    <a:pt x="1353" y="2676"/>
                  </a:lnTo>
                  <a:lnTo>
                    <a:pt x="1355" y="2682"/>
                  </a:lnTo>
                  <a:lnTo>
                    <a:pt x="1356" y="2688"/>
                  </a:lnTo>
                  <a:lnTo>
                    <a:pt x="1357" y="2695"/>
                  </a:lnTo>
                  <a:lnTo>
                    <a:pt x="1357" y="2702"/>
                  </a:lnTo>
                  <a:close/>
                  <a:moveTo>
                    <a:pt x="1366" y="2613"/>
                  </a:moveTo>
                  <a:lnTo>
                    <a:pt x="1364" y="2632"/>
                  </a:lnTo>
                  <a:lnTo>
                    <a:pt x="1357" y="2631"/>
                  </a:lnTo>
                  <a:lnTo>
                    <a:pt x="1351" y="2631"/>
                  </a:lnTo>
                  <a:lnTo>
                    <a:pt x="1344" y="2629"/>
                  </a:lnTo>
                  <a:lnTo>
                    <a:pt x="1338" y="2627"/>
                  </a:lnTo>
                  <a:lnTo>
                    <a:pt x="1335" y="2624"/>
                  </a:lnTo>
                  <a:lnTo>
                    <a:pt x="1333" y="2620"/>
                  </a:lnTo>
                  <a:lnTo>
                    <a:pt x="1330" y="2611"/>
                  </a:lnTo>
                  <a:lnTo>
                    <a:pt x="1328" y="2604"/>
                  </a:lnTo>
                  <a:lnTo>
                    <a:pt x="1332" y="2596"/>
                  </a:lnTo>
                  <a:lnTo>
                    <a:pt x="1336" y="2593"/>
                  </a:lnTo>
                  <a:lnTo>
                    <a:pt x="1338" y="2592"/>
                  </a:lnTo>
                  <a:lnTo>
                    <a:pt x="1341" y="2591"/>
                  </a:lnTo>
                  <a:lnTo>
                    <a:pt x="1342" y="2591"/>
                  </a:lnTo>
                  <a:lnTo>
                    <a:pt x="1344" y="2592"/>
                  </a:lnTo>
                  <a:lnTo>
                    <a:pt x="1352" y="2599"/>
                  </a:lnTo>
                  <a:lnTo>
                    <a:pt x="1366" y="2613"/>
                  </a:lnTo>
                  <a:close/>
                  <a:moveTo>
                    <a:pt x="1372" y="2553"/>
                  </a:moveTo>
                  <a:lnTo>
                    <a:pt x="1372" y="2561"/>
                  </a:lnTo>
                  <a:lnTo>
                    <a:pt x="1372" y="2568"/>
                  </a:lnTo>
                  <a:lnTo>
                    <a:pt x="1370" y="2570"/>
                  </a:lnTo>
                  <a:lnTo>
                    <a:pt x="1368" y="2571"/>
                  </a:lnTo>
                  <a:lnTo>
                    <a:pt x="1367" y="2571"/>
                  </a:lnTo>
                  <a:lnTo>
                    <a:pt x="1364" y="2571"/>
                  </a:lnTo>
                  <a:lnTo>
                    <a:pt x="1356" y="2567"/>
                  </a:lnTo>
                  <a:lnTo>
                    <a:pt x="1350" y="2563"/>
                  </a:lnTo>
                  <a:lnTo>
                    <a:pt x="1346" y="2558"/>
                  </a:lnTo>
                  <a:lnTo>
                    <a:pt x="1341" y="2554"/>
                  </a:lnTo>
                  <a:lnTo>
                    <a:pt x="1334" y="2545"/>
                  </a:lnTo>
                  <a:lnTo>
                    <a:pt x="1328" y="2535"/>
                  </a:lnTo>
                  <a:lnTo>
                    <a:pt x="1329" y="2528"/>
                  </a:lnTo>
                  <a:lnTo>
                    <a:pt x="1330" y="2521"/>
                  </a:lnTo>
                  <a:lnTo>
                    <a:pt x="1336" y="2524"/>
                  </a:lnTo>
                  <a:lnTo>
                    <a:pt x="1342" y="2527"/>
                  </a:lnTo>
                  <a:lnTo>
                    <a:pt x="1346" y="2530"/>
                  </a:lnTo>
                  <a:lnTo>
                    <a:pt x="1350" y="2534"/>
                  </a:lnTo>
                  <a:lnTo>
                    <a:pt x="1354" y="2538"/>
                  </a:lnTo>
                  <a:lnTo>
                    <a:pt x="1358" y="2544"/>
                  </a:lnTo>
                  <a:lnTo>
                    <a:pt x="1365" y="2548"/>
                  </a:lnTo>
                  <a:lnTo>
                    <a:pt x="1372" y="2553"/>
                  </a:lnTo>
                  <a:close/>
                  <a:moveTo>
                    <a:pt x="1330" y="2250"/>
                  </a:moveTo>
                  <a:lnTo>
                    <a:pt x="1332" y="2265"/>
                  </a:lnTo>
                  <a:lnTo>
                    <a:pt x="1327" y="2270"/>
                  </a:lnTo>
                  <a:lnTo>
                    <a:pt x="1322" y="2276"/>
                  </a:lnTo>
                  <a:lnTo>
                    <a:pt x="1315" y="2265"/>
                  </a:lnTo>
                  <a:lnTo>
                    <a:pt x="1309" y="2253"/>
                  </a:lnTo>
                  <a:lnTo>
                    <a:pt x="1330" y="2250"/>
                  </a:lnTo>
                  <a:close/>
                  <a:moveTo>
                    <a:pt x="1343" y="2226"/>
                  </a:moveTo>
                  <a:lnTo>
                    <a:pt x="1341" y="2226"/>
                  </a:lnTo>
                  <a:lnTo>
                    <a:pt x="1337" y="2227"/>
                  </a:lnTo>
                  <a:lnTo>
                    <a:pt x="1331" y="2221"/>
                  </a:lnTo>
                  <a:lnTo>
                    <a:pt x="1324" y="2217"/>
                  </a:lnTo>
                  <a:lnTo>
                    <a:pt x="1325" y="2209"/>
                  </a:lnTo>
                  <a:lnTo>
                    <a:pt x="1327" y="2203"/>
                  </a:lnTo>
                  <a:lnTo>
                    <a:pt x="1330" y="2199"/>
                  </a:lnTo>
                  <a:lnTo>
                    <a:pt x="1334" y="2194"/>
                  </a:lnTo>
                  <a:lnTo>
                    <a:pt x="1326" y="2193"/>
                  </a:lnTo>
                  <a:lnTo>
                    <a:pt x="1317" y="2193"/>
                  </a:lnTo>
                  <a:lnTo>
                    <a:pt x="1309" y="2192"/>
                  </a:lnTo>
                  <a:lnTo>
                    <a:pt x="1300" y="2192"/>
                  </a:lnTo>
                  <a:lnTo>
                    <a:pt x="1296" y="2176"/>
                  </a:lnTo>
                  <a:lnTo>
                    <a:pt x="1292" y="2160"/>
                  </a:lnTo>
                  <a:lnTo>
                    <a:pt x="1290" y="2146"/>
                  </a:lnTo>
                  <a:lnTo>
                    <a:pt x="1288" y="2133"/>
                  </a:lnTo>
                  <a:lnTo>
                    <a:pt x="1287" y="2120"/>
                  </a:lnTo>
                  <a:lnTo>
                    <a:pt x="1286" y="2108"/>
                  </a:lnTo>
                  <a:lnTo>
                    <a:pt x="1287" y="2097"/>
                  </a:lnTo>
                  <a:lnTo>
                    <a:pt x="1287" y="2085"/>
                  </a:lnTo>
                  <a:lnTo>
                    <a:pt x="1291" y="2062"/>
                  </a:lnTo>
                  <a:lnTo>
                    <a:pt x="1296" y="2037"/>
                  </a:lnTo>
                  <a:lnTo>
                    <a:pt x="1304" y="2012"/>
                  </a:lnTo>
                  <a:lnTo>
                    <a:pt x="1312" y="1983"/>
                  </a:lnTo>
                  <a:lnTo>
                    <a:pt x="1332" y="1975"/>
                  </a:lnTo>
                  <a:lnTo>
                    <a:pt x="1353" y="1969"/>
                  </a:lnTo>
                  <a:lnTo>
                    <a:pt x="1373" y="1962"/>
                  </a:lnTo>
                  <a:lnTo>
                    <a:pt x="1394" y="1956"/>
                  </a:lnTo>
                  <a:lnTo>
                    <a:pt x="1415" y="1952"/>
                  </a:lnTo>
                  <a:lnTo>
                    <a:pt x="1437" y="1948"/>
                  </a:lnTo>
                  <a:lnTo>
                    <a:pt x="1460" y="1946"/>
                  </a:lnTo>
                  <a:lnTo>
                    <a:pt x="1483" y="1944"/>
                  </a:lnTo>
                  <a:lnTo>
                    <a:pt x="1485" y="1948"/>
                  </a:lnTo>
                  <a:lnTo>
                    <a:pt x="1487" y="1952"/>
                  </a:lnTo>
                  <a:lnTo>
                    <a:pt x="1482" y="1959"/>
                  </a:lnTo>
                  <a:lnTo>
                    <a:pt x="1477" y="1967"/>
                  </a:lnTo>
                  <a:lnTo>
                    <a:pt x="1471" y="1972"/>
                  </a:lnTo>
                  <a:lnTo>
                    <a:pt x="1465" y="1977"/>
                  </a:lnTo>
                  <a:lnTo>
                    <a:pt x="1453" y="1987"/>
                  </a:lnTo>
                  <a:lnTo>
                    <a:pt x="1441" y="1993"/>
                  </a:lnTo>
                  <a:lnTo>
                    <a:pt x="1415" y="2002"/>
                  </a:lnTo>
                  <a:lnTo>
                    <a:pt x="1391" y="2009"/>
                  </a:lnTo>
                  <a:lnTo>
                    <a:pt x="1380" y="2013"/>
                  </a:lnTo>
                  <a:lnTo>
                    <a:pt x="1370" y="2018"/>
                  </a:lnTo>
                  <a:lnTo>
                    <a:pt x="1365" y="2022"/>
                  </a:lnTo>
                  <a:lnTo>
                    <a:pt x="1361" y="2026"/>
                  </a:lnTo>
                  <a:lnTo>
                    <a:pt x="1356" y="2030"/>
                  </a:lnTo>
                  <a:lnTo>
                    <a:pt x="1353" y="2035"/>
                  </a:lnTo>
                  <a:lnTo>
                    <a:pt x="1350" y="2041"/>
                  </a:lnTo>
                  <a:lnTo>
                    <a:pt x="1348" y="2047"/>
                  </a:lnTo>
                  <a:lnTo>
                    <a:pt x="1346" y="2054"/>
                  </a:lnTo>
                  <a:lnTo>
                    <a:pt x="1344" y="2063"/>
                  </a:lnTo>
                  <a:lnTo>
                    <a:pt x="1343" y="2071"/>
                  </a:lnTo>
                  <a:lnTo>
                    <a:pt x="1342" y="2082"/>
                  </a:lnTo>
                  <a:lnTo>
                    <a:pt x="1342" y="2093"/>
                  </a:lnTo>
                  <a:lnTo>
                    <a:pt x="1343" y="2106"/>
                  </a:lnTo>
                  <a:lnTo>
                    <a:pt x="1335" y="2130"/>
                  </a:lnTo>
                  <a:lnTo>
                    <a:pt x="1328" y="2148"/>
                  </a:lnTo>
                  <a:lnTo>
                    <a:pt x="1327" y="2152"/>
                  </a:lnTo>
                  <a:lnTo>
                    <a:pt x="1327" y="2156"/>
                  </a:lnTo>
                  <a:lnTo>
                    <a:pt x="1328" y="2159"/>
                  </a:lnTo>
                  <a:lnTo>
                    <a:pt x="1329" y="2163"/>
                  </a:lnTo>
                  <a:lnTo>
                    <a:pt x="1332" y="2167"/>
                  </a:lnTo>
                  <a:lnTo>
                    <a:pt x="1335" y="2171"/>
                  </a:lnTo>
                  <a:lnTo>
                    <a:pt x="1341" y="2175"/>
                  </a:lnTo>
                  <a:lnTo>
                    <a:pt x="1347" y="2180"/>
                  </a:lnTo>
                  <a:lnTo>
                    <a:pt x="1348" y="2191"/>
                  </a:lnTo>
                  <a:lnTo>
                    <a:pt x="1349" y="2201"/>
                  </a:lnTo>
                  <a:lnTo>
                    <a:pt x="1349" y="2207"/>
                  </a:lnTo>
                  <a:lnTo>
                    <a:pt x="1348" y="2212"/>
                  </a:lnTo>
                  <a:lnTo>
                    <a:pt x="1346" y="2218"/>
                  </a:lnTo>
                  <a:lnTo>
                    <a:pt x="1343" y="2226"/>
                  </a:lnTo>
                  <a:close/>
                  <a:moveTo>
                    <a:pt x="1383" y="2439"/>
                  </a:moveTo>
                  <a:lnTo>
                    <a:pt x="1380" y="2444"/>
                  </a:lnTo>
                  <a:lnTo>
                    <a:pt x="1377" y="2451"/>
                  </a:lnTo>
                  <a:lnTo>
                    <a:pt x="1366" y="2449"/>
                  </a:lnTo>
                  <a:lnTo>
                    <a:pt x="1354" y="2446"/>
                  </a:lnTo>
                  <a:lnTo>
                    <a:pt x="1350" y="2437"/>
                  </a:lnTo>
                  <a:lnTo>
                    <a:pt x="1346" y="2427"/>
                  </a:lnTo>
                  <a:lnTo>
                    <a:pt x="1351" y="2425"/>
                  </a:lnTo>
                  <a:lnTo>
                    <a:pt x="1355" y="2423"/>
                  </a:lnTo>
                  <a:lnTo>
                    <a:pt x="1360" y="2423"/>
                  </a:lnTo>
                  <a:lnTo>
                    <a:pt x="1363" y="2424"/>
                  </a:lnTo>
                  <a:lnTo>
                    <a:pt x="1371" y="2430"/>
                  </a:lnTo>
                  <a:lnTo>
                    <a:pt x="1383" y="2439"/>
                  </a:lnTo>
                  <a:close/>
                  <a:moveTo>
                    <a:pt x="1351" y="2338"/>
                  </a:moveTo>
                  <a:lnTo>
                    <a:pt x="1360" y="2341"/>
                  </a:lnTo>
                  <a:lnTo>
                    <a:pt x="1366" y="2345"/>
                  </a:lnTo>
                  <a:lnTo>
                    <a:pt x="1371" y="2349"/>
                  </a:lnTo>
                  <a:lnTo>
                    <a:pt x="1375" y="2353"/>
                  </a:lnTo>
                  <a:lnTo>
                    <a:pt x="1379" y="2358"/>
                  </a:lnTo>
                  <a:lnTo>
                    <a:pt x="1380" y="2361"/>
                  </a:lnTo>
                  <a:lnTo>
                    <a:pt x="1381" y="2365"/>
                  </a:lnTo>
                  <a:lnTo>
                    <a:pt x="1382" y="2369"/>
                  </a:lnTo>
                  <a:lnTo>
                    <a:pt x="1381" y="2376"/>
                  </a:lnTo>
                  <a:lnTo>
                    <a:pt x="1379" y="2380"/>
                  </a:lnTo>
                  <a:lnTo>
                    <a:pt x="1375" y="2383"/>
                  </a:lnTo>
                  <a:lnTo>
                    <a:pt x="1374" y="2383"/>
                  </a:lnTo>
                  <a:lnTo>
                    <a:pt x="1364" y="2377"/>
                  </a:lnTo>
                  <a:lnTo>
                    <a:pt x="1356" y="2371"/>
                  </a:lnTo>
                  <a:lnTo>
                    <a:pt x="1350" y="2366"/>
                  </a:lnTo>
                  <a:lnTo>
                    <a:pt x="1346" y="2362"/>
                  </a:lnTo>
                  <a:lnTo>
                    <a:pt x="1345" y="2359"/>
                  </a:lnTo>
                  <a:lnTo>
                    <a:pt x="1344" y="2357"/>
                  </a:lnTo>
                  <a:lnTo>
                    <a:pt x="1344" y="2354"/>
                  </a:lnTo>
                  <a:lnTo>
                    <a:pt x="1345" y="2351"/>
                  </a:lnTo>
                  <a:lnTo>
                    <a:pt x="1347" y="2345"/>
                  </a:lnTo>
                  <a:lnTo>
                    <a:pt x="1351" y="2338"/>
                  </a:lnTo>
                  <a:close/>
                  <a:moveTo>
                    <a:pt x="1385" y="2319"/>
                  </a:moveTo>
                  <a:lnTo>
                    <a:pt x="1380" y="2323"/>
                  </a:lnTo>
                  <a:lnTo>
                    <a:pt x="1375" y="2327"/>
                  </a:lnTo>
                  <a:lnTo>
                    <a:pt x="1367" y="2319"/>
                  </a:lnTo>
                  <a:lnTo>
                    <a:pt x="1358" y="2311"/>
                  </a:lnTo>
                  <a:lnTo>
                    <a:pt x="1358" y="2305"/>
                  </a:lnTo>
                  <a:lnTo>
                    <a:pt x="1358" y="2300"/>
                  </a:lnTo>
                  <a:lnTo>
                    <a:pt x="1371" y="2309"/>
                  </a:lnTo>
                  <a:lnTo>
                    <a:pt x="1385" y="2319"/>
                  </a:lnTo>
                  <a:close/>
                  <a:moveTo>
                    <a:pt x="1408" y="2273"/>
                  </a:moveTo>
                  <a:lnTo>
                    <a:pt x="1405" y="2276"/>
                  </a:lnTo>
                  <a:lnTo>
                    <a:pt x="1403" y="2278"/>
                  </a:lnTo>
                  <a:lnTo>
                    <a:pt x="1400" y="2279"/>
                  </a:lnTo>
                  <a:lnTo>
                    <a:pt x="1396" y="2279"/>
                  </a:lnTo>
                  <a:lnTo>
                    <a:pt x="1383" y="2271"/>
                  </a:lnTo>
                  <a:lnTo>
                    <a:pt x="1371" y="2264"/>
                  </a:lnTo>
                  <a:lnTo>
                    <a:pt x="1371" y="2249"/>
                  </a:lnTo>
                  <a:lnTo>
                    <a:pt x="1376" y="2246"/>
                  </a:lnTo>
                  <a:lnTo>
                    <a:pt x="1382" y="2245"/>
                  </a:lnTo>
                  <a:lnTo>
                    <a:pt x="1387" y="2246"/>
                  </a:lnTo>
                  <a:lnTo>
                    <a:pt x="1391" y="2249"/>
                  </a:lnTo>
                  <a:lnTo>
                    <a:pt x="1399" y="2259"/>
                  </a:lnTo>
                  <a:lnTo>
                    <a:pt x="1408" y="2273"/>
                  </a:lnTo>
                  <a:close/>
                  <a:moveTo>
                    <a:pt x="1372" y="2204"/>
                  </a:moveTo>
                  <a:lnTo>
                    <a:pt x="1376" y="2205"/>
                  </a:lnTo>
                  <a:lnTo>
                    <a:pt x="1383" y="2208"/>
                  </a:lnTo>
                  <a:lnTo>
                    <a:pt x="1389" y="2211"/>
                  </a:lnTo>
                  <a:lnTo>
                    <a:pt x="1399" y="2217"/>
                  </a:lnTo>
                  <a:lnTo>
                    <a:pt x="1396" y="2217"/>
                  </a:lnTo>
                  <a:lnTo>
                    <a:pt x="1394" y="2218"/>
                  </a:lnTo>
                  <a:lnTo>
                    <a:pt x="1370" y="2208"/>
                  </a:lnTo>
                  <a:lnTo>
                    <a:pt x="1371" y="2205"/>
                  </a:lnTo>
                  <a:lnTo>
                    <a:pt x="1372" y="2204"/>
                  </a:lnTo>
                  <a:close/>
                  <a:moveTo>
                    <a:pt x="1448" y="2134"/>
                  </a:moveTo>
                  <a:lnTo>
                    <a:pt x="1442" y="2141"/>
                  </a:lnTo>
                  <a:lnTo>
                    <a:pt x="1433" y="2148"/>
                  </a:lnTo>
                  <a:lnTo>
                    <a:pt x="1425" y="2155"/>
                  </a:lnTo>
                  <a:lnTo>
                    <a:pt x="1415" y="2160"/>
                  </a:lnTo>
                  <a:lnTo>
                    <a:pt x="1405" y="2164"/>
                  </a:lnTo>
                  <a:lnTo>
                    <a:pt x="1395" y="2167"/>
                  </a:lnTo>
                  <a:lnTo>
                    <a:pt x="1386" y="2170"/>
                  </a:lnTo>
                  <a:lnTo>
                    <a:pt x="1377" y="2171"/>
                  </a:lnTo>
                  <a:lnTo>
                    <a:pt x="1370" y="2160"/>
                  </a:lnTo>
                  <a:lnTo>
                    <a:pt x="1388" y="2144"/>
                  </a:lnTo>
                  <a:lnTo>
                    <a:pt x="1406" y="2130"/>
                  </a:lnTo>
                  <a:lnTo>
                    <a:pt x="1410" y="2128"/>
                  </a:lnTo>
                  <a:lnTo>
                    <a:pt x="1415" y="2126"/>
                  </a:lnTo>
                  <a:lnTo>
                    <a:pt x="1421" y="2125"/>
                  </a:lnTo>
                  <a:lnTo>
                    <a:pt x="1426" y="2125"/>
                  </a:lnTo>
                  <a:lnTo>
                    <a:pt x="1431" y="2125"/>
                  </a:lnTo>
                  <a:lnTo>
                    <a:pt x="1437" y="2127"/>
                  </a:lnTo>
                  <a:lnTo>
                    <a:pt x="1443" y="2129"/>
                  </a:lnTo>
                  <a:lnTo>
                    <a:pt x="1448" y="2134"/>
                  </a:lnTo>
                  <a:close/>
                  <a:moveTo>
                    <a:pt x="1440" y="2045"/>
                  </a:moveTo>
                  <a:lnTo>
                    <a:pt x="1425" y="2049"/>
                  </a:lnTo>
                  <a:lnTo>
                    <a:pt x="1407" y="2054"/>
                  </a:lnTo>
                  <a:lnTo>
                    <a:pt x="1398" y="2058"/>
                  </a:lnTo>
                  <a:lnTo>
                    <a:pt x="1389" y="2060"/>
                  </a:lnTo>
                  <a:lnTo>
                    <a:pt x="1383" y="2061"/>
                  </a:lnTo>
                  <a:lnTo>
                    <a:pt x="1379" y="2061"/>
                  </a:lnTo>
                  <a:lnTo>
                    <a:pt x="1375" y="2055"/>
                  </a:lnTo>
                  <a:lnTo>
                    <a:pt x="1373" y="2051"/>
                  </a:lnTo>
                  <a:lnTo>
                    <a:pt x="1391" y="2040"/>
                  </a:lnTo>
                  <a:lnTo>
                    <a:pt x="1407" y="2031"/>
                  </a:lnTo>
                  <a:lnTo>
                    <a:pt x="1415" y="2027"/>
                  </a:lnTo>
                  <a:lnTo>
                    <a:pt x="1424" y="2025"/>
                  </a:lnTo>
                  <a:lnTo>
                    <a:pt x="1434" y="2024"/>
                  </a:lnTo>
                  <a:lnTo>
                    <a:pt x="1447" y="2024"/>
                  </a:lnTo>
                  <a:lnTo>
                    <a:pt x="1440" y="2045"/>
                  </a:lnTo>
                  <a:close/>
                  <a:moveTo>
                    <a:pt x="1467" y="2062"/>
                  </a:moveTo>
                  <a:lnTo>
                    <a:pt x="1466" y="2067"/>
                  </a:lnTo>
                  <a:lnTo>
                    <a:pt x="1464" y="2072"/>
                  </a:lnTo>
                  <a:lnTo>
                    <a:pt x="1461" y="2078"/>
                  </a:lnTo>
                  <a:lnTo>
                    <a:pt x="1457" y="2082"/>
                  </a:lnTo>
                  <a:lnTo>
                    <a:pt x="1451" y="2086"/>
                  </a:lnTo>
                  <a:lnTo>
                    <a:pt x="1445" y="2089"/>
                  </a:lnTo>
                  <a:lnTo>
                    <a:pt x="1439" y="2093"/>
                  </a:lnTo>
                  <a:lnTo>
                    <a:pt x="1431" y="2097"/>
                  </a:lnTo>
                  <a:lnTo>
                    <a:pt x="1418" y="2102"/>
                  </a:lnTo>
                  <a:lnTo>
                    <a:pt x="1403" y="2106"/>
                  </a:lnTo>
                  <a:lnTo>
                    <a:pt x="1390" y="2109"/>
                  </a:lnTo>
                  <a:lnTo>
                    <a:pt x="1380" y="2111"/>
                  </a:lnTo>
                  <a:lnTo>
                    <a:pt x="1370" y="2104"/>
                  </a:lnTo>
                  <a:lnTo>
                    <a:pt x="1383" y="2096"/>
                  </a:lnTo>
                  <a:lnTo>
                    <a:pt x="1393" y="2088"/>
                  </a:lnTo>
                  <a:lnTo>
                    <a:pt x="1404" y="2082"/>
                  </a:lnTo>
                  <a:lnTo>
                    <a:pt x="1414" y="2078"/>
                  </a:lnTo>
                  <a:lnTo>
                    <a:pt x="1425" y="2073"/>
                  </a:lnTo>
                  <a:lnTo>
                    <a:pt x="1438" y="2069"/>
                  </a:lnTo>
                  <a:lnTo>
                    <a:pt x="1451" y="2066"/>
                  </a:lnTo>
                  <a:lnTo>
                    <a:pt x="1467" y="2062"/>
                  </a:lnTo>
                  <a:close/>
                  <a:moveTo>
                    <a:pt x="1108" y="2167"/>
                  </a:moveTo>
                  <a:lnTo>
                    <a:pt x="1121" y="2174"/>
                  </a:lnTo>
                  <a:lnTo>
                    <a:pt x="1135" y="2180"/>
                  </a:lnTo>
                  <a:lnTo>
                    <a:pt x="1132" y="2202"/>
                  </a:lnTo>
                  <a:lnTo>
                    <a:pt x="1125" y="2248"/>
                  </a:lnTo>
                  <a:lnTo>
                    <a:pt x="1121" y="2272"/>
                  </a:lnTo>
                  <a:lnTo>
                    <a:pt x="1116" y="2292"/>
                  </a:lnTo>
                  <a:lnTo>
                    <a:pt x="1114" y="2300"/>
                  </a:lnTo>
                  <a:lnTo>
                    <a:pt x="1112" y="2305"/>
                  </a:lnTo>
                  <a:lnTo>
                    <a:pt x="1110" y="2306"/>
                  </a:lnTo>
                  <a:lnTo>
                    <a:pt x="1109" y="2307"/>
                  </a:lnTo>
                  <a:lnTo>
                    <a:pt x="1108" y="2307"/>
                  </a:lnTo>
                  <a:lnTo>
                    <a:pt x="1094" y="2278"/>
                  </a:lnTo>
                  <a:lnTo>
                    <a:pt x="1084" y="2259"/>
                  </a:lnTo>
                  <a:lnTo>
                    <a:pt x="1081" y="2252"/>
                  </a:lnTo>
                  <a:lnTo>
                    <a:pt x="1078" y="2246"/>
                  </a:lnTo>
                  <a:lnTo>
                    <a:pt x="1077" y="2240"/>
                  </a:lnTo>
                  <a:lnTo>
                    <a:pt x="1077" y="2235"/>
                  </a:lnTo>
                  <a:lnTo>
                    <a:pt x="1077" y="2231"/>
                  </a:lnTo>
                  <a:lnTo>
                    <a:pt x="1079" y="2226"/>
                  </a:lnTo>
                  <a:lnTo>
                    <a:pt x="1081" y="2219"/>
                  </a:lnTo>
                  <a:lnTo>
                    <a:pt x="1085" y="2213"/>
                  </a:lnTo>
                  <a:lnTo>
                    <a:pt x="1095" y="2194"/>
                  </a:lnTo>
                  <a:lnTo>
                    <a:pt x="1108" y="2167"/>
                  </a:lnTo>
                  <a:close/>
                  <a:moveTo>
                    <a:pt x="1082" y="1993"/>
                  </a:moveTo>
                  <a:lnTo>
                    <a:pt x="1097" y="1985"/>
                  </a:lnTo>
                  <a:lnTo>
                    <a:pt x="1112" y="1976"/>
                  </a:lnTo>
                  <a:lnTo>
                    <a:pt x="1116" y="1984"/>
                  </a:lnTo>
                  <a:lnTo>
                    <a:pt x="1118" y="1989"/>
                  </a:lnTo>
                  <a:lnTo>
                    <a:pt x="1120" y="1994"/>
                  </a:lnTo>
                  <a:lnTo>
                    <a:pt x="1122" y="2004"/>
                  </a:lnTo>
                  <a:lnTo>
                    <a:pt x="1118" y="2011"/>
                  </a:lnTo>
                  <a:lnTo>
                    <a:pt x="1114" y="2018"/>
                  </a:lnTo>
                  <a:lnTo>
                    <a:pt x="1110" y="2018"/>
                  </a:lnTo>
                  <a:lnTo>
                    <a:pt x="1098" y="2016"/>
                  </a:lnTo>
                  <a:lnTo>
                    <a:pt x="1084" y="2014"/>
                  </a:lnTo>
                  <a:lnTo>
                    <a:pt x="1082" y="1993"/>
                  </a:lnTo>
                  <a:close/>
                  <a:moveTo>
                    <a:pt x="1052" y="2076"/>
                  </a:moveTo>
                  <a:lnTo>
                    <a:pt x="1067" y="2063"/>
                  </a:lnTo>
                  <a:lnTo>
                    <a:pt x="1081" y="2051"/>
                  </a:lnTo>
                  <a:lnTo>
                    <a:pt x="1089" y="2055"/>
                  </a:lnTo>
                  <a:lnTo>
                    <a:pt x="1096" y="2060"/>
                  </a:lnTo>
                  <a:lnTo>
                    <a:pt x="1098" y="2062"/>
                  </a:lnTo>
                  <a:lnTo>
                    <a:pt x="1101" y="2067"/>
                  </a:lnTo>
                  <a:lnTo>
                    <a:pt x="1104" y="2072"/>
                  </a:lnTo>
                  <a:lnTo>
                    <a:pt x="1107" y="2081"/>
                  </a:lnTo>
                  <a:lnTo>
                    <a:pt x="1098" y="2086"/>
                  </a:lnTo>
                  <a:lnTo>
                    <a:pt x="1089" y="2089"/>
                  </a:lnTo>
                  <a:lnTo>
                    <a:pt x="1082" y="2091"/>
                  </a:lnTo>
                  <a:lnTo>
                    <a:pt x="1076" y="2092"/>
                  </a:lnTo>
                  <a:lnTo>
                    <a:pt x="1063" y="2085"/>
                  </a:lnTo>
                  <a:lnTo>
                    <a:pt x="1057" y="2080"/>
                  </a:lnTo>
                  <a:lnTo>
                    <a:pt x="1055" y="2078"/>
                  </a:lnTo>
                  <a:lnTo>
                    <a:pt x="1052" y="2076"/>
                  </a:lnTo>
                  <a:close/>
                  <a:moveTo>
                    <a:pt x="909" y="2088"/>
                  </a:moveTo>
                  <a:lnTo>
                    <a:pt x="899" y="2085"/>
                  </a:lnTo>
                  <a:lnTo>
                    <a:pt x="891" y="2082"/>
                  </a:lnTo>
                  <a:lnTo>
                    <a:pt x="883" y="2079"/>
                  </a:lnTo>
                  <a:lnTo>
                    <a:pt x="876" y="2074"/>
                  </a:lnTo>
                  <a:lnTo>
                    <a:pt x="871" y="2070"/>
                  </a:lnTo>
                  <a:lnTo>
                    <a:pt x="867" y="2065"/>
                  </a:lnTo>
                  <a:lnTo>
                    <a:pt x="864" y="2061"/>
                  </a:lnTo>
                  <a:lnTo>
                    <a:pt x="862" y="2056"/>
                  </a:lnTo>
                  <a:lnTo>
                    <a:pt x="862" y="2052"/>
                  </a:lnTo>
                  <a:lnTo>
                    <a:pt x="865" y="2048"/>
                  </a:lnTo>
                  <a:lnTo>
                    <a:pt x="868" y="2045"/>
                  </a:lnTo>
                  <a:lnTo>
                    <a:pt x="874" y="2042"/>
                  </a:lnTo>
                  <a:lnTo>
                    <a:pt x="881" y="2039"/>
                  </a:lnTo>
                  <a:lnTo>
                    <a:pt x="890" y="2036"/>
                  </a:lnTo>
                  <a:lnTo>
                    <a:pt x="902" y="2035"/>
                  </a:lnTo>
                  <a:lnTo>
                    <a:pt x="915" y="2035"/>
                  </a:lnTo>
                  <a:lnTo>
                    <a:pt x="921" y="2044"/>
                  </a:lnTo>
                  <a:lnTo>
                    <a:pt x="925" y="2051"/>
                  </a:lnTo>
                  <a:lnTo>
                    <a:pt x="929" y="2060"/>
                  </a:lnTo>
                  <a:lnTo>
                    <a:pt x="931" y="2066"/>
                  </a:lnTo>
                  <a:lnTo>
                    <a:pt x="932" y="2069"/>
                  </a:lnTo>
                  <a:lnTo>
                    <a:pt x="931" y="2072"/>
                  </a:lnTo>
                  <a:lnTo>
                    <a:pt x="930" y="2076"/>
                  </a:lnTo>
                  <a:lnTo>
                    <a:pt x="928" y="2079"/>
                  </a:lnTo>
                  <a:lnTo>
                    <a:pt x="925" y="2082"/>
                  </a:lnTo>
                  <a:lnTo>
                    <a:pt x="921" y="2084"/>
                  </a:lnTo>
                  <a:lnTo>
                    <a:pt x="915" y="2086"/>
                  </a:lnTo>
                  <a:lnTo>
                    <a:pt x="909" y="2088"/>
                  </a:lnTo>
                  <a:close/>
                  <a:moveTo>
                    <a:pt x="1025" y="2098"/>
                  </a:moveTo>
                  <a:lnTo>
                    <a:pt x="1027" y="2113"/>
                  </a:lnTo>
                  <a:lnTo>
                    <a:pt x="1033" y="2108"/>
                  </a:lnTo>
                  <a:lnTo>
                    <a:pt x="1039" y="2104"/>
                  </a:lnTo>
                  <a:lnTo>
                    <a:pt x="1046" y="2114"/>
                  </a:lnTo>
                  <a:lnTo>
                    <a:pt x="1051" y="2123"/>
                  </a:lnTo>
                  <a:lnTo>
                    <a:pt x="1057" y="2135"/>
                  </a:lnTo>
                  <a:lnTo>
                    <a:pt x="1060" y="2145"/>
                  </a:lnTo>
                  <a:lnTo>
                    <a:pt x="1063" y="2158"/>
                  </a:lnTo>
                  <a:lnTo>
                    <a:pt x="1064" y="2170"/>
                  </a:lnTo>
                  <a:lnTo>
                    <a:pt x="1064" y="2182"/>
                  </a:lnTo>
                  <a:lnTo>
                    <a:pt x="1063" y="2194"/>
                  </a:lnTo>
                  <a:lnTo>
                    <a:pt x="1061" y="2204"/>
                  </a:lnTo>
                  <a:lnTo>
                    <a:pt x="1057" y="2215"/>
                  </a:lnTo>
                  <a:lnTo>
                    <a:pt x="1051" y="2225"/>
                  </a:lnTo>
                  <a:lnTo>
                    <a:pt x="1044" y="2233"/>
                  </a:lnTo>
                  <a:lnTo>
                    <a:pt x="1040" y="2236"/>
                  </a:lnTo>
                  <a:lnTo>
                    <a:pt x="1036" y="2239"/>
                  </a:lnTo>
                  <a:lnTo>
                    <a:pt x="1030" y="2242"/>
                  </a:lnTo>
                  <a:lnTo>
                    <a:pt x="1025" y="2245"/>
                  </a:lnTo>
                  <a:lnTo>
                    <a:pt x="1019" y="2247"/>
                  </a:lnTo>
                  <a:lnTo>
                    <a:pt x="1012" y="2248"/>
                  </a:lnTo>
                  <a:lnTo>
                    <a:pt x="1006" y="2249"/>
                  </a:lnTo>
                  <a:lnTo>
                    <a:pt x="999" y="2249"/>
                  </a:lnTo>
                  <a:lnTo>
                    <a:pt x="986" y="2246"/>
                  </a:lnTo>
                  <a:lnTo>
                    <a:pt x="973" y="2242"/>
                  </a:lnTo>
                  <a:lnTo>
                    <a:pt x="963" y="2238"/>
                  </a:lnTo>
                  <a:lnTo>
                    <a:pt x="953" y="2234"/>
                  </a:lnTo>
                  <a:lnTo>
                    <a:pt x="944" y="2230"/>
                  </a:lnTo>
                  <a:lnTo>
                    <a:pt x="936" y="2225"/>
                  </a:lnTo>
                  <a:lnTo>
                    <a:pt x="930" y="2219"/>
                  </a:lnTo>
                  <a:lnTo>
                    <a:pt x="924" y="2214"/>
                  </a:lnTo>
                  <a:lnTo>
                    <a:pt x="919" y="2209"/>
                  </a:lnTo>
                  <a:lnTo>
                    <a:pt x="915" y="2203"/>
                  </a:lnTo>
                  <a:lnTo>
                    <a:pt x="913" y="2197"/>
                  </a:lnTo>
                  <a:lnTo>
                    <a:pt x="911" y="2192"/>
                  </a:lnTo>
                  <a:lnTo>
                    <a:pt x="910" y="2185"/>
                  </a:lnTo>
                  <a:lnTo>
                    <a:pt x="909" y="2180"/>
                  </a:lnTo>
                  <a:lnTo>
                    <a:pt x="910" y="2174"/>
                  </a:lnTo>
                  <a:lnTo>
                    <a:pt x="911" y="2169"/>
                  </a:lnTo>
                  <a:lnTo>
                    <a:pt x="913" y="2162"/>
                  </a:lnTo>
                  <a:lnTo>
                    <a:pt x="916" y="2157"/>
                  </a:lnTo>
                  <a:lnTo>
                    <a:pt x="921" y="2151"/>
                  </a:lnTo>
                  <a:lnTo>
                    <a:pt x="925" y="2145"/>
                  </a:lnTo>
                  <a:lnTo>
                    <a:pt x="930" y="2140"/>
                  </a:lnTo>
                  <a:lnTo>
                    <a:pt x="935" y="2135"/>
                  </a:lnTo>
                  <a:lnTo>
                    <a:pt x="942" y="2129"/>
                  </a:lnTo>
                  <a:lnTo>
                    <a:pt x="949" y="2124"/>
                  </a:lnTo>
                  <a:lnTo>
                    <a:pt x="965" y="2116"/>
                  </a:lnTo>
                  <a:lnTo>
                    <a:pt x="983" y="2108"/>
                  </a:lnTo>
                  <a:lnTo>
                    <a:pt x="1003" y="2102"/>
                  </a:lnTo>
                  <a:lnTo>
                    <a:pt x="1025" y="2098"/>
                  </a:lnTo>
                  <a:close/>
                  <a:moveTo>
                    <a:pt x="1165" y="2066"/>
                  </a:moveTo>
                  <a:lnTo>
                    <a:pt x="1156" y="2058"/>
                  </a:lnTo>
                  <a:lnTo>
                    <a:pt x="1145" y="2051"/>
                  </a:lnTo>
                  <a:lnTo>
                    <a:pt x="1146" y="2045"/>
                  </a:lnTo>
                  <a:lnTo>
                    <a:pt x="1146" y="2039"/>
                  </a:lnTo>
                  <a:lnTo>
                    <a:pt x="1152" y="2041"/>
                  </a:lnTo>
                  <a:lnTo>
                    <a:pt x="1159" y="2045"/>
                  </a:lnTo>
                  <a:lnTo>
                    <a:pt x="1164" y="2048"/>
                  </a:lnTo>
                  <a:lnTo>
                    <a:pt x="1169" y="2051"/>
                  </a:lnTo>
                  <a:lnTo>
                    <a:pt x="1172" y="2055"/>
                  </a:lnTo>
                  <a:lnTo>
                    <a:pt x="1175" y="2061"/>
                  </a:lnTo>
                  <a:lnTo>
                    <a:pt x="1170" y="2063"/>
                  </a:lnTo>
                  <a:lnTo>
                    <a:pt x="1165" y="2066"/>
                  </a:lnTo>
                  <a:close/>
                  <a:moveTo>
                    <a:pt x="1196" y="2165"/>
                  </a:moveTo>
                  <a:lnTo>
                    <a:pt x="1193" y="2170"/>
                  </a:lnTo>
                  <a:lnTo>
                    <a:pt x="1190" y="2174"/>
                  </a:lnTo>
                  <a:lnTo>
                    <a:pt x="1186" y="2177"/>
                  </a:lnTo>
                  <a:lnTo>
                    <a:pt x="1183" y="2179"/>
                  </a:lnTo>
                  <a:lnTo>
                    <a:pt x="1170" y="2174"/>
                  </a:lnTo>
                  <a:lnTo>
                    <a:pt x="1157" y="2167"/>
                  </a:lnTo>
                  <a:lnTo>
                    <a:pt x="1144" y="2161"/>
                  </a:lnTo>
                  <a:lnTo>
                    <a:pt x="1134" y="2155"/>
                  </a:lnTo>
                  <a:lnTo>
                    <a:pt x="1114" y="2142"/>
                  </a:lnTo>
                  <a:lnTo>
                    <a:pt x="1095" y="2127"/>
                  </a:lnTo>
                  <a:lnTo>
                    <a:pt x="1095" y="2121"/>
                  </a:lnTo>
                  <a:lnTo>
                    <a:pt x="1095" y="2115"/>
                  </a:lnTo>
                  <a:lnTo>
                    <a:pt x="1108" y="2116"/>
                  </a:lnTo>
                  <a:lnTo>
                    <a:pt x="1122" y="2118"/>
                  </a:lnTo>
                  <a:lnTo>
                    <a:pt x="1135" y="2120"/>
                  </a:lnTo>
                  <a:lnTo>
                    <a:pt x="1147" y="2125"/>
                  </a:lnTo>
                  <a:lnTo>
                    <a:pt x="1160" y="2132"/>
                  </a:lnTo>
                  <a:lnTo>
                    <a:pt x="1172" y="2140"/>
                  </a:lnTo>
                  <a:lnTo>
                    <a:pt x="1178" y="2145"/>
                  </a:lnTo>
                  <a:lnTo>
                    <a:pt x="1184" y="2152"/>
                  </a:lnTo>
                  <a:lnTo>
                    <a:pt x="1190" y="2158"/>
                  </a:lnTo>
                  <a:lnTo>
                    <a:pt x="1196" y="2165"/>
                  </a:lnTo>
                  <a:close/>
                  <a:moveTo>
                    <a:pt x="1189" y="2468"/>
                  </a:moveTo>
                  <a:lnTo>
                    <a:pt x="1210" y="2468"/>
                  </a:lnTo>
                  <a:lnTo>
                    <a:pt x="1216" y="2441"/>
                  </a:lnTo>
                  <a:lnTo>
                    <a:pt x="1221" y="2417"/>
                  </a:lnTo>
                  <a:lnTo>
                    <a:pt x="1228" y="2394"/>
                  </a:lnTo>
                  <a:lnTo>
                    <a:pt x="1234" y="2371"/>
                  </a:lnTo>
                  <a:lnTo>
                    <a:pt x="1241" y="2350"/>
                  </a:lnTo>
                  <a:lnTo>
                    <a:pt x="1250" y="2328"/>
                  </a:lnTo>
                  <a:lnTo>
                    <a:pt x="1260" y="2306"/>
                  </a:lnTo>
                  <a:lnTo>
                    <a:pt x="1271" y="2283"/>
                  </a:lnTo>
                  <a:lnTo>
                    <a:pt x="1286" y="2284"/>
                  </a:lnTo>
                  <a:lnTo>
                    <a:pt x="1300" y="2285"/>
                  </a:lnTo>
                  <a:lnTo>
                    <a:pt x="1315" y="2286"/>
                  </a:lnTo>
                  <a:lnTo>
                    <a:pt x="1330" y="2287"/>
                  </a:lnTo>
                  <a:lnTo>
                    <a:pt x="1326" y="2325"/>
                  </a:lnTo>
                  <a:lnTo>
                    <a:pt x="1322" y="2366"/>
                  </a:lnTo>
                  <a:lnTo>
                    <a:pt x="1318" y="2387"/>
                  </a:lnTo>
                  <a:lnTo>
                    <a:pt x="1315" y="2408"/>
                  </a:lnTo>
                  <a:lnTo>
                    <a:pt x="1311" y="2428"/>
                  </a:lnTo>
                  <a:lnTo>
                    <a:pt x="1306" y="2449"/>
                  </a:lnTo>
                  <a:lnTo>
                    <a:pt x="1299" y="2469"/>
                  </a:lnTo>
                  <a:lnTo>
                    <a:pt x="1291" y="2487"/>
                  </a:lnTo>
                  <a:lnTo>
                    <a:pt x="1287" y="2495"/>
                  </a:lnTo>
                  <a:lnTo>
                    <a:pt x="1281" y="2503"/>
                  </a:lnTo>
                  <a:lnTo>
                    <a:pt x="1276" y="2512"/>
                  </a:lnTo>
                  <a:lnTo>
                    <a:pt x="1271" y="2519"/>
                  </a:lnTo>
                  <a:lnTo>
                    <a:pt x="1265" y="2526"/>
                  </a:lnTo>
                  <a:lnTo>
                    <a:pt x="1257" y="2533"/>
                  </a:lnTo>
                  <a:lnTo>
                    <a:pt x="1250" y="2538"/>
                  </a:lnTo>
                  <a:lnTo>
                    <a:pt x="1242" y="2544"/>
                  </a:lnTo>
                  <a:lnTo>
                    <a:pt x="1234" y="2549"/>
                  </a:lnTo>
                  <a:lnTo>
                    <a:pt x="1224" y="2553"/>
                  </a:lnTo>
                  <a:lnTo>
                    <a:pt x="1215" y="2557"/>
                  </a:lnTo>
                  <a:lnTo>
                    <a:pt x="1204" y="2559"/>
                  </a:lnTo>
                  <a:lnTo>
                    <a:pt x="1197" y="2557"/>
                  </a:lnTo>
                  <a:lnTo>
                    <a:pt x="1191" y="2554"/>
                  </a:lnTo>
                  <a:lnTo>
                    <a:pt x="1184" y="2549"/>
                  </a:lnTo>
                  <a:lnTo>
                    <a:pt x="1179" y="2542"/>
                  </a:lnTo>
                  <a:lnTo>
                    <a:pt x="1174" y="2534"/>
                  </a:lnTo>
                  <a:lnTo>
                    <a:pt x="1171" y="2525"/>
                  </a:lnTo>
                  <a:lnTo>
                    <a:pt x="1166" y="2515"/>
                  </a:lnTo>
                  <a:lnTo>
                    <a:pt x="1163" y="2503"/>
                  </a:lnTo>
                  <a:lnTo>
                    <a:pt x="1161" y="2492"/>
                  </a:lnTo>
                  <a:lnTo>
                    <a:pt x="1159" y="2479"/>
                  </a:lnTo>
                  <a:lnTo>
                    <a:pt x="1157" y="2465"/>
                  </a:lnTo>
                  <a:lnTo>
                    <a:pt x="1156" y="2452"/>
                  </a:lnTo>
                  <a:lnTo>
                    <a:pt x="1155" y="2422"/>
                  </a:lnTo>
                  <a:lnTo>
                    <a:pt x="1155" y="2393"/>
                  </a:lnTo>
                  <a:lnTo>
                    <a:pt x="1156" y="2362"/>
                  </a:lnTo>
                  <a:lnTo>
                    <a:pt x="1158" y="2332"/>
                  </a:lnTo>
                  <a:lnTo>
                    <a:pt x="1161" y="2304"/>
                  </a:lnTo>
                  <a:lnTo>
                    <a:pt x="1164" y="2278"/>
                  </a:lnTo>
                  <a:lnTo>
                    <a:pt x="1167" y="2256"/>
                  </a:lnTo>
                  <a:lnTo>
                    <a:pt x="1172" y="2237"/>
                  </a:lnTo>
                  <a:lnTo>
                    <a:pt x="1175" y="2223"/>
                  </a:lnTo>
                  <a:lnTo>
                    <a:pt x="1178" y="2215"/>
                  </a:lnTo>
                  <a:lnTo>
                    <a:pt x="1191" y="2223"/>
                  </a:lnTo>
                  <a:lnTo>
                    <a:pt x="1203" y="2233"/>
                  </a:lnTo>
                  <a:lnTo>
                    <a:pt x="1202" y="2260"/>
                  </a:lnTo>
                  <a:lnTo>
                    <a:pt x="1201" y="2289"/>
                  </a:lnTo>
                  <a:lnTo>
                    <a:pt x="1199" y="2318"/>
                  </a:lnTo>
                  <a:lnTo>
                    <a:pt x="1197" y="2347"/>
                  </a:lnTo>
                  <a:lnTo>
                    <a:pt x="1195" y="2377"/>
                  </a:lnTo>
                  <a:lnTo>
                    <a:pt x="1193" y="2406"/>
                  </a:lnTo>
                  <a:lnTo>
                    <a:pt x="1191" y="2437"/>
                  </a:lnTo>
                  <a:lnTo>
                    <a:pt x="1189" y="2468"/>
                  </a:lnTo>
                  <a:close/>
                  <a:moveTo>
                    <a:pt x="1491" y="1346"/>
                  </a:moveTo>
                  <a:lnTo>
                    <a:pt x="1490" y="1361"/>
                  </a:lnTo>
                  <a:lnTo>
                    <a:pt x="1489" y="1376"/>
                  </a:lnTo>
                  <a:lnTo>
                    <a:pt x="1488" y="1376"/>
                  </a:lnTo>
                  <a:lnTo>
                    <a:pt x="1487" y="1377"/>
                  </a:lnTo>
                  <a:lnTo>
                    <a:pt x="1478" y="1372"/>
                  </a:lnTo>
                  <a:lnTo>
                    <a:pt x="1469" y="1364"/>
                  </a:lnTo>
                  <a:lnTo>
                    <a:pt x="1463" y="1358"/>
                  </a:lnTo>
                  <a:lnTo>
                    <a:pt x="1457" y="1352"/>
                  </a:lnTo>
                  <a:lnTo>
                    <a:pt x="1446" y="1341"/>
                  </a:lnTo>
                  <a:lnTo>
                    <a:pt x="1437" y="1332"/>
                  </a:lnTo>
                  <a:lnTo>
                    <a:pt x="1437" y="1391"/>
                  </a:lnTo>
                  <a:lnTo>
                    <a:pt x="1451" y="1393"/>
                  </a:lnTo>
                  <a:lnTo>
                    <a:pt x="1465" y="1397"/>
                  </a:lnTo>
                  <a:lnTo>
                    <a:pt x="1468" y="1399"/>
                  </a:lnTo>
                  <a:lnTo>
                    <a:pt x="1471" y="1401"/>
                  </a:lnTo>
                  <a:lnTo>
                    <a:pt x="1473" y="1405"/>
                  </a:lnTo>
                  <a:lnTo>
                    <a:pt x="1475" y="1408"/>
                  </a:lnTo>
                  <a:lnTo>
                    <a:pt x="1477" y="1412"/>
                  </a:lnTo>
                  <a:lnTo>
                    <a:pt x="1478" y="1418"/>
                  </a:lnTo>
                  <a:lnTo>
                    <a:pt x="1478" y="1425"/>
                  </a:lnTo>
                  <a:lnTo>
                    <a:pt x="1478" y="1432"/>
                  </a:lnTo>
                  <a:lnTo>
                    <a:pt x="1475" y="1435"/>
                  </a:lnTo>
                  <a:lnTo>
                    <a:pt x="1470" y="1438"/>
                  </a:lnTo>
                  <a:lnTo>
                    <a:pt x="1428" y="1401"/>
                  </a:lnTo>
                  <a:lnTo>
                    <a:pt x="1420" y="1432"/>
                  </a:lnTo>
                  <a:lnTo>
                    <a:pt x="1412" y="1464"/>
                  </a:lnTo>
                  <a:lnTo>
                    <a:pt x="1404" y="1495"/>
                  </a:lnTo>
                  <a:lnTo>
                    <a:pt x="1398" y="1528"/>
                  </a:lnTo>
                  <a:lnTo>
                    <a:pt x="1390" y="1561"/>
                  </a:lnTo>
                  <a:lnTo>
                    <a:pt x="1385" y="1595"/>
                  </a:lnTo>
                  <a:lnTo>
                    <a:pt x="1380" y="1627"/>
                  </a:lnTo>
                  <a:lnTo>
                    <a:pt x="1374" y="1661"/>
                  </a:lnTo>
                  <a:lnTo>
                    <a:pt x="1370" y="1695"/>
                  </a:lnTo>
                  <a:lnTo>
                    <a:pt x="1367" y="1729"/>
                  </a:lnTo>
                  <a:lnTo>
                    <a:pt x="1365" y="1764"/>
                  </a:lnTo>
                  <a:lnTo>
                    <a:pt x="1363" y="1798"/>
                  </a:lnTo>
                  <a:lnTo>
                    <a:pt x="1362" y="1831"/>
                  </a:lnTo>
                  <a:lnTo>
                    <a:pt x="1361" y="1865"/>
                  </a:lnTo>
                  <a:lnTo>
                    <a:pt x="1361" y="1898"/>
                  </a:lnTo>
                  <a:lnTo>
                    <a:pt x="1363" y="1932"/>
                  </a:lnTo>
                  <a:lnTo>
                    <a:pt x="1374" y="1922"/>
                  </a:lnTo>
                  <a:lnTo>
                    <a:pt x="1384" y="1916"/>
                  </a:lnTo>
                  <a:lnTo>
                    <a:pt x="1392" y="1913"/>
                  </a:lnTo>
                  <a:lnTo>
                    <a:pt x="1401" y="1911"/>
                  </a:lnTo>
                  <a:lnTo>
                    <a:pt x="1409" y="1911"/>
                  </a:lnTo>
                  <a:lnTo>
                    <a:pt x="1420" y="1912"/>
                  </a:lnTo>
                  <a:lnTo>
                    <a:pt x="1432" y="1914"/>
                  </a:lnTo>
                  <a:lnTo>
                    <a:pt x="1448" y="1917"/>
                  </a:lnTo>
                  <a:lnTo>
                    <a:pt x="1453" y="1881"/>
                  </a:lnTo>
                  <a:lnTo>
                    <a:pt x="1458" y="1845"/>
                  </a:lnTo>
                  <a:lnTo>
                    <a:pt x="1463" y="1809"/>
                  </a:lnTo>
                  <a:lnTo>
                    <a:pt x="1468" y="1774"/>
                  </a:lnTo>
                  <a:lnTo>
                    <a:pt x="1473" y="1739"/>
                  </a:lnTo>
                  <a:lnTo>
                    <a:pt x="1481" y="1705"/>
                  </a:lnTo>
                  <a:lnTo>
                    <a:pt x="1489" y="1672"/>
                  </a:lnTo>
                  <a:lnTo>
                    <a:pt x="1500" y="1641"/>
                  </a:lnTo>
                  <a:lnTo>
                    <a:pt x="1503" y="1656"/>
                  </a:lnTo>
                  <a:lnTo>
                    <a:pt x="1506" y="1672"/>
                  </a:lnTo>
                  <a:lnTo>
                    <a:pt x="1508" y="1688"/>
                  </a:lnTo>
                  <a:lnTo>
                    <a:pt x="1510" y="1704"/>
                  </a:lnTo>
                  <a:lnTo>
                    <a:pt x="1510" y="1720"/>
                  </a:lnTo>
                  <a:lnTo>
                    <a:pt x="1510" y="1737"/>
                  </a:lnTo>
                  <a:lnTo>
                    <a:pt x="1509" y="1754"/>
                  </a:lnTo>
                  <a:lnTo>
                    <a:pt x="1508" y="1772"/>
                  </a:lnTo>
                  <a:lnTo>
                    <a:pt x="1505" y="1807"/>
                  </a:lnTo>
                  <a:lnTo>
                    <a:pt x="1501" y="1842"/>
                  </a:lnTo>
                  <a:lnTo>
                    <a:pt x="1497" y="1877"/>
                  </a:lnTo>
                  <a:lnTo>
                    <a:pt x="1492" y="1911"/>
                  </a:lnTo>
                  <a:lnTo>
                    <a:pt x="1464" y="1918"/>
                  </a:lnTo>
                  <a:lnTo>
                    <a:pt x="1440" y="1925"/>
                  </a:lnTo>
                  <a:lnTo>
                    <a:pt x="1417" y="1933"/>
                  </a:lnTo>
                  <a:lnTo>
                    <a:pt x="1394" y="1941"/>
                  </a:lnTo>
                  <a:lnTo>
                    <a:pt x="1373" y="1951"/>
                  </a:lnTo>
                  <a:lnTo>
                    <a:pt x="1352" y="1959"/>
                  </a:lnTo>
                  <a:lnTo>
                    <a:pt x="1330" y="1969"/>
                  </a:lnTo>
                  <a:lnTo>
                    <a:pt x="1307" y="1977"/>
                  </a:lnTo>
                  <a:lnTo>
                    <a:pt x="1295" y="2005"/>
                  </a:lnTo>
                  <a:lnTo>
                    <a:pt x="1284" y="2030"/>
                  </a:lnTo>
                  <a:lnTo>
                    <a:pt x="1274" y="2053"/>
                  </a:lnTo>
                  <a:lnTo>
                    <a:pt x="1267" y="2078"/>
                  </a:lnTo>
                  <a:lnTo>
                    <a:pt x="1263" y="2089"/>
                  </a:lnTo>
                  <a:lnTo>
                    <a:pt x="1260" y="2103"/>
                  </a:lnTo>
                  <a:lnTo>
                    <a:pt x="1258" y="2117"/>
                  </a:lnTo>
                  <a:lnTo>
                    <a:pt x="1257" y="2130"/>
                  </a:lnTo>
                  <a:lnTo>
                    <a:pt x="1256" y="2146"/>
                  </a:lnTo>
                  <a:lnTo>
                    <a:pt x="1255" y="2163"/>
                  </a:lnTo>
                  <a:lnTo>
                    <a:pt x="1255" y="2181"/>
                  </a:lnTo>
                  <a:lnTo>
                    <a:pt x="1256" y="2201"/>
                  </a:lnTo>
                  <a:lnTo>
                    <a:pt x="1270" y="2204"/>
                  </a:lnTo>
                  <a:lnTo>
                    <a:pt x="1282" y="2209"/>
                  </a:lnTo>
                  <a:lnTo>
                    <a:pt x="1282" y="2219"/>
                  </a:lnTo>
                  <a:lnTo>
                    <a:pt x="1276" y="2220"/>
                  </a:lnTo>
                  <a:lnTo>
                    <a:pt x="1271" y="2221"/>
                  </a:lnTo>
                  <a:lnTo>
                    <a:pt x="1266" y="2223"/>
                  </a:lnTo>
                  <a:lnTo>
                    <a:pt x="1261" y="2227"/>
                  </a:lnTo>
                  <a:lnTo>
                    <a:pt x="1257" y="2230"/>
                  </a:lnTo>
                  <a:lnTo>
                    <a:pt x="1254" y="2234"/>
                  </a:lnTo>
                  <a:lnTo>
                    <a:pt x="1251" y="2237"/>
                  </a:lnTo>
                  <a:lnTo>
                    <a:pt x="1248" y="2242"/>
                  </a:lnTo>
                  <a:lnTo>
                    <a:pt x="1242" y="2252"/>
                  </a:lnTo>
                  <a:lnTo>
                    <a:pt x="1238" y="2264"/>
                  </a:lnTo>
                  <a:lnTo>
                    <a:pt x="1235" y="2275"/>
                  </a:lnTo>
                  <a:lnTo>
                    <a:pt x="1231" y="2288"/>
                  </a:lnTo>
                  <a:lnTo>
                    <a:pt x="1228" y="2288"/>
                  </a:lnTo>
                  <a:lnTo>
                    <a:pt x="1228" y="2271"/>
                  </a:lnTo>
                  <a:lnTo>
                    <a:pt x="1229" y="2234"/>
                  </a:lnTo>
                  <a:lnTo>
                    <a:pt x="1231" y="2195"/>
                  </a:lnTo>
                  <a:lnTo>
                    <a:pt x="1231" y="2174"/>
                  </a:lnTo>
                  <a:lnTo>
                    <a:pt x="1224" y="2156"/>
                  </a:lnTo>
                  <a:lnTo>
                    <a:pt x="1219" y="2139"/>
                  </a:lnTo>
                  <a:lnTo>
                    <a:pt x="1216" y="2120"/>
                  </a:lnTo>
                  <a:lnTo>
                    <a:pt x="1213" y="2102"/>
                  </a:lnTo>
                  <a:lnTo>
                    <a:pt x="1212" y="2083"/>
                  </a:lnTo>
                  <a:lnTo>
                    <a:pt x="1212" y="2064"/>
                  </a:lnTo>
                  <a:lnTo>
                    <a:pt x="1212" y="2044"/>
                  </a:lnTo>
                  <a:lnTo>
                    <a:pt x="1214" y="2024"/>
                  </a:lnTo>
                  <a:lnTo>
                    <a:pt x="1216" y="2005"/>
                  </a:lnTo>
                  <a:lnTo>
                    <a:pt x="1220" y="1984"/>
                  </a:lnTo>
                  <a:lnTo>
                    <a:pt x="1224" y="1964"/>
                  </a:lnTo>
                  <a:lnTo>
                    <a:pt x="1229" y="1943"/>
                  </a:lnTo>
                  <a:lnTo>
                    <a:pt x="1240" y="1902"/>
                  </a:lnTo>
                  <a:lnTo>
                    <a:pt x="1254" y="1861"/>
                  </a:lnTo>
                  <a:lnTo>
                    <a:pt x="1285" y="1779"/>
                  </a:lnTo>
                  <a:lnTo>
                    <a:pt x="1315" y="1699"/>
                  </a:lnTo>
                  <a:lnTo>
                    <a:pt x="1329" y="1661"/>
                  </a:lnTo>
                  <a:lnTo>
                    <a:pt x="1343" y="1624"/>
                  </a:lnTo>
                  <a:lnTo>
                    <a:pt x="1353" y="1589"/>
                  </a:lnTo>
                  <a:lnTo>
                    <a:pt x="1362" y="1556"/>
                  </a:lnTo>
                  <a:lnTo>
                    <a:pt x="1364" y="1530"/>
                  </a:lnTo>
                  <a:lnTo>
                    <a:pt x="1368" y="1498"/>
                  </a:lnTo>
                  <a:lnTo>
                    <a:pt x="1374" y="1459"/>
                  </a:lnTo>
                  <a:lnTo>
                    <a:pt x="1382" y="1421"/>
                  </a:lnTo>
                  <a:lnTo>
                    <a:pt x="1387" y="1402"/>
                  </a:lnTo>
                  <a:lnTo>
                    <a:pt x="1391" y="1383"/>
                  </a:lnTo>
                  <a:lnTo>
                    <a:pt x="1396" y="1366"/>
                  </a:lnTo>
                  <a:lnTo>
                    <a:pt x="1403" y="1351"/>
                  </a:lnTo>
                  <a:lnTo>
                    <a:pt x="1409" y="1337"/>
                  </a:lnTo>
                  <a:lnTo>
                    <a:pt x="1415" y="1325"/>
                  </a:lnTo>
                  <a:lnTo>
                    <a:pt x="1419" y="1321"/>
                  </a:lnTo>
                  <a:lnTo>
                    <a:pt x="1422" y="1317"/>
                  </a:lnTo>
                  <a:lnTo>
                    <a:pt x="1426" y="1313"/>
                  </a:lnTo>
                  <a:lnTo>
                    <a:pt x="1429" y="1310"/>
                  </a:lnTo>
                  <a:lnTo>
                    <a:pt x="1444" y="1320"/>
                  </a:lnTo>
                  <a:lnTo>
                    <a:pt x="1460" y="1328"/>
                  </a:lnTo>
                  <a:lnTo>
                    <a:pt x="1476" y="1338"/>
                  </a:lnTo>
                  <a:lnTo>
                    <a:pt x="1491" y="1346"/>
                  </a:lnTo>
                  <a:close/>
                  <a:moveTo>
                    <a:pt x="1390" y="1159"/>
                  </a:moveTo>
                  <a:lnTo>
                    <a:pt x="1390" y="1156"/>
                  </a:lnTo>
                  <a:lnTo>
                    <a:pt x="1391" y="1152"/>
                  </a:lnTo>
                  <a:lnTo>
                    <a:pt x="1393" y="1146"/>
                  </a:lnTo>
                  <a:lnTo>
                    <a:pt x="1399" y="1135"/>
                  </a:lnTo>
                  <a:lnTo>
                    <a:pt x="1409" y="1140"/>
                  </a:lnTo>
                  <a:lnTo>
                    <a:pt x="1422" y="1148"/>
                  </a:lnTo>
                  <a:lnTo>
                    <a:pt x="1426" y="1152"/>
                  </a:lnTo>
                  <a:lnTo>
                    <a:pt x="1430" y="1158"/>
                  </a:lnTo>
                  <a:lnTo>
                    <a:pt x="1432" y="1161"/>
                  </a:lnTo>
                  <a:lnTo>
                    <a:pt x="1433" y="1166"/>
                  </a:lnTo>
                  <a:lnTo>
                    <a:pt x="1433" y="1170"/>
                  </a:lnTo>
                  <a:lnTo>
                    <a:pt x="1433" y="1174"/>
                  </a:lnTo>
                  <a:lnTo>
                    <a:pt x="1428" y="1177"/>
                  </a:lnTo>
                  <a:lnTo>
                    <a:pt x="1424" y="1180"/>
                  </a:lnTo>
                  <a:lnTo>
                    <a:pt x="1415" y="1175"/>
                  </a:lnTo>
                  <a:lnTo>
                    <a:pt x="1407" y="1170"/>
                  </a:lnTo>
                  <a:lnTo>
                    <a:pt x="1399" y="1165"/>
                  </a:lnTo>
                  <a:lnTo>
                    <a:pt x="1390" y="1159"/>
                  </a:lnTo>
                  <a:close/>
                  <a:moveTo>
                    <a:pt x="1423" y="1288"/>
                  </a:moveTo>
                  <a:lnTo>
                    <a:pt x="1418" y="1290"/>
                  </a:lnTo>
                  <a:lnTo>
                    <a:pt x="1412" y="1294"/>
                  </a:lnTo>
                  <a:lnTo>
                    <a:pt x="1400" y="1281"/>
                  </a:lnTo>
                  <a:lnTo>
                    <a:pt x="1388" y="1267"/>
                  </a:lnTo>
                  <a:lnTo>
                    <a:pt x="1375" y="1254"/>
                  </a:lnTo>
                  <a:lnTo>
                    <a:pt x="1363" y="1242"/>
                  </a:lnTo>
                  <a:lnTo>
                    <a:pt x="1367" y="1239"/>
                  </a:lnTo>
                  <a:lnTo>
                    <a:pt x="1371" y="1236"/>
                  </a:lnTo>
                  <a:lnTo>
                    <a:pt x="1375" y="1235"/>
                  </a:lnTo>
                  <a:lnTo>
                    <a:pt x="1380" y="1235"/>
                  </a:lnTo>
                  <a:lnTo>
                    <a:pt x="1384" y="1236"/>
                  </a:lnTo>
                  <a:lnTo>
                    <a:pt x="1388" y="1239"/>
                  </a:lnTo>
                  <a:lnTo>
                    <a:pt x="1392" y="1242"/>
                  </a:lnTo>
                  <a:lnTo>
                    <a:pt x="1398" y="1245"/>
                  </a:lnTo>
                  <a:lnTo>
                    <a:pt x="1405" y="1253"/>
                  </a:lnTo>
                  <a:lnTo>
                    <a:pt x="1413" y="1264"/>
                  </a:lnTo>
                  <a:lnTo>
                    <a:pt x="1419" y="1276"/>
                  </a:lnTo>
                  <a:lnTo>
                    <a:pt x="1423" y="1288"/>
                  </a:lnTo>
                  <a:close/>
                  <a:moveTo>
                    <a:pt x="1384" y="1198"/>
                  </a:moveTo>
                  <a:lnTo>
                    <a:pt x="1387" y="1194"/>
                  </a:lnTo>
                  <a:lnTo>
                    <a:pt x="1390" y="1189"/>
                  </a:lnTo>
                  <a:lnTo>
                    <a:pt x="1406" y="1197"/>
                  </a:lnTo>
                  <a:lnTo>
                    <a:pt x="1422" y="1207"/>
                  </a:lnTo>
                  <a:lnTo>
                    <a:pt x="1422" y="1210"/>
                  </a:lnTo>
                  <a:lnTo>
                    <a:pt x="1421" y="1213"/>
                  </a:lnTo>
                  <a:lnTo>
                    <a:pt x="1420" y="1215"/>
                  </a:lnTo>
                  <a:lnTo>
                    <a:pt x="1418" y="1217"/>
                  </a:lnTo>
                  <a:lnTo>
                    <a:pt x="1415" y="1220"/>
                  </a:lnTo>
                  <a:lnTo>
                    <a:pt x="1412" y="1221"/>
                  </a:lnTo>
                  <a:lnTo>
                    <a:pt x="1409" y="1222"/>
                  </a:lnTo>
                  <a:lnTo>
                    <a:pt x="1407" y="1222"/>
                  </a:lnTo>
                  <a:lnTo>
                    <a:pt x="1399" y="1215"/>
                  </a:lnTo>
                  <a:lnTo>
                    <a:pt x="1392" y="1209"/>
                  </a:lnTo>
                  <a:lnTo>
                    <a:pt x="1387" y="1203"/>
                  </a:lnTo>
                  <a:lnTo>
                    <a:pt x="1384" y="1198"/>
                  </a:lnTo>
                  <a:close/>
                  <a:moveTo>
                    <a:pt x="1534" y="918"/>
                  </a:moveTo>
                  <a:lnTo>
                    <a:pt x="1527" y="922"/>
                  </a:lnTo>
                  <a:lnTo>
                    <a:pt x="1521" y="926"/>
                  </a:lnTo>
                  <a:lnTo>
                    <a:pt x="1500" y="913"/>
                  </a:lnTo>
                  <a:lnTo>
                    <a:pt x="1500" y="906"/>
                  </a:lnTo>
                  <a:lnTo>
                    <a:pt x="1504" y="903"/>
                  </a:lnTo>
                  <a:lnTo>
                    <a:pt x="1507" y="899"/>
                  </a:lnTo>
                  <a:lnTo>
                    <a:pt x="1509" y="898"/>
                  </a:lnTo>
                  <a:lnTo>
                    <a:pt x="1513" y="897"/>
                  </a:lnTo>
                  <a:lnTo>
                    <a:pt x="1520" y="900"/>
                  </a:lnTo>
                  <a:lnTo>
                    <a:pt x="1535" y="909"/>
                  </a:lnTo>
                  <a:lnTo>
                    <a:pt x="1535" y="913"/>
                  </a:lnTo>
                  <a:lnTo>
                    <a:pt x="1534" y="918"/>
                  </a:lnTo>
                  <a:close/>
                  <a:moveTo>
                    <a:pt x="1535" y="990"/>
                  </a:moveTo>
                  <a:lnTo>
                    <a:pt x="1533" y="995"/>
                  </a:lnTo>
                  <a:lnTo>
                    <a:pt x="1529" y="999"/>
                  </a:lnTo>
                  <a:lnTo>
                    <a:pt x="1526" y="1003"/>
                  </a:lnTo>
                  <a:lnTo>
                    <a:pt x="1523" y="1005"/>
                  </a:lnTo>
                  <a:lnTo>
                    <a:pt x="1510" y="997"/>
                  </a:lnTo>
                  <a:lnTo>
                    <a:pt x="1499" y="988"/>
                  </a:lnTo>
                  <a:lnTo>
                    <a:pt x="1502" y="981"/>
                  </a:lnTo>
                  <a:lnTo>
                    <a:pt x="1506" y="973"/>
                  </a:lnTo>
                  <a:lnTo>
                    <a:pt x="1513" y="975"/>
                  </a:lnTo>
                  <a:lnTo>
                    <a:pt x="1519" y="978"/>
                  </a:lnTo>
                  <a:lnTo>
                    <a:pt x="1526" y="983"/>
                  </a:lnTo>
                  <a:lnTo>
                    <a:pt x="1535" y="990"/>
                  </a:lnTo>
                  <a:close/>
                  <a:moveTo>
                    <a:pt x="2684" y="2062"/>
                  </a:moveTo>
                  <a:lnTo>
                    <a:pt x="2682" y="2058"/>
                  </a:lnTo>
                  <a:lnTo>
                    <a:pt x="2680" y="2055"/>
                  </a:lnTo>
                  <a:lnTo>
                    <a:pt x="2691" y="2045"/>
                  </a:lnTo>
                  <a:lnTo>
                    <a:pt x="2702" y="2035"/>
                  </a:lnTo>
                  <a:lnTo>
                    <a:pt x="2712" y="2028"/>
                  </a:lnTo>
                  <a:lnTo>
                    <a:pt x="2723" y="2021"/>
                  </a:lnTo>
                  <a:lnTo>
                    <a:pt x="2745" y="2008"/>
                  </a:lnTo>
                  <a:lnTo>
                    <a:pt x="2772" y="1994"/>
                  </a:lnTo>
                  <a:lnTo>
                    <a:pt x="2782" y="2007"/>
                  </a:lnTo>
                  <a:lnTo>
                    <a:pt x="2791" y="2021"/>
                  </a:lnTo>
                  <a:lnTo>
                    <a:pt x="2788" y="2026"/>
                  </a:lnTo>
                  <a:lnTo>
                    <a:pt x="2783" y="2030"/>
                  </a:lnTo>
                  <a:lnTo>
                    <a:pt x="2778" y="2034"/>
                  </a:lnTo>
                  <a:lnTo>
                    <a:pt x="2772" y="2037"/>
                  </a:lnTo>
                  <a:lnTo>
                    <a:pt x="2758" y="2045"/>
                  </a:lnTo>
                  <a:lnTo>
                    <a:pt x="2742" y="2050"/>
                  </a:lnTo>
                  <a:lnTo>
                    <a:pt x="2710" y="2056"/>
                  </a:lnTo>
                  <a:lnTo>
                    <a:pt x="2684" y="2062"/>
                  </a:lnTo>
                  <a:close/>
                  <a:moveTo>
                    <a:pt x="2834" y="1946"/>
                  </a:moveTo>
                  <a:lnTo>
                    <a:pt x="2840" y="1961"/>
                  </a:lnTo>
                  <a:lnTo>
                    <a:pt x="2850" y="1991"/>
                  </a:lnTo>
                  <a:lnTo>
                    <a:pt x="2862" y="2028"/>
                  </a:lnTo>
                  <a:lnTo>
                    <a:pt x="2874" y="2069"/>
                  </a:lnTo>
                  <a:lnTo>
                    <a:pt x="2879" y="2088"/>
                  </a:lnTo>
                  <a:lnTo>
                    <a:pt x="2884" y="2106"/>
                  </a:lnTo>
                  <a:lnTo>
                    <a:pt x="2888" y="2122"/>
                  </a:lnTo>
                  <a:lnTo>
                    <a:pt x="2890" y="2136"/>
                  </a:lnTo>
                  <a:lnTo>
                    <a:pt x="2891" y="2145"/>
                  </a:lnTo>
                  <a:lnTo>
                    <a:pt x="2890" y="2152"/>
                  </a:lnTo>
                  <a:lnTo>
                    <a:pt x="2888" y="2153"/>
                  </a:lnTo>
                  <a:lnTo>
                    <a:pt x="2885" y="2152"/>
                  </a:lnTo>
                  <a:lnTo>
                    <a:pt x="2883" y="2151"/>
                  </a:lnTo>
                  <a:lnTo>
                    <a:pt x="2880" y="2147"/>
                  </a:lnTo>
                  <a:lnTo>
                    <a:pt x="2866" y="2117"/>
                  </a:lnTo>
                  <a:lnTo>
                    <a:pt x="2853" y="2089"/>
                  </a:lnTo>
                  <a:lnTo>
                    <a:pt x="2839" y="2064"/>
                  </a:lnTo>
                  <a:lnTo>
                    <a:pt x="2828" y="2041"/>
                  </a:lnTo>
                  <a:lnTo>
                    <a:pt x="2824" y="2030"/>
                  </a:lnTo>
                  <a:lnTo>
                    <a:pt x="2821" y="2018"/>
                  </a:lnTo>
                  <a:lnTo>
                    <a:pt x="2819" y="2007"/>
                  </a:lnTo>
                  <a:lnTo>
                    <a:pt x="2819" y="1995"/>
                  </a:lnTo>
                  <a:lnTo>
                    <a:pt x="2820" y="1984"/>
                  </a:lnTo>
                  <a:lnTo>
                    <a:pt x="2823" y="1972"/>
                  </a:lnTo>
                  <a:lnTo>
                    <a:pt x="2827" y="1959"/>
                  </a:lnTo>
                  <a:lnTo>
                    <a:pt x="2834" y="1946"/>
                  </a:lnTo>
                  <a:close/>
                  <a:moveTo>
                    <a:pt x="2667" y="2184"/>
                  </a:moveTo>
                  <a:lnTo>
                    <a:pt x="2676" y="2190"/>
                  </a:lnTo>
                  <a:lnTo>
                    <a:pt x="2686" y="2193"/>
                  </a:lnTo>
                  <a:lnTo>
                    <a:pt x="2697" y="2197"/>
                  </a:lnTo>
                  <a:lnTo>
                    <a:pt x="2707" y="2200"/>
                  </a:lnTo>
                  <a:lnTo>
                    <a:pt x="2731" y="2207"/>
                  </a:lnTo>
                  <a:lnTo>
                    <a:pt x="2758" y="2213"/>
                  </a:lnTo>
                  <a:lnTo>
                    <a:pt x="2784" y="2219"/>
                  </a:lnTo>
                  <a:lnTo>
                    <a:pt x="2812" y="2227"/>
                  </a:lnTo>
                  <a:lnTo>
                    <a:pt x="2824" y="2231"/>
                  </a:lnTo>
                  <a:lnTo>
                    <a:pt x="2838" y="2235"/>
                  </a:lnTo>
                  <a:lnTo>
                    <a:pt x="2851" y="2240"/>
                  </a:lnTo>
                  <a:lnTo>
                    <a:pt x="2863" y="2246"/>
                  </a:lnTo>
                  <a:lnTo>
                    <a:pt x="2858" y="2260"/>
                  </a:lnTo>
                  <a:lnTo>
                    <a:pt x="2851" y="2277"/>
                  </a:lnTo>
                  <a:lnTo>
                    <a:pt x="2847" y="2287"/>
                  </a:lnTo>
                  <a:lnTo>
                    <a:pt x="2843" y="2295"/>
                  </a:lnTo>
                  <a:lnTo>
                    <a:pt x="2839" y="2302"/>
                  </a:lnTo>
                  <a:lnTo>
                    <a:pt x="2835" y="2308"/>
                  </a:lnTo>
                  <a:lnTo>
                    <a:pt x="2801" y="2290"/>
                  </a:lnTo>
                  <a:lnTo>
                    <a:pt x="2767" y="2271"/>
                  </a:lnTo>
                  <a:lnTo>
                    <a:pt x="2736" y="2251"/>
                  </a:lnTo>
                  <a:lnTo>
                    <a:pt x="2704" y="2228"/>
                  </a:lnTo>
                  <a:lnTo>
                    <a:pt x="2689" y="2216"/>
                  </a:lnTo>
                  <a:lnTo>
                    <a:pt x="2674" y="2203"/>
                  </a:lnTo>
                  <a:lnTo>
                    <a:pt x="2660" y="2191"/>
                  </a:lnTo>
                  <a:lnTo>
                    <a:pt x="2646" y="2178"/>
                  </a:lnTo>
                  <a:lnTo>
                    <a:pt x="2633" y="2164"/>
                  </a:lnTo>
                  <a:lnTo>
                    <a:pt x="2621" y="2151"/>
                  </a:lnTo>
                  <a:lnTo>
                    <a:pt x="2608" y="2137"/>
                  </a:lnTo>
                  <a:lnTo>
                    <a:pt x="2597" y="2122"/>
                  </a:lnTo>
                  <a:lnTo>
                    <a:pt x="2603" y="2116"/>
                  </a:lnTo>
                  <a:lnTo>
                    <a:pt x="2608" y="2110"/>
                  </a:lnTo>
                  <a:lnTo>
                    <a:pt x="2615" y="2106"/>
                  </a:lnTo>
                  <a:lnTo>
                    <a:pt x="2623" y="2102"/>
                  </a:lnTo>
                  <a:lnTo>
                    <a:pt x="2630" y="2099"/>
                  </a:lnTo>
                  <a:lnTo>
                    <a:pt x="2638" y="2097"/>
                  </a:lnTo>
                  <a:lnTo>
                    <a:pt x="2648" y="2095"/>
                  </a:lnTo>
                  <a:lnTo>
                    <a:pt x="2656" y="2092"/>
                  </a:lnTo>
                  <a:lnTo>
                    <a:pt x="2693" y="2089"/>
                  </a:lnTo>
                  <a:lnTo>
                    <a:pt x="2728" y="2087"/>
                  </a:lnTo>
                  <a:lnTo>
                    <a:pt x="2728" y="2089"/>
                  </a:lnTo>
                  <a:lnTo>
                    <a:pt x="2729" y="2092"/>
                  </a:lnTo>
                  <a:lnTo>
                    <a:pt x="2762" y="2083"/>
                  </a:lnTo>
                  <a:lnTo>
                    <a:pt x="2786" y="2076"/>
                  </a:lnTo>
                  <a:lnTo>
                    <a:pt x="2791" y="2076"/>
                  </a:lnTo>
                  <a:lnTo>
                    <a:pt x="2797" y="2074"/>
                  </a:lnTo>
                  <a:lnTo>
                    <a:pt x="2803" y="2076"/>
                  </a:lnTo>
                  <a:lnTo>
                    <a:pt x="2808" y="2078"/>
                  </a:lnTo>
                  <a:lnTo>
                    <a:pt x="2815" y="2080"/>
                  </a:lnTo>
                  <a:lnTo>
                    <a:pt x="2821" y="2083"/>
                  </a:lnTo>
                  <a:lnTo>
                    <a:pt x="2827" y="2087"/>
                  </a:lnTo>
                  <a:lnTo>
                    <a:pt x="2835" y="2093"/>
                  </a:lnTo>
                  <a:lnTo>
                    <a:pt x="2816" y="2122"/>
                  </a:lnTo>
                  <a:lnTo>
                    <a:pt x="2791" y="2122"/>
                  </a:lnTo>
                  <a:lnTo>
                    <a:pt x="2765" y="2120"/>
                  </a:lnTo>
                  <a:lnTo>
                    <a:pt x="2738" y="2119"/>
                  </a:lnTo>
                  <a:lnTo>
                    <a:pt x="2710" y="2118"/>
                  </a:lnTo>
                  <a:lnTo>
                    <a:pt x="2697" y="2119"/>
                  </a:lnTo>
                  <a:lnTo>
                    <a:pt x="2683" y="2120"/>
                  </a:lnTo>
                  <a:lnTo>
                    <a:pt x="2670" y="2121"/>
                  </a:lnTo>
                  <a:lnTo>
                    <a:pt x="2659" y="2124"/>
                  </a:lnTo>
                  <a:lnTo>
                    <a:pt x="2647" y="2127"/>
                  </a:lnTo>
                  <a:lnTo>
                    <a:pt x="2636" y="2133"/>
                  </a:lnTo>
                  <a:lnTo>
                    <a:pt x="2627" y="2139"/>
                  </a:lnTo>
                  <a:lnTo>
                    <a:pt x="2619" y="2146"/>
                  </a:lnTo>
                  <a:lnTo>
                    <a:pt x="2650" y="2146"/>
                  </a:lnTo>
                  <a:lnTo>
                    <a:pt x="2679" y="2147"/>
                  </a:lnTo>
                  <a:lnTo>
                    <a:pt x="2707" y="2149"/>
                  </a:lnTo>
                  <a:lnTo>
                    <a:pt x="2737" y="2152"/>
                  </a:lnTo>
                  <a:lnTo>
                    <a:pt x="2765" y="2156"/>
                  </a:lnTo>
                  <a:lnTo>
                    <a:pt x="2795" y="2160"/>
                  </a:lnTo>
                  <a:lnTo>
                    <a:pt x="2825" y="2165"/>
                  </a:lnTo>
                  <a:lnTo>
                    <a:pt x="2858" y="2172"/>
                  </a:lnTo>
                  <a:lnTo>
                    <a:pt x="2856" y="2177"/>
                  </a:lnTo>
                  <a:lnTo>
                    <a:pt x="2853" y="2182"/>
                  </a:lnTo>
                  <a:lnTo>
                    <a:pt x="2850" y="2186"/>
                  </a:lnTo>
                  <a:lnTo>
                    <a:pt x="2845" y="2190"/>
                  </a:lnTo>
                  <a:lnTo>
                    <a:pt x="2841" y="2193"/>
                  </a:lnTo>
                  <a:lnTo>
                    <a:pt x="2836" y="2195"/>
                  </a:lnTo>
                  <a:lnTo>
                    <a:pt x="2831" y="2197"/>
                  </a:lnTo>
                  <a:lnTo>
                    <a:pt x="2825" y="2198"/>
                  </a:lnTo>
                  <a:lnTo>
                    <a:pt x="2813" y="2199"/>
                  </a:lnTo>
                  <a:lnTo>
                    <a:pt x="2798" y="2199"/>
                  </a:lnTo>
                  <a:lnTo>
                    <a:pt x="2783" y="2198"/>
                  </a:lnTo>
                  <a:lnTo>
                    <a:pt x="2768" y="2195"/>
                  </a:lnTo>
                  <a:lnTo>
                    <a:pt x="2738" y="2189"/>
                  </a:lnTo>
                  <a:lnTo>
                    <a:pt x="2709" y="2180"/>
                  </a:lnTo>
                  <a:lnTo>
                    <a:pt x="2685" y="2172"/>
                  </a:lnTo>
                  <a:lnTo>
                    <a:pt x="2668" y="2166"/>
                  </a:lnTo>
                  <a:lnTo>
                    <a:pt x="2667" y="2176"/>
                  </a:lnTo>
                  <a:lnTo>
                    <a:pt x="2667" y="2184"/>
                  </a:lnTo>
                  <a:close/>
                  <a:moveTo>
                    <a:pt x="2189" y="3031"/>
                  </a:moveTo>
                  <a:lnTo>
                    <a:pt x="2168" y="3005"/>
                  </a:lnTo>
                  <a:lnTo>
                    <a:pt x="2139" y="2972"/>
                  </a:lnTo>
                  <a:lnTo>
                    <a:pt x="2107" y="2933"/>
                  </a:lnTo>
                  <a:lnTo>
                    <a:pt x="2073" y="2891"/>
                  </a:lnTo>
                  <a:lnTo>
                    <a:pt x="2057" y="2869"/>
                  </a:lnTo>
                  <a:lnTo>
                    <a:pt x="2042" y="2848"/>
                  </a:lnTo>
                  <a:lnTo>
                    <a:pt x="2027" y="2828"/>
                  </a:lnTo>
                  <a:lnTo>
                    <a:pt x="2015" y="2808"/>
                  </a:lnTo>
                  <a:lnTo>
                    <a:pt x="2005" y="2789"/>
                  </a:lnTo>
                  <a:lnTo>
                    <a:pt x="1997" y="2772"/>
                  </a:lnTo>
                  <a:lnTo>
                    <a:pt x="1995" y="2763"/>
                  </a:lnTo>
                  <a:lnTo>
                    <a:pt x="1993" y="2756"/>
                  </a:lnTo>
                  <a:lnTo>
                    <a:pt x="1991" y="2749"/>
                  </a:lnTo>
                  <a:lnTo>
                    <a:pt x="1991" y="2742"/>
                  </a:lnTo>
                  <a:lnTo>
                    <a:pt x="1998" y="2738"/>
                  </a:lnTo>
                  <a:lnTo>
                    <a:pt x="2006" y="2736"/>
                  </a:lnTo>
                  <a:lnTo>
                    <a:pt x="2014" y="2735"/>
                  </a:lnTo>
                  <a:lnTo>
                    <a:pt x="2021" y="2734"/>
                  </a:lnTo>
                  <a:lnTo>
                    <a:pt x="2029" y="2734"/>
                  </a:lnTo>
                  <a:lnTo>
                    <a:pt x="2036" y="2735"/>
                  </a:lnTo>
                  <a:lnTo>
                    <a:pt x="2043" y="2737"/>
                  </a:lnTo>
                  <a:lnTo>
                    <a:pt x="2051" y="2739"/>
                  </a:lnTo>
                  <a:lnTo>
                    <a:pt x="2065" y="2745"/>
                  </a:lnTo>
                  <a:lnTo>
                    <a:pt x="2080" y="2754"/>
                  </a:lnTo>
                  <a:lnTo>
                    <a:pt x="2094" y="2764"/>
                  </a:lnTo>
                  <a:lnTo>
                    <a:pt x="2108" y="2776"/>
                  </a:lnTo>
                  <a:lnTo>
                    <a:pt x="2120" y="2789"/>
                  </a:lnTo>
                  <a:lnTo>
                    <a:pt x="2134" y="2804"/>
                  </a:lnTo>
                  <a:lnTo>
                    <a:pt x="2146" y="2817"/>
                  </a:lnTo>
                  <a:lnTo>
                    <a:pt x="2158" y="2832"/>
                  </a:lnTo>
                  <a:lnTo>
                    <a:pt x="2181" y="2862"/>
                  </a:lnTo>
                  <a:lnTo>
                    <a:pt x="2202" y="2888"/>
                  </a:lnTo>
                  <a:lnTo>
                    <a:pt x="2226" y="2911"/>
                  </a:lnTo>
                  <a:lnTo>
                    <a:pt x="2251" y="2935"/>
                  </a:lnTo>
                  <a:lnTo>
                    <a:pt x="2277" y="2956"/>
                  </a:lnTo>
                  <a:lnTo>
                    <a:pt x="2303" y="2977"/>
                  </a:lnTo>
                  <a:lnTo>
                    <a:pt x="2330" y="2996"/>
                  </a:lnTo>
                  <a:lnTo>
                    <a:pt x="2358" y="3015"/>
                  </a:lnTo>
                  <a:lnTo>
                    <a:pt x="2386" y="3033"/>
                  </a:lnTo>
                  <a:lnTo>
                    <a:pt x="2415" y="3051"/>
                  </a:lnTo>
                  <a:lnTo>
                    <a:pt x="2473" y="3085"/>
                  </a:lnTo>
                  <a:lnTo>
                    <a:pt x="2533" y="3116"/>
                  </a:lnTo>
                  <a:lnTo>
                    <a:pt x="2593" y="3148"/>
                  </a:lnTo>
                  <a:lnTo>
                    <a:pt x="2654" y="3180"/>
                  </a:lnTo>
                  <a:lnTo>
                    <a:pt x="2799" y="3251"/>
                  </a:lnTo>
                  <a:lnTo>
                    <a:pt x="2909" y="3303"/>
                  </a:lnTo>
                  <a:lnTo>
                    <a:pt x="2987" y="3341"/>
                  </a:lnTo>
                  <a:lnTo>
                    <a:pt x="3039" y="3367"/>
                  </a:lnTo>
                  <a:lnTo>
                    <a:pt x="3072" y="3384"/>
                  </a:lnTo>
                  <a:lnTo>
                    <a:pt x="3089" y="3392"/>
                  </a:lnTo>
                  <a:lnTo>
                    <a:pt x="3096" y="3396"/>
                  </a:lnTo>
                  <a:lnTo>
                    <a:pt x="3100" y="3399"/>
                  </a:lnTo>
                  <a:lnTo>
                    <a:pt x="3082" y="3423"/>
                  </a:lnTo>
                  <a:lnTo>
                    <a:pt x="3064" y="3445"/>
                  </a:lnTo>
                  <a:lnTo>
                    <a:pt x="3047" y="3465"/>
                  </a:lnTo>
                  <a:lnTo>
                    <a:pt x="3031" y="3483"/>
                  </a:lnTo>
                  <a:lnTo>
                    <a:pt x="3015" y="3500"/>
                  </a:lnTo>
                  <a:lnTo>
                    <a:pt x="2999" y="3514"/>
                  </a:lnTo>
                  <a:lnTo>
                    <a:pt x="2984" y="3526"/>
                  </a:lnTo>
                  <a:lnTo>
                    <a:pt x="2967" y="3538"/>
                  </a:lnTo>
                  <a:lnTo>
                    <a:pt x="2950" y="3548"/>
                  </a:lnTo>
                  <a:lnTo>
                    <a:pt x="2932" y="3557"/>
                  </a:lnTo>
                  <a:lnTo>
                    <a:pt x="2913" y="3564"/>
                  </a:lnTo>
                  <a:lnTo>
                    <a:pt x="2893" y="3571"/>
                  </a:lnTo>
                  <a:lnTo>
                    <a:pt x="2871" y="3577"/>
                  </a:lnTo>
                  <a:lnTo>
                    <a:pt x="2847" y="3582"/>
                  </a:lnTo>
                  <a:lnTo>
                    <a:pt x="2822" y="3587"/>
                  </a:lnTo>
                  <a:lnTo>
                    <a:pt x="2795" y="3591"/>
                  </a:lnTo>
                  <a:lnTo>
                    <a:pt x="2765" y="3583"/>
                  </a:lnTo>
                  <a:lnTo>
                    <a:pt x="2737" y="3575"/>
                  </a:lnTo>
                  <a:lnTo>
                    <a:pt x="2709" y="3565"/>
                  </a:lnTo>
                  <a:lnTo>
                    <a:pt x="2684" y="3556"/>
                  </a:lnTo>
                  <a:lnTo>
                    <a:pt x="2659" y="3545"/>
                  </a:lnTo>
                  <a:lnTo>
                    <a:pt x="2634" y="3534"/>
                  </a:lnTo>
                  <a:lnTo>
                    <a:pt x="2612" y="3521"/>
                  </a:lnTo>
                  <a:lnTo>
                    <a:pt x="2590" y="3508"/>
                  </a:lnTo>
                  <a:lnTo>
                    <a:pt x="2569" y="3496"/>
                  </a:lnTo>
                  <a:lnTo>
                    <a:pt x="2549" y="3482"/>
                  </a:lnTo>
                  <a:lnTo>
                    <a:pt x="2530" y="3467"/>
                  </a:lnTo>
                  <a:lnTo>
                    <a:pt x="2511" y="3451"/>
                  </a:lnTo>
                  <a:lnTo>
                    <a:pt x="2493" y="3436"/>
                  </a:lnTo>
                  <a:lnTo>
                    <a:pt x="2475" y="3419"/>
                  </a:lnTo>
                  <a:lnTo>
                    <a:pt x="2458" y="3402"/>
                  </a:lnTo>
                  <a:lnTo>
                    <a:pt x="2441" y="3384"/>
                  </a:lnTo>
                  <a:lnTo>
                    <a:pt x="2425" y="3366"/>
                  </a:lnTo>
                  <a:lnTo>
                    <a:pt x="2409" y="3347"/>
                  </a:lnTo>
                  <a:lnTo>
                    <a:pt x="2394" y="3328"/>
                  </a:lnTo>
                  <a:lnTo>
                    <a:pt x="2378" y="3308"/>
                  </a:lnTo>
                  <a:lnTo>
                    <a:pt x="2348" y="3266"/>
                  </a:lnTo>
                  <a:lnTo>
                    <a:pt x="2318" y="3223"/>
                  </a:lnTo>
                  <a:lnTo>
                    <a:pt x="2256" y="3130"/>
                  </a:lnTo>
                  <a:lnTo>
                    <a:pt x="2189" y="3031"/>
                  </a:lnTo>
                  <a:close/>
                  <a:moveTo>
                    <a:pt x="2687" y="3624"/>
                  </a:moveTo>
                  <a:lnTo>
                    <a:pt x="2694" y="3613"/>
                  </a:lnTo>
                  <a:lnTo>
                    <a:pt x="2703" y="3602"/>
                  </a:lnTo>
                  <a:lnTo>
                    <a:pt x="2721" y="3606"/>
                  </a:lnTo>
                  <a:lnTo>
                    <a:pt x="2738" y="3609"/>
                  </a:lnTo>
                  <a:lnTo>
                    <a:pt x="2755" y="3611"/>
                  </a:lnTo>
                  <a:lnTo>
                    <a:pt x="2769" y="3613"/>
                  </a:lnTo>
                  <a:lnTo>
                    <a:pt x="2784" y="3614"/>
                  </a:lnTo>
                  <a:lnTo>
                    <a:pt x="2798" y="3614"/>
                  </a:lnTo>
                  <a:lnTo>
                    <a:pt x="2812" y="3613"/>
                  </a:lnTo>
                  <a:lnTo>
                    <a:pt x="2824" y="3612"/>
                  </a:lnTo>
                  <a:lnTo>
                    <a:pt x="2852" y="3609"/>
                  </a:lnTo>
                  <a:lnTo>
                    <a:pt x="2881" y="3602"/>
                  </a:lnTo>
                  <a:lnTo>
                    <a:pt x="2914" y="3595"/>
                  </a:lnTo>
                  <a:lnTo>
                    <a:pt x="2951" y="3586"/>
                  </a:lnTo>
                  <a:lnTo>
                    <a:pt x="2950" y="3605"/>
                  </a:lnTo>
                  <a:lnTo>
                    <a:pt x="2950" y="3625"/>
                  </a:lnTo>
                  <a:lnTo>
                    <a:pt x="2949" y="3644"/>
                  </a:lnTo>
                  <a:lnTo>
                    <a:pt x="2949" y="3664"/>
                  </a:lnTo>
                  <a:lnTo>
                    <a:pt x="2815" y="3671"/>
                  </a:lnTo>
                  <a:lnTo>
                    <a:pt x="2743" y="3646"/>
                  </a:lnTo>
                  <a:lnTo>
                    <a:pt x="2706" y="3633"/>
                  </a:lnTo>
                  <a:lnTo>
                    <a:pt x="2691" y="3627"/>
                  </a:lnTo>
                  <a:lnTo>
                    <a:pt x="2687" y="3624"/>
                  </a:lnTo>
                  <a:close/>
                  <a:moveTo>
                    <a:pt x="1322" y="1148"/>
                  </a:moveTo>
                  <a:lnTo>
                    <a:pt x="1314" y="1133"/>
                  </a:lnTo>
                  <a:lnTo>
                    <a:pt x="1310" y="1121"/>
                  </a:lnTo>
                  <a:lnTo>
                    <a:pt x="1308" y="1110"/>
                  </a:lnTo>
                  <a:lnTo>
                    <a:pt x="1307" y="1097"/>
                  </a:lnTo>
                  <a:lnTo>
                    <a:pt x="1312" y="1091"/>
                  </a:lnTo>
                  <a:lnTo>
                    <a:pt x="1319" y="1084"/>
                  </a:lnTo>
                  <a:lnTo>
                    <a:pt x="1323" y="1086"/>
                  </a:lnTo>
                  <a:lnTo>
                    <a:pt x="1325" y="1091"/>
                  </a:lnTo>
                  <a:lnTo>
                    <a:pt x="1327" y="1095"/>
                  </a:lnTo>
                  <a:lnTo>
                    <a:pt x="1328" y="1100"/>
                  </a:lnTo>
                  <a:lnTo>
                    <a:pt x="1329" y="1112"/>
                  </a:lnTo>
                  <a:lnTo>
                    <a:pt x="1330" y="1123"/>
                  </a:lnTo>
                  <a:lnTo>
                    <a:pt x="1329" y="1134"/>
                  </a:lnTo>
                  <a:lnTo>
                    <a:pt x="1327" y="1142"/>
                  </a:lnTo>
                  <a:lnTo>
                    <a:pt x="1326" y="1146"/>
                  </a:lnTo>
                  <a:lnTo>
                    <a:pt x="1325" y="1148"/>
                  </a:lnTo>
                  <a:lnTo>
                    <a:pt x="1324" y="1149"/>
                  </a:lnTo>
                  <a:lnTo>
                    <a:pt x="1322" y="1148"/>
                  </a:lnTo>
                  <a:close/>
                  <a:moveTo>
                    <a:pt x="1309" y="1203"/>
                  </a:moveTo>
                  <a:lnTo>
                    <a:pt x="1305" y="1207"/>
                  </a:lnTo>
                  <a:lnTo>
                    <a:pt x="1300" y="1211"/>
                  </a:lnTo>
                  <a:lnTo>
                    <a:pt x="1296" y="1214"/>
                  </a:lnTo>
                  <a:lnTo>
                    <a:pt x="1292" y="1215"/>
                  </a:lnTo>
                  <a:lnTo>
                    <a:pt x="1268" y="1159"/>
                  </a:lnTo>
                  <a:lnTo>
                    <a:pt x="1272" y="1153"/>
                  </a:lnTo>
                  <a:lnTo>
                    <a:pt x="1276" y="1147"/>
                  </a:lnTo>
                  <a:lnTo>
                    <a:pt x="1284" y="1149"/>
                  </a:lnTo>
                  <a:lnTo>
                    <a:pt x="1290" y="1152"/>
                  </a:lnTo>
                  <a:lnTo>
                    <a:pt x="1295" y="1156"/>
                  </a:lnTo>
                  <a:lnTo>
                    <a:pt x="1298" y="1163"/>
                  </a:lnTo>
                  <a:lnTo>
                    <a:pt x="1301" y="1169"/>
                  </a:lnTo>
                  <a:lnTo>
                    <a:pt x="1304" y="1178"/>
                  </a:lnTo>
                  <a:lnTo>
                    <a:pt x="1306" y="1189"/>
                  </a:lnTo>
                  <a:lnTo>
                    <a:pt x="1309" y="1203"/>
                  </a:lnTo>
                  <a:close/>
                  <a:moveTo>
                    <a:pt x="1271" y="1209"/>
                  </a:moveTo>
                  <a:lnTo>
                    <a:pt x="1271" y="1219"/>
                  </a:lnTo>
                  <a:lnTo>
                    <a:pt x="1271" y="1228"/>
                  </a:lnTo>
                  <a:lnTo>
                    <a:pt x="1272" y="1238"/>
                  </a:lnTo>
                  <a:lnTo>
                    <a:pt x="1272" y="1246"/>
                  </a:lnTo>
                  <a:lnTo>
                    <a:pt x="1262" y="1252"/>
                  </a:lnTo>
                  <a:lnTo>
                    <a:pt x="1254" y="1259"/>
                  </a:lnTo>
                  <a:lnTo>
                    <a:pt x="1246" y="1245"/>
                  </a:lnTo>
                  <a:lnTo>
                    <a:pt x="1240" y="1234"/>
                  </a:lnTo>
                  <a:lnTo>
                    <a:pt x="1236" y="1226"/>
                  </a:lnTo>
                  <a:lnTo>
                    <a:pt x="1234" y="1219"/>
                  </a:lnTo>
                  <a:lnTo>
                    <a:pt x="1233" y="1205"/>
                  </a:lnTo>
                  <a:lnTo>
                    <a:pt x="1232" y="1185"/>
                  </a:lnTo>
                  <a:lnTo>
                    <a:pt x="1240" y="1186"/>
                  </a:lnTo>
                  <a:lnTo>
                    <a:pt x="1246" y="1188"/>
                  </a:lnTo>
                  <a:lnTo>
                    <a:pt x="1250" y="1191"/>
                  </a:lnTo>
                  <a:lnTo>
                    <a:pt x="1253" y="1194"/>
                  </a:lnTo>
                  <a:lnTo>
                    <a:pt x="1256" y="1198"/>
                  </a:lnTo>
                  <a:lnTo>
                    <a:pt x="1259" y="1203"/>
                  </a:lnTo>
                  <a:lnTo>
                    <a:pt x="1265" y="1207"/>
                  </a:lnTo>
                  <a:lnTo>
                    <a:pt x="1271" y="1209"/>
                  </a:lnTo>
                  <a:close/>
                  <a:moveTo>
                    <a:pt x="1210" y="1236"/>
                  </a:moveTo>
                  <a:lnTo>
                    <a:pt x="1221" y="1249"/>
                  </a:lnTo>
                  <a:lnTo>
                    <a:pt x="1232" y="1263"/>
                  </a:lnTo>
                  <a:lnTo>
                    <a:pt x="1237" y="1271"/>
                  </a:lnTo>
                  <a:lnTo>
                    <a:pt x="1240" y="1282"/>
                  </a:lnTo>
                  <a:lnTo>
                    <a:pt x="1242" y="1293"/>
                  </a:lnTo>
                  <a:lnTo>
                    <a:pt x="1242" y="1306"/>
                  </a:lnTo>
                  <a:lnTo>
                    <a:pt x="1234" y="1310"/>
                  </a:lnTo>
                  <a:lnTo>
                    <a:pt x="1227" y="1317"/>
                  </a:lnTo>
                  <a:lnTo>
                    <a:pt x="1218" y="1301"/>
                  </a:lnTo>
                  <a:lnTo>
                    <a:pt x="1210" y="1285"/>
                  </a:lnTo>
                  <a:lnTo>
                    <a:pt x="1201" y="1269"/>
                  </a:lnTo>
                  <a:lnTo>
                    <a:pt x="1192" y="1253"/>
                  </a:lnTo>
                  <a:lnTo>
                    <a:pt x="1201" y="1245"/>
                  </a:lnTo>
                  <a:lnTo>
                    <a:pt x="1210" y="1236"/>
                  </a:lnTo>
                  <a:close/>
                  <a:moveTo>
                    <a:pt x="1176" y="1288"/>
                  </a:moveTo>
                  <a:lnTo>
                    <a:pt x="1181" y="1299"/>
                  </a:lnTo>
                  <a:lnTo>
                    <a:pt x="1188" y="1310"/>
                  </a:lnTo>
                  <a:lnTo>
                    <a:pt x="1194" y="1322"/>
                  </a:lnTo>
                  <a:lnTo>
                    <a:pt x="1200" y="1334"/>
                  </a:lnTo>
                  <a:lnTo>
                    <a:pt x="1196" y="1350"/>
                  </a:lnTo>
                  <a:lnTo>
                    <a:pt x="1194" y="1358"/>
                  </a:lnTo>
                  <a:lnTo>
                    <a:pt x="1193" y="1360"/>
                  </a:lnTo>
                  <a:lnTo>
                    <a:pt x="1192" y="1360"/>
                  </a:lnTo>
                  <a:lnTo>
                    <a:pt x="1191" y="1360"/>
                  </a:lnTo>
                  <a:lnTo>
                    <a:pt x="1181" y="1346"/>
                  </a:lnTo>
                  <a:lnTo>
                    <a:pt x="1172" y="1333"/>
                  </a:lnTo>
                  <a:lnTo>
                    <a:pt x="1162" y="1320"/>
                  </a:lnTo>
                  <a:lnTo>
                    <a:pt x="1154" y="1307"/>
                  </a:lnTo>
                  <a:lnTo>
                    <a:pt x="1176" y="1288"/>
                  </a:lnTo>
                  <a:close/>
                  <a:moveTo>
                    <a:pt x="1153" y="1343"/>
                  </a:moveTo>
                  <a:lnTo>
                    <a:pt x="1160" y="1361"/>
                  </a:lnTo>
                  <a:lnTo>
                    <a:pt x="1164" y="1377"/>
                  </a:lnTo>
                  <a:lnTo>
                    <a:pt x="1166" y="1385"/>
                  </a:lnTo>
                  <a:lnTo>
                    <a:pt x="1166" y="1396"/>
                  </a:lnTo>
                  <a:lnTo>
                    <a:pt x="1166" y="1409"/>
                  </a:lnTo>
                  <a:lnTo>
                    <a:pt x="1166" y="1424"/>
                  </a:lnTo>
                  <a:lnTo>
                    <a:pt x="1157" y="1411"/>
                  </a:lnTo>
                  <a:lnTo>
                    <a:pt x="1151" y="1400"/>
                  </a:lnTo>
                  <a:lnTo>
                    <a:pt x="1145" y="1391"/>
                  </a:lnTo>
                  <a:lnTo>
                    <a:pt x="1141" y="1382"/>
                  </a:lnTo>
                  <a:lnTo>
                    <a:pt x="1139" y="1375"/>
                  </a:lnTo>
                  <a:lnTo>
                    <a:pt x="1138" y="1366"/>
                  </a:lnTo>
                  <a:lnTo>
                    <a:pt x="1137" y="1356"/>
                  </a:lnTo>
                  <a:lnTo>
                    <a:pt x="1136" y="1343"/>
                  </a:lnTo>
                  <a:lnTo>
                    <a:pt x="1153" y="1343"/>
                  </a:lnTo>
                  <a:close/>
                  <a:moveTo>
                    <a:pt x="1129" y="1462"/>
                  </a:moveTo>
                  <a:lnTo>
                    <a:pt x="1121" y="1456"/>
                  </a:lnTo>
                  <a:lnTo>
                    <a:pt x="1114" y="1450"/>
                  </a:lnTo>
                  <a:lnTo>
                    <a:pt x="1107" y="1444"/>
                  </a:lnTo>
                  <a:lnTo>
                    <a:pt x="1103" y="1436"/>
                  </a:lnTo>
                  <a:lnTo>
                    <a:pt x="1097" y="1420"/>
                  </a:lnTo>
                  <a:lnTo>
                    <a:pt x="1093" y="1407"/>
                  </a:lnTo>
                  <a:lnTo>
                    <a:pt x="1098" y="1400"/>
                  </a:lnTo>
                  <a:lnTo>
                    <a:pt x="1103" y="1394"/>
                  </a:lnTo>
                  <a:lnTo>
                    <a:pt x="1112" y="1396"/>
                  </a:lnTo>
                  <a:lnTo>
                    <a:pt x="1118" y="1399"/>
                  </a:lnTo>
                  <a:lnTo>
                    <a:pt x="1123" y="1403"/>
                  </a:lnTo>
                  <a:lnTo>
                    <a:pt x="1126" y="1408"/>
                  </a:lnTo>
                  <a:lnTo>
                    <a:pt x="1129" y="1413"/>
                  </a:lnTo>
                  <a:lnTo>
                    <a:pt x="1132" y="1419"/>
                  </a:lnTo>
                  <a:lnTo>
                    <a:pt x="1133" y="1425"/>
                  </a:lnTo>
                  <a:lnTo>
                    <a:pt x="1134" y="1431"/>
                  </a:lnTo>
                  <a:lnTo>
                    <a:pt x="1134" y="1443"/>
                  </a:lnTo>
                  <a:lnTo>
                    <a:pt x="1132" y="1452"/>
                  </a:lnTo>
                  <a:lnTo>
                    <a:pt x="1131" y="1458"/>
                  </a:lnTo>
                  <a:lnTo>
                    <a:pt x="1129" y="1462"/>
                  </a:lnTo>
                  <a:close/>
                  <a:moveTo>
                    <a:pt x="1101" y="1467"/>
                  </a:moveTo>
                  <a:lnTo>
                    <a:pt x="1105" y="1511"/>
                  </a:lnTo>
                  <a:lnTo>
                    <a:pt x="1101" y="1511"/>
                  </a:lnTo>
                  <a:lnTo>
                    <a:pt x="1098" y="1512"/>
                  </a:lnTo>
                  <a:lnTo>
                    <a:pt x="1089" y="1504"/>
                  </a:lnTo>
                  <a:lnTo>
                    <a:pt x="1083" y="1498"/>
                  </a:lnTo>
                  <a:lnTo>
                    <a:pt x="1079" y="1492"/>
                  </a:lnTo>
                  <a:lnTo>
                    <a:pt x="1077" y="1487"/>
                  </a:lnTo>
                  <a:lnTo>
                    <a:pt x="1077" y="1476"/>
                  </a:lnTo>
                  <a:lnTo>
                    <a:pt x="1078" y="1463"/>
                  </a:lnTo>
                  <a:lnTo>
                    <a:pt x="1084" y="1462"/>
                  </a:lnTo>
                  <a:lnTo>
                    <a:pt x="1088" y="1462"/>
                  </a:lnTo>
                  <a:lnTo>
                    <a:pt x="1094" y="1464"/>
                  </a:lnTo>
                  <a:lnTo>
                    <a:pt x="1101" y="1467"/>
                  </a:lnTo>
                  <a:close/>
                  <a:moveTo>
                    <a:pt x="3340" y="1844"/>
                  </a:moveTo>
                  <a:lnTo>
                    <a:pt x="3336" y="1844"/>
                  </a:lnTo>
                  <a:lnTo>
                    <a:pt x="3330" y="1846"/>
                  </a:lnTo>
                  <a:lnTo>
                    <a:pt x="3321" y="1849"/>
                  </a:lnTo>
                  <a:lnTo>
                    <a:pt x="3312" y="1854"/>
                  </a:lnTo>
                  <a:lnTo>
                    <a:pt x="3289" y="1864"/>
                  </a:lnTo>
                  <a:lnTo>
                    <a:pt x="3264" y="1876"/>
                  </a:lnTo>
                  <a:lnTo>
                    <a:pt x="3240" y="1890"/>
                  </a:lnTo>
                  <a:lnTo>
                    <a:pt x="3218" y="1902"/>
                  </a:lnTo>
                  <a:lnTo>
                    <a:pt x="3200" y="1913"/>
                  </a:lnTo>
                  <a:lnTo>
                    <a:pt x="3188" y="1920"/>
                  </a:lnTo>
                  <a:lnTo>
                    <a:pt x="3162" y="1890"/>
                  </a:lnTo>
                  <a:lnTo>
                    <a:pt x="3145" y="1869"/>
                  </a:lnTo>
                  <a:lnTo>
                    <a:pt x="3137" y="1858"/>
                  </a:lnTo>
                  <a:lnTo>
                    <a:pt x="3130" y="1853"/>
                  </a:lnTo>
                  <a:lnTo>
                    <a:pt x="3128" y="1853"/>
                  </a:lnTo>
                  <a:lnTo>
                    <a:pt x="3126" y="1854"/>
                  </a:lnTo>
                  <a:lnTo>
                    <a:pt x="3122" y="1856"/>
                  </a:lnTo>
                  <a:lnTo>
                    <a:pt x="3118" y="1859"/>
                  </a:lnTo>
                  <a:lnTo>
                    <a:pt x="3111" y="1862"/>
                  </a:lnTo>
                  <a:lnTo>
                    <a:pt x="3103" y="1866"/>
                  </a:lnTo>
                  <a:lnTo>
                    <a:pt x="3092" y="1871"/>
                  </a:lnTo>
                  <a:lnTo>
                    <a:pt x="3079" y="1874"/>
                  </a:lnTo>
                  <a:lnTo>
                    <a:pt x="3050" y="1844"/>
                  </a:lnTo>
                  <a:lnTo>
                    <a:pt x="3023" y="1813"/>
                  </a:lnTo>
                  <a:lnTo>
                    <a:pt x="2994" y="1783"/>
                  </a:lnTo>
                  <a:lnTo>
                    <a:pt x="2967" y="1752"/>
                  </a:lnTo>
                  <a:lnTo>
                    <a:pt x="2954" y="1756"/>
                  </a:lnTo>
                  <a:lnTo>
                    <a:pt x="2941" y="1762"/>
                  </a:lnTo>
                  <a:lnTo>
                    <a:pt x="2946" y="1775"/>
                  </a:lnTo>
                  <a:lnTo>
                    <a:pt x="2954" y="1797"/>
                  </a:lnTo>
                  <a:lnTo>
                    <a:pt x="2966" y="1825"/>
                  </a:lnTo>
                  <a:lnTo>
                    <a:pt x="2978" y="1855"/>
                  </a:lnTo>
                  <a:lnTo>
                    <a:pt x="2991" y="1884"/>
                  </a:lnTo>
                  <a:lnTo>
                    <a:pt x="3000" y="1911"/>
                  </a:lnTo>
                  <a:lnTo>
                    <a:pt x="3004" y="1921"/>
                  </a:lnTo>
                  <a:lnTo>
                    <a:pt x="3005" y="1931"/>
                  </a:lnTo>
                  <a:lnTo>
                    <a:pt x="3006" y="1937"/>
                  </a:lnTo>
                  <a:lnTo>
                    <a:pt x="3004" y="1940"/>
                  </a:lnTo>
                  <a:lnTo>
                    <a:pt x="2970" y="1921"/>
                  </a:lnTo>
                  <a:lnTo>
                    <a:pt x="2936" y="1901"/>
                  </a:lnTo>
                  <a:lnTo>
                    <a:pt x="2903" y="1881"/>
                  </a:lnTo>
                  <a:lnTo>
                    <a:pt x="2870" y="1862"/>
                  </a:lnTo>
                  <a:lnTo>
                    <a:pt x="2870" y="1847"/>
                  </a:lnTo>
                  <a:lnTo>
                    <a:pt x="2871" y="1834"/>
                  </a:lnTo>
                  <a:lnTo>
                    <a:pt x="2872" y="1821"/>
                  </a:lnTo>
                  <a:lnTo>
                    <a:pt x="2875" y="1809"/>
                  </a:lnTo>
                  <a:lnTo>
                    <a:pt x="2878" y="1798"/>
                  </a:lnTo>
                  <a:lnTo>
                    <a:pt x="2882" y="1787"/>
                  </a:lnTo>
                  <a:lnTo>
                    <a:pt x="2886" y="1776"/>
                  </a:lnTo>
                  <a:lnTo>
                    <a:pt x="2892" y="1767"/>
                  </a:lnTo>
                  <a:lnTo>
                    <a:pt x="2898" y="1757"/>
                  </a:lnTo>
                  <a:lnTo>
                    <a:pt x="2904" y="1748"/>
                  </a:lnTo>
                  <a:lnTo>
                    <a:pt x="2912" y="1741"/>
                  </a:lnTo>
                  <a:lnTo>
                    <a:pt x="2919" y="1732"/>
                  </a:lnTo>
                  <a:lnTo>
                    <a:pt x="2935" y="1717"/>
                  </a:lnTo>
                  <a:lnTo>
                    <a:pt x="2953" y="1703"/>
                  </a:lnTo>
                  <a:lnTo>
                    <a:pt x="2990" y="1676"/>
                  </a:lnTo>
                  <a:lnTo>
                    <a:pt x="3027" y="1649"/>
                  </a:lnTo>
                  <a:lnTo>
                    <a:pt x="3045" y="1634"/>
                  </a:lnTo>
                  <a:lnTo>
                    <a:pt x="3062" y="1618"/>
                  </a:lnTo>
                  <a:lnTo>
                    <a:pt x="3069" y="1610"/>
                  </a:lnTo>
                  <a:lnTo>
                    <a:pt x="3076" y="1601"/>
                  </a:lnTo>
                  <a:lnTo>
                    <a:pt x="3084" y="1592"/>
                  </a:lnTo>
                  <a:lnTo>
                    <a:pt x="3090" y="1582"/>
                  </a:lnTo>
                  <a:lnTo>
                    <a:pt x="3086" y="1575"/>
                  </a:lnTo>
                  <a:lnTo>
                    <a:pt x="3082" y="1568"/>
                  </a:lnTo>
                  <a:lnTo>
                    <a:pt x="2998" y="1554"/>
                  </a:lnTo>
                  <a:lnTo>
                    <a:pt x="2913" y="1539"/>
                  </a:lnTo>
                  <a:lnTo>
                    <a:pt x="2869" y="1532"/>
                  </a:lnTo>
                  <a:lnTo>
                    <a:pt x="2825" y="1526"/>
                  </a:lnTo>
                  <a:lnTo>
                    <a:pt x="2782" y="1522"/>
                  </a:lnTo>
                  <a:lnTo>
                    <a:pt x="2739" y="1518"/>
                  </a:lnTo>
                  <a:lnTo>
                    <a:pt x="2695" y="1517"/>
                  </a:lnTo>
                  <a:lnTo>
                    <a:pt x="2652" y="1517"/>
                  </a:lnTo>
                  <a:lnTo>
                    <a:pt x="2631" y="1518"/>
                  </a:lnTo>
                  <a:lnTo>
                    <a:pt x="2610" y="1520"/>
                  </a:lnTo>
                  <a:lnTo>
                    <a:pt x="2589" y="1522"/>
                  </a:lnTo>
                  <a:lnTo>
                    <a:pt x="2568" y="1525"/>
                  </a:lnTo>
                  <a:lnTo>
                    <a:pt x="2548" y="1529"/>
                  </a:lnTo>
                  <a:lnTo>
                    <a:pt x="2528" y="1533"/>
                  </a:lnTo>
                  <a:lnTo>
                    <a:pt x="2508" y="1539"/>
                  </a:lnTo>
                  <a:lnTo>
                    <a:pt x="2488" y="1545"/>
                  </a:lnTo>
                  <a:lnTo>
                    <a:pt x="2469" y="1552"/>
                  </a:lnTo>
                  <a:lnTo>
                    <a:pt x="2450" y="1561"/>
                  </a:lnTo>
                  <a:lnTo>
                    <a:pt x="2431" y="1569"/>
                  </a:lnTo>
                  <a:lnTo>
                    <a:pt x="2412" y="1580"/>
                  </a:lnTo>
                  <a:lnTo>
                    <a:pt x="2405" y="1607"/>
                  </a:lnTo>
                  <a:lnTo>
                    <a:pt x="2394" y="1648"/>
                  </a:lnTo>
                  <a:lnTo>
                    <a:pt x="2378" y="1696"/>
                  </a:lnTo>
                  <a:lnTo>
                    <a:pt x="2360" y="1747"/>
                  </a:lnTo>
                  <a:lnTo>
                    <a:pt x="2350" y="1771"/>
                  </a:lnTo>
                  <a:lnTo>
                    <a:pt x="2341" y="1794"/>
                  </a:lnTo>
                  <a:lnTo>
                    <a:pt x="2332" y="1817"/>
                  </a:lnTo>
                  <a:lnTo>
                    <a:pt x="2323" y="1836"/>
                  </a:lnTo>
                  <a:lnTo>
                    <a:pt x="2315" y="1851"/>
                  </a:lnTo>
                  <a:lnTo>
                    <a:pt x="2307" y="1863"/>
                  </a:lnTo>
                  <a:lnTo>
                    <a:pt x="2303" y="1868"/>
                  </a:lnTo>
                  <a:lnTo>
                    <a:pt x="2300" y="1872"/>
                  </a:lnTo>
                  <a:lnTo>
                    <a:pt x="2297" y="1874"/>
                  </a:lnTo>
                  <a:lnTo>
                    <a:pt x="2294" y="1874"/>
                  </a:lnTo>
                  <a:lnTo>
                    <a:pt x="2279" y="1868"/>
                  </a:lnTo>
                  <a:lnTo>
                    <a:pt x="2264" y="1863"/>
                  </a:lnTo>
                  <a:lnTo>
                    <a:pt x="2249" y="1857"/>
                  </a:lnTo>
                  <a:lnTo>
                    <a:pt x="2234" y="1851"/>
                  </a:lnTo>
                  <a:lnTo>
                    <a:pt x="2235" y="1849"/>
                  </a:lnTo>
                  <a:lnTo>
                    <a:pt x="2237" y="1847"/>
                  </a:lnTo>
                  <a:lnTo>
                    <a:pt x="2240" y="1846"/>
                  </a:lnTo>
                  <a:lnTo>
                    <a:pt x="2243" y="1844"/>
                  </a:lnTo>
                  <a:lnTo>
                    <a:pt x="2250" y="1842"/>
                  </a:lnTo>
                  <a:lnTo>
                    <a:pt x="2259" y="1841"/>
                  </a:lnTo>
                  <a:lnTo>
                    <a:pt x="2277" y="1841"/>
                  </a:lnTo>
                  <a:lnTo>
                    <a:pt x="2290" y="1840"/>
                  </a:lnTo>
                  <a:lnTo>
                    <a:pt x="2283" y="1811"/>
                  </a:lnTo>
                  <a:lnTo>
                    <a:pt x="2277" y="1786"/>
                  </a:lnTo>
                  <a:lnTo>
                    <a:pt x="2269" y="1764"/>
                  </a:lnTo>
                  <a:lnTo>
                    <a:pt x="2261" y="1745"/>
                  </a:lnTo>
                  <a:lnTo>
                    <a:pt x="2256" y="1736"/>
                  </a:lnTo>
                  <a:lnTo>
                    <a:pt x="2251" y="1728"/>
                  </a:lnTo>
                  <a:lnTo>
                    <a:pt x="2245" y="1719"/>
                  </a:lnTo>
                  <a:lnTo>
                    <a:pt x="2237" y="1712"/>
                  </a:lnTo>
                  <a:lnTo>
                    <a:pt x="2230" y="1704"/>
                  </a:lnTo>
                  <a:lnTo>
                    <a:pt x="2221" y="1695"/>
                  </a:lnTo>
                  <a:lnTo>
                    <a:pt x="2210" y="1687"/>
                  </a:lnTo>
                  <a:lnTo>
                    <a:pt x="2198" y="1677"/>
                  </a:lnTo>
                  <a:lnTo>
                    <a:pt x="2179" y="1654"/>
                  </a:lnTo>
                  <a:lnTo>
                    <a:pt x="2160" y="1629"/>
                  </a:lnTo>
                  <a:lnTo>
                    <a:pt x="2143" y="1604"/>
                  </a:lnTo>
                  <a:lnTo>
                    <a:pt x="2126" y="1579"/>
                  </a:lnTo>
                  <a:lnTo>
                    <a:pt x="2109" y="1555"/>
                  </a:lnTo>
                  <a:lnTo>
                    <a:pt x="2093" y="1528"/>
                  </a:lnTo>
                  <a:lnTo>
                    <a:pt x="2078" y="1503"/>
                  </a:lnTo>
                  <a:lnTo>
                    <a:pt x="2063" y="1477"/>
                  </a:lnTo>
                  <a:lnTo>
                    <a:pt x="2035" y="1425"/>
                  </a:lnTo>
                  <a:lnTo>
                    <a:pt x="2006" y="1373"/>
                  </a:lnTo>
                  <a:lnTo>
                    <a:pt x="1979" y="1320"/>
                  </a:lnTo>
                  <a:lnTo>
                    <a:pt x="1950" y="1267"/>
                  </a:lnTo>
                  <a:lnTo>
                    <a:pt x="1926" y="1229"/>
                  </a:lnTo>
                  <a:lnTo>
                    <a:pt x="1901" y="1191"/>
                  </a:lnTo>
                  <a:lnTo>
                    <a:pt x="1874" y="1154"/>
                  </a:lnTo>
                  <a:lnTo>
                    <a:pt x="1848" y="1117"/>
                  </a:lnTo>
                  <a:lnTo>
                    <a:pt x="1835" y="1098"/>
                  </a:lnTo>
                  <a:lnTo>
                    <a:pt x="1823" y="1080"/>
                  </a:lnTo>
                  <a:lnTo>
                    <a:pt x="1811" y="1061"/>
                  </a:lnTo>
                  <a:lnTo>
                    <a:pt x="1801" y="1043"/>
                  </a:lnTo>
                  <a:lnTo>
                    <a:pt x="1791" y="1024"/>
                  </a:lnTo>
                  <a:lnTo>
                    <a:pt x="1783" y="1006"/>
                  </a:lnTo>
                  <a:lnTo>
                    <a:pt x="1775" y="987"/>
                  </a:lnTo>
                  <a:lnTo>
                    <a:pt x="1769" y="969"/>
                  </a:lnTo>
                  <a:lnTo>
                    <a:pt x="1754" y="964"/>
                  </a:lnTo>
                  <a:lnTo>
                    <a:pt x="1739" y="960"/>
                  </a:lnTo>
                  <a:lnTo>
                    <a:pt x="1736" y="948"/>
                  </a:lnTo>
                  <a:lnTo>
                    <a:pt x="1734" y="936"/>
                  </a:lnTo>
                  <a:lnTo>
                    <a:pt x="1731" y="926"/>
                  </a:lnTo>
                  <a:lnTo>
                    <a:pt x="1729" y="914"/>
                  </a:lnTo>
                  <a:lnTo>
                    <a:pt x="1723" y="886"/>
                  </a:lnTo>
                  <a:lnTo>
                    <a:pt x="1715" y="858"/>
                  </a:lnTo>
                  <a:lnTo>
                    <a:pt x="1708" y="832"/>
                  </a:lnTo>
                  <a:lnTo>
                    <a:pt x="1698" y="806"/>
                  </a:lnTo>
                  <a:lnTo>
                    <a:pt x="1680" y="759"/>
                  </a:lnTo>
                  <a:lnTo>
                    <a:pt x="1666" y="713"/>
                  </a:lnTo>
                  <a:lnTo>
                    <a:pt x="1660" y="691"/>
                  </a:lnTo>
                  <a:lnTo>
                    <a:pt x="1657" y="668"/>
                  </a:lnTo>
                  <a:lnTo>
                    <a:pt x="1656" y="656"/>
                  </a:lnTo>
                  <a:lnTo>
                    <a:pt x="1656" y="646"/>
                  </a:lnTo>
                  <a:lnTo>
                    <a:pt x="1656" y="633"/>
                  </a:lnTo>
                  <a:lnTo>
                    <a:pt x="1657" y="621"/>
                  </a:lnTo>
                  <a:lnTo>
                    <a:pt x="1659" y="610"/>
                  </a:lnTo>
                  <a:lnTo>
                    <a:pt x="1662" y="597"/>
                  </a:lnTo>
                  <a:lnTo>
                    <a:pt x="1667" y="585"/>
                  </a:lnTo>
                  <a:lnTo>
                    <a:pt x="1672" y="572"/>
                  </a:lnTo>
                  <a:lnTo>
                    <a:pt x="1677" y="559"/>
                  </a:lnTo>
                  <a:lnTo>
                    <a:pt x="1685" y="545"/>
                  </a:lnTo>
                  <a:lnTo>
                    <a:pt x="1693" y="532"/>
                  </a:lnTo>
                  <a:lnTo>
                    <a:pt x="1702" y="518"/>
                  </a:lnTo>
                  <a:lnTo>
                    <a:pt x="1698" y="492"/>
                  </a:lnTo>
                  <a:lnTo>
                    <a:pt x="1694" y="466"/>
                  </a:lnTo>
                  <a:lnTo>
                    <a:pt x="1691" y="441"/>
                  </a:lnTo>
                  <a:lnTo>
                    <a:pt x="1687" y="415"/>
                  </a:lnTo>
                  <a:lnTo>
                    <a:pt x="1674" y="407"/>
                  </a:lnTo>
                  <a:lnTo>
                    <a:pt x="1664" y="401"/>
                  </a:lnTo>
                  <a:lnTo>
                    <a:pt x="1658" y="395"/>
                  </a:lnTo>
                  <a:lnTo>
                    <a:pt x="1653" y="391"/>
                  </a:lnTo>
                  <a:lnTo>
                    <a:pt x="1650" y="385"/>
                  </a:lnTo>
                  <a:lnTo>
                    <a:pt x="1645" y="377"/>
                  </a:lnTo>
                  <a:lnTo>
                    <a:pt x="1642" y="369"/>
                  </a:lnTo>
                  <a:lnTo>
                    <a:pt x="1638" y="356"/>
                  </a:lnTo>
                  <a:lnTo>
                    <a:pt x="1644" y="352"/>
                  </a:lnTo>
                  <a:lnTo>
                    <a:pt x="1652" y="350"/>
                  </a:lnTo>
                  <a:lnTo>
                    <a:pt x="1658" y="348"/>
                  </a:lnTo>
                  <a:lnTo>
                    <a:pt x="1664" y="348"/>
                  </a:lnTo>
                  <a:lnTo>
                    <a:pt x="1672" y="349"/>
                  </a:lnTo>
                  <a:lnTo>
                    <a:pt x="1678" y="351"/>
                  </a:lnTo>
                  <a:lnTo>
                    <a:pt x="1686" y="353"/>
                  </a:lnTo>
                  <a:lnTo>
                    <a:pt x="1692" y="357"/>
                  </a:lnTo>
                  <a:lnTo>
                    <a:pt x="1705" y="367"/>
                  </a:lnTo>
                  <a:lnTo>
                    <a:pt x="1718" y="377"/>
                  </a:lnTo>
                  <a:lnTo>
                    <a:pt x="1730" y="389"/>
                  </a:lnTo>
                  <a:lnTo>
                    <a:pt x="1742" y="401"/>
                  </a:lnTo>
                  <a:lnTo>
                    <a:pt x="1768" y="403"/>
                  </a:lnTo>
                  <a:lnTo>
                    <a:pt x="1791" y="403"/>
                  </a:lnTo>
                  <a:lnTo>
                    <a:pt x="1812" y="402"/>
                  </a:lnTo>
                  <a:lnTo>
                    <a:pt x="1830" y="397"/>
                  </a:lnTo>
                  <a:lnTo>
                    <a:pt x="1846" y="392"/>
                  </a:lnTo>
                  <a:lnTo>
                    <a:pt x="1859" y="385"/>
                  </a:lnTo>
                  <a:lnTo>
                    <a:pt x="1870" y="377"/>
                  </a:lnTo>
                  <a:lnTo>
                    <a:pt x="1879" y="368"/>
                  </a:lnTo>
                  <a:lnTo>
                    <a:pt x="1886" y="357"/>
                  </a:lnTo>
                  <a:lnTo>
                    <a:pt x="1890" y="346"/>
                  </a:lnTo>
                  <a:lnTo>
                    <a:pt x="1893" y="334"/>
                  </a:lnTo>
                  <a:lnTo>
                    <a:pt x="1895" y="322"/>
                  </a:lnTo>
                  <a:lnTo>
                    <a:pt x="1893" y="310"/>
                  </a:lnTo>
                  <a:lnTo>
                    <a:pt x="1891" y="297"/>
                  </a:lnTo>
                  <a:lnTo>
                    <a:pt x="1888" y="284"/>
                  </a:lnTo>
                  <a:lnTo>
                    <a:pt x="1883" y="273"/>
                  </a:lnTo>
                  <a:lnTo>
                    <a:pt x="1877" y="261"/>
                  </a:lnTo>
                  <a:lnTo>
                    <a:pt x="1868" y="250"/>
                  </a:lnTo>
                  <a:lnTo>
                    <a:pt x="1860" y="239"/>
                  </a:lnTo>
                  <a:lnTo>
                    <a:pt x="1849" y="231"/>
                  </a:lnTo>
                  <a:lnTo>
                    <a:pt x="1839" y="222"/>
                  </a:lnTo>
                  <a:lnTo>
                    <a:pt x="1827" y="215"/>
                  </a:lnTo>
                  <a:lnTo>
                    <a:pt x="1814" y="209"/>
                  </a:lnTo>
                  <a:lnTo>
                    <a:pt x="1801" y="206"/>
                  </a:lnTo>
                  <a:lnTo>
                    <a:pt x="1787" y="205"/>
                  </a:lnTo>
                  <a:lnTo>
                    <a:pt x="1773" y="205"/>
                  </a:lnTo>
                  <a:lnTo>
                    <a:pt x="1758" y="207"/>
                  </a:lnTo>
                  <a:lnTo>
                    <a:pt x="1743" y="213"/>
                  </a:lnTo>
                  <a:lnTo>
                    <a:pt x="1728" y="221"/>
                  </a:lnTo>
                  <a:lnTo>
                    <a:pt x="1712" y="231"/>
                  </a:lnTo>
                  <a:lnTo>
                    <a:pt x="1697" y="244"/>
                  </a:lnTo>
                  <a:lnTo>
                    <a:pt x="1681" y="261"/>
                  </a:lnTo>
                  <a:lnTo>
                    <a:pt x="1674" y="257"/>
                  </a:lnTo>
                  <a:lnTo>
                    <a:pt x="1667" y="253"/>
                  </a:lnTo>
                  <a:lnTo>
                    <a:pt x="1661" y="248"/>
                  </a:lnTo>
                  <a:lnTo>
                    <a:pt x="1656" y="244"/>
                  </a:lnTo>
                  <a:lnTo>
                    <a:pt x="1653" y="239"/>
                  </a:lnTo>
                  <a:lnTo>
                    <a:pt x="1650" y="234"/>
                  </a:lnTo>
                  <a:lnTo>
                    <a:pt x="1648" y="228"/>
                  </a:lnTo>
                  <a:lnTo>
                    <a:pt x="1647" y="223"/>
                  </a:lnTo>
                  <a:lnTo>
                    <a:pt x="1647" y="217"/>
                  </a:lnTo>
                  <a:lnTo>
                    <a:pt x="1647" y="210"/>
                  </a:lnTo>
                  <a:lnTo>
                    <a:pt x="1648" y="204"/>
                  </a:lnTo>
                  <a:lnTo>
                    <a:pt x="1650" y="198"/>
                  </a:lnTo>
                  <a:lnTo>
                    <a:pt x="1654" y="184"/>
                  </a:lnTo>
                  <a:lnTo>
                    <a:pt x="1659" y="170"/>
                  </a:lnTo>
                  <a:lnTo>
                    <a:pt x="1673" y="139"/>
                  </a:lnTo>
                  <a:lnTo>
                    <a:pt x="1686" y="105"/>
                  </a:lnTo>
                  <a:lnTo>
                    <a:pt x="1691" y="87"/>
                  </a:lnTo>
                  <a:lnTo>
                    <a:pt x="1694" y="68"/>
                  </a:lnTo>
                  <a:lnTo>
                    <a:pt x="1694" y="58"/>
                  </a:lnTo>
                  <a:lnTo>
                    <a:pt x="1694" y="49"/>
                  </a:lnTo>
                  <a:lnTo>
                    <a:pt x="1694" y="38"/>
                  </a:lnTo>
                  <a:lnTo>
                    <a:pt x="1692" y="29"/>
                  </a:lnTo>
                  <a:lnTo>
                    <a:pt x="1667" y="20"/>
                  </a:lnTo>
                  <a:lnTo>
                    <a:pt x="1642" y="12"/>
                  </a:lnTo>
                  <a:lnTo>
                    <a:pt x="1619" y="5"/>
                  </a:lnTo>
                  <a:lnTo>
                    <a:pt x="1597" y="1"/>
                  </a:lnTo>
                  <a:lnTo>
                    <a:pt x="1585" y="0"/>
                  </a:lnTo>
                  <a:lnTo>
                    <a:pt x="1575" y="0"/>
                  </a:lnTo>
                  <a:lnTo>
                    <a:pt x="1564" y="1"/>
                  </a:lnTo>
                  <a:lnTo>
                    <a:pt x="1553" y="3"/>
                  </a:lnTo>
                  <a:lnTo>
                    <a:pt x="1542" y="6"/>
                  </a:lnTo>
                  <a:lnTo>
                    <a:pt x="1532" y="11"/>
                  </a:lnTo>
                  <a:lnTo>
                    <a:pt x="1520" y="17"/>
                  </a:lnTo>
                  <a:lnTo>
                    <a:pt x="1509" y="24"/>
                  </a:lnTo>
                  <a:lnTo>
                    <a:pt x="1504" y="33"/>
                  </a:lnTo>
                  <a:lnTo>
                    <a:pt x="1500" y="40"/>
                  </a:lnTo>
                  <a:lnTo>
                    <a:pt x="1497" y="49"/>
                  </a:lnTo>
                  <a:lnTo>
                    <a:pt x="1495" y="56"/>
                  </a:lnTo>
                  <a:lnTo>
                    <a:pt x="1492" y="64"/>
                  </a:lnTo>
                  <a:lnTo>
                    <a:pt x="1491" y="71"/>
                  </a:lnTo>
                  <a:lnTo>
                    <a:pt x="1490" y="78"/>
                  </a:lnTo>
                  <a:lnTo>
                    <a:pt x="1490" y="85"/>
                  </a:lnTo>
                  <a:lnTo>
                    <a:pt x="1492" y="99"/>
                  </a:lnTo>
                  <a:lnTo>
                    <a:pt x="1496" y="112"/>
                  </a:lnTo>
                  <a:lnTo>
                    <a:pt x="1500" y="126"/>
                  </a:lnTo>
                  <a:lnTo>
                    <a:pt x="1506" y="140"/>
                  </a:lnTo>
                  <a:lnTo>
                    <a:pt x="1519" y="167"/>
                  </a:lnTo>
                  <a:lnTo>
                    <a:pt x="1530" y="195"/>
                  </a:lnTo>
                  <a:lnTo>
                    <a:pt x="1536" y="210"/>
                  </a:lnTo>
                  <a:lnTo>
                    <a:pt x="1539" y="225"/>
                  </a:lnTo>
                  <a:lnTo>
                    <a:pt x="1541" y="242"/>
                  </a:lnTo>
                  <a:lnTo>
                    <a:pt x="1541" y="259"/>
                  </a:lnTo>
                  <a:lnTo>
                    <a:pt x="1535" y="259"/>
                  </a:lnTo>
                  <a:lnTo>
                    <a:pt x="1527" y="259"/>
                  </a:lnTo>
                  <a:lnTo>
                    <a:pt x="1521" y="258"/>
                  </a:lnTo>
                  <a:lnTo>
                    <a:pt x="1515" y="256"/>
                  </a:lnTo>
                  <a:lnTo>
                    <a:pt x="1501" y="252"/>
                  </a:lnTo>
                  <a:lnTo>
                    <a:pt x="1488" y="244"/>
                  </a:lnTo>
                  <a:lnTo>
                    <a:pt x="1463" y="228"/>
                  </a:lnTo>
                  <a:lnTo>
                    <a:pt x="1438" y="211"/>
                  </a:lnTo>
                  <a:lnTo>
                    <a:pt x="1425" y="204"/>
                  </a:lnTo>
                  <a:lnTo>
                    <a:pt x="1411" y="199"/>
                  </a:lnTo>
                  <a:lnTo>
                    <a:pt x="1404" y="197"/>
                  </a:lnTo>
                  <a:lnTo>
                    <a:pt x="1398" y="195"/>
                  </a:lnTo>
                  <a:lnTo>
                    <a:pt x="1390" y="194"/>
                  </a:lnTo>
                  <a:lnTo>
                    <a:pt x="1383" y="194"/>
                  </a:lnTo>
                  <a:lnTo>
                    <a:pt x="1375" y="194"/>
                  </a:lnTo>
                  <a:lnTo>
                    <a:pt x="1368" y="195"/>
                  </a:lnTo>
                  <a:lnTo>
                    <a:pt x="1360" y="197"/>
                  </a:lnTo>
                  <a:lnTo>
                    <a:pt x="1351" y="200"/>
                  </a:lnTo>
                  <a:lnTo>
                    <a:pt x="1344" y="203"/>
                  </a:lnTo>
                  <a:lnTo>
                    <a:pt x="1335" y="208"/>
                  </a:lnTo>
                  <a:lnTo>
                    <a:pt x="1326" y="215"/>
                  </a:lnTo>
                  <a:lnTo>
                    <a:pt x="1317" y="222"/>
                  </a:lnTo>
                  <a:lnTo>
                    <a:pt x="1309" y="250"/>
                  </a:lnTo>
                  <a:lnTo>
                    <a:pt x="1303" y="274"/>
                  </a:lnTo>
                  <a:lnTo>
                    <a:pt x="1298" y="296"/>
                  </a:lnTo>
                  <a:lnTo>
                    <a:pt x="1296" y="315"/>
                  </a:lnTo>
                  <a:lnTo>
                    <a:pt x="1294" y="332"/>
                  </a:lnTo>
                  <a:lnTo>
                    <a:pt x="1294" y="347"/>
                  </a:lnTo>
                  <a:lnTo>
                    <a:pt x="1296" y="359"/>
                  </a:lnTo>
                  <a:lnTo>
                    <a:pt x="1298" y="370"/>
                  </a:lnTo>
                  <a:lnTo>
                    <a:pt x="1303" y="378"/>
                  </a:lnTo>
                  <a:lnTo>
                    <a:pt x="1308" y="385"/>
                  </a:lnTo>
                  <a:lnTo>
                    <a:pt x="1313" y="390"/>
                  </a:lnTo>
                  <a:lnTo>
                    <a:pt x="1320" y="393"/>
                  </a:lnTo>
                  <a:lnTo>
                    <a:pt x="1329" y="395"/>
                  </a:lnTo>
                  <a:lnTo>
                    <a:pt x="1337" y="396"/>
                  </a:lnTo>
                  <a:lnTo>
                    <a:pt x="1347" y="396"/>
                  </a:lnTo>
                  <a:lnTo>
                    <a:pt x="1357" y="395"/>
                  </a:lnTo>
                  <a:lnTo>
                    <a:pt x="1380" y="391"/>
                  </a:lnTo>
                  <a:lnTo>
                    <a:pt x="1404" y="384"/>
                  </a:lnTo>
                  <a:lnTo>
                    <a:pt x="1428" y="375"/>
                  </a:lnTo>
                  <a:lnTo>
                    <a:pt x="1454" y="367"/>
                  </a:lnTo>
                  <a:lnTo>
                    <a:pt x="1480" y="359"/>
                  </a:lnTo>
                  <a:lnTo>
                    <a:pt x="1505" y="354"/>
                  </a:lnTo>
                  <a:lnTo>
                    <a:pt x="1518" y="352"/>
                  </a:lnTo>
                  <a:lnTo>
                    <a:pt x="1529" y="351"/>
                  </a:lnTo>
                  <a:lnTo>
                    <a:pt x="1541" y="351"/>
                  </a:lnTo>
                  <a:lnTo>
                    <a:pt x="1552" y="352"/>
                  </a:lnTo>
                  <a:lnTo>
                    <a:pt x="1553" y="358"/>
                  </a:lnTo>
                  <a:lnTo>
                    <a:pt x="1552" y="365"/>
                  </a:lnTo>
                  <a:lnTo>
                    <a:pt x="1551" y="370"/>
                  </a:lnTo>
                  <a:lnTo>
                    <a:pt x="1549" y="375"/>
                  </a:lnTo>
                  <a:lnTo>
                    <a:pt x="1544" y="386"/>
                  </a:lnTo>
                  <a:lnTo>
                    <a:pt x="1537" y="395"/>
                  </a:lnTo>
                  <a:lnTo>
                    <a:pt x="1521" y="413"/>
                  </a:lnTo>
                  <a:lnTo>
                    <a:pt x="1505" y="432"/>
                  </a:lnTo>
                  <a:lnTo>
                    <a:pt x="1498" y="443"/>
                  </a:lnTo>
                  <a:lnTo>
                    <a:pt x="1494" y="455"/>
                  </a:lnTo>
                  <a:lnTo>
                    <a:pt x="1491" y="461"/>
                  </a:lnTo>
                  <a:lnTo>
                    <a:pt x="1490" y="468"/>
                  </a:lnTo>
                  <a:lnTo>
                    <a:pt x="1490" y="476"/>
                  </a:lnTo>
                  <a:lnTo>
                    <a:pt x="1491" y="483"/>
                  </a:lnTo>
                  <a:lnTo>
                    <a:pt x="1492" y="492"/>
                  </a:lnTo>
                  <a:lnTo>
                    <a:pt x="1495" y="500"/>
                  </a:lnTo>
                  <a:lnTo>
                    <a:pt x="1499" y="509"/>
                  </a:lnTo>
                  <a:lnTo>
                    <a:pt x="1503" y="519"/>
                  </a:lnTo>
                  <a:lnTo>
                    <a:pt x="1508" y="530"/>
                  </a:lnTo>
                  <a:lnTo>
                    <a:pt x="1516" y="541"/>
                  </a:lnTo>
                  <a:lnTo>
                    <a:pt x="1524" y="554"/>
                  </a:lnTo>
                  <a:lnTo>
                    <a:pt x="1534" y="567"/>
                  </a:lnTo>
                  <a:lnTo>
                    <a:pt x="1502" y="574"/>
                  </a:lnTo>
                  <a:lnTo>
                    <a:pt x="1471" y="581"/>
                  </a:lnTo>
                  <a:lnTo>
                    <a:pt x="1440" y="588"/>
                  </a:lnTo>
                  <a:lnTo>
                    <a:pt x="1409" y="593"/>
                  </a:lnTo>
                  <a:lnTo>
                    <a:pt x="1346" y="602"/>
                  </a:lnTo>
                  <a:lnTo>
                    <a:pt x="1282" y="611"/>
                  </a:lnTo>
                  <a:lnTo>
                    <a:pt x="1219" y="618"/>
                  </a:lnTo>
                  <a:lnTo>
                    <a:pt x="1157" y="625"/>
                  </a:lnTo>
                  <a:lnTo>
                    <a:pt x="1095" y="633"/>
                  </a:lnTo>
                  <a:lnTo>
                    <a:pt x="1032" y="642"/>
                  </a:lnTo>
                  <a:lnTo>
                    <a:pt x="1028" y="655"/>
                  </a:lnTo>
                  <a:lnTo>
                    <a:pt x="1024" y="669"/>
                  </a:lnTo>
                  <a:lnTo>
                    <a:pt x="1020" y="683"/>
                  </a:lnTo>
                  <a:lnTo>
                    <a:pt x="1016" y="697"/>
                  </a:lnTo>
                  <a:lnTo>
                    <a:pt x="1027" y="704"/>
                  </a:lnTo>
                  <a:lnTo>
                    <a:pt x="1039" y="710"/>
                  </a:lnTo>
                  <a:lnTo>
                    <a:pt x="1037" y="726"/>
                  </a:lnTo>
                  <a:lnTo>
                    <a:pt x="1034" y="744"/>
                  </a:lnTo>
                  <a:lnTo>
                    <a:pt x="1033" y="754"/>
                  </a:lnTo>
                  <a:lnTo>
                    <a:pt x="1032" y="763"/>
                  </a:lnTo>
                  <a:lnTo>
                    <a:pt x="1032" y="774"/>
                  </a:lnTo>
                  <a:lnTo>
                    <a:pt x="1032" y="784"/>
                  </a:lnTo>
                  <a:lnTo>
                    <a:pt x="1055" y="795"/>
                  </a:lnTo>
                  <a:lnTo>
                    <a:pt x="1042" y="812"/>
                  </a:lnTo>
                  <a:lnTo>
                    <a:pt x="1032" y="823"/>
                  </a:lnTo>
                  <a:lnTo>
                    <a:pt x="1031" y="825"/>
                  </a:lnTo>
                  <a:lnTo>
                    <a:pt x="1031" y="829"/>
                  </a:lnTo>
                  <a:lnTo>
                    <a:pt x="1032" y="832"/>
                  </a:lnTo>
                  <a:lnTo>
                    <a:pt x="1033" y="836"/>
                  </a:lnTo>
                  <a:lnTo>
                    <a:pt x="1041" y="847"/>
                  </a:lnTo>
                  <a:lnTo>
                    <a:pt x="1052" y="860"/>
                  </a:lnTo>
                  <a:lnTo>
                    <a:pt x="1074" y="862"/>
                  </a:lnTo>
                  <a:lnTo>
                    <a:pt x="1096" y="863"/>
                  </a:lnTo>
                  <a:lnTo>
                    <a:pt x="1119" y="863"/>
                  </a:lnTo>
                  <a:lnTo>
                    <a:pt x="1143" y="861"/>
                  </a:lnTo>
                  <a:lnTo>
                    <a:pt x="1169" y="859"/>
                  </a:lnTo>
                  <a:lnTo>
                    <a:pt x="1195" y="856"/>
                  </a:lnTo>
                  <a:lnTo>
                    <a:pt x="1221" y="852"/>
                  </a:lnTo>
                  <a:lnTo>
                    <a:pt x="1249" y="848"/>
                  </a:lnTo>
                  <a:lnTo>
                    <a:pt x="1303" y="838"/>
                  </a:lnTo>
                  <a:lnTo>
                    <a:pt x="1356" y="829"/>
                  </a:lnTo>
                  <a:lnTo>
                    <a:pt x="1407" y="820"/>
                  </a:lnTo>
                  <a:lnTo>
                    <a:pt x="1453" y="815"/>
                  </a:lnTo>
                  <a:lnTo>
                    <a:pt x="1451" y="834"/>
                  </a:lnTo>
                  <a:lnTo>
                    <a:pt x="1447" y="854"/>
                  </a:lnTo>
                  <a:lnTo>
                    <a:pt x="1441" y="875"/>
                  </a:lnTo>
                  <a:lnTo>
                    <a:pt x="1430" y="897"/>
                  </a:lnTo>
                  <a:lnTo>
                    <a:pt x="1419" y="921"/>
                  </a:lnTo>
                  <a:lnTo>
                    <a:pt x="1405" y="944"/>
                  </a:lnTo>
                  <a:lnTo>
                    <a:pt x="1389" y="968"/>
                  </a:lnTo>
                  <a:lnTo>
                    <a:pt x="1372" y="993"/>
                  </a:lnTo>
                  <a:lnTo>
                    <a:pt x="1334" y="1044"/>
                  </a:lnTo>
                  <a:lnTo>
                    <a:pt x="1293" y="1097"/>
                  </a:lnTo>
                  <a:lnTo>
                    <a:pt x="1250" y="1150"/>
                  </a:lnTo>
                  <a:lnTo>
                    <a:pt x="1208" y="1203"/>
                  </a:lnTo>
                  <a:lnTo>
                    <a:pt x="1186" y="1229"/>
                  </a:lnTo>
                  <a:lnTo>
                    <a:pt x="1166" y="1254"/>
                  </a:lnTo>
                  <a:lnTo>
                    <a:pt x="1148" y="1281"/>
                  </a:lnTo>
                  <a:lnTo>
                    <a:pt x="1131" y="1305"/>
                  </a:lnTo>
                  <a:lnTo>
                    <a:pt x="1114" y="1331"/>
                  </a:lnTo>
                  <a:lnTo>
                    <a:pt x="1100" y="1354"/>
                  </a:lnTo>
                  <a:lnTo>
                    <a:pt x="1087" y="1378"/>
                  </a:lnTo>
                  <a:lnTo>
                    <a:pt x="1077" y="1400"/>
                  </a:lnTo>
                  <a:lnTo>
                    <a:pt x="1068" y="1421"/>
                  </a:lnTo>
                  <a:lnTo>
                    <a:pt x="1063" y="1443"/>
                  </a:lnTo>
                  <a:lnTo>
                    <a:pt x="1060" y="1463"/>
                  </a:lnTo>
                  <a:lnTo>
                    <a:pt x="1060" y="1481"/>
                  </a:lnTo>
                  <a:lnTo>
                    <a:pt x="1064" y="1499"/>
                  </a:lnTo>
                  <a:lnTo>
                    <a:pt x="1070" y="1514"/>
                  </a:lnTo>
                  <a:lnTo>
                    <a:pt x="1082" y="1529"/>
                  </a:lnTo>
                  <a:lnTo>
                    <a:pt x="1097" y="1543"/>
                  </a:lnTo>
                  <a:lnTo>
                    <a:pt x="1108" y="1527"/>
                  </a:lnTo>
                  <a:lnTo>
                    <a:pt x="1120" y="1510"/>
                  </a:lnTo>
                  <a:lnTo>
                    <a:pt x="1131" y="1493"/>
                  </a:lnTo>
                  <a:lnTo>
                    <a:pt x="1140" y="1476"/>
                  </a:lnTo>
                  <a:lnTo>
                    <a:pt x="1155" y="1448"/>
                  </a:lnTo>
                  <a:lnTo>
                    <a:pt x="1165" y="1431"/>
                  </a:lnTo>
                  <a:lnTo>
                    <a:pt x="1177" y="1414"/>
                  </a:lnTo>
                  <a:lnTo>
                    <a:pt x="1197" y="1383"/>
                  </a:lnTo>
                  <a:lnTo>
                    <a:pt x="1221" y="1345"/>
                  </a:lnTo>
                  <a:lnTo>
                    <a:pt x="1250" y="1303"/>
                  </a:lnTo>
                  <a:lnTo>
                    <a:pt x="1278" y="1261"/>
                  </a:lnTo>
                  <a:lnTo>
                    <a:pt x="1304" y="1223"/>
                  </a:lnTo>
                  <a:lnTo>
                    <a:pt x="1324" y="1194"/>
                  </a:lnTo>
                  <a:lnTo>
                    <a:pt x="1337" y="1177"/>
                  </a:lnTo>
                  <a:lnTo>
                    <a:pt x="1345" y="1180"/>
                  </a:lnTo>
                  <a:lnTo>
                    <a:pt x="1352" y="1184"/>
                  </a:lnTo>
                  <a:lnTo>
                    <a:pt x="1354" y="1190"/>
                  </a:lnTo>
                  <a:lnTo>
                    <a:pt x="1355" y="1198"/>
                  </a:lnTo>
                  <a:lnTo>
                    <a:pt x="1355" y="1208"/>
                  </a:lnTo>
                  <a:lnTo>
                    <a:pt x="1355" y="1217"/>
                  </a:lnTo>
                  <a:lnTo>
                    <a:pt x="1352" y="1241"/>
                  </a:lnTo>
                  <a:lnTo>
                    <a:pt x="1348" y="1266"/>
                  </a:lnTo>
                  <a:lnTo>
                    <a:pt x="1342" y="1294"/>
                  </a:lnTo>
                  <a:lnTo>
                    <a:pt x="1334" y="1324"/>
                  </a:lnTo>
                  <a:lnTo>
                    <a:pt x="1325" y="1355"/>
                  </a:lnTo>
                  <a:lnTo>
                    <a:pt x="1315" y="1387"/>
                  </a:lnTo>
                  <a:lnTo>
                    <a:pt x="1293" y="1451"/>
                  </a:lnTo>
                  <a:lnTo>
                    <a:pt x="1272" y="1512"/>
                  </a:lnTo>
                  <a:lnTo>
                    <a:pt x="1254" y="1565"/>
                  </a:lnTo>
                  <a:lnTo>
                    <a:pt x="1240" y="1608"/>
                  </a:lnTo>
                  <a:lnTo>
                    <a:pt x="1236" y="1639"/>
                  </a:lnTo>
                  <a:lnTo>
                    <a:pt x="1232" y="1671"/>
                  </a:lnTo>
                  <a:lnTo>
                    <a:pt x="1227" y="1703"/>
                  </a:lnTo>
                  <a:lnTo>
                    <a:pt x="1221" y="1735"/>
                  </a:lnTo>
                  <a:lnTo>
                    <a:pt x="1215" y="1767"/>
                  </a:lnTo>
                  <a:lnTo>
                    <a:pt x="1205" y="1798"/>
                  </a:lnTo>
                  <a:lnTo>
                    <a:pt x="1200" y="1813"/>
                  </a:lnTo>
                  <a:lnTo>
                    <a:pt x="1194" y="1828"/>
                  </a:lnTo>
                  <a:lnTo>
                    <a:pt x="1188" y="1843"/>
                  </a:lnTo>
                  <a:lnTo>
                    <a:pt x="1180" y="1858"/>
                  </a:lnTo>
                  <a:lnTo>
                    <a:pt x="1174" y="1854"/>
                  </a:lnTo>
                  <a:lnTo>
                    <a:pt x="1171" y="1848"/>
                  </a:lnTo>
                  <a:lnTo>
                    <a:pt x="1167" y="1844"/>
                  </a:lnTo>
                  <a:lnTo>
                    <a:pt x="1166" y="1840"/>
                  </a:lnTo>
                  <a:lnTo>
                    <a:pt x="1166" y="1832"/>
                  </a:lnTo>
                  <a:lnTo>
                    <a:pt x="1166" y="1825"/>
                  </a:lnTo>
                  <a:lnTo>
                    <a:pt x="1166" y="1822"/>
                  </a:lnTo>
                  <a:lnTo>
                    <a:pt x="1166" y="1818"/>
                  </a:lnTo>
                  <a:lnTo>
                    <a:pt x="1165" y="1815"/>
                  </a:lnTo>
                  <a:lnTo>
                    <a:pt x="1162" y="1811"/>
                  </a:lnTo>
                  <a:lnTo>
                    <a:pt x="1158" y="1808"/>
                  </a:lnTo>
                  <a:lnTo>
                    <a:pt x="1153" y="1805"/>
                  </a:lnTo>
                  <a:lnTo>
                    <a:pt x="1145" y="1802"/>
                  </a:lnTo>
                  <a:lnTo>
                    <a:pt x="1135" y="1799"/>
                  </a:lnTo>
                  <a:lnTo>
                    <a:pt x="1144" y="1774"/>
                  </a:lnTo>
                  <a:lnTo>
                    <a:pt x="1150" y="1756"/>
                  </a:lnTo>
                  <a:lnTo>
                    <a:pt x="1152" y="1745"/>
                  </a:lnTo>
                  <a:lnTo>
                    <a:pt x="1154" y="1735"/>
                  </a:lnTo>
                  <a:lnTo>
                    <a:pt x="1156" y="1731"/>
                  </a:lnTo>
                  <a:lnTo>
                    <a:pt x="1158" y="1727"/>
                  </a:lnTo>
                  <a:lnTo>
                    <a:pt x="1161" y="1723"/>
                  </a:lnTo>
                  <a:lnTo>
                    <a:pt x="1166" y="1718"/>
                  </a:lnTo>
                  <a:lnTo>
                    <a:pt x="1180" y="1706"/>
                  </a:lnTo>
                  <a:lnTo>
                    <a:pt x="1201" y="1688"/>
                  </a:lnTo>
                  <a:lnTo>
                    <a:pt x="1200" y="1678"/>
                  </a:lnTo>
                  <a:lnTo>
                    <a:pt x="1199" y="1669"/>
                  </a:lnTo>
                  <a:lnTo>
                    <a:pt x="1196" y="1659"/>
                  </a:lnTo>
                  <a:lnTo>
                    <a:pt x="1193" y="1650"/>
                  </a:lnTo>
                  <a:lnTo>
                    <a:pt x="1190" y="1641"/>
                  </a:lnTo>
                  <a:lnTo>
                    <a:pt x="1185" y="1633"/>
                  </a:lnTo>
                  <a:lnTo>
                    <a:pt x="1180" y="1625"/>
                  </a:lnTo>
                  <a:lnTo>
                    <a:pt x="1175" y="1618"/>
                  </a:lnTo>
                  <a:lnTo>
                    <a:pt x="1163" y="1603"/>
                  </a:lnTo>
                  <a:lnTo>
                    <a:pt x="1150" y="1589"/>
                  </a:lnTo>
                  <a:lnTo>
                    <a:pt x="1135" y="1577"/>
                  </a:lnTo>
                  <a:lnTo>
                    <a:pt x="1119" y="1565"/>
                  </a:lnTo>
                  <a:lnTo>
                    <a:pt x="1102" y="1555"/>
                  </a:lnTo>
                  <a:lnTo>
                    <a:pt x="1085" y="1544"/>
                  </a:lnTo>
                  <a:lnTo>
                    <a:pt x="1068" y="1536"/>
                  </a:lnTo>
                  <a:lnTo>
                    <a:pt x="1050" y="1526"/>
                  </a:lnTo>
                  <a:lnTo>
                    <a:pt x="1018" y="1510"/>
                  </a:lnTo>
                  <a:lnTo>
                    <a:pt x="989" y="1494"/>
                  </a:lnTo>
                  <a:lnTo>
                    <a:pt x="989" y="1473"/>
                  </a:lnTo>
                  <a:lnTo>
                    <a:pt x="988" y="1453"/>
                  </a:lnTo>
                  <a:lnTo>
                    <a:pt x="986" y="1436"/>
                  </a:lnTo>
                  <a:lnTo>
                    <a:pt x="983" y="1422"/>
                  </a:lnTo>
                  <a:lnTo>
                    <a:pt x="979" y="1410"/>
                  </a:lnTo>
                  <a:lnTo>
                    <a:pt x="972" y="1400"/>
                  </a:lnTo>
                  <a:lnTo>
                    <a:pt x="969" y="1396"/>
                  </a:lnTo>
                  <a:lnTo>
                    <a:pt x="966" y="1393"/>
                  </a:lnTo>
                  <a:lnTo>
                    <a:pt x="962" y="1390"/>
                  </a:lnTo>
                  <a:lnTo>
                    <a:pt x="957" y="1388"/>
                  </a:lnTo>
                  <a:lnTo>
                    <a:pt x="953" y="1385"/>
                  </a:lnTo>
                  <a:lnTo>
                    <a:pt x="949" y="1384"/>
                  </a:lnTo>
                  <a:lnTo>
                    <a:pt x="944" y="1383"/>
                  </a:lnTo>
                  <a:lnTo>
                    <a:pt x="938" y="1383"/>
                  </a:lnTo>
                  <a:lnTo>
                    <a:pt x="928" y="1384"/>
                  </a:lnTo>
                  <a:lnTo>
                    <a:pt x="916" y="1387"/>
                  </a:lnTo>
                  <a:lnTo>
                    <a:pt x="904" y="1391"/>
                  </a:lnTo>
                  <a:lnTo>
                    <a:pt x="891" y="1397"/>
                  </a:lnTo>
                  <a:lnTo>
                    <a:pt x="877" y="1405"/>
                  </a:lnTo>
                  <a:lnTo>
                    <a:pt x="862" y="1414"/>
                  </a:lnTo>
                  <a:lnTo>
                    <a:pt x="874" y="1424"/>
                  </a:lnTo>
                  <a:lnTo>
                    <a:pt x="887" y="1434"/>
                  </a:lnTo>
                  <a:lnTo>
                    <a:pt x="887" y="1457"/>
                  </a:lnTo>
                  <a:lnTo>
                    <a:pt x="864" y="1474"/>
                  </a:lnTo>
                  <a:lnTo>
                    <a:pt x="840" y="1491"/>
                  </a:lnTo>
                  <a:lnTo>
                    <a:pt x="816" y="1508"/>
                  </a:lnTo>
                  <a:lnTo>
                    <a:pt x="792" y="1525"/>
                  </a:lnTo>
                  <a:lnTo>
                    <a:pt x="768" y="1541"/>
                  </a:lnTo>
                  <a:lnTo>
                    <a:pt x="744" y="1558"/>
                  </a:lnTo>
                  <a:lnTo>
                    <a:pt x="720" y="1573"/>
                  </a:lnTo>
                  <a:lnTo>
                    <a:pt x="698" y="1588"/>
                  </a:lnTo>
                  <a:lnTo>
                    <a:pt x="693" y="1584"/>
                  </a:lnTo>
                  <a:lnTo>
                    <a:pt x="688" y="1579"/>
                  </a:lnTo>
                  <a:lnTo>
                    <a:pt x="685" y="1573"/>
                  </a:lnTo>
                  <a:lnTo>
                    <a:pt x="683" y="1565"/>
                  </a:lnTo>
                  <a:lnTo>
                    <a:pt x="681" y="1557"/>
                  </a:lnTo>
                  <a:lnTo>
                    <a:pt x="680" y="1548"/>
                  </a:lnTo>
                  <a:lnTo>
                    <a:pt x="680" y="1539"/>
                  </a:lnTo>
                  <a:lnTo>
                    <a:pt x="681" y="1528"/>
                  </a:lnTo>
                  <a:lnTo>
                    <a:pt x="683" y="1506"/>
                  </a:lnTo>
                  <a:lnTo>
                    <a:pt x="688" y="1482"/>
                  </a:lnTo>
                  <a:lnTo>
                    <a:pt x="695" y="1457"/>
                  </a:lnTo>
                  <a:lnTo>
                    <a:pt x="702" y="1431"/>
                  </a:lnTo>
                  <a:lnTo>
                    <a:pt x="720" y="1379"/>
                  </a:lnTo>
                  <a:lnTo>
                    <a:pt x="737" y="1331"/>
                  </a:lnTo>
                  <a:lnTo>
                    <a:pt x="752" y="1290"/>
                  </a:lnTo>
                  <a:lnTo>
                    <a:pt x="761" y="1263"/>
                  </a:lnTo>
                  <a:lnTo>
                    <a:pt x="759" y="1190"/>
                  </a:lnTo>
                  <a:lnTo>
                    <a:pt x="756" y="1123"/>
                  </a:lnTo>
                  <a:lnTo>
                    <a:pt x="753" y="1093"/>
                  </a:lnTo>
                  <a:lnTo>
                    <a:pt x="749" y="1063"/>
                  </a:lnTo>
                  <a:lnTo>
                    <a:pt x="746" y="1049"/>
                  </a:lnTo>
                  <a:lnTo>
                    <a:pt x="743" y="1036"/>
                  </a:lnTo>
                  <a:lnTo>
                    <a:pt x="740" y="1022"/>
                  </a:lnTo>
                  <a:lnTo>
                    <a:pt x="736" y="1009"/>
                  </a:lnTo>
                  <a:lnTo>
                    <a:pt x="731" y="998"/>
                  </a:lnTo>
                  <a:lnTo>
                    <a:pt x="726" y="986"/>
                  </a:lnTo>
                  <a:lnTo>
                    <a:pt x="720" y="974"/>
                  </a:lnTo>
                  <a:lnTo>
                    <a:pt x="714" y="964"/>
                  </a:lnTo>
                  <a:lnTo>
                    <a:pt x="706" y="954"/>
                  </a:lnTo>
                  <a:lnTo>
                    <a:pt x="699" y="945"/>
                  </a:lnTo>
                  <a:lnTo>
                    <a:pt x="690" y="936"/>
                  </a:lnTo>
                  <a:lnTo>
                    <a:pt x="681" y="928"/>
                  </a:lnTo>
                  <a:lnTo>
                    <a:pt x="670" y="921"/>
                  </a:lnTo>
                  <a:lnTo>
                    <a:pt x="660" y="913"/>
                  </a:lnTo>
                  <a:lnTo>
                    <a:pt x="647" y="908"/>
                  </a:lnTo>
                  <a:lnTo>
                    <a:pt x="635" y="902"/>
                  </a:lnTo>
                  <a:lnTo>
                    <a:pt x="621" y="897"/>
                  </a:lnTo>
                  <a:lnTo>
                    <a:pt x="606" y="893"/>
                  </a:lnTo>
                  <a:lnTo>
                    <a:pt x="589" y="889"/>
                  </a:lnTo>
                  <a:lnTo>
                    <a:pt x="572" y="887"/>
                  </a:lnTo>
                  <a:lnTo>
                    <a:pt x="570" y="893"/>
                  </a:lnTo>
                  <a:lnTo>
                    <a:pt x="569" y="902"/>
                  </a:lnTo>
                  <a:lnTo>
                    <a:pt x="568" y="912"/>
                  </a:lnTo>
                  <a:lnTo>
                    <a:pt x="568" y="924"/>
                  </a:lnTo>
                  <a:lnTo>
                    <a:pt x="570" y="950"/>
                  </a:lnTo>
                  <a:lnTo>
                    <a:pt x="574" y="980"/>
                  </a:lnTo>
                  <a:lnTo>
                    <a:pt x="580" y="1010"/>
                  </a:lnTo>
                  <a:lnTo>
                    <a:pt x="585" y="1040"/>
                  </a:lnTo>
                  <a:lnTo>
                    <a:pt x="589" y="1066"/>
                  </a:lnTo>
                  <a:lnTo>
                    <a:pt x="591" y="1087"/>
                  </a:lnTo>
                  <a:lnTo>
                    <a:pt x="562" y="1122"/>
                  </a:lnTo>
                  <a:lnTo>
                    <a:pt x="533" y="1155"/>
                  </a:lnTo>
                  <a:lnTo>
                    <a:pt x="520" y="1171"/>
                  </a:lnTo>
                  <a:lnTo>
                    <a:pt x="508" y="1187"/>
                  </a:lnTo>
                  <a:lnTo>
                    <a:pt x="497" y="1203"/>
                  </a:lnTo>
                  <a:lnTo>
                    <a:pt x="488" y="1219"/>
                  </a:lnTo>
                  <a:lnTo>
                    <a:pt x="485" y="1226"/>
                  </a:lnTo>
                  <a:lnTo>
                    <a:pt x="482" y="1234"/>
                  </a:lnTo>
                  <a:lnTo>
                    <a:pt x="478" y="1243"/>
                  </a:lnTo>
                  <a:lnTo>
                    <a:pt x="476" y="1251"/>
                  </a:lnTo>
                  <a:lnTo>
                    <a:pt x="474" y="1260"/>
                  </a:lnTo>
                  <a:lnTo>
                    <a:pt x="473" y="1268"/>
                  </a:lnTo>
                  <a:lnTo>
                    <a:pt x="473" y="1277"/>
                  </a:lnTo>
                  <a:lnTo>
                    <a:pt x="473" y="1285"/>
                  </a:lnTo>
                  <a:lnTo>
                    <a:pt x="474" y="1295"/>
                  </a:lnTo>
                  <a:lnTo>
                    <a:pt x="476" y="1303"/>
                  </a:lnTo>
                  <a:lnTo>
                    <a:pt x="479" y="1313"/>
                  </a:lnTo>
                  <a:lnTo>
                    <a:pt x="483" y="1323"/>
                  </a:lnTo>
                  <a:lnTo>
                    <a:pt x="487" y="1333"/>
                  </a:lnTo>
                  <a:lnTo>
                    <a:pt x="492" y="1343"/>
                  </a:lnTo>
                  <a:lnTo>
                    <a:pt x="498" y="1354"/>
                  </a:lnTo>
                  <a:lnTo>
                    <a:pt x="506" y="1364"/>
                  </a:lnTo>
                  <a:lnTo>
                    <a:pt x="508" y="1383"/>
                  </a:lnTo>
                  <a:lnTo>
                    <a:pt x="510" y="1401"/>
                  </a:lnTo>
                  <a:lnTo>
                    <a:pt x="513" y="1416"/>
                  </a:lnTo>
                  <a:lnTo>
                    <a:pt x="517" y="1431"/>
                  </a:lnTo>
                  <a:lnTo>
                    <a:pt x="522" y="1443"/>
                  </a:lnTo>
                  <a:lnTo>
                    <a:pt x="527" y="1453"/>
                  </a:lnTo>
                  <a:lnTo>
                    <a:pt x="533" y="1463"/>
                  </a:lnTo>
                  <a:lnTo>
                    <a:pt x="541" y="1471"/>
                  </a:lnTo>
                  <a:lnTo>
                    <a:pt x="548" y="1478"/>
                  </a:lnTo>
                  <a:lnTo>
                    <a:pt x="558" y="1485"/>
                  </a:lnTo>
                  <a:lnTo>
                    <a:pt x="568" y="1491"/>
                  </a:lnTo>
                  <a:lnTo>
                    <a:pt x="581" y="1496"/>
                  </a:lnTo>
                  <a:lnTo>
                    <a:pt x="609" y="1507"/>
                  </a:lnTo>
                  <a:lnTo>
                    <a:pt x="645" y="1517"/>
                  </a:lnTo>
                  <a:lnTo>
                    <a:pt x="645" y="1526"/>
                  </a:lnTo>
                  <a:lnTo>
                    <a:pt x="646" y="1537"/>
                  </a:lnTo>
                  <a:lnTo>
                    <a:pt x="550" y="1537"/>
                  </a:lnTo>
                  <a:lnTo>
                    <a:pt x="551" y="1551"/>
                  </a:lnTo>
                  <a:lnTo>
                    <a:pt x="551" y="1567"/>
                  </a:lnTo>
                  <a:lnTo>
                    <a:pt x="555" y="1568"/>
                  </a:lnTo>
                  <a:lnTo>
                    <a:pt x="560" y="1569"/>
                  </a:lnTo>
                  <a:lnTo>
                    <a:pt x="565" y="1570"/>
                  </a:lnTo>
                  <a:lnTo>
                    <a:pt x="571" y="1570"/>
                  </a:lnTo>
                  <a:lnTo>
                    <a:pt x="585" y="1570"/>
                  </a:lnTo>
                  <a:lnTo>
                    <a:pt x="600" y="1569"/>
                  </a:lnTo>
                  <a:lnTo>
                    <a:pt x="629" y="1565"/>
                  </a:lnTo>
                  <a:lnTo>
                    <a:pt x="655" y="1562"/>
                  </a:lnTo>
                  <a:lnTo>
                    <a:pt x="655" y="1571"/>
                  </a:lnTo>
                  <a:lnTo>
                    <a:pt x="656" y="1582"/>
                  </a:lnTo>
                  <a:lnTo>
                    <a:pt x="646" y="1585"/>
                  </a:lnTo>
                  <a:lnTo>
                    <a:pt x="634" y="1587"/>
                  </a:lnTo>
                  <a:lnTo>
                    <a:pt x="619" y="1588"/>
                  </a:lnTo>
                  <a:lnTo>
                    <a:pt x="603" y="1589"/>
                  </a:lnTo>
                  <a:lnTo>
                    <a:pt x="587" y="1589"/>
                  </a:lnTo>
                  <a:lnTo>
                    <a:pt x="572" y="1590"/>
                  </a:lnTo>
                  <a:lnTo>
                    <a:pt x="559" y="1592"/>
                  </a:lnTo>
                  <a:lnTo>
                    <a:pt x="547" y="1594"/>
                  </a:lnTo>
                  <a:lnTo>
                    <a:pt x="546" y="1615"/>
                  </a:lnTo>
                  <a:lnTo>
                    <a:pt x="545" y="1635"/>
                  </a:lnTo>
                  <a:lnTo>
                    <a:pt x="543" y="1656"/>
                  </a:lnTo>
                  <a:lnTo>
                    <a:pt x="541" y="1677"/>
                  </a:lnTo>
                  <a:lnTo>
                    <a:pt x="537" y="1698"/>
                  </a:lnTo>
                  <a:lnTo>
                    <a:pt x="534" y="1718"/>
                  </a:lnTo>
                  <a:lnTo>
                    <a:pt x="531" y="1739"/>
                  </a:lnTo>
                  <a:lnTo>
                    <a:pt x="527" y="1761"/>
                  </a:lnTo>
                  <a:lnTo>
                    <a:pt x="508" y="1791"/>
                  </a:lnTo>
                  <a:lnTo>
                    <a:pt x="477" y="1839"/>
                  </a:lnTo>
                  <a:lnTo>
                    <a:pt x="461" y="1861"/>
                  </a:lnTo>
                  <a:lnTo>
                    <a:pt x="448" y="1878"/>
                  </a:lnTo>
                  <a:lnTo>
                    <a:pt x="441" y="1884"/>
                  </a:lnTo>
                  <a:lnTo>
                    <a:pt x="435" y="1888"/>
                  </a:lnTo>
                  <a:lnTo>
                    <a:pt x="433" y="1890"/>
                  </a:lnTo>
                  <a:lnTo>
                    <a:pt x="431" y="1891"/>
                  </a:lnTo>
                  <a:lnTo>
                    <a:pt x="430" y="1890"/>
                  </a:lnTo>
                  <a:lnTo>
                    <a:pt x="428" y="1888"/>
                  </a:lnTo>
                  <a:lnTo>
                    <a:pt x="451" y="1842"/>
                  </a:lnTo>
                  <a:lnTo>
                    <a:pt x="469" y="1800"/>
                  </a:lnTo>
                  <a:lnTo>
                    <a:pt x="476" y="1781"/>
                  </a:lnTo>
                  <a:lnTo>
                    <a:pt x="482" y="1764"/>
                  </a:lnTo>
                  <a:lnTo>
                    <a:pt x="485" y="1750"/>
                  </a:lnTo>
                  <a:lnTo>
                    <a:pt x="486" y="1739"/>
                  </a:lnTo>
                  <a:lnTo>
                    <a:pt x="485" y="1735"/>
                  </a:lnTo>
                  <a:lnTo>
                    <a:pt x="484" y="1731"/>
                  </a:lnTo>
                  <a:lnTo>
                    <a:pt x="483" y="1729"/>
                  </a:lnTo>
                  <a:lnTo>
                    <a:pt x="479" y="1727"/>
                  </a:lnTo>
                  <a:lnTo>
                    <a:pt x="476" y="1726"/>
                  </a:lnTo>
                  <a:lnTo>
                    <a:pt x="472" y="1726"/>
                  </a:lnTo>
                  <a:lnTo>
                    <a:pt x="468" y="1728"/>
                  </a:lnTo>
                  <a:lnTo>
                    <a:pt x="461" y="1730"/>
                  </a:lnTo>
                  <a:lnTo>
                    <a:pt x="448" y="1738"/>
                  </a:lnTo>
                  <a:lnTo>
                    <a:pt x="430" y="1751"/>
                  </a:lnTo>
                  <a:lnTo>
                    <a:pt x="408" y="1770"/>
                  </a:lnTo>
                  <a:lnTo>
                    <a:pt x="381" y="1794"/>
                  </a:lnTo>
                  <a:lnTo>
                    <a:pt x="373" y="1798"/>
                  </a:lnTo>
                  <a:lnTo>
                    <a:pt x="365" y="1800"/>
                  </a:lnTo>
                  <a:lnTo>
                    <a:pt x="358" y="1802"/>
                  </a:lnTo>
                  <a:lnTo>
                    <a:pt x="352" y="1803"/>
                  </a:lnTo>
                  <a:lnTo>
                    <a:pt x="341" y="1803"/>
                  </a:lnTo>
                  <a:lnTo>
                    <a:pt x="331" y="1802"/>
                  </a:lnTo>
                  <a:lnTo>
                    <a:pt x="315" y="1797"/>
                  </a:lnTo>
                  <a:lnTo>
                    <a:pt x="302" y="1790"/>
                  </a:lnTo>
                  <a:lnTo>
                    <a:pt x="296" y="1789"/>
                  </a:lnTo>
                  <a:lnTo>
                    <a:pt x="289" y="1789"/>
                  </a:lnTo>
                  <a:lnTo>
                    <a:pt x="286" y="1790"/>
                  </a:lnTo>
                  <a:lnTo>
                    <a:pt x="282" y="1791"/>
                  </a:lnTo>
                  <a:lnTo>
                    <a:pt x="279" y="1793"/>
                  </a:lnTo>
                  <a:lnTo>
                    <a:pt x="275" y="1797"/>
                  </a:lnTo>
                  <a:lnTo>
                    <a:pt x="265" y="1805"/>
                  </a:lnTo>
                  <a:lnTo>
                    <a:pt x="255" y="1818"/>
                  </a:lnTo>
                  <a:lnTo>
                    <a:pt x="242" y="1835"/>
                  </a:lnTo>
                  <a:lnTo>
                    <a:pt x="227" y="1857"/>
                  </a:lnTo>
                  <a:lnTo>
                    <a:pt x="206" y="1841"/>
                  </a:lnTo>
                  <a:lnTo>
                    <a:pt x="190" y="1828"/>
                  </a:lnTo>
                  <a:lnTo>
                    <a:pt x="178" y="1819"/>
                  </a:lnTo>
                  <a:lnTo>
                    <a:pt x="167" y="1812"/>
                  </a:lnTo>
                  <a:lnTo>
                    <a:pt x="161" y="1810"/>
                  </a:lnTo>
                  <a:lnTo>
                    <a:pt x="155" y="1808"/>
                  </a:lnTo>
                  <a:lnTo>
                    <a:pt x="149" y="1807"/>
                  </a:lnTo>
                  <a:lnTo>
                    <a:pt x="143" y="1806"/>
                  </a:lnTo>
                  <a:lnTo>
                    <a:pt x="127" y="1805"/>
                  </a:lnTo>
                  <a:lnTo>
                    <a:pt x="107" y="1805"/>
                  </a:lnTo>
                  <a:lnTo>
                    <a:pt x="95" y="1792"/>
                  </a:lnTo>
                  <a:lnTo>
                    <a:pt x="86" y="1780"/>
                  </a:lnTo>
                  <a:lnTo>
                    <a:pt x="69" y="1779"/>
                  </a:lnTo>
                  <a:lnTo>
                    <a:pt x="53" y="1779"/>
                  </a:lnTo>
                  <a:lnTo>
                    <a:pt x="37" y="1779"/>
                  </a:lnTo>
                  <a:lnTo>
                    <a:pt x="21" y="1779"/>
                  </a:lnTo>
                  <a:lnTo>
                    <a:pt x="16" y="1789"/>
                  </a:lnTo>
                  <a:lnTo>
                    <a:pt x="11" y="1800"/>
                  </a:lnTo>
                  <a:lnTo>
                    <a:pt x="6" y="1810"/>
                  </a:lnTo>
                  <a:lnTo>
                    <a:pt x="0" y="1821"/>
                  </a:lnTo>
                  <a:lnTo>
                    <a:pt x="5" y="1831"/>
                  </a:lnTo>
                  <a:lnTo>
                    <a:pt x="9" y="1841"/>
                  </a:lnTo>
                  <a:lnTo>
                    <a:pt x="13" y="1851"/>
                  </a:lnTo>
                  <a:lnTo>
                    <a:pt x="17" y="1862"/>
                  </a:lnTo>
                  <a:lnTo>
                    <a:pt x="16" y="1875"/>
                  </a:lnTo>
                  <a:lnTo>
                    <a:pt x="17" y="1887"/>
                  </a:lnTo>
                  <a:lnTo>
                    <a:pt x="18" y="1898"/>
                  </a:lnTo>
                  <a:lnTo>
                    <a:pt x="19" y="1910"/>
                  </a:lnTo>
                  <a:lnTo>
                    <a:pt x="21" y="1919"/>
                  </a:lnTo>
                  <a:lnTo>
                    <a:pt x="25" y="1929"/>
                  </a:lnTo>
                  <a:lnTo>
                    <a:pt x="27" y="1938"/>
                  </a:lnTo>
                  <a:lnTo>
                    <a:pt x="31" y="1947"/>
                  </a:lnTo>
                  <a:lnTo>
                    <a:pt x="35" y="1954"/>
                  </a:lnTo>
                  <a:lnTo>
                    <a:pt x="39" y="1961"/>
                  </a:lnTo>
                  <a:lnTo>
                    <a:pt x="45" y="1969"/>
                  </a:lnTo>
                  <a:lnTo>
                    <a:pt x="50" y="1975"/>
                  </a:lnTo>
                  <a:lnTo>
                    <a:pt x="62" y="1988"/>
                  </a:lnTo>
                  <a:lnTo>
                    <a:pt x="75" y="1998"/>
                  </a:lnTo>
                  <a:lnTo>
                    <a:pt x="90" y="2008"/>
                  </a:lnTo>
                  <a:lnTo>
                    <a:pt x="106" y="2017"/>
                  </a:lnTo>
                  <a:lnTo>
                    <a:pt x="123" y="2026"/>
                  </a:lnTo>
                  <a:lnTo>
                    <a:pt x="141" y="2035"/>
                  </a:lnTo>
                  <a:lnTo>
                    <a:pt x="178" y="2053"/>
                  </a:lnTo>
                  <a:lnTo>
                    <a:pt x="217" y="2074"/>
                  </a:lnTo>
                  <a:lnTo>
                    <a:pt x="215" y="2076"/>
                  </a:lnTo>
                  <a:lnTo>
                    <a:pt x="212" y="2077"/>
                  </a:lnTo>
                  <a:lnTo>
                    <a:pt x="209" y="2078"/>
                  </a:lnTo>
                  <a:lnTo>
                    <a:pt x="206" y="2078"/>
                  </a:lnTo>
                  <a:lnTo>
                    <a:pt x="198" y="2077"/>
                  </a:lnTo>
                  <a:lnTo>
                    <a:pt x="187" y="2074"/>
                  </a:lnTo>
                  <a:lnTo>
                    <a:pt x="163" y="2066"/>
                  </a:lnTo>
                  <a:lnTo>
                    <a:pt x="135" y="2055"/>
                  </a:lnTo>
                  <a:lnTo>
                    <a:pt x="107" y="2045"/>
                  </a:lnTo>
                  <a:lnTo>
                    <a:pt x="79" y="2034"/>
                  </a:lnTo>
                  <a:lnTo>
                    <a:pt x="66" y="2031"/>
                  </a:lnTo>
                  <a:lnTo>
                    <a:pt x="54" y="2028"/>
                  </a:lnTo>
                  <a:lnTo>
                    <a:pt x="45" y="2027"/>
                  </a:lnTo>
                  <a:lnTo>
                    <a:pt x="35" y="2027"/>
                  </a:lnTo>
                  <a:lnTo>
                    <a:pt x="28" y="2042"/>
                  </a:lnTo>
                  <a:lnTo>
                    <a:pt x="21" y="2056"/>
                  </a:lnTo>
                  <a:lnTo>
                    <a:pt x="53" y="2101"/>
                  </a:lnTo>
                  <a:lnTo>
                    <a:pt x="66" y="2103"/>
                  </a:lnTo>
                  <a:lnTo>
                    <a:pt x="78" y="2107"/>
                  </a:lnTo>
                  <a:lnTo>
                    <a:pt x="92" y="2113"/>
                  </a:lnTo>
                  <a:lnTo>
                    <a:pt x="107" y="2121"/>
                  </a:lnTo>
                  <a:lnTo>
                    <a:pt x="122" y="2130"/>
                  </a:lnTo>
                  <a:lnTo>
                    <a:pt x="136" y="2140"/>
                  </a:lnTo>
                  <a:lnTo>
                    <a:pt x="152" y="2152"/>
                  </a:lnTo>
                  <a:lnTo>
                    <a:pt x="168" y="2164"/>
                  </a:lnTo>
                  <a:lnTo>
                    <a:pt x="199" y="2190"/>
                  </a:lnTo>
                  <a:lnTo>
                    <a:pt x="229" y="2215"/>
                  </a:lnTo>
                  <a:lnTo>
                    <a:pt x="258" y="2238"/>
                  </a:lnTo>
                  <a:lnTo>
                    <a:pt x="282" y="2258"/>
                  </a:lnTo>
                  <a:lnTo>
                    <a:pt x="279" y="2302"/>
                  </a:lnTo>
                  <a:lnTo>
                    <a:pt x="275" y="2344"/>
                  </a:lnTo>
                  <a:lnTo>
                    <a:pt x="270" y="2386"/>
                  </a:lnTo>
                  <a:lnTo>
                    <a:pt x="267" y="2428"/>
                  </a:lnTo>
                  <a:lnTo>
                    <a:pt x="263" y="2471"/>
                  </a:lnTo>
                  <a:lnTo>
                    <a:pt x="260" y="2513"/>
                  </a:lnTo>
                  <a:lnTo>
                    <a:pt x="256" y="2556"/>
                  </a:lnTo>
                  <a:lnTo>
                    <a:pt x="253" y="2599"/>
                  </a:lnTo>
                  <a:lnTo>
                    <a:pt x="261" y="2604"/>
                  </a:lnTo>
                  <a:lnTo>
                    <a:pt x="270" y="2610"/>
                  </a:lnTo>
                  <a:lnTo>
                    <a:pt x="266" y="2631"/>
                  </a:lnTo>
                  <a:lnTo>
                    <a:pt x="260" y="2655"/>
                  </a:lnTo>
                  <a:lnTo>
                    <a:pt x="254" y="2681"/>
                  </a:lnTo>
                  <a:lnTo>
                    <a:pt x="247" y="2707"/>
                  </a:lnTo>
                  <a:lnTo>
                    <a:pt x="241" y="2734"/>
                  </a:lnTo>
                  <a:lnTo>
                    <a:pt x="237" y="2759"/>
                  </a:lnTo>
                  <a:lnTo>
                    <a:pt x="233" y="2784"/>
                  </a:lnTo>
                  <a:lnTo>
                    <a:pt x="231" y="2805"/>
                  </a:lnTo>
                  <a:lnTo>
                    <a:pt x="240" y="2813"/>
                  </a:lnTo>
                  <a:lnTo>
                    <a:pt x="247" y="2822"/>
                  </a:lnTo>
                  <a:lnTo>
                    <a:pt x="252" y="2829"/>
                  </a:lnTo>
                  <a:lnTo>
                    <a:pt x="255" y="2837"/>
                  </a:lnTo>
                  <a:lnTo>
                    <a:pt x="256" y="2845"/>
                  </a:lnTo>
                  <a:lnTo>
                    <a:pt x="256" y="2852"/>
                  </a:lnTo>
                  <a:lnTo>
                    <a:pt x="255" y="2860"/>
                  </a:lnTo>
                  <a:lnTo>
                    <a:pt x="253" y="2868"/>
                  </a:lnTo>
                  <a:lnTo>
                    <a:pt x="246" y="2886"/>
                  </a:lnTo>
                  <a:lnTo>
                    <a:pt x="240" y="2907"/>
                  </a:lnTo>
                  <a:lnTo>
                    <a:pt x="237" y="2920"/>
                  </a:lnTo>
                  <a:lnTo>
                    <a:pt x="235" y="2933"/>
                  </a:lnTo>
                  <a:lnTo>
                    <a:pt x="233" y="2947"/>
                  </a:lnTo>
                  <a:lnTo>
                    <a:pt x="231" y="2963"/>
                  </a:lnTo>
                  <a:lnTo>
                    <a:pt x="242" y="2976"/>
                  </a:lnTo>
                  <a:lnTo>
                    <a:pt x="250" y="2987"/>
                  </a:lnTo>
                  <a:lnTo>
                    <a:pt x="258" y="2998"/>
                  </a:lnTo>
                  <a:lnTo>
                    <a:pt x="263" y="3010"/>
                  </a:lnTo>
                  <a:lnTo>
                    <a:pt x="267" y="3021"/>
                  </a:lnTo>
                  <a:lnTo>
                    <a:pt x="270" y="3033"/>
                  </a:lnTo>
                  <a:lnTo>
                    <a:pt x="274" y="3045"/>
                  </a:lnTo>
                  <a:lnTo>
                    <a:pt x="275" y="3057"/>
                  </a:lnTo>
                  <a:lnTo>
                    <a:pt x="276" y="3083"/>
                  </a:lnTo>
                  <a:lnTo>
                    <a:pt x="276" y="3111"/>
                  </a:lnTo>
                  <a:lnTo>
                    <a:pt x="274" y="3142"/>
                  </a:lnTo>
                  <a:lnTo>
                    <a:pt x="273" y="3176"/>
                  </a:lnTo>
                  <a:lnTo>
                    <a:pt x="285" y="3186"/>
                  </a:lnTo>
                  <a:lnTo>
                    <a:pt x="299" y="3198"/>
                  </a:lnTo>
                  <a:lnTo>
                    <a:pt x="299" y="3218"/>
                  </a:lnTo>
                  <a:lnTo>
                    <a:pt x="299" y="3239"/>
                  </a:lnTo>
                  <a:lnTo>
                    <a:pt x="300" y="3260"/>
                  </a:lnTo>
                  <a:lnTo>
                    <a:pt x="300" y="3280"/>
                  </a:lnTo>
                  <a:lnTo>
                    <a:pt x="300" y="3301"/>
                  </a:lnTo>
                  <a:lnTo>
                    <a:pt x="301" y="3322"/>
                  </a:lnTo>
                  <a:lnTo>
                    <a:pt x="301" y="3344"/>
                  </a:lnTo>
                  <a:lnTo>
                    <a:pt x="302" y="3364"/>
                  </a:lnTo>
                  <a:lnTo>
                    <a:pt x="312" y="3372"/>
                  </a:lnTo>
                  <a:lnTo>
                    <a:pt x="321" y="3381"/>
                  </a:lnTo>
                  <a:lnTo>
                    <a:pt x="332" y="3389"/>
                  </a:lnTo>
                  <a:lnTo>
                    <a:pt x="341" y="3397"/>
                  </a:lnTo>
                  <a:lnTo>
                    <a:pt x="342" y="3423"/>
                  </a:lnTo>
                  <a:lnTo>
                    <a:pt x="343" y="3446"/>
                  </a:lnTo>
                  <a:lnTo>
                    <a:pt x="345" y="3469"/>
                  </a:lnTo>
                  <a:lnTo>
                    <a:pt x="348" y="3492"/>
                  </a:lnTo>
                  <a:lnTo>
                    <a:pt x="351" y="3515"/>
                  </a:lnTo>
                  <a:lnTo>
                    <a:pt x="354" y="3538"/>
                  </a:lnTo>
                  <a:lnTo>
                    <a:pt x="359" y="3563"/>
                  </a:lnTo>
                  <a:lnTo>
                    <a:pt x="364" y="3589"/>
                  </a:lnTo>
                  <a:lnTo>
                    <a:pt x="348" y="3597"/>
                  </a:lnTo>
                  <a:lnTo>
                    <a:pt x="331" y="3602"/>
                  </a:lnTo>
                  <a:lnTo>
                    <a:pt x="315" y="3606"/>
                  </a:lnTo>
                  <a:lnTo>
                    <a:pt x="298" y="3609"/>
                  </a:lnTo>
                  <a:lnTo>
                    <a:pt x="282" y="3612"/>
                  </a:lnTo>
                  <a:lnTo>
                    <a:pt x="265" y="3615"/>
                  </a:lnTo>
                  <a:lnTo>
                    <a:pt x="248" y="3620"/>
                  </a:lnTo>
                  <a:lnTo>
                    <a:pt x="230" y="3628"/>
                  </a:lnTo>
                  <a:lnTo>
                    <a:pt x="247" y="3649"/>
                  </a:lnTo>
                  <a:lnTo>
                    <a:pt x="275" y="3649"/>
                  </a:lnTo>
                  <a:lnTo>
                    <a:pt x="301" y="3648"/>
                  </a:lnTo>
                  <a:lnTo>
                    <a:pt x="326" y="3645"/>
                  </a:lnTo>
                  <a:lnTo>
                    <a:pt x="352" y="3642"/>
                  </a:lnTo>
                  <a:lnTo>
                    <a:pt x="376" y="3636"/>
                  </a:lnTo>
                  <a:lnTo>
                    <a:pt x="400" y="3631"/>
                  </a:lnTo>
                  <a:lnTo>
                    <a:pt x="424" y="3625"/>
                  </a:lnTo>
                  <a:lnTo>
                    <a:pt x="447" y="3617"/>
                  </a:lnTo>
                  <a:lnTo>
                    <a:pt x="493" y="3605"/>
                  </a:lnTo>
                  <a:lnTo>
                    <a:pt x="540" y="3592"/>
                  </a:lnTo>
                  <a:lnTo>
                    <a:pt x="563" y="3588"/>
                  </a:lnTo>
                  <a:lnTo>
                    <a:pt x="587" y="3583"/>
                  </a:lnTo>
                  <a:lnTo>
                    <a:pt x="611" y="3581"/>
                  </a:lnTo>
                  <a:lnTo>
                    <a:pt x="637" y="3580"/>
                  </a:lnTo>
                  <a:lnTo>
                    <a:pt x="658" y="3592"/>
                  </a:lnTo>
                  <a:lnTo>
                    <a:pt x="676" y="3604"/>
                  </a:lnTo>
                  <a:lnTo>
                    <a:pt x="694" y="3614"/>
                  </a:lnTo>
                  <a:lnTo>
                    <a:pt x="711" y="3625"/>
                  </a:lnTo>
                  <a:lnTo>
                    <a:pt x="740" y="3646"/>
                  </a:lnTo>
                  <a:lnTo>
                    <a:pt x="765" y="3665"/>
                  </a:lnTo>
                  <a:lnTo>
                    <a:pt x="789" y="3682"/>
                  </a:lnTo>
                  <a:lnTo>
                    <a:pt x="810" y="3698"/>
                  </a:lnTo>
                  <a:lnTo>
                    <a:pt x="819" y="3704"/>
                  </a:lnTo>
                  <a:lnTo>
                    <a:pt x="829" y="3710"/>
                  </a:lnTo>
                  <a:lnTo>
                    <a:pt x="838" y="3716"/>
                  </a:lnTo>
                  <a:lnTo>
                    <a:pt x="849" y="3721"/>
                  </a:lnTo>
                  <a:lnTo>
                    <a:pt x="858" y="3724"/>
                  </a:lnTo>
                  <a:lnTo>
                    <a:pt x="869" y="3727"/>
                  </a:lnTo>
                  <a:lnTo>
                    <a:pt x="878" y="3729"/>
                  </a:lnTo>
                  <a:lnTo>
                    <a:pt x="890" y="3730"/>
                  </a:lnTo>
                  <a:lnTo>
                    <a:pt x="902" y="3730"/>
                  </a:lnTo>
                  <a:lnTo>
                    <a:pt x="913" y="3729"/>
                  </a:lnTo>
                  <a:lnTo>
                    <a:pt x="926" y="3727"/>
                  </a:lnTo>
                  <a:lnTo>
                    <a:pt x="940" y="3725"/>
                  </a:lnTo>
                  <a:lnTo>
                    <a:pt x="954" y="3721"/>
                  </a:lnTo>
                  <a:lnTo>
                    <a:pt x="970" y="3714"/>
                  </a:lnTo>
                  <a:lnTo>
                    <a:pt x="987" y="3708"/>
                  </a:lnTo>
                  <a:lnTo>
                    <a:pt x="1005" y="3701"/>
                  </a:lnTo>
                  <a:lnTo>
                    <a:pt x="1025" y="3691"/>
                  </a:lnTo>
                  <a:lnTo>
                    <a:pt x="1046" y="3681"/>
                  </a:lnTo>
                  <a:lnTo>
                    <a:pt x="1069" y="3668"/>
                  </a:lnTo>
                  <a:lnTo>
                    <a:pt x="1094" y="3654"/>
                  </a:lnTo>
                  <a:lnTo>
                    <a:pt x="1105" y="3653"/>
                  </a:lnTo>
                  <a:lnTo>
                    <a:pt x="1117" y="3654"/>
                  </a:lnTo>
                  <a:lnTo>
                    <a:pt x="1127" y="3655"/>
                  </a:lnTo>
                  <a:lnTo>
                    <a:pt x="1138" y="3658"/>
                  </a:lnTo>
                  <a:lnTo>
                    <a:pt x="1148" y="3662"/>
                  </a:lnTo>
                  <a:lnTo>
                    <a:pt x="1158" y="3667"/>
                  </a:lnTo>
                  <a:lnTo>
                    <a:pt x="1167" y="3672"/>
                  </a:lnTo>
                  <a:lnTo>
                    <a:pt x="1177" y="3679"/>
                  </a:lnTo>
                  <a:lnTo>
                    <a:pt x="1195" y="3693"/>
                  </a:lnTo>
                  <a:lnTo>
                    <a:pt x="1212" y="3709"/>
                  </a:lnTo>
                  <a:lnTo>
                    <a:pt x="1230" y="3726"/>
                  </a:lnTo>
                  <a:lnTo>
                    <a:pt x="1247" y="3743"/>
                  </a:lnTo>
                  <a:lnTo>
                    <a:pt x="1265" y="3759"/>
                  </a:lnTo>
                  <a:lnTo>
                    <a:pt x="1285" y="3773"/>
                  </a:lnTo>
                  <a:lnTo>
                    <a:pt x="1294" y="3779"/>
                  </a:lnTo>
                  <a:lnTo>
                    <a:pt x="1305" y="3784"/>
                  </a:lnTo>
                  <a:lnTo>
                    <a:pt x="1315" y="3788"/>
                  </a:lnTo>
                  <a:lnTo>
                    <a:pt x="1327" y="3792"/>
                  </a:lnTo>
                  <a:lnTo>
                    <a:pt x="1338" y="3794"/>
                  </a:lnTo>
                  <a:lnTo>
                    <a:pt x="1350" y="3796"/>
                  </a:lnTo>
                  <a:lnTo>
                    <a:pt x="1364" y="3796"/>
                  </a:lnTo>
                  <a:lnTo>
                    <a:pt x="1376" y="3794"/>
                  </a:lnTo>
                  <a:lnTo>
                    <a:pt x="1391" y="3791"/>
                  </a:lnTo>
                  <a:lnTo>
                    <a:pt x="1406" y="3786"/>
                  </a:lnTo>
                  <a:lnTo>
                    <a:pt x="1422" y="3780"/>
                  </a:lnTo>
                  <a:lnTo>
                    <a:pt x="1438" y="3772"/>
                  </a:lnTo>
                  <a:lnTo>
                    <a:pt x="1485" y="3733"/>
                  </a:lnTo>
                  <a:lnTo>
                    <a:pt x="1526" y="3702"/>
                  </a:lnTo>
                  <a:lnTo>
                    <a:pt x="1543" y="3689"/>
                  </a:lnTo>
                  <a:lnTo>
                    <a:pt x="1560" y="3677"/>
                  </a:lnTo>
                  <a:lnTo>
                    <a:pt x="1575" y="3668"/>
                  </a:lnTo>
                  <a:lnTo>
                    <a:pt x="1590" y="3661"/>
                  </a:lnTo>
                  <a:lnTo>
                    <a:pt x="1602" y="3654"/>
                  </a:lnTo>
                  <a:lnTo>
                    <a:pt x="1614" y="3650"/>
                  </a:lnTo>
                  <a:lnTo>
                    <a:pt x="1625" y="3647"/>
                  </a:lnTo>
                  <a:lnTo>
                    <a:pt x="1635" y="3645"/>
                  </a:lnTo>
                  <a:lnTo>
                    <a:pt x="1645" y="3645"/>
                  </a:lnTo>
                  <a:lnTo>
                    <a:pt x="1655" y="3646"/>
                  </a:lnTo>
                  <a:lnTo>
                    <a:pt x="1663" y="3648"/>
                  </a:lnTo>
                  <a:lnTo>
                    <a:pt x="1672" y="3651"/>
                  </a:lnTo>
                  <a:lnTo>
                    <a:pt x="1681" y="3655"/>
                  </a:lnTo>
                  <a:lnTo>
                    <a:pt x="1690" y="3662"/>
                  </a:lnTo>
                  <a:lnTo>
                    <a:pt x="1698" y="3668"/>
                  </a:lnTo>
                  <a:lnTo>
                    <a:pt x="1708" y="3676"/>
                  </a:lnTo>
                  <a:lnTo>
                    <a:pt x="1727" y="3694"/>
                  </a:lnTo>
                  <a:lnTo>
                    <a:pt x="1748" y="3717"/>
                  </a:lnTo>
                  <a:lnTo>
                    <a:pt x="1773" y="3741"/>
                  </a:lnTo>
                  <a:lnTo>
                    <a:pt x="1803" y="3768"/>
                  </a:lnTo>
                  <a:lnTo>
                    <a:pt x="1820" y="3783"/>
                  </a:lnTo>
                  <a:lnTo>
                    <a:pt x="1838" y="3798"/>
                  </a:lnTo>
                  <a:lnTo>
                    <a:pt x="1857" y="3813"/>
                  </a:lnTo>
                  <a:lnTo>
                    <a:pt x="1878" y="3829"/>
                  </a:lnTo>
                  <a:lnTo>
                    <a:pt x="1901" y="3829"/>
                  </a:lnTo>
                  <a:lnTo>
                    <a:pt x="1923" y="3828"/>
                  </a:lnTo>
                  <a:lnTo>
                    <a:pt x="1945" y="3828"/>
                  </a:lnTo>
                  <a:lnTo>
                    <a:pt x="1967" y="3828"/>
                  </a:lnTo>
                  <a:lnTo>
                    <a:pt x="2008" y="3798"/>
                  </a:lnTo>
                  <a:lnTo>
                    <a:pt x="2042" y="3770"/>
                  </a:lnTo>
                  <a:lnTo>
                    <a:pt x="2071" y="3746"/>
                  </a:lnTo>
                  <a:lnTo>
                    <a:pt x="2095" y="3724"/>
                  </a:lnTo>
                  <a:lnTo>
                    <a:pt x="2115" y="3706"/>
                  </a:lnTo>
                  <a:lnTo>
                    <a:pt x="2133" y="3691"/>
                  </a:lnTo>
                  <a:lnTo>
                    <a:pt x="2140" y="3685"/>
                  </a:lnTo>
                  <a:lnTo>
                    <a:pt x="2149" y="3681"/>
                  </a:lnTo>
                  <a:lnTo>
                    <a:pt x="2156" y="3676"/>
                  </a:lnTo>
                  <a:lnTo>
                    <a:pt x="2164" y="3673"/>
                  </a:lnTo>
                  <a:lnTo>
                    <a:pt x="2172" y="3672"/>
                  </a:lnTo>
                  <a:lnTo>
                    <a:pt x="2179" y="3671"/>
                  </a:lnTo>
                  <a:lnTo>
                    <a:pt x="2188" y="3672"/>
                  </a:lnTo>
                  <a:lnTo>
                    <a:pt x="2196" y="3673"/>
                  </a:lnTo>
                  <a:lnTo>
                    <a:pt x="2206" y="3676"/>
                  </a:lnTo>
                  <a:lnTo>
                    <a:pt x="2215" y="3681"/>
                  </a:lnTo>
                  <a:lnTo>
                    <a:pt x="2226" y="3687"/>
                  </a:lnTo>
                  <a:lnTo>
                    <a:pt x="2237" y="3693"/>
                  </a:lnTo>
                  <a:lnTo>
                    <a:pt x="2264" y="3712"/>
                  </a:lnTo>
                  <a:lnTo>
                    <a:pt x="2296" y="3736"/>
                  </a:lnTo>
                  <a:lnTo>
                    <a:pt x="2334" y="3766"/>
                  </a:lnTo>
                  <a:lnTo>
                    <a:pt x="2379" y="3802"/>
                  </a:lnTo>
                  <a:lnTo>
                    <a:pt x="2390" y="3804"/>
                  </a:lnTo>
                  <a:lnTo>
                    <a:pt x="2401" y="3804"/>
                  </a:lnTo>
                  <a:lnTo>
                    <a:pt x="2413" y="3803"/>
                  </a:lnTo>
                  <a:lnTo>
                    <a:pt x="2423" y="3802"/>
                  </a:lnTo>
                  <a:lnTo>
                    <a:pt x="2434" y="3800"/>
                  </a:lnTo>
                  <a:lnTo>
                    <a:pt x="2444" y="3797"/>
                  </a:lnTo>
                  <a:lnTo>
                    <a:pt x="2455" y="3793"/>
                  </a:lnTo>
                  <a:lnTo>
                    <a:pt x="2464" y="3788"/>
                  </a:lnTo>
                  <a:lnTo>
                    <a:pt x="2484" y="3778"/>
                  </a:lnTo>
                  <a:lnTo>
                    <a:pt x="2503" y="3765"/>
                  </a:lnTo>
                  <a:lnTo>
                    <a:pt x="2521" y="3751"/>
                  </a:lnTo>
                  <a:lnTo>
                    <a:pt x="2539" y="3737"/>
                  </a:lnTo>
                  <a:lnTo>
                    <a:pt x="2573" y="3707"/>
                  </a:lnTo>
                  <a:lnTo>
                    <a:pt x="2606" y="3681"/>
                  </a:lnTo>
                  <a:lnTo>
                    <a:pt x="2621" y="3670"/>
                  </a:lnTo>
                  <a:lnTo>
                    <a:pt x="2636" y="3662"/>
                  </a:lnTo>
                  <a:lnTo>
                    <a:pt x="2644" y="3658"/>
                  </a:lnTo>
                  <a:lnTo>
                    <a:pt x="2651" y="3656"/>
                  </a:lnTo>
                  <a:lnTo>
                    <a:pt x="2659" y="3655"/>
                  </a:lnTo>
                  <a:lnTo>
                    <a:pt x="2666" y="3654"/>
                  </a:lnTo>
                  <a:lnTo>
                    <a:pt x="2702" y="3667"/>
                  </a:lnTo>
                  <a:lnTo>
                    <a:pt x="2735" y="3679"/>
                  </a:lnTo>
                  <a:lnTo>
                    <a:pt x="2764" y="3689"/>
                  </a:lnTo>
                  <a:lnTo>
                    <a:pt x="2791" y="3697"/>
                  </a:lnTo>
                  <a:lnTo>
                    <a:pt x="2818" y="3703"/>
                  </a:lnTo>
                  <a:lnTo>
                    <a:pt x="2842" y="3708"/>
                  </a:lnTo>
                  <a:lnTo>
                    <a:pt x="2866" y="3710"/>
                  </a:lnTo>
                  <a:lnTo>
                    <a:pt x="2890" y="3711"/>
                  </a:lnTo>
                  <a:lnTo>
                    <a:pt x="2901" y="3710"/>
                  </a:lnTo>
                  <a:lnTo>
                    <a:pt x="2913" y="3709"/>
                  </a:lnTo>
                  <a:lnTo>
                    <a:pt x="2924" y="3708"/>
                  </a:lnTo>
                  <a:lnTo>
                    <a:pt x="2937" y="3706"/>
                  </a:lnTo>
                  <a:lnTo>
                    <a:pt x="2962" y="3700"/>
                  </a:lnTo>
                  <a:lnTo>
                    <a:pt x="2990" y="3691"/>
                  </a:lnTo>
                  <a:lnTo>
                    <a:pt x="3018" y="3680"/>
                  </a:lnTo>
                  <a:lnTo>
                    <a:pt x="3050" y="3666"/>
                  </a:lnTo>
                  <a:lnTo>
                    <a:pt x="3086" y="3649"/>
                  </a:lnTo>
                  <a:lnTo>
                    <a:pt x="3124" y="3629"/>
                  </a:lnTo>
                  <a:lnTo>
                    <a:pt x="3118" y="3621"/>
                  </a:lnTo>
                  <a:lnTo>
                    <a:pt x="3111" y="3615"/>
                  </a:lnTo>
                  <a:lnTo>
                    <a:pt x="3106" y="3610"/>
                  </a:lnTo>
                  <a:lnTo>
                    <a:pt x="3101" y="3606"/>
                  </a:lnTo>
                  <a:lnTo>
                    <a:pt x="3095" y="3602"/>
                  </a:lnTo>
                  <a:lnTo>
                    <a:pt x="3090" y="3599"/>
                  </a:lnTo>
                  <a:lnTo>
                    <a:pt x="3086" y="3598"/>
                  </a:lnTo>
                  <a:lnTo>
                    <a:pt x="3081" y="3597"/>
                  </a:lnTo>
                  <a:lnTo>
                    <a:pt x="3076" y="3597"/>
                  </a:lnTo>
                  <a:lnTo>
                    <a:pt x="3072" y="3598"/>
                  </a:lnTo>
                  <a:lnTo>
                    <a:pt x="3068" y="3600"/>
                  </a:lnTo>
                  <a:lnTo>
                    <a:pt x="3064" y="3601"/>
                  </a:lnTo>
                  <a:lnTo>
                    <a:pt x="3056" y="3608"/>
                  </a:lnTo>
                  <a:lnTo>
                    <a:pt x="3049" y="3614"/>
                  </a:lnTo>
                  <a:lnTo>
                    <a:pt x="3033" y="3631"/>
                  </a:lnTo>
                  <a:lnTo>
                    <a:pt x="3017" y="3648"/>
                  </a:lnTo>
                  <a:lnTo>
                    <a:pt x="3009" y="3655"/>
                  </a:lnTo>
                  <a:lnTo>
                    <a:pt x="2999" y="3661"/>
                  </a:lnTo>
                  <a:lnTo>
                    <a:pt x="2994" y="3663"/>
                  </a:lnTo>
                  <a:lnTo>
                    <a:pt x="2989" y="3665"/>
                  </a:lnTo>
                  <a:lnTo>
                    <a:pt x="2984" y="3666"/>
                  </a:lnTo>
                  <a:lnTo>
                    <a:pt x="2978" y="3666"/>
                  </a:lnTo>
                  <a:lnTo>
                    <a:pt x="2976" y="3653"/>
                  </a:lnTo>
                  <a:lnTo>
                    <a:pt x="2975" y="3642"/>
                  </a:lnTo>
                  <a:lnTo>
                    <a:pt x="2976" y="3630"/>
                  </a:lnTo>
                  <a:lnTo>
                    <a:pt x="2976" y="3619"/>
                  </a:lnTo>
                  <a:lnTo>
                    <a:pt x="2979" y="3598"/>
                  </a:lnTo>
                  <a:lnTo>
                    <a:pt x="2980" y="3577"/>
                  </a:lnTo>
                  <a:lnTo>
                    <a:pt x="3004" y="3555"/>
                  </a:lnTo>
                  <a:lnTo>
                    <a:pt x="3028" y="3532"/>
                  </a:lnTo>
                  <a:lnTo>
                    <a:pt x="3051" y="3509"/>
                  </a:lnTo>
                  <a:lnTo>
                    <a:pt x="3075" y="3487"/>
                  </a:lnTo>
                  <a:lnTo>
                    <a:pt x="3099" y="3465"/>
                  </a:lnTo>
                  <a:lnTo>
                    <a:pt x="3122" y="3443"/>
                  </a:lnTo>
                  <a:lnTo>
                    <a:pt x="3146" y="3420"/>
                  </a:lnTo>
                  <a:lnTo>
                    <a:pt x="3169" y="3397"/>
                  </a:lnTo>
                  <a:lnTo>
                    <a:pt x="3169" y="3394"/>
                  </a:lnTo>
                  <a:lnTo>
                    <a:pt x="3139" y="3378"/>
                  </a:lnTo>
                  <a:lnTo>
                    <a:pt x="3109" y="3364"/>
                  </a:lnTo>
                  <a:lnTo>
                    <a:pt x="3079" y="3349"/>
                  </a:lnTo>
                  <a:lnTo>
                    <a:pt x="3049" y="3333"/>
                  </a:lnTo>
                  <a:lnTo>
                    <a:pt x="3050" y="3308"/>
                  </a:lnTo>
                  <a:lnTo>
                    <a:pt x="3050" y="3282"/>
                  </a:lnTo>
                  <a:lnTo>
                    <a:pt x="3052" y="3257"/>
                  </a:lnTo>
                  <a:lnTo>
                    <a:pt x="3054" y="3232"/>
                  </a:lnTo>
                  <a:lnTo>
                    <a:pt x="3056" y="3220"/>
                  </a:lnTo>
                  <a:lnTo>
                    <a:pt x="3058" y="3208"/>
                  </a:lnTo>
                  <a:lnTo>
                    <a:pt x="3063" y="3198"/>
                  </a:lnTo>
                  <a:lnTo>
                    <a:pt x="3067" y="3186"/>
                  </a:lnTo>
                  <a:lnTo>
                    <a:pt x="3071" y="3177"/>
                  </a:lnTo>
                  <a:lnTo>
                    <a:pt x="3077" y="3167"/>
                  </a:lnTo>
                  <a:lnTo>
                    <a:pt x="3085" y="3158"/>
                  </a:lnTo>
                  <a:lnTo>
                    <a:pt x="3093" y="3150"/>
                  </a:lnTo>
                  <a:lnTo>
                    <a:pt x="3086" y="3105"/>
                  </a:lnTo>
                  <a:lnTo>
                    <a:pt x="3080" y="3058"/>
                  </a:lnTo>
                  <a:lnTo>
                    <a:pt x="3074" y="3012"/>
                  </a:lnTo>
                  <a:lnTo>
                    <a:pt x="3071" y="2965"/>
                  </a:lnTo>
                  <a:lnTo>
                    <a:pt x="3068" y="2918"/>
                  </a:lnTo>
                  <a:lnTo>
                    <a:pt x="3066" y="2871"/>
                  </a:lnTo>
                  <a:lnTo>
                    <a:pt x="3066" y="2824"/>
                  </a:lnTo>
                  <a:lnTo>
                    <a:pt x="3066" y="2776"/>
                  </a:lnTo>
                  <a:lnTo>
                    <a:pt x="3066" y="2729"/>
                  </a:lnTo>
                  <a:lnTo>
                    <a:pt x="3068" y="2681"/>
                  </a:lnTo>
                  <a:lnTo>
                    <a:pt x="3069" y="2635"/>
                  </a:lnTo>
                  <a:lnTo>
                    <a:pt x="3071" y="2587"/>
                  </a:lnTo>
                  <a:lnTo>
                    <a:pt x="3074" y="2540"/>
                  </a:lnTo>
                  <a:lnTo>
                    <a:pt x="3077" y="2494"/>
                  </a:lnTo>
                  <a:lnTo>
                    <a:pt x="3080" y="2449"/>
                  </a:lnTo>
                  <a:lnTo>
                    <a:pt x="3083" y="2402"/>
                  </a:lnTo>
                  <a:lnTo>
                    <a:pt x="3095" y="2383"/>
                  </a:lnTo>
                  <a:lnTo>
                    <a:pt x="3108" y="2363"/>
                  </a:lnTo>
                  <a:lnTo>
                    <a:pt x="3121" y="2344"/>
                  </a:lnTo>
                  <a:lnTo>
                    <a:pt x="3133" y="2325"/>
                  </a:lnTo>
                  <a:lnTo>
                    <a:pt x="3147" y="2310"/>
                  </a:lnTo>
                  <a:lnTo>
                    <a:pt x="3160" y="2297"/>
                  </a:lnTo>
                  <a:lnTo>
                    <a:pt x="3173" y="2285"/>
                  </a:lnTo>
                  <a:lnTo>
                    <a:pt x="3187" y="2274"/>
                  </a:lnTo>
                  <a:lnTo>
                    <a:pt x="3216" y="2253"/>
                  </a:lnTo>
                  <a:lnTo>
                    <a:pt x="3245" y="2234"/>
                  </a:lnTo>
                  <a:lnTo>
                    <a:pt x="3274" y="2215"/>
                  </a:lnTo>
                  <a:lnTo>
                    <a:pt x="3303" y="2194"/>
                  </a:lnTo>
                  <a:lnTo>
                    <a:pt x="3317" y="2183"/>
                  </a:lnTo>
                  <a:lnTo>
                    <a:pt x="3331" y="2171"/>
                  </a:lnTo>
                  <a:lnTo>
                    <a:pt x="3344" y="2158"/>
                  </a:lnTo>
                  <a:lnTo>
                    <a:pt x="3358" y="2143"/>
                  </a:lnTo>
                  <a:lnTo>
                    <a:pt x="3340" y="2119"/>
                  </a:lnTo>
                  <a:lnTo>
                    <a:pt x="3316" y="2124"/>
                  </a:lnTo>
                  <a:lnTo>
                    <a:pt x="3293" y="2130"/>
                  </a:lnTo>
                  <a:lnTo>
                    <a:pt x="3272" y="2137"/>
                  </a:lnTo>
                  <a:lnTo>
                    <a:pt x="3253" y="2143"/>
                  </a:lnTo>
                  <a:lnTo>
                    <a:pt x="3233" y="2151"/>
                  </a:lnTo>
                  <a:lnTo>
                    <a:pt x="3214" y="2159"/>
                  </a:lnTo>
                  <a:lnTo>
                    <a:pt x="3194" y="2169"/>
                  </a:lnTo>
                  <a:lnTo>
                    <a:pt x="3172" y="2180"/>
                  </a:lnTo>
                  <a:lnTo>
                    <a:pt x="3171" y="2174"/>
                  </a:lnTo>
                  <a:lnTo>
                    <a:pt x="3171" y="2167"/>
                  </a:lnTo>
                  <a:lnTo>
                    <a:pt x="3173" y="2162"/>
                  </a:lnTo>
                  <a:lnTo>
                    <a:pt x="3177" y="2157"/>
                  </a:lnTo>
                  <a:lnTo>
                    <a:pt x="3182" y="2153"/>
                  </a:lnTo>
                  <a:lnTo>
                    <a:pt x="3189" y="2148"/>
                  </a:lnTo>
                  <a:lnTo>
                    <a:pt x="3197" y="2143"/>
                  </a:lnTo>
                  <a:lnTo>
                    <a:pt x="3205" y="2139"/>
                  </a:lnTo>
                  <a:lnTo>
                    <a:pt x="3225" y="2130"/>
                  </a:lnTo>
                  <a:lnTo>
                    <a:pt x="3247" y="2120"/>
                  </a:lnTo>
                  <a:lnTo>
                    <a:pt x="3272" y="2109"/>
                  </a:lnTo>
                  <a:lnTo>
                    <a:pt x="3295" y="2096"/>
                  </a:lnTo>
                  <a:lnTo>
                    <a:pt x="3306" y="2088"/>
                  </a:lnTo>
                  <a:lnTo>
                    <a:pt x="3317" y="2080"/>
                  </a:lnTo>
                  <a:lnTo>
                    <a:pt x="3328" y="2070"/>
                  </a:lnTo>
                  <a:lnTo>
                    <a:pt x="3337" y="2061"/>
                  </a:lnTo>
                  <a:lnTo>
                    <a:pt x="3345" y="2050"/>
                  </a:lnTo>
                  <a:lnTo>
                    <a:pt x="3354" y="2037"/>
                  </a:lnTo>
                  <a:lnTo>
                    <a:pt x="3360" y="2025"/>
                  </a:lnTo>
                  <a:lnTo>
                    <a:pt x="3366" y="2010"/>
                  </a:lnTo>
                  <a:lnTo>
                    <a:pt x="3369" y="1995"/>
                  </a:lnTo>
                  <a:lnTo>
                    <a:pt x="3371" y="1977"/>
                  </a:lnTo>
                  <a:lnTo>
                    <a:pt x="3371" y="1959"/>
                  </a:lnTo>
                  <a:lnTo>
                    <a:pt x="3370" y="1939"/>
                  </a:lnTo>
                  <a:lnTo>
                    <a:pt x="3366" y="1918"/>
                  </a:lnTo>
                  <a:lnTo>
                    <a:pt x="3359" y="1895"/>
                  </a:lnTo>
                  <a:lnTo>
                    <a:pt x="3352" y="1871"/>
                  </a:lnTo>
                  <a:lnTo>
                    <a:pt x="3340" y="18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dirty="0"/>
            </a:p>
          </p:txBody>
        </p:sp>
        <p:sp>
          <p:nvSpPr>
            <p:cNvPr id="5" name="Freeform 15">
              <a:extLst>
                <a:ext uri="{FF2B5EF4-FFF2-40B4-BE49-F238E27FC236}">
                  <a16:creationId xmlns:a16="http://schemas.microsoft.com/office/drawing/2014/main" id="{B95BF1EE-974D-981C-AD99-E78A2A39A628}"/>
                </a:ext>
              </a:extLst>
            </p:cNvPr>
            <p:cNvSpPr>
              <a:spLocks/>
            </p:cNvSpPr>
            <p:nvPr userDrawn="1"/>
          </p:nvSpPr>
          <p:spPr bwMode="auto">
            <a:xfrm>
              <a:off x="301427" y="6725692"/>
              <a:ext cx="33338" cy="38100"/>
            </a:xfrm>
            <a:custGeom>
              <a:avLst/>
              <a:gdLst>
                <a:gd name="T0" fmla="*/ 1 w 304"/>
                <a:gd name="T1" fmla="*/ 0 h 338"/>
                <a:gd name="T2" fmla="*/ 1 w 304"/>
                <a:gd name="T3" fmla="*/ 0 h 338"/>
                <a:gd name="T4" fmla="*/ 1 w 304"/>
                <a:gd name="T5" fmla="*/ 1 h 338"/>
                <a:gd name="T6" fmla="*/ 1 w 304"/>
                <a:gd name="T7" fmla="*/ 1 h 338"/>
                <a:gd name="T8" fmla="*/ 1 w 304"/>
                <a:gd name="T9" fmla="*/ 0 h 338"/>
                <a:gd name="T10" fmla="*/ 1 w 304"/>
                <a:gd name="T11" fmla="*/ 0 h 338"/>
                <a:gd name="T12" fmla="*/ 1 w 304"/>
                <a:gd name="T13" fmla="*/ 0 h 338"/>
                <a:gd name="T14" fmla="*/ 1 w 304"/>
                <a:gd name="T15" fmla="*/ 0 h 338"/>
                <a:gd name="T16" fmla="*/ 1 w 304"/>
                <a:gd name="T17" fmla="*/ 0 h 338"/>
                <a:gd name="T18" fmla="*/ 1 w 304"/>
                <a:gd name="T19" fmla="*/ 0 h 338"/>
                <a:gd name="T20" fmla="*/ 1 w 304"/>
                <a:gd name="T21" fmla="*/ 0 h 338"/>
                <a:gd name="T22" fmla="*/ 1 w 304"/>
                <a:gd name="T23" fmla="*/ 0 h 338"/>
                <a:gd name="T24" fmla="*/ 1 w 304"/>
                <a:gd name="T25" fmla="*/ 0 h 338"/>
                <a:gd name="T26" fmla="*/ 1 w 304"/>
                <a:gd name="T27" fmla="*/ 0 h 338"/>
                <a:gd name="T28" fmla="*/ 1 w 304"/>
                <a:gd name="T29" fmla="*/ 0 h 338"/>
                <a:gd name="T30" fmla="*/ 1 w 304"/>
                <a:gd name="T31" fmla="*/ 1 h 338"/>
                <a:gd name="T32" fmla="*/ 1 w 304"/>
                <a:gd name="T33" fmla="*/ 1 h 338"/>
                <a:gd name="T34" fmla="*/ 1 w 304"/>
                <a:gd name="T35" fmla="*/ 1 h 338"/>
                <a:gd name="T36" fmla="*/ 1 w 304"/>
                <a:gd name="T37" fmla="*/ 1 h 338"/>
                <a:gd name="T38" fmla="*/ 1 w 304"/>
                <a:gd name="T39" fmla="*/ 1 h 338"/>
                <a:gd name="T40" fmla="*/ 1 w 304"/>
                <a:gd name="T41" fmla="*/ 1 h 338"/>
                <a:gd name="T42" fmla="*/ 1 w 304"/>
                <a:gd name="T43" fmla="*/ 1 h 338"/>
                <a:gd name="T44" fmla="*/ 1 w 304"/>
                <a:gd name="T45" fmla="*/ 1 h 338"/>
                <a:gd name="T46" fmla="*/ 1 w 304"/>
                <a:gd name="T47" fmla="*/ 1 h 338"/>
                <a:gd name="T48" fmla="*/ 1 w 304"/>
                <a:gd name="T49" fmla="*/ 1 h 338"/>
                <a:gd name="T50" fmla="*/ 1 w 304"/>
                <a:gd name="T51" fmla="*/ 1 h 338"/>
                <a:gd name="T52" fmla="*/ 1 w 304"/>
                <a:gd name="T53" fmla="*/ 2 h 338"/>
                <a:gd name="T54" fmla="*/ 1 w 304"/>
                <a:gd name="T55" fmla="*/ 2 h 338"/>
                <a:gd name="T56" fmla="*/ 1 w 304"/>
                <a:gd name="T57" fmla="*/ 2 h 338"/>
                <a:gd name="T58" fmla="*/ 1 w 304"/>
                <a:gd name="T59" fmla="*/ 2 h 338"/>
                <a:gd name="T60" fmla="*/ 1 w 304"/>
                <a:gd name="T61" fmla="*/ 2 h 338"/>
                <a:gd name="T62" fmla="*/ 0 w 304"/>
                <a:gd name="T63" fmla="*/ 2 h 338"/>
                <a:gd name="T64" fmla="*/ 0 w 304"/>
                <a:gd name="T65" fmla="*/ 2 h 338"/>
                <a:gd name="T66" fmla="*/ 0 w 304"/>
                <a:gd name="T67" fmla="*/ 2 h 338"/>
                <a:gd name="T68" fmla="*/ 0 w 304"/>
                <a:gd name="T69" fmla="*/ 1 h 338"/>
                <a:gd name="T70" fmla="*/ 0 w 304"/>
                <a:gd name="T71" fmla="*/ 1 h 338"/>
                <a:gd name="T72" fmla="*/ 0 w 304"/>
                <a:gd name="T73" fmla="*/ 1 h 338"/>
                <a:gd name="T74" fmla="*/ 0 w 304"/>
                <a:gd name="T75" fmla="*/ 1 h 338"/>
                <a:gd name="T76" fmla="*/ 0 w 304"/>
                <a:gd name="T77" fmla="*/ 1 h 338"/>
                <a:gd name="T78" fmla="*/ 1 w 304"/>
                <a:gd name="T79" fmla="*/ 1 h 338"/>
                <a:gd name="T80" fmla="*/ 1 w 304"/>
                <a:gd name="T81" fmla="*/ 1 h 338"/>
                <a:gd name="T82" fmla="*/ 1 w 304"/>
                <a:gd name="T83" fmla="*/ 1 h 338"/>
                <a:gd name="T84" fmla="*/ 1 w 304"/>
                <a:gd name="T85" fmla="*/ 1 h 338"/>
                <a:gd name="T86" fmla="*/ 1 w 304"/>
                <a:gd name="T87" fmla="*/ 1 h 338"/>
                <a:gd name="T88" fmla="*/ 1 w 304"/>
                <a:gd name="T89" fmla="*/ 1 h 338"/>
                <a:gd name="T90" fmla="*/ 1 w 304"/>
                <a:gd name="T91" fmla="*/ 1 h 338"/>
                <a:gd name="T92" fmla="*/ 1 w 304"/>
                <a:gd name="T93" fmla="*/ 1 h 338"/>
                <a:gd name="T94" fmla="*/ 1 w 304"/>
                <a:gd name="T95" fmla="*/ 1 h 338"/>
                <a:gd name="T96" fmla="*/ 0 w 304"/>
                <a:gd name="T97" fmla="*/ 1 h 338"/>
                <a:gd name="T98" fmla="*/ 0 w 304"/>
                <a:gd name="T99" fmla="*/ 1 h 338"/>
                <a:gd name="T100" fmla="*/ 0 w 304"/>
                <a:gd name="T101" fmla="*/ 1 h 338"/>
                <a:gd name="T102" fmla="*/ 0 w 304"/>
                <a:gd name="T103" fmla="*/ 1 h 338"/>
                <a:gd name="T104" fmla="*/ 0 w 304"/>
                <a:gd name="T105" fmla="*/ 0 h 338"/>
                <a:gd name="T106" fmla="*/ 0 w 304"/>
                <a:gd name="T107" fmla="*/ 0 h 338"/>
                <a:gd name="T108" fmla="*/ 0 w 304"/>
                <a:gd name="T109" fmla="*/ 0 h 338"/>
                <a:gd name="T110" fmla="*/ 0 w 304"/>
                <a:gd name="T111" fmla="*/ 0 h 338"/>
                <a:gd name="T112" fmla="*/ 0 w 304"/>
                <a:gd name="T113" fmla="*/ 0 h 338"/>
                <a:gd name="T114" fmla="*/ 0 w 304"/>
                <a:gd name="T115" fmla="*/ 0 h 338"/>
                <a:gd name="T116" fmla="*/ 1 w 304"/>
                <a:gd name="T117" fmla="*/ 0 h 338"/>
                <a:gd name="T118" fmla="*/ 1 w 304"/>
                <a:gd name="T119" fmla="*/ 0 h 338"/>
                <a:gd name="T120" fmla="*/ 1 w 304"/>
                <a:gd name="T121" fmla="*/ 0 h 338"/>
                <a:gd name="T122" fmla="*/ 1 w 304"/>
                <a:gd name="T123" fmla="*/ 0 h 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4" h="338">
                  <a:moveTo>
                    <a:pt x="223" y="12"/>
                  </a:moveTo>
                  <a:lnTo>
                    <a:pt x="245" y="19"/>
                  </a:lnTo>
                  <a:lnTo>
                    <a:pt x="267" y="29"/>
                  </a:lnTo>
                  <a:lnTo>
                    <a:pt x="287" y="38"/>
                  </a:lnTo>
                  <a:lnTo>
                    <a:pt x="304" y="50"/>
                  </a:lnTo>
                  <a:lnTo>
                    <a:pt x="275" y="143"/>
                  </a:lnTo>
                  <a:lnTo>
                    <a:pt x="238" y="131"/>
                  </a:lnTo>
                  <a:lnTo>
                    <a:pt x="237" y="117"/>
                  </a:lnTo>
                  <a:lnTo>
                    <a:pt x="235" y="105"/>
                  </a:lnTo>
                  <a:lnTo>
                    <a:pt x="234" y="91"/>
                  </a:lnTo>
                  <a:lnTo>
                    <a:pt x="235" y="79"/>
                  </a:lnTo>
                  <a:lnTo>
                    <a:pt x="227" y="73"/>
                  </a:lnTo>
                  <a:lnTo>
                    <a:pt x="218" y="67"/>
                  </a:lnTo>
                  <a:lnTo>
                    <a:pt x="205" y="60"/>
                  </a:lnTo>
                  <a:lnTo>
                    <a:pt x="191" y="55"/>
                  </a:lnTo>
                  <a:lnTo>
                    <a:pt x="182" y="52"/>
                  </a:lnTo>
                  <a:lnTo>
                    <a:pt x="172" y="51"/>
                  </a:lnTo>
                  <a:lnTo>
                    <a:pt x="164" y="51"/>
                  </a:lnTo>
                  <a:lnTo>
                    <a:pt x="155" y="53"/>
                  </a:lnTo>
                  <a:lnTo>
                    <a:pt x="148" y="56"/>
                  </a:lnTo>
                  <a:lnTo>
                    <a:pt x="142" y="60"/>
                  </a:lnTo>
                  <a:lnTo>
                    <a:pt x="139" y="65"/>
                  </a:lnTo>
                  <a:lnTo>
                    <a:pt x="136" y="68"/>
                  </a:lnTo>
                  <a:lnTo>
                    <a:pt x="134" y="72"/>
                  </a:lnTo>
                  <a:lnTo>
                    <a:pt x="132" y="77"/>
                  </a:lnTo>
                  <a:lnTo>
                    <a:pt x="131" y="83"/>
                  </a:lnTo>
                  <a:lnTo>
                    <a:pt x="131" y="89"/>
                  </a:lnTo>
                  <a:lnTo>
                    <a:pt x="131" y="94"/>
                  </a:lnTo>
                  <a:lnTo>
                    <a:pt x="133" y="99"/>
                  </a:lnTo>
                  <a:lnTo>
                    <a:pt x="135" y="105"/>
                  </a:lnTo>
                  <a:lnTo>
                    <a:pt x="137" y="110"/>
                  </a:lnTo>
                  <a:lnTo>
                    <a:pt x="142" y="115"/>
                  </a:lnTo>
                  <a:lnTo>
                    <a:pt x="146" y="121"/>
                  </a:lnTo>
                  <a:lnTo>
                    <a:pt x="155" y="130"/>
                  </a:lnTo>
                  <a:lnTo>
                    <a:pt x="167" y="140"/>
                  </a:lnTo>
                  <a:lnTo>
                    <a:pt x="180" y="150"/>
                  </a:lnTo>
                  <a:lnTo>
                    <a:pt x="192" y="160"/>
                  </a:lnTo>
                  <a:lnTo>
                    <a:pt x="205" y="171"/>
                  </a:lnTo>
                  <a:lnTo>
                    <a:pt x="216" y="182"/>
                  </a:lnTo>
                  <a:lnTo>
                    <a:pt x="227" y="195"/>
                  </a:lnTo>
                  <a:lnTo>
                    <a:pt x="235" y="207"/>
                  </a:lnTo>
                  <a:lnTo>
                    <a:pt x="240" y="215"/>
                  </a:lnTo>
                  <a:lnTo>
                    <a:pt x="242" y="222"/>
                  </a:lnTo>
                  <a:lnTo>
                    <a:pt x="244" y="229"/>
                  </a:lnTo>
                  <a:lnTo>
                    <a:pt x="246" y="238"/>
                  </a:lnTo>
                  <a:lnTo>
                    <a:pt x="246" y="246"/>
                  </a:lnTo>
                  <a:lnTo>
                    <a:pt x="245" y="255"/>
                  </a:lnTo>
                  <a:lnTo>
                    <a:pt x="244" y="264"/>
                  </a:lnTo>
                  <a:lnTo>
                    <a:pt x="242" y="274"/>
                  </a:lnTo>
                  <a:lnTo>
                    <a:pt x="238" y="283"/>
                  </a:lnTo>
                  <a:lnTo>
                    <a:pt x="232" y="293"/>
                  </a:lnTo>
                  <a:lnTo>
                    <a:pt x="227" y="301"/>
                  </a:lnTo>
                  <a:lnTo>
                    <a:pt x="220" y="310"/>
                  </a:lnTo>
                  <a:lnTo>
                    <a:pt x="212" y="316"/>
                  </a:lnTo>
                  <a:lnTo>
                    <a:pt x="204" y="322"/>
                  </a:lnTo>
                  <a:lnTo>
                    <a:pt x="194" y="328"/>
                  </a:lnTo>
                  <a:lnTo>
                    <a:pt x="184" y="332"/>
                  </a:lnTo>
                  <a:lnTo>
                    <a:pt x="173" y="335"/>
                  </a:lnTo>
                  <a:lnTo>
                    <a:pt x="162" y="337"/>
                  </a:lnTo>
                  <a:lnTo>
                    <a:pt x="149" y="338"/>
                  </a:lnTo>
                  <a:lnTo>
                    <a:pt x="135" y="338"/>
                  </a:lnTo>
                  <a:lnTo>
                    <a:pt x="122" y="338"/>
                  </a:lnTo>
                  <a:lnTo>
                    <a:pt x="107" y="336"/>
                  </a:lnTo>
                  <a:lnTo>
                    <a:pt x="92" y="332"/>
                  </a:lnTo>
                  <a:lnTo>
                    <a:pt x="76" y="328"/>
                  </a:lnTo>
                  <a:lnTo>
                    <a:pt x="56" y="321"/>
                  </a:lnTo>
                  <a:lnTo>
                    <a:pt x="36" y="313"/>
                  </a:lnTo>
                  <a:lnTo>
                    <a:pt x="17" y="303"/>
                  </a:lnTo>
                  <a:lnTo>
                    <a:pt x="0" y="295"/>
                  </a:lnTo>
                  <a:lnTo>
                    <a:pt x="29" y="205"/>
                  </a:lnTo>
                  <a:lnTo>
                    <a:pt x="66" y="217"/>
                  </a:lnTo>
                  <a:lnTo>
                    <a:pt x="67" y="231"/>
                  </a:lnTo>
                  <a:lnTo>
                    <a:pt x="69" y="244"/>
                  </a:lnTo>
                  <a:lnTo>
                    <a:pt x="69" y="258"/>
                  </a:lnTo>
                  <a:lnTo>
                    <a:pt x="68" y="269"/>
                  </a:lnTo>
                  <a:lnTo>
                    <a:pt x="74" y="274"/>
                  </a:lnTo>
                  <a:lnTo>
                    <a:pt x="82" y="279"/>
                  </a:lnTo>
                  <a:lnTo>
                    <a:pt x="93" y="283"/>
                  </a:lnTo>
                  <a:lnTo>
                    <a:pt x="103" y="288"/>
                  </a:lnTo>
                  <a:lnTo>
                    <a:pt x="113" y="290"/>
                  </a:lnTo>
                  <a:lnTo>
                    <a:pt x="123" y="291"/>
                  </a:lnTo>
                  <a:lnTo>
                    <a:pt x="131" y="291"/>
                  </a:lnTo>
                  <a:lnTo>
                    <a:pt x="138" y="289"/>
                  </a:lnTo>
                  <a:lnTo>
                    <a:pt x="146" y="285"/>
                  </a:lnTo>
                  <a:lnTo>
                    <a:pt x="151" y="280"/>
                  </a:lnTo>
                  <a:lnTo>
                    <a:pt x="155" y="274"/>
                  </a:lnTo>
                  <a:lnTo>
                    <a:pt x="160" y="265"/>
                  </a:lnTo>
                  <a:lnTo>
                    <a:pt x="161" y="260"/>
                  </a:lnTo>
                  <a:lnTo>
                    <a:pt x="161" y="255"/>
                  </a:lnTo>
                  <a:lnTo>
                    <a:pt x="160" y="250"/>
                  </a:lnTo>
                  <a:lnTo>
                    <a:pt x="158" y="244"/>
                  </a:lnTo>
                  <a:lnTo>
                    <a:pt x="156" y="239"/>
                  </a:lnTo>
                  <a:lnTo>
                    <a:pt x="153" y="235"/>
                  </a:lnTo>
                  <a:lnTo>
                    <a:pt x="149" y="229"/>
                  </a:lnTo>
                  <a:lnTo>
                    <a:pt x="145" y="224"/>
                  </a:lnTo>
                  <a:lnTo>
                    <a:pt x="124" y="205"/>
                  </a:lnTo>
                  <a:lnTo>
                    <a:pt x="98" y="184"/>
                  </a:lnTo>
                  <a:lnTo>
                    <a:pt x="86" y="173"/>
                  </a:lnTo>
                  <a:lnTo>
                    <a:pt x="73" y="162"/>
                  </a:lnTo>
                  <a:lnTo>
                    <a:pt x="62" y="149"/>
                  </a:lnTo>
                  <a:lnTo>
                    <a:pt x="54" y="136"/>
                  </a:lnTo>
                  <a:lnTo>
                    <a:pt x="50" y="129"/>
                  </a:lnTo>
                  <a:lnTo>
                    <a:pt x="47" y="122"/>
                  </a:lnTo>
                  <a:lnTo>
                    <a:pt x="44" y="114"/>
                  </a:lnTo>
                  <a:lnTo>
                    <a:pt x="43" y="106"/>
                  </a:lnTo>
                  <a:lnTo>
                    <a:pt x="43" y="97"/>
                  </a:lnTo>
                  <a:lnTo>
                    <a:pt x="43" y="89"/>
                  </a:lnTo>
                  <a:lnTo>
                    <a:pt x="44" y="79"/>
                  </a:lnTo>
                  <a:lnTo>
                    <a:pt x="48" y="70"/>
                  </a:lnTo>
                  <a:lnTo>
                    <a:pt x="52" y="60"/>
                  </a:lnTo>
                  <a:lnTo>
                    <a:pt x="56" y="50"/>
                  </a:lnTo>
                  <a:lnTo>
                    <a:pt x="62" y="41"/>
                  </a:lnTo>
                  <a:lnTo>
                    <a:pt x="70" y="33"/>
                  </a:lnTo>
                  <a:lnTo>
                    <a:pt x="78" y="26"/>
                  </a:lnTo>
                  <a:lnTo>
                    <a:pt x="87" y="19"/>
                  </a:lnTo>
                  <a:lnTo>
                    <a:pt x="97" y="14"/>
                  </a:lnTo>
                  <a:lnTo>
                    <a:pt x="108" y="9"/>
                  </a:lnTo>
                  <a:lnTo>
                    <a:pt x="119" y="5"/>
                  </a:lnTo>
                  <a:lnTo>
                    <a:pt x="132" y="2"/>
                  </a:lnTo>
                  <a:lnTo>
                    <a:pt x="146" y="1"/>
                  </a:lnTo>
                  <a:lnTo>
                    <a:pt x="160" y="0"/>
                  </a:lnTo>
                  <a:lnTo>
                    <a:pt x="174" y="1"/>
                  </a:lnTo>
                  <a:lnTo>
                    <a:pt x="190" y="3"/>
                  </a:lnTo>
                  <a:lnTo>
                    <a:pt x="206" y="7"/>
                  </a:lnTo>
                  <a:lnTo>
                    <a:pt x="223"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6" name="Freeform 16">
              <a:extLst>
                <a:ext uri="{FF2B5EF4-FFF2-40B4-BE49-F238E27FC236}">
                  <a16:creationId xmlns:a16="http://schemas.microsoft.com/office/drawing/2014/main" id="{240DC327-69C5-C122-85E0-51B22D79D3EF}"/>
                </a:ext>
              </a:extLst>
            </p:cNvPr>
            <p:cNvSpPr>
              <a:spLocks/>
            </p:cNvSpPr>
            <p:nvPr userDrawn="1"/>
          </p:nvSpPr>
          <p:spPr bwMode="auto">
            <a:xfrm>
              <a:off x="260152" y="6706642"/>
              <a:ext cx="36513" cy="42863"/>
            </a:xfrm>
            <a:custGeom>
              <a:avLst/>
              <a:gdLst>
                <a:gd name="T0" fmla="*/ 2 w 311"/>
                <a:gd name="T1" fmla="*/ 0 h 374"/>
                <a:gd name="T2" fmla="*/ 2 w 311"/>
                <a:gd name="T3" fmla="*/ 1 h 374"/>
                <a:gd name="T4" fmla="*/ 2 w 311"/>
                <a:gd name="T5" fmla="*/ 1 h 374"/>
                <a:gd name="T6" fmla="*/ 1 w 311"/>
                <a:gd name="T7" fmla="*/ 1 h 374"/>
                <a:gd name="T8" fmla="*/ 1 w 311"/>
                <a:gd name="T9" fmla="*/ 1 h 374"/>
                <a:gd name="T10" fmla="*/ 1 w 311"/>
                <a:gd name="T11" fmla="*/ 1 h 374"/>
                <a:gd name="T12" fmla="*/ 1 w 311"/>
                <a:gd name="T13" fmla="*/ 2 h 374"/>
                <a:gd name="T14" fmla="*/ 1 w 311"/>
                <a:gd name="T15" fmla="*/ 2 h 374"/>
                <a:gd name="T16" fmla="*/ 1 w 311"/>
                <a:gd name="T17" fmla="*/ 2 h 374"/>
                <a:gd name="T18" fmla="*/ 1 w 311"/>
                <a:gd name="T19" fmla="*/ 2 h 374"/>
                <a:gd name="T20" fmla="*/ 1 w 311"/>
                <a:gd name="T21" fmla="*/ 2 h 374"/>
                <a:gd name="T22" fmla="*/ 1 w 311"/>
                <a:gd name="T23" fmla="*/ 2 h 374"/>
                <a:gd name="T24" fmla="*/ 0 w 311"/>
                <a:gd name="T25" fmla="*/ 2 h 374"/>
                <a:gd name="T26" fmla="*/ 0 w 311"/>
                <a:gd name="T27" fmla="*/ 1 h 374"/>
                <a:gd name="T28" fmla="*/ 0 w 311"/>
                <a:gd name="T29" fmla="*/ 1 h 374"/>
                <a:gd name="T30" fmla="*/ 0 w 311"/>
                <a:gd name="T31" fmla="*/ 1 h 374"/>
                <a:gd name="T32" fmla="*/ 0 w 311"/>
                <a:gd name="T33" fmla="*/ 1 h 374"/>
                <a:gd name="T34" fmla="*/ 0 w 311"/>
                <a:gd name="T35" fmla="*/ 1 h 374"/>
                <a:gd name="T36" fmla="*/ 1 w 311"/>
                <a:gd name="T37" fmla="*/ 0 h 374"/>
                <a:gd name="T38" fmla="*/ 1 w 311"/>
                <a:gd name="T39" fmla="*/ 0 h 374"/>
                <a:gd name="T40" fmla="*/ 1 w 311"/>
                <a:gd name="T41" fmla="*/ 0 h 374"/>
                <a:gd name="T42" fmla="*/ 1 w 311"/>
                <a:gd name="T43" fmla="*/ 0 h 374"/>
                <a:gd name="T44" fmla="*/ 1 w 311"/>
                <a:gd name="T45" fmla="*/ 0 h 374"/>
                <a:gd name="T46" fmla="*/ 1 w 311"/>
                <a:gd name="T47" fmla="*/ 0 h 374"/>
                <a:gd name="T48" fmla="*/ 2 w 311"/>
                <a:gd name="T49" fmla="*/ 0 h 3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1" h="374">
                  <a:moveTo>
                    <a:pt x="311" y="83"/>
                  </a:moveTo>
                  <a:lnTo>
                    <a:pt x="295" y="110"/>
                  </a:lnTo>
                  <a:lnTo>
                    <a:pt x="283" y="110"/>
                  </a:lnTo>
                  <a:lnTo>
                    <a:pt x="271" y="110"/>
                  </a:lnTo>
                  <a:lnTo>
                    <a:pt x="258" y="109"/>
                  </a:lnTo>
                  <a:lnTo>
                    <a:pt x="245" y="107"/>
                  </a:lnTo>
                  <a:lnTo>
                    <a:pt x="134" y="308"/>
                  </a:lnTo>
                  <a:lnTo>
                    <a:pt x="141" y="316"/>
                  </a:lnTo>
                  <a:lnTo>
                    <a:pt x="149" y="327"/>
                  </a:lnTo>
                  <a:lnTo>
                    <a:pt x="156" y="337"/>
                  </a:lnTo>
                  <a:lnTo>
                    <a:pt x="162" y="348"/>
                  </a:lnTo>
                  <a:lnTo>
                    <a:pt x="147" y="374"/>
                  </a:lnTo>
                  <a:lnTo>
                    <a:pt x="0" y="292"/>
                  </a:lnTo>
                  <a:lnTo>
                    <a:pt x="14" y="265"/>
                  </a:lnTo>
                  <a:lnTo>
                    <a:pt x="27" y="265"/>
                  </a:lnTo>
                  <a:lnTo>
                    <a:pt x="40" y="265"/>
                  </a:lnTo>
                  <a:lnTo>
                    <a:pt x="52" y="266"/>
                  </a:lnTo>
                  <a:lnTo>
                    <a:pt x="64" y="269"/>
                  </a:lnTo>
                  <a:lnTo>
                    <a:pt x="177" y="68"/>
                  </a:lnTo>
                  <a:lnTo>
                    <a:pt x="168" y="58"/>
                  </a:lnTo>
                  <a:lnTo>
                    <a:pt x="160" y="49"/>
                  </a:lnTo>
                  <a:lnTo>
                    <a:pt x="154" y="38"/>
                  </a:lnTo>
                  <a:lnTo>
                    <a:pt x="147" y="27"/>
                  </a:lnTo>
                  <a:lnTo>
                    <a:pt x="162" y="0"/>
                  </a:lnTo>
                  <a:lnTo>
                    <a:pt x="311"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7" name="Freeform 17">
              <a:extLst>
                <a:ext uri="{FF2B5EF4-FFF2-40B4-BE49-F238E27FC236}">
                  <a16:creationId xmlns:a16="http://schemas.microsoft.com/office/drawing/2014/main" id="{34C35756-9F83-01F6-ECC7-0F8828320745}"/>
                </a:ext>
              </a:extLst>
            </p:cNvPr>
            <p:cNvSpPr>
              <a:spLocks/>
            </p:cNvSpPr>
            <p:nvPr userDrawn="1"/>
          </p:nvSpPr>
          <p:spPr bwMode="auto">
            <a:xfrm>
              <a:off x="215702" y="6676479"/>
              <a:ext cx="44450" cy="42863"/>
            </a:xfrm>
            <a:custGeom>
              <a:avLst/>
              <a:gdLst>
                <a:gd name="T0" fmla="*/ 1 w 387"/>
                <a:gd name="T1" fmla="*/ 0 h 371"/>
                <a:gd name="T2" fmla="*/ 1 w 387"/>
                <a:gd name="T3" fmla="*/ 0 h 371"/>
                <a:gd name="T4" fmla="*/ 1 w 387"/>
                <a:gd name="T5" fmla="*/ 0 h 371"/>
                <a:gd name="T6" fmla="*/ 2 w 387"/>
                <a:gd name="T7" fmla="*/ 0 h 371"/>
                <a:gd name="T8" fmla="*/ 2 w 387"/>
                <a:gd name="T9" fmla="*/ 0 h 371"/>
                <a:gd name="T10" fmla="*/ 2 w 387"/>
                <a:gd name="T11" fmla="*/ 1 h 371"/>
                <a:gd name="T12" fmla="*/ 2 w 387"/>
                <a:gd name="T13" fmla="*/ 1 h 371"/>
                <a:gd name="T14" fmla="*/ 2 w 387"/>
                <a:gd name="T15" fmla="*/ 1 h 371"/>
                <a:gd name="T16" fmla="*/ 2 w 387"/>
                <a:gd name="T17" fmla="*/ 1 h 371"/>
                <a:gd name="T18" fmla="*/ 2 w 387"/>
                <a:gd name="T19" fmla="*/ 1 h 371"/>
                <a:gd name="T20" fmla="*/ 2 w 387"/>
                <a:gd name="T21" fmla="*/ 1 h 371"/>
                <a:gd name="T22" fmla="*/ 2 w 387"/>
                <a:gd name="T23" fmla="*/ 2 h 371"/>
                <a:gd name="T24" fmla="*/ 2 w 387"/>
                <a:gd name="T25" fmla="*/ 2 h 371"/>
                <a:gd name="T26" fmla="*/ 2 w 387"/>
                <a:gd name="T27" fmla="*/ 2 h 371"/>
                <a:gd name="T28" fmla="*/ 1 w 387"/>
                <a:gd name="T29" fmla="*/ 2 h 371"/>
                <a:gd name="T30" fmla="*/ 1 w 387"/>
                <a:gd name="T31" fmla="*/ 2 h 371"/>
                <a:gd name="T32" fmla="*/ 1 w 387"/>
                <a:gd name="T33" fmla="*/ 2 h 371"/>
                <a:gd name="T34" fmla="*/ 1 w 387"/>
                <a:gd name="T35" fmla="*/ 2 h 371"/>
                <a:gd name="T36" fmla="*/ 1 w 387"/>
                <a:gd name="T37" fmla="*/ 2 h 371"/>
                <a:gd name="T38" fmla="*/ 1 w 387"/>
                <a:gd name="T39" fmla="*/ 2 h 371"/>
                <a:gd name="T40" fmla="*/ 0 w 387"/>
                <a:gd name="T41" fmla="*/ 2 h 371"/>
                <a:gd name="T42" fmla="*/ 0 w 387"/>
                <a:gd name="T43" fmla="*/ 1 h 371"/>
                <a:gd name="T44" fmla="*/ 0 w 387"/>
                <a:gd name="T45" fmla="*/ 1 h 371"/>
                <a:gd name="T46" fmla="*/ 1 w 387"/>
                <a:gd name="T47" fmla="*/ 1 h 371"/>
                <a:gd name="T48" fmla="*/ 0 w 387"/>
                <a:gd name="T49" fmla="*/ 1 h 371"/>
                <a:gd name="T50" fmla="*/ 0 w 387"/>
                <a:gd name="T51" fmla="*/ 1 h 371"/>
                <a:gd name="T52" fmla="*/ 1 w 387"/>
                <a:gd name="T53" fmla="*/ 1 h 371"/>
                <a:gd name="T54" fmla="*/ 1 w 387"/>
                <a:gd name="T55" fmla="*/ 1 h 371"/>
                <a:gd name="T56" fmla="*/ 1 w 387"/>
                <a:gd name="T57" fmla="*/ 2 h 371"/>
                <a:gd name="T58" fmla="*/ 1 w 387"/>
                <a:gd name="T59" fmla="*/ 2 h 371"/>
                <a:gd name="T60" fmla="*/ 1 w 387"/>
                <a:gd name="T61" fmla="*/ 2 h 371"/>
                <a:gd name="T62" fmla="*/ 1 w 387"/>
                <a:gd name="T63" fmla="*/ 2 h 371"/>
                <a:gd name="T64" fmla="*/ 1 w 387"/>
                <a:gd name="T65" fmla="*/ 2 h 371"/>
                <a:gd name="T66" fmla="*/ 1 w 387"/>
                <a:gd name="T67" fmla="*/ 2 h 371"/>
                <a:gd name="T68" fmla="*/ 1 w 387"/>
                <a:gd name="T69" fmla="*/ 1 h 371"/>
                <a:gd name="T70" fmla="*/ 1 w 387"/>
                <a:gd name="T71" fmla="*/ 1 h 371"/>
                <a:gd name="T72" fmla="*/ 2 w 387"/>
                <a:gd name="T73" fmla="*/ 1 h 371"/>
                <a:gd name="T74" fmla="*/ 2 w 387"/>
                <a:gd name="T75" fmla="*/ 1 h 371"/>
                <a:gd name="T76" fmla="*/ 2 w 387"/>
                <a:gd name="T77" fmla="*/ 1 h 371"/>
                <a:gd name="T78" fmla="*/ 2 w 387"/>
                <a:gd name="T79" fmla="*/ 1 h 371"/>
                <a:gd name="T80" fmla="*/ 2 w 387"/>
                <a:gd name="T81" fmla="*/ 1 h 371"/>
                <a:gd name="T82" fmla="*/ 2 w 387"/>
                <a:gd name="T83" fmla="*/ 1 h 371"/>
                <a:gd name="T84" fmla="*/ 2 w 387"/>
                <a:gd name="T85" fmla="*/ 1 h 371"/>
                <a:gd name="T86" fmla="*/ 1 w 387"/>
                <a:gd name="T87" fmla="*/ 1 h 371"/>
                <a:gd name="T88" fmla="*/ 1 w 387"/>
                <a:gd name="T89" fmla="*/ 0 h 371"/>
                <a:gd name="T90" fmla="*/ 1 w 387"/>
                <a:gd name="T91" fmla="*/ 0 h 371"/>
                <a:gd name="T92" fmla="*/ 1 w 387"/>
                <a:gd name="T93" fmla="*/ 1 h 371"/>
                <a:gd name="T94" fmla="*/ 1 w 387"/>
                <a:gd name="T95" fmla="*/ 1 h 371"/>
                <a:gd name="T96" fmla="*/ 1 w 387"/>
                <a:gd name="T97" fmla="*/ 1 h 371"/>
                <a:gd name="T98" fmla="*/ 1 w 387"/>
                <a:gd name="T99" fmla="*/ 0 h 371"/>
                <a:gd name="T100" fmla="*/ 1 w 387"/>
                <a:gd name="T101" fmla="*/ 0 h 371"/>
                <a:gd name="T102" fmla="*/ 1 w 387"/>
                <a:gd name="T103" fmla="*/ 0 h 3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371">
                  <a:moveTo>
                    <a:pt x="136" y="72"/>
                  </a:moveTo>
                  <a:lnTo>
                    <a:pt x="205" y="0"/>
                  </a:lnTo>
                  <a:lnTo>
                    <a:pt x="221" y="5"/>
                  </a:lnTo>
                  <a:lnTo>
                    <a:pt x="236" y="13"/>
                  </a:lnTo>
                  <a:lnTo>
                    <a:pt x="252" y="20"/>
                  </a:lnTo>
                  <a:lnTo>
                    <a:pt x="268" y="29"/>
                  </a:lnTo>
                  <a:lnTo>
                    <a:pt x="284" y="38"/>
                  </a:lnTo>
                  <a:lnTo>
                    <a:pt x="299" y="50"/>
                  </a:lnTo>
                  <a:lnTo>
                    <a:pt x="314" y="61"/>
                  </a:lnTo>
                  <a:lnTo>
                    <a:pt x="328" y="75"/>
                  </a:lnTo>
                  <a:lnTo>
                    <a:pt x="342" y="89"/>
                  </a:lnTo>
                  <a:lnTo>
                    <a:pt x="354" y="103"/>
                  </a:lnTo>
                  <a:lnTo>
                    <a:pt x="363" y="117"/>
                  </a:lnTo>
                  <a:lnTo>
                    <a:pt x="371" y="133"/>
                  </a:lnTo>
                  <a:lnTo>
                    <a:pt x="378" y="148"/>
                  </a:lnTo>
                  <a:lnTo>
                    <a:pt x="383" y="164"/>
                  </a:lnTo>
                  <a:lnTo>
                    <a:pt x="385" y="179"/>
                  </a:lnTo>
                  <a:lnTo>
                    <a:pt x="387" y="194"/>
                  </a:lnTo>
                  <a:lnTo>
                    <a:pt x="386" y="210"/>
                  </a:lnTo>
                  <a:lnTo>
                    <a:pt x="384" y="225"/>
                  </a:lnTo>
                  <a:lnTo>
                    <a:pt x="381" y="241"/>
                  </a:lnTo>
                  <a:lnTo>
                    <a:pt x="376" y="256"/>
                  </a:lnTo>
                  <a:lnTo>
                    <a:pt x="368" y="271"/>
                  </a:lnTo>
                  <a:lnTo>
                    <a:pt x="360" y="285"/>
                  </a:lnTo>
                  <a:lnTo>
                    <a:pt x="349" y="299"/>
                  </a:lnTo>
                  <a:lnTo>
                    <a:pt x="338" y="313"/>
                  </a:lnTo>
                  <a:lnTo>
                    <a:pt x="323" y="327"/>
                  </a:lnTo>
                  <a:lnTo>
                    <a:pt x="307" y="338"/>
                  </a:lnTo>
                  <a:lnTo>
                    <a:pt x="292" y="349"/>
                  </a:lnTo>
                  <a:lnTo>
                    <a:pt x="275" y="356"/>
                  </a:lnTo>
                  <a:lnTo>
                    <a:pt x="259" y="362"/>
                  </a:lnTo>
                  <a:lnTo>
                    <a:pt x="242" y="368"/>
                  </a:lnTo>
                  <a:lnTo>
                    <a:pt x="225" y="370"/>
                  </a:lnTo>
                  <a:lnTo>
                    <a:pt x="208" y="371"/>
                  </a:lnTo>
                  <a:lnTo>
                    <a:pt x="190" y="369"/>
                  </a:lnTo>
                  <a:lnTo>
                    <a:pt x="173" y="366"/>
                  </a:lnTo>
                  <a:lnTo>
                    <a:pt x="155" y="360"/>
                  </a:lnTo>
                  <a:lnTo>
                    <a:pt x="137" y="353"/>
                  </a:lnTo>
                  <a:lnTo>
                    <a:pt x="120" y="345"/>
                  </a:lnTo>
                  <a:lnTo>
                    <a:pt x="103" y="333"/>
                  </a:lnTo>
                  <a:lnTo>
                    <a:pt x="87" y="320"/>
                  </a:lnTo>
                  <a:lnTo>
                    <a:pt x="70" y="305"/>
                  </a:lnTo>
                  <a:lnTo>
                    <a:pt x="51" y="285"/>
                  </a:lnTo>
                  <a:lnTo>
                    <a:pt x="32" y="264"/>
                  </a:lnTo>
                  <a:lnTo>
                    <a:pt x="15" y="243"/>
                  </a:lnTo>
                  <a:lnTo>
                    <a:pt x="0" y="221"/>
                  </a:lnTo>
                  <a:lnTo>
                    <a:pt x="69" y="150"/>
                  </a:lnTo>
                  <a:lnTo>
                    <a:pt x="97" y="178"/>
                  </a:lnTo>
                  <a:lnTo>
                    <a:pt x="93" y="190"/>
                  </a:lnTo>
                  <a:lnTo>
                    <a:pt x="89" y="202"/>
                  </a:lnTo>
                  <a:lnTo>
                    <a:pt x="83" y="213"/>
                  </a:lnTo>
                  <a:lnTo>
                    <a:pt x="78" y="224"/>
                  </a:lnTo>
                  <a:lnTo>
                    <a:pt x="85" y="237"/>
                  </a:lnTo>
                  <a:lnTo>
                    <a:pt x="95" y="250"/>
                  </a:lnTo>
                  <a:lnTo>
                    <a:pt x="106" y="264"/>
                  </a:lnTo>
                  <a:lnTo>
                    <a:pt x="118" y="278"/>
                  </a:lnTo>
                  <a:lnTo>
                    <a:pt x="128" y="286"/>
                  </a:lnTo>
                  <a:lnTo>
                    <a:pt x="137" y="293"/>
                  </a:lnTo>
                  <a:lnTo>
                    <a:pt x="147" y="298"/>
                  </a:lnTo>
                  <a:lnTo>
                    <a:pt x="156" y="301"/>
                  </a:lnTo>
                  <a:lnTo>
                    <a:pt x="166" y="304"/>
                  </a:lnTo>
                  <a:lnTo>
                    <a:pt x="175" y="305"/>
                  </a:lnTo>
                  <a:lnTo>
                    <a:pt x="185" y="305"/>
                  </a:lnTo>
                  <a:lnTo>
                    <a:pt x="194" y="304"/>
                  </a:lnTo>
                  <a:lnTo>
                    <a:pt x="205" y="302"/>
                  </a:lnTo>
                  <a:lnTo>
                    <a:pt x="214" y="299"/>
                  </a:lnTo>
                  <a:lnTo>
                    <a:pt x="224" y="296"/>
                  </a:lnTo>
                  <a:lnTo>
                    <a:pt x="233" y="291"/>
                  </a:lnTo>
                  <a:lnTo>
                    <a:pt x="243" y="284"/>
                  </a:lnTo>
                  <a:lnTo>
                    <a:pt x="252" y="277"/>
                  </a:lnTo>
                  <a:lnTo>
                    <a:pt x="261" y="269"/>
                  </a:lnTo>
                  <a:lnTo>
                    <a:pt x="269" y="261"/>
                  </a:lnTo>
                  <a:lnTo>
                    <a:pt x="278" y="253"/>
                  </a:lnTo>
                  <a:lnTo>
                    <a:pt x="285" y="243"/>
                  </a:lnTo>
                  <a:lnTo>
                    <a:pt x="291" y="234"/>
                  </a:lnTo>
                  <a:lnTo>
                    <a:pt x="297" y="224"/>
                  </a:lnTo>
                  <a:lnTo>
                    <a:pt x="301" y="213"/>
                  </a:lnTo>
                  <a:lnTo>
                    <a:pt x="304" y="204"/>
                  </a:lnTo>
                  <a:lnTo>
                    <a:pt x="306" y="193"/>
                  </a:lnTo>
                  <a:lnTo>
                    <a:pt x="307" y="184"/>
                  </a:lnTo>
                  <a:lnTo>
                    <a:pt x="307" y="173"/>
                  </a:lnTo>
                  <a:lnTo>
                    <a:pt x="306" y="163"/>
                  </a:lnTo>
                  <a:lnTo>
                    <a:pt x="304" y="152"/>
                  </a:lnTo>
                  <a:lnTo>
                    <a:pt x="301" y="143"/>
                  </a:lnTo>
                  <a:lnTo>
                    <a:pt x="295" y="132"/>
                  </a:lnTo>
                  <a:lnTo>
                    <a:pt x="289" y="123"/>
                  </a:lnTo>
                  <a:lnTo>
                    <a:pt x="282" y="113"/>
                  </a:lnTo>
                  <a:lnTo>
                    <a:pt x="273" y="104"/>
                  </a:lnTo>
                  <a:lnTo>
                    <a:pt x="265" y="96"/>
                  </a:lnTo>
                  <a:lnTo>
                    <a:pt x="256" y="89"/>
                  </a:lnTo>
                  <a:lnTo>
                    <a:pt x="248" y="82"/>
                  </a:lnTo>
                  <a:lnTo>
                    <a:pt x="238" y="77"/>
                  </a:lnTo>
                  <a:lnTo>
                    <a:pt x="192" y="126"/>
                  </a:lnTo>
                  <a:lnTo>
                    <a:pt x="195" y="134"/>
                  </a:lnTo>
                  <a:lnTo>
                    <a:pt x="199" y="145"/>
                  </a:lnTo>
                  <a:lnTo>
                    <a:pt x="203" y="154"/>
                  </a:lnTo>
                  <a:lnTo>
                    <a:pt x="205" y="165"/>
                  </a:lnTo>
                  <a:lnTo>
                    <a:pt x="185" y="186"/>
                  </a:lnTo>
                  <a:lnTo>
                    <a:pt x="82" y="87"/>
                  </a:lnTo>
                  <a:lnTo>
                    <a:pt x="102" y="66"/>
                  </a:lnTo>
                  <a:lnTo>
                    <a:pt x="111" y="67"/>
                  </a:lnTo>
                  <a:lnTo>
                    <a:pt x="119" y="68"/>
                  </a:lnTo>
                  <a:lnTo>
                    <a:pt x="128" y="69"/>
                  </a:lnTo>
                  <a:lnTo>
                    <a:pt x="136"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8" name="Freeform 18">
              <a:extLst>
                <a:ext uri="{FF2B5EF4-FFF2-40B4-BE49-F238E27FC236}">
                  <a16:creationId xmlns:a16="http://schemas.microsoft.com/office/drawing/2014/main" id="{E108F5F3-5268-6374-8F23-3B85C49B4CC8}"/>
                </a:ext>
              </a:extLst>
            </p:cNvPr>
            <p:cNvSpPr>
              <a:spLocks/>
            </p:cNvSpPr>
            <p:nvPr userDrawn="1"/>
          </p:nvSpPr>
          <p:spPr bwMode="auto">
            <a:xfrm>
              <a:off x="188715" y="6643142"/>
              <a:ext cx="42863" cy="36513"/>
            </a:xfrm>
            <a:custGeom>
              <a:avLst/>
              <a:gdLst>
                <a:gd name="T0" fmla="*/ 2 w 374"/>
                <a:gd name="T1" fmla="*/ 1 h 320"/>
                <a:gd name="T2" fmla="*/ 2 w 374"/>
                <a:gd name="T3" fmla="*/ 1 h 320"/>
                <a:gd name="T4" fmla="*/ 2 w 374"/>
                <a:gd name="T5" fmla="*/ 1 h 320"/>
                <a:gd name="T6" fmla="*/ 2 w 374"/>
                <a:gd name="T7" fmla="*/ 1 h 320"/>
                <a:gd name="T8" fmla="*/ 2 w 374"/>
                <a:gd name="T9" fmla="*/ 1 h 320"/>
                <a:gd name="T10" fmla="*/ 2 w 374"/>
                <a:gd name="T11" fmla="*/ 1 h 320"/>
                <a:gd name="T12" fmla="*/ 1 w 374"/>
                <a:gd name="T13" fmla="*/ 1 h 320"/>
                <a:gd name="T14" fmla="*/ 1 w 374"/>
                <a:gd name="T15" fmla="*/ 1 h 320"/>
                <a:gd name="T16" fmla="*/ 1 w 374"/>
                <a:gd name="T17" fmla="*/ 1 h 320"/>
                <a:gd name="T18" fmla="*/ 1 w 374"/>
                <a:gd name="T19" fmla="*/ 2 h 320"/>
                <a:gd name="T20" fmla="*/ 1 w 374"/>
                <a:gd name="T21" fmla="*/ 2 h 320"/>
                <a:gd name="T22" fmla="*/ 0 w 374"/>
                <a:gd name="T23" fmla="*/ 2 h 320"/>
                <a:gd name="T24" fmla="*/ 0 w 374"/>
                <a:gd name="T25" fmla="*/ 1 h 320"/>
                <a:gd name="T26" fmla="*/ 0 w 374"/>
                <a:gd name="T27" fmla="*/ 1 h 320"/>
                <a:gd name="T28" fmla="*/ 0 w 374"/>
                <a:gd name="T29" fmla="*/ 1 h 320"/>
                <a:gd name="T30" fmla="*/ 0 w 374"/>
                <a:gd name="T31" fmla="*/ 1 h 320"/>
                <a:gd name="T32" fmla="*/ 0 w 374"/>
                <a:gd name="T33" fmla="*/ 1 h 320"/>
                <a:gd name="T34" fmla="*/ 0 w 374"/>
                <a:gd name="T35" fmla="*/ 1 h 320"/>
                <a:gd name="T36" fmla="*/ 1 w 374"/>
                <a:gd name="T37" fmla="*/ 0 h 320"/>
                <a:gd name="T38" fmla="*/ 1 w 374"/>
                <a:gd name="T39" fmla="*/ 0 h 320"/>
                <a:gd name="T40" fmla="*/ 1 w 374"/>
                <a:gd name="T41" fmla="*/ 0 h 320"/>
                <a:gd name="T42" fmla="*/ 1 w 374"/>
                <a:gd name="T43" fmla="*/ 0 h 320"/>
                <a:gd name="T44" fmla="*/ 1 w 374"/>
                <a:gd name="T45" fmla="*/ 0 h 320"/>
                <a:gd name="T46" fmla="*/ 2 w 374"/>
                <a:gd name="T47" fmla="*/ 0 h 320"/>
                <a:gd name="T48" fmla="*/ 2 w 374"/>
                <a:gd name="T49" fmla="*/ 1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4" h="320">
                  <a:moveTo>
                    <a:pt x="374" y="145"/>
                  </a:moveTo>
                  <a:lnTo>
                    <a:pt x="348" y="161"/>
                  </a:lnTo>
                  <a:lnTo>
                    <a:pt x="336" y="156"/>
                  </a:lnTo>
                  <a:lnTo>
                    <a:pt x="325" y="149"/>
                  </a:lnTo>
                  <a:lnTo>
                    <a:pt x="315" y="142"/>
                  </a:lnTo>
                  <a:lnTo>
                    <a:pt x="305" y="135"/>
                  </a:lnTo>
                  <a:lnTo>
                    <a:pt x="109" y="255"/>
                  </a:lnTo>
                  <a:lnTo>
                    <a:pt x="112" y="267"/>
                  </a:lnTo>
                  <a:lnTo>
                    <a:pt x="113" y="279"/>
                  </a:lnTo>
                  <a:lnTo>
                    <a:pt x="114" y="292"/>
                  </a:lnTo>
                  <a:lnTo>
                    <a:pt x="114" y="305"/>
                  </a:lnTo>
                  <a:lnTo>
                    <a:pt x="89" y="320"/>
                  </a:lnTo>
                  <a:lnTo>
                    <a:pt x="0" y="176"/>
                  </a:lnTo>
                  <a:lnTo>
                    <a:pt x="27" y="160"/>
                  </a:lnTo>
                  <a:lnTo>
                    <a:pt x="37" y="165"/>
                  </a:lnTo>
                  <a:lnTo>
                    <a:pt x="48" y="173"/>
                  </a:lnTo>
                  <a:lnTo>
                    <a:pt x="58" y="179"/>
                  </a:lnTo>
                  <a:lnTo>
                    <a:pt x="68" y="187"/>
                  </a:lnTo>
                  <a:lnTo>
                    <a:pt x="264" y="67"/>
                  </a:lnTo>
                  <a:lnTo>
                    <a:pt x="261" y="54"/>
                  </a:lnTo>
                  <a:lnTo>
                    <a:pt x="260" y="42"/>
                  </a:lnTo>
                  <a:lnTo>
                    <a:pt x="259" y="29"/>
                  </a:lnTo>
                  <a:lnTo>
                    <a:pt x="259" y="17"/>
                  </a:lnTo>
                  <a:lnTo>
                    <a:pt x="285" y="0"/>
                  </a:lnTo>
                  <a:lnTo>
                    <a:pt x="374" y="1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9" name="Freeform 19">
              <a:extLst>
                <a:ext uri="{FF2B5EF4-FFF2-40B4-BE49-F238E27FC236}">
                  <a16:creationId xmlns:a16="http://schemas.microsoft.com/office/drawing/2014/main" id="{4693FCB2-0C7A-0C33-A35C-8756A44B7876}"/>
                </a:ext>
              </a:extLst>
            </p:cNvPr>
            <p:cNvSpPr>
              <a:spLocks/>
            </p:cNvSpPr>
            <p:nvPr userDrawn="1"/>
          </p:nvSpPr>
          <p:spPr bwMode="auto">
            <a:xfrm>
              <a:off x="171252" y="6601867"/>
              <a:ext cx="42863" cy="41275"/>
            </a:xfrm>
            <a:custGeom>
              <a:avLst/>
              <a:gdLst>
                <a:gd name="T0" fmla="*/ 2 w 373"/>
                <a:gd name="T1" fmla="*/ 1 h 359"/>
                <a:gd name="T2" fmla="*/ 2 w 373"/>
                <a:gd name="T3" fmla="*/ 1 h 359"/>
                <a:gd name="T4" fmla="*/ 2 w 373"/>
                <a:gd name="T5" fmla="*/ 1 h 359"/>
                <a:gd name="T6" fmla="*/ 2 w 373"/>
                <a:gd name="T7" fmla="*/ 1 h 359"/>
                <a:gd name="T8" fmla="*/ 2 w 373"/>
                <a:gd name="T9" fmla="*/ 1 h 359"/>
                <a:gd name="T10" fmla="*/ 2 w 373"/>
                <a:gd name="T11" fmla="*/ 1 h 359"/>
                <a:gd name="T12" fmla="*/ 1 w 373"/>
                <a:gd name="T13" fmla="*/ 2 h 359"/>
                <a:gd name="T14" fmla="*/ 1 w 373"/>
                <a:gd name="T15" fmla="*/ 2 h 359"/>
                <a:gd name="T16" fmla="*/ 1 w 373"/>
                <a:gd name="T17" fmla="*/ 2 h 359"/>
                <a:gd name="T18" fmla="*/ 1 w 373"/>
                <a:gd name="T19" fmla="*/ 2 h 359"/>
                <a:gd name="T20" fmla="*/ 0 w 373"/>
                <a:gd name="T21" fmla="*/ 2 h 359"/>
                <a:gd name="T22" fmla="*/ 0 w 373"/>
                <a:gd name="T23" fmla="*/ 2 h 359"/>
                <a:gd name="T24" fmla="*/ 0 w 373"/>
                <a:gd name="T25" fmla="*/ 1 h 359"/>
                <a:gd name="T26" fmla="*/ 0 w 373"/>
                <a:gd name="T27" fmla="*/ 1 h 359"/>
                <a:gd name="T28" fmla="*/ 0 w 373"/>
                <a:gd name="T29" fmla="*/ 1 h 359"/>
                <a:gd name="T30" fmla="*/ 0 w 373"/>
                <a:gd name="T31" fmla="*/ 1 h 359"/>
                <a:gd name="T32" fmla="*/ 0 w 373"/>
                <a:gd name="T33" fmla="*/ 1 h 359"/>
                <a:gd name="T34" fmla="*/ 0 w 373"/>
                <a:gd name="T35" fmla="*/ 1 h 359"/>
                <a:gd name="T36" fmla="*/ 2 w 373"/>
                <a:gd name="T37" fmla="*/ 1 h 359"/>
                <a:gd name="T38" fmla="*/ 1 w 373"/>
                <a:gd name="T39" fmla="*/ 0 h 359"/>
                <a:gd name="T40" fmla="*/ 1 w 373"/>
                <a:gd name="T41" fmla="*/ 0 h 359"/>
                <a:gd name="T42" fmla="*/ 1 w 373"/>
                <a:gd name="T43" fmla="*/ 0 h 359"/>
                <a:gd name="T44" fmla="*/ 1 w 373"/>
                <a:gd name="T45" fmla="*/ 0 h 359"/>
                <a:gd name="T46" fmla="*/ 1 w 373"/>
                <a:gd name="T47" fmla="*/ 0 h 359"/>
                <a:gd name="T48" fmla="*/ 1 w 373"/>
                <a:gd name="T49" fmla="*/ 0 h 359"/>
                <a:gd name="T50" fmla="*/ 1 w 373"/>
                <a:gd name="T51" fmla="*/ 0 h 359"/>
                <a:gd name="T52" fmla="*/ 2 w 373"/>
                <a:gd name="T53" fmla="*/ 1 h 3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3" h="359">
                  <a:moveTo>
                    <a:pt x="373" y="240"/>
                  </a:moveTo>
                  <a:lnTo>
                    <a:pt x="343" y="251"/>
                  </a:lnTo>
                  <a:lnTo>
                    <a:pt x="334" y="244"/>
                  </a:lnTo>
                  <a:lnTo>
                    <a:pt x="324" y="235"/>
                  </a:lnTo>
                  <a:lnTo>
                    <a:pt x="316" y="227"/>
                  </a:lnTo>
                  <a:lnTo>
                    <a:pt x="307" y="216"/>
                  </a:lnTo>
                  <a:lnTo>
                    <a:pt x="92" y="299"/>
                  </a:lnTo>
                  <a:lnTo>
                    <a:pt x="93" y="310"/>
                  </a:lnTo>
                  <a:lnTo>
                    <a:pt x="92" y="323"/>
                  </a:lnTo>
                  <a:lnTo>
                    <a:pt x="91" y="336"/>
                  </a:lnTo>
                  <a:lnTo>
                    <a:pt x="89" y="348"/>
                  </a:lnTo>
                  <a:lnTo>
                    <a:pt x="60" y="359"/>
                  </a:lnTo>
                  <a:lnTo>
                    <a:pt x="0" y="200"/>
                  </a:lnTo>
                  <a:lnTo>
                    <a:pt x="29" y="190"/>
                  </a:lnTo>
                  <a:lnTo>
                    <a:pt x="38" y="197"/>
                  </a:lnTo>
                  <a:lnTo>
                    <a:pt x="48" y="206"/>
                  </a:lnTo>
                  <a:lnTo>
                    <a:pt x="57" y="215"/>
                  </a:lnTo>
                  <a:lnTo>
                    <a:pt x="65" y="224"/>
                  </a:lnTo>
                  <a:lnTo>
                    <a:pt x="284" y="141"/>
                  </a:lnTo>
                  <a:lnTo>
                    <a:pt x="256" y="71"/>
                  </a:lnTo>
                  <a:lnTo>
                    <a:pt x="244" y="71"/>
                  </a:lnTo>
                  <a:lnTo>
                    <a:pt x="230" y="72"/>
                  </a:lnTo>
                  <a:lnTo>
                    <a:pt x="216" y="71"/>
                  </a:lnTo>
                  <a:lnTo>
                    <a:pt x="201" y="71"/>
                  </a:lnTo>
                  <a:lnTo>
                    <a:pt x="187" y="35"/>
                  </a:lnTo>
                  <a:lnTo>
                    <a:pt x="281" y="0"/>
                  </a:lnTo>
                  <a:lnTo>
                    <a:pt x="373"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0" name="Freeform 20">
              <a:extLst>
                <a:ext uri="{FF2B5EF4-FFF2-40B4-BE49-F238E27FC236}">
                  <a16:creationId xmlns:a16="http://schemas.microsoft.com/office/drawing/2014/main" id="{862E6D8A-6C48-F3B8-27DC-94DF462F979E}"/>
                </a:ext>
              </a:extLst>
            </p:cNvPr>
            <p:cNvSpPr>
              <a:spLocks/>
            </p:cNvSpPr>
            <p:nvPr userDrawn="1"/>
          </p:nvSpPr>
          <p:spPr bwMode="auto">
            <a:xfrm>
              <a:off x="158552" y="6557417"/>
              <a:ext cx="41275" cy="36513"/>
            </a:xfrm>
            <a:custGeom>
              <a:avLst/>
              <a:gdLst>
                <a:gd name="T0" fmla="*/ 2 w 361"/>
                <a:gd name="T1" fmla="*/ 1 h 320"/>
                <a:gd name="T2" fmla="*/ 2 w 361"/>
                <a:gd name="T3" fmla="*/ 1 h 320"/>
                <a:gd name="T4" fmla="*/ 2 w 361"/>
                <a:gd name="T5" fmla="*/ 1 h 320"/>
                <a:gd name="T6" fmla="*/ 2 w 361"/>
                <a:gd name="T7" fmla="*/ 1 h 320"/>
                <a:gd name="T8" fmla="*/ 2 w 361"/>
                <a:gd name="T9" fmla="*/ 1 h 320"/>
                <a:gd name="T10" fmla="*/ 2 w 361"/>
                <a:gd name="T11" fmla="*/ 1 h 320"/>
                <a:gd name="T12" fmla="*/ 0 w 361"/>
                <a:gd name="T13" fmla="*/ 1 h 320"/>
                <a:gd name="T14" fmla="*/ 0 w 361"/>
                <a:gd name="T15" fmla="*/ 1 h 320"/>
                <a:gd name="T16" fmla="*/ 0 w 361"/>
                <a:gd name="T17" fmla="*/ 2 h 320"/>
                <a:gd name="T18" fmla="*/ 0 w 361"/>
                <a:gd name="T19" fmla="*/ 2 h 320"/>
                <a:gd name="T20" fmla="*/ 0 w 361"/>
                <a:gd name="T21" fmla="*/ 2 h 320"/>
                <a:gd name="T22" fmla="*/ 0 w 361"/>
                <a:gd name="T23" fmla="*/ 2 h 320"/>
                <a:gd name="T24" fmla="*/ 0 w 361"/>
                <a:gd name="T25" fmla="*/ 1 h 320"/>
                <a:gd name="T26" fmla="*/ 0 w 361"/>
                <a:gd name="T27" fmla="*/ 1 h 320"/>
                <a:gd name="T28" fmla="*/ 0 w 361"/>
                <a:gd name="T29" fmla="*/ 1 h 320"/>
                <a:gd name="T30" fmla="*/ 0 w 361"/>
                <a:gd name="T31" fmla="*/ 1 h 320"/>
                <a:gd name="T32" fmla="*/ 0 w 361"/>
                <a:gd name="T33" fmla="*/ 1 h 320"/>
                <a:gd name="T34" fmla="*/ 0 w 361"/>
                <a:gd name="T35" fmla="*/ 1 h 320"/>
                <a:gd name="T36" fmla="*/ 2 w 361"/>
                <a:gd name="T37" fmla="*/ 1 h 320"/>
                <a:gd name="T38" fmla="*/ 1 w 361"/>
                <a:gd name="T39" fmla="*/ 0 h 320"/>
                <a:gd name="T40" fmla="*/ 1 w 361"/>
                <a:gd name="T41" fmla="*/ 0 h 320"/>
                <a:gd name="T42" fmla="*/ 1 w 361"/>
                <a:gd name="T43" fmla="*/ 0 h 320"/>
                <a:gd name="T44" fmla="*/ 1 w 361"/>
                <a:gd name="T45" fmla="*/ 0 h 320"/>
                <a:gd name="T46" fmla="*/ 1 w 361"/>
                <a:gd name="T47" fmla="*/ 0 h 320"/>
                <a:gd name="T48" fmla="*/ 1 w 361"/>
                <a:gd name="T49" fmla="*/ 0 h 320"/>
                <a:gd name="T50" fmla="*/ 2 w 361"/>
                <a:gd name="T51" fmla="*/ 0 h 320"/>
                <a:gd name="T52" fmla="*/ 2 w 361"/>
                <a:gd name="T53" fmla="*/ 1 h 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1" h="320">
                  <a:moveTo>
                    <a:pt x="361" y="252"/>
                  </a:moveTo>
                  <a:lnTo>
                    <a:pt x="332" y="258"/>
                  </a:lnTo>
                  <a:lnTo>
                    <a:pt x="323" y="249"/>
                  </a:lnTo>
                  <a:lnTo>
                    <a:pt x="315" y="239"/>
                  </a:lnTo>
                  <a:lnTo>
                    <a:pt x="307" y="230"/>
                  </a:lnTo>
                  <a:lnTo>
                    <a:pt x="301" y="218"/>
                  </a:lnTo>
                  <a:lnTo>
                    <a:pt x="76" y="266"/>
                  </a:lnTo>
                  <a:lnTo>
                    <a:pt x="74" y="278"/>
                  </a:lnTo>
                  <a:lnTo>
                    <a:pt x="72" y="290"/>
                  </a:lnTo>
                  <a:lnTo>
                    <a:pt x="68" y="303"/>
                  </a:lnTo>
                  <a:lnTo>
                    <a:pt x="65" y="315"/>
                  </a:lnTo>
                  <a:lnTo>
                    <a:pt x="35" y="320"/>
                  </a:lnTo>
                  <a:lnTo>
                    <a:pt x="0" y="154"/>
                  </a:lnTo>
                  <a:lnTo>
                    <a:pt x="30" y="148"/>
                  </a:lnTo>
                  <a:lnTo>
                    <a:pt x="38" y="157"/>
                  </a:lnTo>
                  <a:lnTo>
                    <a:pt x="46" y="168"/>
                  </a:lnTo>
                  <a:lnTo>
                    <a:pt x="54" y="178"/>
                  </a:lnTo>
                  <a:lnTo>
                    <a:pt x="59" y="188"/>
                  </a:lnTo>
                  <a:lnTo>
                    <a:pt x="289" y="140"/>
                  </a:lnTo>
                  <a:lnTo>
                    <a:pt x="272" y="67"/>
                  </a:lnTo>
                  <a:lnTo>
                    <a:pt x="261" y="65"/>
                  </a:lnTo>
                  <a:lnTo>
                    <a:pt x="247" y="63"/>
                  </a:lnTo>
                  <a:lnTo>
                    <a:pt x="232" y="61"/>
                  </a:lnTo>
                  <a:lnTo>
                    <a:pt x="219" y="58"/>
                  </a:lnTo>
                  <a:lnTo>
                    <a:pt x="210" y="21"/>
                  </a:lnTo>
                  <a:lnTo>
                    <a:pt x="308" y="0"/>
                  </a:lnTo>
                  <a:lnTo>
                    <a:pt x="361" y="2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1" name="Freeform 21">
              <a:extLst>
                <a:ext uri="{FF2B5EF4-FFF2-40B4-BE49-F238E27FC236}">
                  <a16:creationId xmlns:a16="http://schemas.microsoft.com/office/drawing/2014/main" id="{65531A76-0737-9671-FD8F-3C42DFA7CEE9}"/>
                </a:ext>
              </a:extLst>
            </p:cNvPr>
            <p:cNvSpPr>
              <a:spLocks/>
            </p:cNvSpPr>
            <p:nvPr userDrawn="1"/>
          </p:nvSpPr>
          <p:spPr bwMode="auto">
            <a:xfrm>
              <a:off x="150615" y="6506617"/>
              <a:ext cx="39688" cy="39688"/>
            </a:xfrm>
            <a:custGeom>
              <a:avLst/>
              <a:gdLst>
                <a:gd name="T0" fmla="*/ 1 w 355"/>
                <a:gd name="T1" fmla="*/ 0 h 354"/>
                <a:gd name="T2" fmla="*/ 1 w 355"/>
                <a:gd name="T3" fmla="*/ 0 h 354"/>
                <a:gd name="T4" fmla="*/ 1 w 355"/>
                <a:gd name="T5" fmla="*/ 0 h 354"/>
                <a:gd name="T6" fmla="*/ 1 w 355"/>
                <a:gd name="T7" fmla="*/ 0 h 354"/>
                <a:gd name="T8" fmla="*/ 2 w 355"/>
                <a:gd name="T9" fmla="*/ 0 h 354"/>
                <a:gd name="T10" fmla="*/ 2 w 355"/>
                <a:gd name="T11" fmla="*/ 0 h 354"/>
                <a:gd name="T12" fmla="*/ 2 w 355"/>
                <a:gd name="T13" fmla="*/ 0 h 354"/>
                <a:gd name="T14" fmla="*/ 2 w 355"/>
                <a:gd name="T15" fmla="*/ 1 h 354"/>
                <a:gd name="T16" fmla="*/ 2 w 355"/>
                <a:gd name="T17" fmla="*/ 1 h 354"/>
                <a:gd name="T18" fmla="*/ 2 w 355"/>
                <a:gd name="T19" fmla="*/ 1 h 354"/>
                <a:gd name="T20" fmla="*/ 2 w 355"/>
                <a:gd name="T21" fmla="*/ 1 h 354"/>
                <a:gd name="T22" fmla="*/ 2 w 355"/>
                <a:gd name="T23" fmla="*/ 1 h 354"/>
                <a:gd name="T24" fmla="*/ 2 w 355"/>
                <a:gd name="T25" fmla="*/ 1 h 354"/>
                <a:gd name="T26" fmla="*/ 2 w 355"/>
                <a:gd name="T27" fmla="*/ 1 h 354"/>
                <a:gd name="T28" fmla="*/ 1 w 355"/>
                <a:gd name="T29" fmla="*/ 1 h 354"/>
                <a:gd name="T30" fmla="*/ 1 w 355"/>
                <a:gd name="T31" fmla="*/ 1 h 354"/>
                <a:gd name="T32" fmla="*/ 1 w 355"/>
                <a:gd name="T33" fmla="*/ 2 h 354"/>
                <a:gd name="T34" fmla="*/ 0 w 355"/>
                <a:gd name="T35" fmla="*/ 2 h 354"/>
                <a:gd name="T36" fmla="*/ 0 w 355"/>
                <a:gd name="T37" fmla="*/ 2 h 354"/>
                <a:gd name="T38" fmla="*/ 0 w 355"/>
                <a:gd name="T39" fmla="*/ 2 h 354"/>
                <a:gd name="T40" fmla="*/ 0 w 355"/>
                <a:gd name="T41" fmla="*/ 1 h 354"/>
                <a:gd name="T42" fmla="*/ 0 w 355"/>
                <a:gd name="T43" fmla="*/ 1 h 354"/>
                <a:gd name="T44" fmla="*/ 0 w 355"/>
                <a:gd name="T45" fmla="*/ 1 h 354"/>
                <a:gd name="T46" fmla="*/ 1 w 355"/>
                <a:gd name="T47" fmla="*/ 1 h 354"/>
                <a:gd name="T48" fmla="*/ 1 w 355"/>
                <a:gd name="T49" fmla="*/ 1 h 354"/>
                <a:gd name="T50" fmla="*/ 1 w 355"/>
                <a:gd name="T51" fmla="*/ 1 h 354"/>
                <a:gd name="T52" fmla="*/ 1 w 355"/>
                <a:gd name="T53" fmla="*/ 1 h 354"/>
                <a:gd name="T54" fmla="*/ 1 w 355"/>
                <a:gd name="T55" fmla="*/ 1 h 354"/>
                <a:gd name="T56" fmla="*/ 1 w 355"/>
                <a:gd name="T57" fmla="*/ 1 h 354"/>
                <a:gd name="T58" fmla="*/ 1 w 355"/>
                <a:gd name="T59" fmla="*/ 1 h 354"/>
                <a:gd name="T60" fmla="*/ 1 w 355"/>
                <a:gd name="T61" fmla="*/ 1 h 354"/>
                <a:gd name="T62" fmla="*/ 1 w 355"/>
                <a:gd name="T63" fmla="*/ 1 h 354"/>
                <a:gd name="T64" fmla="*/ 1 w 355"/>
                <a:gd name="T65" fmla="*/ 1 h 354"/>
                <a:gd name="T66" fmla="*/ 1 w 355"/>
                <a:gd name="T67" fmla="*/ 0 h 354"/>
                <a:gd name="T68" fmla="*/ 1 w 355"/>
                <a:gd name="T69" fmla="*/ 0 h 354"/>
                <a:gd name="T70" fmla="*/ 1 w 355"/>
                <a:gd name="T71" fmla="*/ 0 h 354"/>
                <a:gd name="T72" fmla="*/ 1 w 355"/>
                <a:gd name="T73" fmla="*/ 0 h 354"/>
                <a:gd name="T74" fmla="*/ 1 w 355"/>
                <a:gd name="T75" fmla="*/ 0 h 354"/>
                <a:gd name="T76" fmla="*/ 1 w 355"/>
                <a:gd name="T77" fmla="*/ 0 h 354"/>
                <a:gd name="T78" fmla="*/ 0 w 355"/>
                <a:gd name="T79" fmla="*/ 0 h 354"/>
                <a:gd name="T80" fmla="*/ 0 w 355"/>
                <a:gd name="T81" fmla="*/ 1 h 354"/>
                <a:gd name="T82" fmla="*/ 0 w 355"/>
                <a:gd name="T83" fmla="*/ 1 h 354"/>
                <a:gd name="T84" fmla="*/ 0 w 355"/>
                <a:gd name="T85" fmla="*/ 0 h 354"/>
                <a:gd name="T86" fmla="*/ 0 w 355"/>
                <a:gd name="T87" fmla="*/ 0 h 354"/>
                <a:gd name="T88" fmla="*/ 0 w 355"/>
                <a:gd name="T89" fmla="*/ 0 h 3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5" h="354">
                  <a:moveTo>
                    <a:pt x="54" y="31"/>
                  </a:moveTo>
                  <a:lnTo>
                    <a:pt x="203" y="19"/>
                  </a:lnTo>
                  <a:lnTo>
                    <a:pt x="220" y="18"/>
                  </a:lnTo>
                  <a:lnTo>
                    <a:pt x="236" y="19"/>
                  </a:lnTo>
                  <a:lnTo>
                    <a:pt x="250" y="21"/>
                  </a:lnTo>
                  <a:lnTo>
                    <a:pt x="264" y="25"/>
                  </a:lnTo>
                  <a:lnTo>
                    <a:pt x="277" y="29"/>
                  </a:lnTo>
                  <a:lnTo>
                    <a:pt x="288" y="35"/>
                  </a:lnTo>
                  <a:lnTo>
                    <a:pt x="300" y="42"/>
                  </a:lnTo>
                  <a:lnTo>
                    <a:pt x="310" y="50"/>
                  </a:lnTo>
                  <a:lnTo>
                    <a:pt x="319" y="60"/>
                  </a:lnTo>
                  <a:lnTo>
                    <a:pt x="326" y="70"/>
                  </a:lnTo>
                  <a:lnTo>
                    <a:pt x="334" y="82"/>
                  </a:lnTo>
                  <a:lnTo>
                    <a:pt x="340" y="93"/>
                  </a:lnTo>
                  <a:lnTo>
                    <a:pt x="344" y="107"/>
                  </a:lnTo>
                  <a:lnTo>
                    <a:pt x="349" y="121"/>
                  </a:lnTo>
                  <a:lnTo>
                    <a:pt x="352" y="136"/>
                  </a:lnTo>
                  <a:lnTo>
                    <a:pt x="354" y="151"/>
                  </a:lnTo>
                  <a:lnTo>
                    <a:pt x="355" y="170"/>
                  </a:lnTo>
                  <a:lnTo>
                    <a:pt x="354" y="188"/>
                  </a:lnTo>
                  <a:lnTo>
                    <a:pt x="353" y="204"/>
                  </a:lnTo>
                  <a:lnTo>
                    <a:pt x="350" y="219"/>
                  </a:lnTo>
                  <a:lnTo>
                    <a:pt x="345" y="233"/>
                  </a:lnTo>
                  <a:lnTo>
                    <a:pt x="340" y="244"/>
                  </a:lnTo>
                  <a:lnTo>
                    <a:pt x="334" y="255"/>
                  </a:lnTo>
                  <a:lnTo>
                    <a:pt x="328" y="266"/>
                  </a:lnTo>
                  <a:lnTo>
                    <a:pt x="319" y="274"/>
                  </a:lnTo>
                  <a:lnTo>
                    <a:pt x="310" y="281"/>
                  </a:lnTo>
                  <a:lnTo>
                    <a:pt x="300" y="288"/>
                  </a:lnTo>
                  <a:lnTo>
                    <a:pt x="288" y="293"/>
                  </a:lnTo>
                  <a:lnTo>
                    <a:pt x="277" y="297"/>
                  </a:lnTo>
                  <a:lnTo>
                    <a:pt x="265" y="300"/>
                  </a:lnTo>
                  <a:lnTo>
                    <a:pt x="253" y="303"/>
                  </a:lnTo>
                  <a:lnTo>
                    <a:pt x="239" y="305"/>
                  </a:lnTo>
                  <a:lnTo>
                    <a:pt x="78" y="318"/>
                  </a:lnTo>
                  <a:lnTo>
                    <a:pt x="75" y="327"/>
                  </a:lnTo>
                  <a:lnTo>
                    <a:pt x="70" y="336"/>
                  </a:lnTo>
                  <a:lnTo>
                    <a:pt x="65" y="345"/>
                  </a:lnTo>
                  <a:lnTo>
                    <a:pt x="61" y="352"/>
                  </a:lnTo>
                  <a:lnTo>
                    <a:pt x="30" y="354"/>
                  </a:lnTo>
                  <a:lnTo>
                    <a:pt x="17" y="205"/>
                  </a:lnTo>
                  <a:lnTo>
                    <a:pt x="47" y="203"/>
                  </a:lnTo>
                  <a:lnTo>
                    <a:pt x="54" y="212"/>
                  </a:lnTo>
                  <a:lnTo>
                    <a:pt x="61" y="220"/>
                  </a:lnTo>
                  <a:lnTo>
                    <a:pt x="67" y="230"/>
                  </a:lnTo>
                  <a:lnTo>
                    <a:pt x="72" y="240"/>
                  </a:lnTo>
                  <a:lnTo>
                    <a:pt x="219" y="228"/>
                  </a:lnTo>
                  <a:lnTo>
                    <a:pt x="229" y="226"/>
                  </a:lnTo>
                  <a:lnTo>
                    <a:pt x="239" y="224"/>
                  </a:lnTo>
                  <a:lnTo>
                    <a:pt x="247" y="222"/>
                  </a:lnTo>
                  <a:lnTo>
                    <a:pt x="256" y="220"/>
                  </a:lnTo>
                  <a:lnTo>
                    <a:pt x="263" y="217"/>
                  </a:lnTo>
                  <a:lnTo>
                    <a:pt x="271" y="214"/>
                  </a:lnTo>
                  <a:lnTo>
                    <a:pt x="277" y="210"/>
                  </a:lnTo>
                  <a:lnTo>
                    <a:pt x="282" y="204"/>
                  </a:lnTo>
                  <a:lnTo>
                    <a:pt x="287" y="199"/>
                  </a:lnTo>
                  <a:lnTo>
                    <a:pt x="292" y="193"/>
                  </a:lnTo>
                  <a:lnTo>
                    <a:pt x="295" y="186"/>
                  </a:lnTo>
                  <a:lnTo>
                    <a:pt x="298" y="179"/>
                  </a:lnTo>
                  <a:lnTo>
                    <a:pt x="300" y="170"/>
                  </a:lnTo>
                  <a:lnTo>
                    <a:pt x="301" y="162"/>
                  </a:lnTo>
                  <a:lnTo>
                    <a:pt x="301" y="151"/>
                  </a:lnTo>
                  <a:lnTo>
                    <a:pt x="300" y="141"/>
                  </a:lnTo>
                  <a:lnTo>
                    <a:pt x="299" y="132"/>
                  </a:lnTo>
                  <a:lnTo>
                    <a:pt x="298" y="124"/>
                  </a:lnTo>
                  <a:lnTo>
                    <a:pt x="296" y="117"/>
                  </a:lnTo>
                  <a:lnTo>
                    <a:pt x="293" y="110"/>
                  </a:lnTo>
                  <a:lnTo>
                    <a:pt x="290" y="104"/>
                  </a:lnTo>
                  <a:lnTo>
                    <a:pt x="285" y="99"/>
                  </a:lnTo>
                  <a:lnTo>
                    <a:pt x="280" y="93"/>
                  </a:lnTo>
                  <a:lnTo>
                    <a:pt x="276" y="89"/>
                  </a:lnTo>
                  <a:lnTo>
                    <a:pt x="269" y="85"/>
                  </a:lnTo>
                  <a:lnTo>
                    <a:pt x="263" y="83"/>
                  </a:lnTo>
                  <a:lnTo>
                    <a:pt x="257" y="80"/>
                  </a:lnTo>
                  <a:lnTo>
                    <a:pt x="249" y="77"/>
                  </a:lnTo>
                  <a:lnTo>
                    <a:pt x="242" y="76"/>
                  </a:lnTo>
                  <a:lnTo>
                    <a:pt x="234" y="76"/>
                  </a:lnTo>
                  <a:lnTo>
                    <a:pt x="225" y="76"/>
                  </a:lnTo>
                  <a:lnTo>
                    <a:pt x="216" y="76"/>
                  </a:lnTo>
                  <a:lnTo>
                    <a:pt x="59" y="92"/>
                  </a:lnTo>
                  <a:lnTo>
                    <a:pt x="56" y="103"/>
                  </a:lnTo>
                  <a:lnTo>
                    <a:pt x="52" y="113"/>
                  </a:lnTo>
                  <a:lnTo>
                    <a:pt x="46" y="123"/>
                  </a:lnTo>
                  <a:lnTo>
                    <a:pt x="42" y="132"/>
                  </a:lnTo>
                  <a:lnTo>
                    <a:pt x="11" y="135"/>
                  </a:lnTo>
                  <a:lnTo>
                    <a:pt x="0" y="2"/>
                  </a:lnTo>
                  <a:lnTo>
                    <a:pt x="30" y="0"/>
                  </a:lnTo>
                  <a:lnTo>
                    <a:pt x="36" y="7"/>
                  </a:lnTo>
                  <a:lnTo>
                    <a:pt x="44" y="15"/>
                  </a:lnTo>
                  <a:lnTo>
                    <a:pt x="49" y="23"/>
                  </a:lnTo>
                  <a:lnTo>
                    <a:pt x="54"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2" name="Freeform 22">
              <a:extLst>
                <a:ext uri="{FF2B5EF4-FFF2-40B4-BE49-F238E27FC236}">
                  <a16:creationId xmlns:a16="http://schemas.microsoft.com/office/drawing/2014/main" id="{0869B61D-CA6E-7ED6-9727-015CC7D85CE5}"/>
                </a:ext>
              </a:extLst>
            </p:cNvPr>
            <p:cNvSpPr>
              <a:spLocks/>
            </p:cNvSpPr>
            <p:nvPr userDrawn="1"/>
          </p:nvSpPr>
          <p:spPr bwMode="auto">
            <a:xfrm>
              <a:off x="149027" y="6433592"/>
              <a:ext cx="38100" cy="53975"/>
            </a:xfrm>
            <a:custGeom>
              <a:avLst/>
              <a:gdLst>
                <a:gd name="T0" fmla="*/ 2 w 342"/>
                <a:gd name="T1" fmla="*/ 1 h 483"/>
                <a:gd name="T2" fmla="*/ 2 w 342"/>
                <a:gd name="T3" fmla="*/ 1 h 483"/>
                <a:gd name="T4" fmla="*/ 1 w 342"/>
                <a:gd name="T5" fmla="*/ 1 h 483"/>
                <a:gd name="T6" fmla="*/ 1 w 342"/>
                <a:gd name="T7" fmla="*/ 1 h 483"/>
                <a:gd name="T8" fmla="*/ 1 w 342"/>
                <a:gd name="T9" fmla="*/ 1 h 483"/>
                <a:gd name="T10" fmla="*/ 1 w 342"/>
                <a:gd name="T11" fmla="*/ 1 h 483"/>
                <a:gd name="T12" fmla="*/ 0 w 342"/>
                <a:gd name="T13" fmla="*/ 1 h 483"/>
                <a:gd name="T14" fmla="*/ 0 w 342"/>
                <a:gd name="T15" fmla="*/ 1 h 483"/>
                <a:gd name="T16" fmla="*/ 2 w 342"/>
                <a:gd name="T17" fmla="*/ 1 h 483"/>
                <a:gd name="T18" fmla="*/ 2 w 342"/>
                <a:gd name="T19" fmla="*/ 1 h 483"/>
                <a:gd name="T20" fmla="*/ 0 w 342"/>
                <a:gd name="T21" fmla="*/ 2 h 483"/>
                <a:gd name="T22" fmla="*/ 0 w 342"/>
                <a:gd name="T23" fmla="*/ 2 h 483"/>
                <a:gd name="T24" fmla="*/ 1 w 342"/>
                <a:gd name="T25" fmla="*/ 2 h 483"/>
                <a:gd name="T26" fmla="*/ 1 w 342"/>
                <a:gd name="T27" fmla="*/ 2 h 483"/>
                <a:gd name="T28" fmla="*/ 1 w 342"/>
                <a:gd name="T29" fmla="*/ 2 h 483"/>
                <a:gd name="T30" fmla="*/ 1 w 342"/>
                <a:gd name="T31" fmla="*/ 2 h 483"/>
                <a:gd name="T32" fmla="*/ 1 w 342"/>
                <a:gd name="T33" fmla="*/ 2 h 483"/>
                <a:gd name="T34" fmla="*/ 2 w 342"/>
                <a:gd name="T35" fmla="*/ 2 h 483"/>
                <a:gd name="T36" fmla="*/ 2 w 342"/>
                <a:gd name="T37" fmla="*/ 2 h 483"/>
                <a:gd name="T38" fmla="*/ 1 w 342"/>
                <a:gd name="T39" fmla="*/ 2 h 483"/>
                <a:gd name="T40" fmla="*/ 1 w 342"/>
                <a:gd name="T41" fmla="*/ 2 h 483"/>
                <a:gd name="T42" fmla="*/ 1 w 342"/>
                <a:gd name="T43" fmla="*/ 2 h 483"/>
                <a:gd name="T44" fmla="*/ 0 w 342"/>
                <a:gd name="T45" fmla="*/ 2 h 483"/>
                <a:gd name="T46" fmla="*/ 0 w 342"/>
                <a:gd name="T47" fmla="*/ 2 h 483"/>
                <a:gd name="T48" fmla="*/ 0 w 342"/>
                <a:gd name="T49" fmla="*/ 2 h 483"/>
                <a:gd name="T50" fmla="*/ 0 w 342"/>
                <a:gd name="T51" fmla="*/ 2 h 483"/>
                <a:gd name="T52" fmla="*/ 0 w 342"/>
                <a:gd name="T53" fmla="*/ 2 h 483"/>
                <a:gd name="T54" fmla="*/ 0 w 342"/>
                <a:gd name="T55" fmla="*/ 2 h 483"/>
                <a:gd name="T56" fmla="*/ 0 w 342"/>
                <a:gd name="T57" fmla="*/ 2 h 483"/>
                <a:gd name="T58" fmla="*/ 1 w 342"/>
                <a:gd name="T59" fmla="*/ 1 h 483"/>
                <a:gd name="T60" fmla="*/ 1 w 342"/>
                <a:gd name="T61" fmla="*/ 1 h 483"/>
                <a:gd name="T62" fmla="*/ 0 w 342"/>
                <a:gd name="T63" fmla="*/ 1 h 483"/>
                <a:gd name="T64" fmla="*/ 0 w 342"/>
                <a:gd name="T65" fmla="*/ 0 h 483"/>
                <a:gd name="T66" fmla="*/ 0 w 342"/>
                <a:gd name="T67" fmla="*/ 0 h 483"/>
                <a:gd name="T68" fmla="*/ 0 w 342"/>
                <a:gd name="T69" fmla="*/ 0 h 483"/>
                <a:gd name="T70" fmla="*/ 0 w 342"/>
                <a:gd name="T71" fmla="*/ 0 h 483"/>
                <a:gd name="T72" fmla="*/ 0 w 342"/>
                <a:gd name="T73" fmla="*/ 0 h 483"/>
                <a:gd name="T74" fmla="*/ 0 w 342"/>
                <a:gd name="T75" fmla="*/ 0 h 483"/>
                <a:gd name="T76" fmla="*/ 1 w 342"/>
                <a:gd name="T77" fmla="*/ 0 h 483"/>
                <a:gd name="T78" fmla="*/ 1 w 342"/>
                <a:gd name="T79" fmla="*/ 0 h 483"/>
                <a:gd name="T80" fmla="*/ 1 w 342"/>
                <a:gd name="T81" fmla="*/ 0 h 483"/>
                <a:gd name="T82" fmla="*/ 1 w 342"/>
                <a:gd name="T83" fmla="*/ 0 h 483"/>
                <a:gd name="T84" fmla="*/ 2 w 342"/>
                <a:gd name="T85" fmla="*/ 0 h 483"/>
                <a:gd name="T86" fmla="*/ 2 w 342"/>
                <a:gd name="T87" fmla="*/ 0 h 483"/>
                <a:gd name="T88" fmla="*/ 2 w 342"/>
                <a:gd name="T89" fmla="*/ 1 h 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2" h="483">
                  <a:moveTo>
                    <a:pt x="339" y="147"/>
                  </a:moveTo>
                  <a:lnTo>
                    <a:pt x="308" y="147"/>
                  </a:lnTo>
                  <a:lnTo>
                    <a:pt x="302" y="138"/>
                  </a:lnTo>
                  <a:lnTo>
                    <a:pt x="295" y="130"/>
                  </a:lnTo>
                  <a:lnTo>
                    <a:pt x="291" y="120"/>
                  </a:lnTo>
                  <a:lnTo>
                    <a:pt x="288" y="111"/>
                  </a:lnTo>
                  <a:lnTo>
                    <a:pt x="96" y="138"/>
                  </a:lnTo>
                  <a:lnTo>
                    <a:pt x="96" y="139"/>
                  </a:lnTo>
                  <a:lnTo>
                    <a:pt x="338" y="229"/>
                  </a:lnTo>
                  <a:lnTo>
                    <a:pt x="337" y="284"/>
                  </a:lnTo>
                  <a:lnTo>
                    <a:pt x="89" y="369"/>
                  </a:lnTo>
                  <a:lnTo>
                    <a:pt x="89" y="370"/>
                  </a:lnTo>
                  <a:lnTo>
                    <a:pt x="282" y="393"/>
                  </a:lnTo>
                  <a:lnTo>
                    <a:pt x="286" y="383"/>
                  </a:lnTo>
                  <a:lnTo>
                    <a:pt x="292" y="374"/>
                  </a:lnTo>
                  <a:lnTo>
                    <a:pt x="299" y="366"/>
                  </a:lnTo>
                  <a:lnTo>
                    <a:pt x="305" y="358"/>
                  </a:lnTo>
                  <a:lnTo>
                    <a:pt x="336" y="359"/>
                  </a:lnTo>
                  <a:lnTo>
                    <a:pt x="333" y="483"/>
                  </a:lnTo>
                  <a:lnTo>
                    <a:pt x="303" y="483"/>
                  </a:lnTo>
                  <a:lnTo>
                    <a:pt x="291" y="469"/>
                  </a:lnTo>
                  <a:lnTo>
                    <a:pt x="282" y="454"/>
                  </a:lnTo>
                  <a:lnTo>
                    <a:pt x="52" y="412"/>
                  </a:lnTo>
                  <a:lnTo>
                    <a:pt x="47" y="422"/>
                  </a:lnTo>
                  <a:lnTo>
                    <a:pt x="42" y="433"/>
                  </a:lnTo>
                  <a:lnTo>
                    <a:pt x="36" y="443"/>
                  </a:lnTo>
                  <a:lnTo>
                    <a:pt x="30" y="452"/>
                  </a:lnTo>
                  <a:lnTo>
                    <a:pt x="0" y="451"/>
                  </a:lnTo>
                  <a:lnTo>
                    <a:pt x="2" y="320"/>
                  </a:lnTo>
                  <a:lnTo>
                    <a:pt x="224" y="241"/>
                  </a:lnTo>
                  <a:lnTo>
                    <a:pt x="224" y="240"/>
                  </a:lnTo>
                  <a:lnTo>
                    <a:pt x="5" y="155"/>
                  </a:lnTo>
                  <a:lnTo>
                    <a:pt x="7" y="24"/>
                  </a:lnTo>
                  <a:lnTo>
                    <a:pt x="38" y="25"/>
                  </a:lnTo>
                  <a:lnTo>
                    <a:pt x="44" y="35"/>
                  </a:lnTo>
                  <a:lnTo>
                    <a:pt x="50" y="44"/>
                  </a:lnTo>
                  <a:lnTo>
                    <a:pt x="55" y="55"/>
                  </a:lnTo>
                  <a:lnTo>
                    <a:pt x="58" y="65"/>
                  </a:lnTo>
                  <a:lnTo>
                    <a:pt x="289" y="26"/>
                  </a:lnTo>
                  <a:lnTo>
                    <a:pt x="293" y="19"/>
                  </a:lnTo>
                  <a:lnTo>
                    <a:pt x="299" y="12"/>
                  </a:lnTo>
                  <a:lnTo>
                    <a:pt x="305" y="5"/>
                  </a:lnTo>
                  <a:lnTo>
                    <a:pt x="311" y="0"/>
                  </a:lnTo>
                  <a:lnTo>
                    <a:pt x="342" y="0"/>
                  </a:lnTo>
                  <a:lnTo>
                    <a:pt x="339" y="1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3" name="Freeform 23">
              <a:extLst>
                <a:ext uri="{FF2B5EF4-FFF2-40B4-BE49-F238E27FC236}">
                  <a16:creationId xmlns:a16="http://schemas.microsoft.com/office/drawing/2014/main" id="{DC841BC6-7DF0-E737-188C-F4E0E42D77C8}"/>
                </a:ext>
              </a:extLst>
            </p:cNvPr>
            <p:cNvSpPr>
              <a:spLocks/>
            </p:cNvSpPr>
            <p:nvPr userDrawn="1"/>
          </p:nvSpPr>
          <p:spPr bwMode="auto">
            <a:xfrm>
              <a:off x="163315" y="6400254"/>
              <a:ext cx="11113" cy="9525"/>
            </a:xfrm>
            <a:custGeom>
              <a:avLst/>
              <a:gdLst>
                <a:gd name="T0" fmla="*/ 1 w 94"/>
                <a:gd name="T1" fmla="*/ 0 h 91"/>
                <a:gd name="T2" fmla="*/ 1 w 94"/>
                <a:gd name="T3" fmla="*/ 0 h 91"/>
                <a:gd name="T4" fmla="*/ 0 w 94"/>
                <a:gd name="T5" fmla="*/ 0 h 91"/>
                <a:gd name="T6" fmla="*/ 0 w 94"/>
                <a:gd name="T7" fmla="*/ 0 h 91"/>
                <a:gd name="T8" fmla="*/ 0 w 94"/>
                <a:gd name="T9" fmla="*/ 0 h 91"/>
                <a:gd name="T10" fmla="*/ 0 w 94"/>
                <a:gd name="T11" fmla="*/ 0 h 91"/>
                <a:gd name="T12" fmla="*/ 0 w 94"/>
                <a:gd name="T13" fmla="*/ 0 h 91"/>
                <a:gd name="T14" fmla="*/ 0 w 94"/>
                <a:gd name="T15" fmla="*/ 0 h 91"/>
                <a:gd name="T16" fmla="*/ 0 w 94"/>
                <a:gd name="T17" fmla="*/ 0 h 91"/>
                <a:gd name="T18" fmla="*/ 0 w 94"/>
                <a:gd name="T19" fmla="*/ 0 h 91"/>
                <a:gd name="T20" fmla="*/ 0 w 94"/>
                <a:gd name="T21" fmla="*/ 0 h 91"/>
                <a:gd name="T22" fmla="*/ 0 w 94"/>
                <a:gd name="T23" fmla="*/ 0 h 91"/>
                <a:gd name="T24" fmla="*/ 0 w 94"/>
                <a:gd name="T25" fmla="*/ 0 h 91"/>
                <a:gd name="T26" fmla="*/ 0 w 94"/>
                <a:gd name="T27" fmla="*/ 0 h 91"/>
                <a:gd name="T28" fmla="*/ 0 w 94"/>
                <a:gd name="T29" fmla="*/ 0 h 91"/>
                <a:gd name="T30" fmla="*/ 0 w 94"/>
                <a:gd name="T31" fmla="*/ 0 h 91"/>
                <a:gd name="T32" fmla="*/ 0 w 94"/>
                <a:gd name="T33" fmla="*/ 0 h 91"/>
                <a:gd name="T34" fmla="*/ 0 w 94"/>
                <a:gd name="T35" fmla="*/ 0 h 91"/>
                <a:gd name="T36" fmla="*/ 0 w 94"/>
                <a:gd name="T37" fmla="*/ 0 h 91"/>
                <a:gd name="T38" fmla="*/ 0 w 94"/>
                <a:gd name="T39" fmla="*/ 0 h 91"/>
                <a:gd name="T40" fmla="*/ 0 w 94"/>
                <a:gd name="T41" fmla="*/ 0 h 91"/>
                <a:gd name="T42" fmla="*/ 0 w 94"/>
                <a:gd name="T43" fmla="*/ 0 h 91"/>
                <a:gd name="T44" fmla="*/ 0 w 94"/>
                <a:gd name="T45" fmla="*/ 0 h 91"/>
                <a:gd name="T46" fmla="*/ 0 w 94"/>
                <a:gd name="T47" fmla="*/ 0 h 91"/>
                <a:gd name="T48" fmla="*/ 0 w 94"/>
                <a:gd name="T49" fmla="*/ 0 h 91"/>
                <a:gd name="T50" fmla="*/ 0 w 94"/>
                <a:gd name="T51" fmla="*/ 0 h 91"/>
                <a:gd name="T52" fmla="*/ 0 w 94"/>
                <a:gd name="T53" fmla="*/ 0 h 91"/>
                <a:gd name="T54" fmla="*/ 0 w 94"/>
                <a:gd name="T55" fmla="*/ 0 h 91"/>
                <a:gd name="T56" fmla="*/ 0 w 94"/>
                <a:gd name="T57" fmla="*/ 0 h 91"/>
                <a:gd name="T58" fmla="*/ 1 w 94"/>
                <a:gd name="T59" fmla="*/ 0 h 91"/>
                <a:gd name="T60" fmla="*/ 1 w 94"/>
                <a:gd name="T61" fmla="*/ 0 h 91"/>
                <a:gd name="T62" fmla="*/ 1 w 94"/>
                <a:gd name="T63" fmla="*/ 0 h 91"/>
                <a:gd name="T64" fmla="*/ 1 w 94"/>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4" h="91">
                  <a:moveTo>
                    <a:pt x="93" y="52"/>
                  </a:moveTo>
                  <a:lnTo>
                    <a:pt x="91" y="60"/>
                  </a:lnTo>
                  <a:lnTo>
                    <a:pt x="87" y="69"/>
                  </a:lnTo>
                  <a:lnTo>
                    <a:pt x="82" y="76"/>
                  </a:lnTo>
                  <a:lnTo>
                    <a:pt x="76" y="81"/>
                  </a:lnTo>
                  <a:lnTo>
                    <a:pt x="68" y="86"/>
                  </a:lnTo>
                  <a:lnTo>
                    <a:pt x="60" y="89"/>
                  </a:lnTo>
                  <a:lnTo>
                    <a:pt x="51" y="91"/>
                  </a:lnTo>
                  <a:lnTo>
                    <a:pt x="41" y="91"/>
                  </a:lnTo>
                  <a:lnTo>
                    <a:pt x="32" y="89"/>
                  </a:lnTo>
                  <a:lnTo>
                    <a:pt x="23" y="84"/>
                  </a:lnTo>
                  <a:lnTo>
                    <a:pt x="16" y="80"/>
                  </a:lnTo>
                  <a:lnTo>
                    <a:pt x="9" y="74"/>
                  </a:lnTo>
                  <a:lnTo>
                    <a:pt x="4" y="66"/>
                  </a:lnTo>
                  <a:lnTo>
                    <a:pt x="1" y="58"/>
                  </a:lnTo>
                  <a:lnTo>
                    <a:pt x="0" y="50"/>
                  </a:lnTo>
                  <a:lnTo>
                    <a:pt x="0" y="40"/>
                  </a:lnTo>
                  <a:lnTo>
                    <a:pt x="2" y="31"/>
                  </a:lnTo>
                  <a:lnTo>
                    <a:pt x="5" y="23"/>
                  </a:lnTo>
                  <a:lnTo>
                    <a:pt x="10" y="16"/>
                  </a:lnTo>
                  <a:lnTo>
                    <a:pt x="17" y="9"/>
                  </a:lnTo>
                  <a:lnTo>
                    <a:pt x="25" y="5"/>
                  </a:lnTo>
                  <a:lnTo>
                    <a:pt x="34" y="2"/>
                  </a:lnTo>
                  <a:lnTo>
                    <a:pt x="42" y="0"/>
                  </a:lnTo>
                  <a:lnTo>
                    <a:pt x="52" y="0"/>
                  </a:lnTo>
                  <a:lnTo>
                    <a:pt x="61" y="2"/>
                  </a:lnTo>
                  <a:lnTo>
                    <a:pt x="70" y="6"/>
                  </a:lnTo>
                  <a:lnTo>
                    <a:pt x="77" y="12"/>
                  </a:lnTo>
                  <a:lnTo>
                    <a:pt x="83" y="18"/>
                  </a:lnTo>
                  <a:lnTo>
                    <a:pt x="89" y="25"/>
                  </a:lnTo>
                  <a:lnTo>
                    <a:pt x="92" y="33"/>
                  </a:lnTo>
                  <a:lnTo>
                    <a:pt x="94" y="42"/>
                  </a:lnTo>
                  <a:lnTo>
                    <a:pt x="9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4" name="Freeform 24">
              <a:extLst>
                <a:ext uri="{FF2B5EF4-FFF2-40B4-BE49-F238E27FC236}">
                  <a16:creationId xmlns:a16="http://schemas.microsoft.com/office/drawing/2014/main" id="{4641C1DD-381B-9F7E-288B-62F1A50A540A}"/>
                </a:ext>
              </a:extLst>
            </p:cNvPr>
            <p:cNvSpPr>
              <a:spLocks/>
            </p:cNvSpPr>
            <p:nvPr userDrawn="1"/>
          </p:nvSpPr>
          <p:spPr bwMode="auto">
            <a:xfrm>
              <a:off x="156965" y="6335167"/>
              <a:ext cx="42863" cy="41275"/>
            </a:xfrm>
            <a:custGeom>
              <a:avLst/>
              <a:gdLst>
                <a:gd name="T0" fmla="*/ 1 w 376"/>
                <a:gd name="T1" fmla="*/ 0 h 367"/>
                <a:gd name="T2" fmla="*/ 2 w 376"/>
                <a:gd name="T3" fmla="*/ 0 h 367"/>
                <a:gd name="T4" fmla="*/ 2 w 376"/>
                <a:gd name="T5" fmla="*/ 0 h 367"/>
                <a:gd name="T6" fmla="*/ 2 w 376"/>
                <a:gd name="T7" fmla="*/ 1 h 367"/>
                <a:gd name="T8" fmla="*/ 2 w 376"/>
                <a:gd name="T9" fmla="*/ 1 h 367"/>
                <a:gd name="T10" fmla="*/ 2 w 376"/>
                <a:gd name="T11" fmla="*/ 1 h 367"/>
                <a:gd name="T12" fmla="*/ 2 w 376"/>
                <a:gd name="T13" fmla="*/ 1 h 367"/>
                <a:gd name="T14" fmla="*/ 2 w 376"/>
                <a:gd name="T15" fmla="*/ 1 h 367"/>
                <a:gd name="T16" fmla="*/ 2 w 376"/>
                <a:gd name="T17" fmla="*/ 1 h 367"/>
                <a:gd name="T18" fmla="*/ 2 w 376"/>
                <a:gd name="T19" fmla="*/ 1 h 367"/>
                <a:gd name="T20" fmla="*/ 2 w 376"/>
                <a:gd name="T21" fmla="*/ 2 h 367"/>
                <a:gd name="T22" fmla="*/ 2 w 376"/>
                <a:gd name="T23" fmla="*/ 2 h 367"/>
                <a:gd name="T24" fmla="*/ 2 w 376"/>
                <a:gd name="T25" fmla="*/ 2 h 367"/>
                <a:gd name="T26" fmla="*/ 2 w 376"/>
                <a:gd name="T27" fmla="*/ 2 h 367"/>
                <a:gd name="T28" fmla="*/ 1 w 376"/>
                <a:gd name="T29" fmla="*/ 2 h 367"/>
                <a:gd name="T30" fmla="*/ 1 w 376"/>
                <a:gd name="T31" fmla="*/ 2 h 367"/>
                <a:gd name="T32" fmla="*/ 1 w 376"/>
                <a:gd name="T33" fmla="*/ 2 h 367"/>
                <a:gd name="T34" fmla="*/ 0 w 376"/>
                <a:gd name="T35" fmla="*/ 2 h 367"/>
                <a:gd name="T36" fmla="*/ 0 w 376"/>
                <a:gd name="T37" fmla="*/ 2 h 367"/>
                <a:gd name="T38" fmla="*/ 0 w 376"/>
                <a:gd name="T39" fmla="*/ 2 h 367"/>
                <a:gd name="T40" fmla="*/ 0 w 376"/>
                <a:gd name="T41" fmla="*/ 1 h 367"/>
                <a:gd name="T42" fmla="*/ 0 w 376"/>
                <a:gd name="T43" fmla="*/ 1 h 367"/>
                <a:gd name="T44" fmla="*/ 0 w 376"/>
                <a:gd name="T45" fmla="*/ 1 h 367"/>
                <a:gd name="T46" fmla="*/ 1 w 376"/>
                <a:gd name="T47" fmla="*/ 1 h 367"/>
                <a:gd name="T48" fmla="*/ 1 w 376"/>
                <a:gd name="T49" fmla="*/ 1 h 367"/>
                <a:gd name="T50" fmla="*/ 1 w 376"/>
                <a:gd name="T51" fmla="*/ 1 h 367"/>
                <a:gd name="T52" fmla="*/ 1 w 376"/>
                <a:gd name="T53" fmla="*/ 1 h 367"/>
                <a:gd name="T54" fmla="*/ 2 w 376"/>
                <a:gd name="T55" fmla="*/ 1 h 367"/>
                <a:gd name="T56" fmla="*/ 2 w 376"/>
                <a:gd name="T57" fmla="*/ 1 h 367"/>
                <a:gd name="T58" fmla="*/ 2 w 376"/>
                <a:gd name="T59" fmla="*/ 1 h 367"/>
                <a:gd name="T60" fmla="*/ 2 w 376"/>
                <a:gd name="T61" fmla="*/ 1 h 367"/>
                <a:gd name="T62" fmla="*/ 2 w 376"/>
                <a:gd name="T63" fmla="*/ 1 h 367"/>
                <a:gd name="T64" fmla="*/ 2 w 376"/>
                <a:gd name="T65" fmla="*/ 1 h 367"/>
                <a:gd name="T66" fmla="*/ 2 w 376"/>
                <a:gd name="T67" fmla="*/ 1 h 367"/>
                <a:gd name="T68" fmla="*/ 2 w 376"/>
                <a:gd name="T69" fmla="*/ 1 h 367"/>
                <a:gd name="T70" fmla="*/ 2 w 376"/>
                <a:gd name="T71" fmla="*/ 1 h 367"/>
                <a:gd name="T72" fmla="*/ 2 w 376"/>
                <a:gd name="T73" fmla="*/ 1 h 367"/>
                <a:gd name="T74" fmla="*/ 2 w 376"/>
                <a:gd name="T75" fmla="*/ 1 h 367"/>
                <a:gd name="T76" fmla="*/ 1 w 376"/>
                <a:gd name="T77" fmla="*/ 1 h 367"/>
                <a:gd name="T78" fmla="*/ 1 w 376"/>
                <a:gd name="T79" fmla="*/ 0 h 367"/>
                <a:gd name="T80" fmla="*/ 1 w 376"/>
                <a:gd name="T81" fmla="*/ 1 h 367"/>
                <a:gd name="T82" fmla="*/ 0 w 376"/>
                <a:gd name="T83" fmla="*/ 1 h 367"/>
                <a:gd name="T84" fmla="*/ 0 w 376"/>
                <a:gd name="T85" fmla="*/ 0 h 367"/>
                <a:gd name="T86" fmla="*/ 1 w 376"/>
                <a:gd name="T87" fmla="*/ 0 h 367"/>
                <a:gd name="T88" fmla="*/ 1 w 376"/>
                <a:gd name="T89" fmla="*/ 0 h 3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6" h="367">
                  <a:moveTo>
                    <a:pt x="124" y="45"/>
                  </a:moveTo>
                  <a:lnTo>
                    <a:pt x="270" y="81"/>
                  </a:lnTo>
                  <a:lnTo>
                    <a:pt x="286" y="85"/>
                  </a:lnTo>
                  <a:lnTo>
                    <a:pt x="300" y="90"/>
                  </a:lnTo>
                  <a:lnTo>
                    <a:pt x="314" y="98"/>
                  </a:lnTo>
                  <a:lnTo>
                    <a:pt x="326" y="105"/>
                  </a:lnTo>
                  <a:lnTo>
                    <a:pt x="336" y="114"/>
                  </a:lnTo>
                  <a:lnTo>
                    <a:pt x="346" y="123"/>
                  </a:lnTo>
                  <a:lnTo>
                    <a:pt x="354" y="133"/>
                  </a:lnTo>
                  <a:lnTo>
                    <a:pt x="362" y="144"/>
                  </a:lnTo>
                  <a:lnTo>
                    <a:pt x="367" y="156"/>
                  </a:lnTo>
                  <a:lnTo>
                    <a:pt x="371" y="167"/>
                  </a:lnTo>
                  <a:lnTo>
                    <a:pt x="374" y="181"/>
                  </a:lnTo>
                  <a:lnTo>
                    <a:pt x="376" y="195"/>
                  </a:lnTo>
                  <a:lnTo>
                    <a:pt x="376" y="209"/>
                  </a:lnTo>
                  <a:lnTo>
                    <a:pt x="375" y="223"/>
                  </a:lnTo>
                  <a:lnTo>
                    <a:pt x="374" y="238"/>
                  </a:lnTo>
                  <a:lnTo>
                    <a:pt x="371" y="254"/>
                  </a:lnTo>
                  <a:lnTo>
                    <a:pt x="366" y="272"/>
                  </a:lnTo>
                  <a:lnTo>
                    <a:pt x="360" y="289"/>
                  </a:lnTo>
                  <a:lnTo>
                    <a:pt x="353" y="304"/>
                  </a:lnTo>
                  <a:lnTo>
                    <a:pt x="346" y="316"/>
                  </a:lnTo>
                  <a:lnTo>
                    <a:pt x="337" y="328"/>
                  </a:lnTo>
                  <a:lnTo>
                    <a:pt x="329" y="339"/>
                  </a:lnTo>
                  <a:lnTo>
                    <a:pt x="319" y="346"/>
                  </a:lnTo>
                  <a:lnTo>
                    <a:pt x="310" y="353"/>
                  </a:lnTo>
                  <a:lnTo>
                    <a:pt x="299" y="359"/>
                  </a:lnTo>
                  <a:lnTo>
                    <a:pt x="289" y="363"/>
                  </a:lnTo>
                  <a:lnTo>
                    <a:pt x="277" y="366"/>
                  </a:lnTo>
                  <a:lnTo>
                    <a:pt x="265" y="367"/>
                  </a:lnTo>
                  <a:lnTo>
                    <a:pt x="253" y="367"/>
                  </a:lnTo>
                  <a:lnTo>
                    <a:pt x="240" y="367"/>
                  </a:lnTo>
                  <a:lnTo>
                    <a:pt x="227" y="365"/>
                  </a:lnTo>
                  <a:lnTo>
                    <a:pt x="214" y="362"/>
                  </a:lnTo>
                  <a:lnTo>
                    <a:pt x="58" y="325"/>
                  </a:lnTo>
                  <a:lnTo>
                    <a:pt x="51" y="332"/>
                  </a:lnTo>
                  <a:lnTo>
                    <a:pt x="44" y="340"/>
                  </a:lnTo>
                  <a:lnTo>
                    <a:pt x="37" y="346"/>
                  </a:lnTo>
                  <a:lnTo>
                    <a:pt x="29" y="351"/>
                  </a:lnTo>
                  <a:lnTo>
                    <a:pt x="0" y="344"/>
                  </a:lnTo>
                  <a:lnTo>
                    <a:pt x="35" y="199"/>
                  </a:lnTo>
                  <a:lnTo>
                    <a:pt x="64" y="205"/>
                  </a:lnTo>
                  <a:lnTo>
                    <a:pt x="67" y="216"/>
                  </a:lnTo>
                  <a:lnTo>
                    <a:pt x="71" y="227"/>
                  </a:lnTo>
                  <a:lnTo>
                    <a:pt x="75" y="237"/>
                  </a:lnTo>
                  <a:lnTo>
                    <a:pt x="76" y="249"/>
                  </a:lnTo>
                  <a:lnTo>
                    <a:pt x="219" y="283"/>
                  </a:lnTo>
                  <a:lnTo>
                    <a:pt x="230" y="285"/>
                  </a:lnTo>
                  <a:lnTo>
                    <a:pt x="239" y="287"/>
                  </a:lnTo>
                  <a:lnTo>
                    <a:pt x="248" y="288"/>
                  </a:lnTo>
                  <a:lnTo>
                    <a:pt x="256" y="288"/>
                  </a:lnTo>
                  <a:lnTo>
                    <a:pt x="265" y="288"/>
                  </a:lnTo>
                  <a:lnTo>
                    <a:pt x="273" y="286"/>
                  </a:lnTo>
                  <a:lnTo>
                    <a:pt x="279" y="285"/>
                  </a:lnTo>
                  <a:lnTo>
                    <a:pt x="287" y="282"/>
                  </a:lnTo>
                  <a:lnTo>
                    <a:pt x="293" y="278"/>
                  </a:lnTo>
                  <a:lnTo>
                    <a:pt x="299" y="273"/>
                  </a:lnTo>
                  <a:lnTo>
                    <a:pt x="305" y="268"/>
                  </a:lnTo>
                  <a:lnTo>
                    <a:pt x="309" y="263"/>
                  </a:lnTo>
                  <a:lnTo>
                    <a:pt x="314" y="255"/>
                  </a:lnTo>
                  <a:lnTo>
                    <a:pt x="317" y="247"/>
                  </a:lnTo>
                  <a:lnTo>
                    <a:pt x="320" y="237"/>
                  </a:lnTo>
                  <a:lnTo>
                    <a:pt x="324" y="228"/>
                  </a:lnTo>
                  <a:lnTo>
                    <a:pt x="326" y="218"/>
                  </a:lnTo>
                  <a:lnTo>
                    <a:pt x="327" y="211"/>
                  </a:lnTo>
                  <a:lnTo>
                    <a:pt x="327" y="202"/>
                  </a:lnTo>
                  <a:lnTo>
                    <a:pt x="326" y="195"/>
                  </a:lnTo>
                  <a:lnTo>
                    <a:pt x="325" y="189"/>
                  </a:lnTo>
                  <a:lnTo>
                    <a:pt x="323" y="182"/>
                  </a:lnTo>
                  <a:lnTo>
                    <a:pt x="319" y="176"/>
                  </a:lnTo>
                  <a:lnTo>
                    <a:pt x="316" y="170"/>
                  </a:lnTo>
                  <a:lnTo>
                    <a:pt x="312" y="164"/>
                  </a:lnTo>
                  <a:lnTo>
                    <a:pt x="307" y="160"/>
                  </a:lnTo>
                  <a:lnTo>
                    <a:pt x="302" y="155"/>
                  </a:lnTo>
                  <a:lnTo>
                    <a:pt x="295" y="151"/>
                  </a:lnTo>
                  <a:lnTo>
                    <a:pt x="289" y="147"/>
                  </a:lnTo>
                  <a:lnTo>
                    <a:pt x="281" y="144"/>
                  </a:lnTo>
                  <a:lnTo>
                    <a:pt x="273" y="141"/>
                  </a:lnTo>
                  <a:lnTo>
                    <a:pt x="264" y="139"/>
                  </a:lnTo>
                  <a:lnTo>
                    <a:pt x="111" y="104"/>
                  </a:lnTo>
                  <a:lnTo>
                    <a:pt x="104" y="114"/>
                  </a:lnTo>
                  <a:lnTo>
                    <a:pt x="97" y="122"/>
                  </a:lnTo>
                  <a:lnTo>
                    <a:pt x="88" y="129"/>
                  </a:lnTo>
                  <a:lnTo>
                    <a:pt x="81" y="137"/>
                  </a:lnTo>
                  <a:lnTo>
                    <a:pt x="51" y="129"/>
                  </a:lnTo>
                  <a:lnTo>
                    <a:pt x="82" y="0"/>
                  </a:lnTo>
                  <a:lnTo>
                    <a:pt x="112" y="8"/>
                  </a:lnTo>
                  <a:lnTo>
                    <a:pt x="116" y="16"/>
                  </a:lnTo>
                  <a:lnTo>
                    <a:pt x="120" y="26"/>
                  </a:lnTo>
                  <a:lnTo>
                    <a:pt x="123" y="35"/>
                  </a:lnTo>
                  <a:lnTo>
                    <a:pt x="124"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5" name="Freeform 25">
              <a:extLst>
                <a:ext uri="{FF2B5EF4-FFF2-40B4-BE49-F238E27FC236}">
                  <a16:creationId xmlns:a16="http://schemas.microsoft.com/office/drawing/2014/main" id="{93ED8F07-EB8B-A1A9-5025-E5D126CB66D2}"/>
                </a:ext>
              </a:extLst>
            </p:cNvPr>
            <p:cNvSpPr>
              <a:spLocks/>
            </p:cNvSpPr>
            <p:nvPr userDrawn="1"/>
          </p:nvSpPr>
          <p:spPr bwMode="auto">
            <a:xfrm>
              <a:off x="176015" y="6271667"/>
              <a:ext cx="50800" cy="53975"/>
            </a:xfrm>
            <a:custGeom>
              <a:avLst/>
              <a:gdLst>
                <a:gd name="T0" fmla="*/ 1 w 450"/>
                <a:gd name="T1" fmla="*/ 0 h 476"/>
                <a:gd name="T2" fmla="*/ 2 w 450"/>
                <a:gd name="T3" fmla="*/ 1 h 476"/>
                <a:gd name="T4" fmla="*/ 2 w 450"/>
                <a:gd name="T5" fmla="*/ 1 h 476"/>
                <a:gd name="T6" fmla="*/ 1 w 450"/>
                <a:gd name="T7" fmla="*/ 1 h 476"/>
                <a:gd name="T8" fmla="*/ 1 w 450"/>
                <a:gd name="T9" fmla="*/ 2 h 476"/>
                <a:gd name="T10" fmla="*/ 2 w 450"/>
                <a:gd name="T11" fmla="*/ 2 h 476"/>
                <a:gd name="T12" fmla="*/ 2 w 450"/>
                <a:gd name="T13" fmla="*/ 2 h 476"/>
                <a:gd name="T14" fmla="*/ 2 w 450"/>
                <a:gd name="T15" fmla="*/ 2 h 476"/>
                <a:gd name="T16" fmla="*/ 2 w 450"/>
                <a:gd name="T17" fmla="*/ 2 h 476"/>
                <a:gd name="T18" fmla="*/ 2 w 450"/>
                <a:gd name="T19" fmla="*/ 2 h 476"/>
                <a:gd name="T20" fmla="*/ 1 w 450"/>
                <a:gd name="T21" fmla="*/ 2 h 476"/>
                <a:gd name="T22" fmla="*/ 1 w 450"/>
                <a:gd name="T23" fmla="*/ 2 h 476"/>
                <a:gd name="T24" fmla="*/ 1 w 450"/>
                <a:gd name="T25" fmla="*/ 2 h 476"/>
                <a:gd name="T26" fmla="*/ 1 w 450"/>
                <a:gd name="T27" fmla="*/ 2 h 476"/>
                <a:gd name="T28" fmla="*/ 1 w 450"/>
                <a:gd name="T29" fmla="*/ 2 h 476"/>
                <a:gd name="T30" fmla="*/ 1 w 450"/>
                <a:gd name="T31" fmla="*/ 2 h 476"/>
                <a:gd name="T32" fmla="*/ 0 w 450"/>
                <a:gd name="T33" fmla="*/ 2 h 476"/>
                <a:gd name="T34" fmla="*/ 0 w 450"/>
                <a:gd name="T35" fmla="*/ 2 h 476"/>
                <a:gd name="T36" fmla="*/ 0 w 450"/>
                <a:gd name="T37" fmla="*/ 2 h 476"/>
                <a:gd name="T38" fmla="*/ 0 w 450"/>
                <a:gd name="T39" fmla="*/ 2 h 476"/>
                <a:gd name="T40" fmla="*/ 0 w 450"/>
                <a:gd name="T41" fmla="*/ 2 h 476"/>
                <a:gd name="T42" fmla="*/ 0 w 450"/>
                <a:gd name="T43" fmla="*/ 2 h 476"/>
                <a:gd name="T44" fmla="*/ 0 w 450"/>
                <a:gd name="T45" fmla="*/ 1 h 476"/>
                <a:gd name="T46" fmla="*/ 2 w 450"/>
                <a:gd name="T47" fmla="*/ 1 h 476"/>
                <a:gd name="T48" fmla="*/ 1 w 450"/>
                <a:gd name="T49" fmla="*/ 1 h 476"/>
                <a:gd name="T50" fmla="*/ 1 w 450"/>
                <a:gd name="T51" fmla="*/ 1 h 476"/>
                <a:gd name="T52" fmla="*/ 1 w 450"/>
                <a:gd name="T53" fmla="*/ 1 h 476"/>
                <a:gd name="T54" fmla="*/ 1 w 450"/>
                <a:gd name="T55" fmla="*/ 1 h 476"/>
                <a:gd name="T56" fmla="*/ 1 w 450"/>
                <a:gd name="T57" fmla="*/ 1 h 476"/>
                <a:gd name="T58" fmla="*/ 1 w 450"/>
                <a:gd name="T59" fmla="*/ 1 h 476"/>
                <a:gd name="T60" fmla="*/ 1 w 450"/>
                <a:gd name="T61" fmla="*/ 0 h 476"/>
                <a:gd name="T62" fmla="*/ 1 w 450"/>
                <a:gd name="T63" fmla="*/ 0 h 476"/>
                <a:gd name="T64" fmla="*/ 1 w 450"/>
                <a:gd name="T65" fmla="*/ 0 h 476"/>
                <a:gd name="T66" fmla="*/ 1 w 450"/>
                <a:gd name="T67" fmla="*/ 0 h 476"/>
                <a:gd name="T68" fmla="*/ 1 w 450"/>
                <a:gd name="T69" fmla="*/ 0 h 476"/>
                <a:gd name="T70" fmla="*/ 1 w 450"/>
                <a:gd name="T71" fmla="*/ 0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0" h="476">
                  <a:moveTo>
                    <a:pt x="197" y="53"/>
                  </a:moveTo>
                  <a:lnTo>
                    <a:pt x="450" y="182"/>
                  </a:lnTo>
                  <a:lnTo>
                    <a:pt x="418" y="244"/>
                  </a:lnTo>
                  <a:lnTo>
                    <a:pt x="120" y="282"/>
                  </a:lnTo>
                  <a:lnTo>
                    <a:pt x="297" y="362"/>
                  </a:lnTo>
                  <a:lnTo>
                    <a:pt x="304" y="354"/>
                  </a:lnTo>
                  <a:lnTo>
                    <a:pt x="314" y="348"/>
                  </a:lnTo>
                  <a:lnTo>
                    <a:pt x="323" y="341"/>
                  </a:lnTo>
                  <a:lnTo>
                    <a:pt x="335" y="335"/>
                  </a:lnTo>
                  <a:lnTo>
                    <a:pt x="361" y="349"/>
                  </a:lnTo>
                  <a:lnTo>
                    <a:pt x="297" y="476"/>
                  </a:lnTo>
                  <a:lnTo>
                    <a:pt x="270" y="462"/>
                  </a:lnTo>
                  <a:lnTo>
                    <a:pt x="268" y="449"/>
                  </a:lnTo>
                  <a:lnTo>
                    <a:pt x="268" y="437"/>
                  </a:lnTo>
                  <a:lnTo>
                    <a:pt x="268" y="425"/>
                  </a:lnTo>
                  <a:lnTo>
                    <a:pt x="270" y="414"/>
                  </a:lnTo>
                  <a:lnTo>
                    <a:pt x="67" y="308"/>
                  </a:lnTo>
                  <a:lnTo>
                    <a:pt x="57" y="316"/>
                  </a:lnTo>
                  <a:lnTo>
                    <a:pt x="48" y="323"/>
                  </a:lnTo>
                  <a:lnTo>
                    <a:pt x="37" y="331"/>
                  </a:lnTo>
                  <a:lnTo>
                    <a:pt x="27" y="338"/>
                  </a:lnTo>
                  <a:lnTo>
                    <a:pt x="0" y="325"/>
                  </a:lnTo>
                  <a:lnTo>
                    <a:pt x="61" y="206"/>
                  </a:lnTo>
                  <a:lnTo>
                    <a:pt x="327" y="172"/>
                  </a:lnTo>
                  <a:lnTo>
                    <a:pt x="171" y="102"/>
                  </a:lnTo>
                  <a:lnTo>
                    <a:pt x="164" y="109"/>
                  </a:lnTo>
                  <a:lnTo>
                    <a:pt x="154" y="114"/>
                  </a:lnTo>
                  <a:lnTo>
                    <a:pt x="145" y="120"/>
                  </a:lnTo>
                  <a:lnTo>
                    <a:pt x="136" y="125"/>
                  </a:lnTo>
                  <a:lnTo>
                    <a:pt x="108" y="111"/>
                  </a:lnTo>
                  <a:lnTo>
                    <a:pt x="165" y="0"/>
                  </a:lnTo>
                  <a:lnTo>
                    <a:pt x="191" y="14"/>
                  </a:lnTo>
                  <a:lnTo>
                    <a:pt x="194" y="23"/>
                  </a:lnTo>
                  <a:lnTo>
                    <a:pt x="196" y="33"/>
                  </a:lnTo>
                  <a:lnTo>
                    <a:pt x="197" y="43"/>
                  </a:lnTo>
                  <a:lnTo>
                    <a:pt x="197"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6" name="Freeform 26">
              <a:extLst>
                <a:ext uri="{FF2B5EF4-FFF2-40B4-BE49-F238E27FC236}">
                  <a16:creationId xmlns:a16="http://schemas.microsoft.com/office/drawing/2014/main" id="{E4126E1F-3F3A-3D89-1011-C1AA2599A1BC}"/>
                </a:ext>
              </a:extLst>
            </p:cNvPr>
            <p:cNvSpPr>
              <a:spLocks/>
            </p:cNvSpPr>
            <p:nvPr userDrawn="1"/>
          </p:nvSpPr>
          <p:spPr bwMode="auto">
            <a:xfrm>
              <a:off x="212527" y="6233567"/>
              <a:ext cx="41275" cy="39688"/>
            </a:xfrm>
            <a:custGeom>
              <a:avLst/>
              <a:gdLst>
                <a:gd name="T0" fmla="*/ 1 w 361"/>
                <a:gd name="T1" fmla="*/ 2 h 350"/>
                <a:gd name="T2" fmla="*/ 1 w 361"/>
                <a:gd name="T3" fmla="*/ 2 h 350"/>
                <a:gd name="T4" fmla="*/ 1 w 361"/>
                <a:gd name="T5" fmla="*/ 2 h 350"/>
                <a:gd name="T6" fmla="*/ 1 w 361"/>
                <a:gd name="T7" fmla="*/ 2 h 350"/>
                <a:gd name="T8" fmla="*/ 1 w 361"/>
                <a:gd name="T9" fmla="*/ 2 h 350"/>
                <a:gd name="T10" fmla="*/ 1 w 361"/>
                <a:gd name="T11" fmla="*/ 1 h 350"/>
                <a:gd name="T12" fmla="*/ 0 w 361"/>
                <a:gd name="T13" fmla="*/ 1 h 350"/>
                <a:gd name="T14" fmla="*/ 0 w 361"/>
                <a:gd name="T15" fmla="*/ 1 h 350"/>
                <a:gd name="T16" fmla="*/ 0 w 361"/>
                <a:gd name="T17" fmla="*/ 1 h 350"/>
                <a:gd name="T18" fmla="*/ 0 w 361"/>
                <a:gd name="T19" fmla="*/ 1 h 350"/>
                <a:gd name="T20" fmla="*/ 0 w 361"/>
                <a:gd name="T21" fmla="*/ 1 h 350"/>
                <a:gd name="T22" fmla="*/ 0 w 361"/>
                <a:gd name="T23" fmla="*/ 1 h 350"/>
                <a:gd name="T24" fmla="*/ 1 w 361"/>
                <a:gd name="T25" fmla="*/ 0 h 350"/>
                <a:gd name="T26" fmla="*/ 1 w 361"/>
                <a:gd name="T27" fmla="*/ 0 h 350"/>
                <a:gd name="T28" fmla="*/ 1 w 361"/>
                <a:gd name="T29" fmla="*/ 0 h 350"/>
                <a:gd name="T30" fmla="*/ 1 w 361"/>
                <a:gd name="T31" fmla="*/ 0 h 350"/>
                <a:gd name="T32" fmla="*/ 1 w 361"/>
                <a:gd name="T33" fmla="*/ 0 h 350"/>
                <a:gd name="T34" fmla="*/ 1 w 361"/>
                <a:gd name="T35" fmla="*/ 0 h 350"/>
                <a:gd name="T36" fmla="*/ 2 w 361"/>
                <a:gd name="T37" fmla="*/ 1 h 350"/>
                <a:gd name="T38" fmla="*/ 2 w 361"/>
                <a:gd name="T39" fmla="*/ 1 h 350"/>
                <a:gd name="T40" fmla="*/ 2 w 361"/>
                <a:gd name="T41" fmla="*/ 1 h 350"/>
                <a:gd name="T42" fmla="*/ 2 w 361"/>
                <a:gd name="T43" fmla="*/ 1 h 350"/>
                <a:gd name="T44" fmla="*/ 2 w 361"/>
                <a:gd name="T45" fmla="*/ 1 h 350"/>
                <a:gd name="T46" fmla="*/ 2 w 361"/>
                <a:gd name="T47" fmla="*/ 1 h 350"/>
                <a:gd name="T48" fmla="*/ 1 w 361"/>
                <a:gd name="T49" fmla="*/ 2 h 3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1" h="350">
                  <a:moveTo>
                    <a:pt x="247" y="350"/>
                  </a:moveTo>
                  <a:lnTo>
                    <a:pt x="225" y="330"/>
                  </a:lnTo>
                  <a:lnTo>
                    <a:pt x="227" y="317"/>
                  </a:lnTo>
                  <a:lnTo>
                    <a:pt x="230" y="305"/>
                  </a:lnTo>
                  <a:lnTo>
                    <a:pt x="234" y="293"/>
                  </a:lnTo>
                  <a:lnTo>
                    <a:pt x="239" y="281"/>
                  </a:lnTo>
                  <a:lnTo>
                    <a:pt x="69" y="127"/>
                  </a:lnTo>
                  <a:lnTo>
                    <a:pt x="58" y="132"/>
                  </a:lnTo>
                  <a:lnTo>
                    <a:pt x="47" y="137"/>
                  </a:lnTo>
                  <a:lnTo>
                    <a:pt x="35" y="142"/>
                  </a:lnTo>
                  <a:lnTo>
                    <a:pt x="23" y="146"/>
                  </a:lnTo>
                  <a:lnTo>
                    <a:pt x="0" y="126"/>
                  </a:lnTo>
                  <a:lnTo>
                    <a:pt x="115" y="0"/>
                  </a:lnTo>
                  <a:lnTo>
                    <a:pt x="137" y="20"/>
                  </a:lnTo>
                  <a:lnTo>
                    <a:pt x="134" y="33"/>
                  </a:lnTo>
                  <a:lnTo>
                    <a:pt x="131" y="44"/>
                  </a:lnTo>
                  <a:lnTo>
                    <a:pt x="127" y="57"/>
                  </a:lnTo>
                  <a:lnTo>
                    <a:pt x="123" y="68"/>
                  </a:lnTo>
                  <a:lnTo>
                    <a:pt x="293" y="223"/>
                  </a:lnTo>
                  <a:lnTo>
                    <a:pt x="303" y="217"/>
                  </a:lnTo>
                  <a:lnTo>
                    <a:pt x="315" y="212"/>
                  </a:lnTo>
                  <a:lnTo>
                    <a:pt x="326" y="208"/>
                  </a:lnTo>
                  <a:lnTo>
                    <a:pt x="339" y="204"/>
                  </a:lnTo>
                  <a:lnTo>
                    <a:pt x="361" y="225"/>
                  </a:lnTo>
                  <a:lnTo>
                    <a:pt x="247" y="3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7" name="Freeform 27">
              <a:extLst>
                <a:ext uri="{FF2B5EF4-FFF2-40B4-BE49-F238E27FC236}">
                  <a16:creationId xmlns:a16="http://schemas.microsoft.com/office/drawing/2014/main" id="{D752FE4C-A94A-1791-FB4D-1490D43880D2}"/>
                </a:ext>
              </a:extLst>
            </p:cNvPr>
            <p:cNvSpPr>
              <a:spLocks/>
            </p:cNvSpPr>
            <p:nvPr userDrawn="1"/>
          </p:nvSpPr>
          <p:spPr bwMode="auto">
            <a:xfrm>
              <a:off x="247452" y="6192292"/>
              <a:ext cx="39688" cy="44450"/>
            </a:xfrm>
            <a:custGeom>
              <a:avLst/>
              <a:gdLst>
                <a:gd name="T0" fmla="*/ 1 w 353"/>
                <a:gd name="T1" fmla="*/ 0 h 395"/>
                <a:gd name="T2" fmla="*/ 2 w 353"/>
                <a:gd name="T3" fmla="*/ 2 h 395"/>
                <a:gd name="T4" fmla="*/ 1 w 353"/>
                <a:gd name="T5" fmla="*/ 2 h 395"/>
                <a:gd name="T6" fmla="*/ 0 w 353"/>
                <a:gd name="T7" fmla="*/ 1 h 395"/>
                <a:gd name="T8" fmla="*/ 0 w 353"/>
                <a:gd name="T9" fmla="*/ 1 h 395"/>
                <a:gd name="T10" fmla="*/ 0 w 353"/>
                <a:gd name="T11" fmla="*/ 1 h 395"/>
                <a:gd name="T12" fmla="*/ 0 w 353"/>
                <a:gd name="T13" fmla="*/ 1 h 395"/>
                <a:gd name="T14" fmla="*/ 0 w 353"/>
                <a:gd name="T15" fmla="*/ 1 h 395"/>
                <a:gd name="T16" fmla="*/ 0 w 353"/>
                <a:gd name="T17" fmla="*/ 1 h 395"/>
                <a:gd name="T18" fmla="*/ 1 w 353"/>
                <a:gd name="T19" fmla="*/ 0 h 395"/>
                <a:gd name="T20" fmla="*/ 1 w 353"/>
                <a:gd name="T21" fmla="*/ 1 h 395"/>
                <a:gd name="T22" fmla="*/ 1 w 353"/>
                <a:gd name="T23" fmla="*/ 1 h 395"/>
                <a:gd name="T24" fmla="*/ 1 w 353"/>
                <a:gd name="T25" fmla="*/ 1 h 395"/>
                <a:gd name="T26" fmla="*/ 1 w 353"/>
                <a:gd name="T27" fmla="*/ 1 h 395"/>
                <a:gd name="T28" fmla="*/ 1 w 353"/>
                <a:gd name="T29" fmla="*/ 1 h 395"/>
                <a:gd name="T30" fmla="*/ 1 w 353"/>
                <a:gd name="T31" fmla="*/ 1 h 395"/>
                <a:gd name="T32" fmla="*/ 1 w 353"/>
                <a:gd name="T33" fmla="*/ 1 h 395"/>
                <a:gd name="T34" fmla="*/ 1 w 353"/>
                <a:gd name="T35" fmla="*/ 0 h 395"/>
                <a:gd name="T36" fmla="*/ 1 w 353"/>
                <a:gd name="T37" fmla="*/ 0 h 395"/>
                <a:gd name="T38" fmla="*/ 1 w 353"/>
                <a:gd name="T39" fmla="*/ 0 h 395"/>
                <a:gd name="T40" fmla="*/ 1 w 353"/>
                <a:gd name="T41" fmla="*/ 0 h 395"/>
                <a:gd name="T42" fmla="*/ 1 w 353"/>
                <a:gd name="T43" fmla="*/ 0 h 395"/>
                <a:gd name="T44" fmla="*/ 1 w 353"/>
                <a:gd name="T45" fmla="*/ 0 h 395"/>
                <a:gd name="T46" fmla="*/ 1 w 353"/>
                <a:gd name="T47" fmla="*/ 0 h 395"/>
                <a:gd name="T48" fmla="*/ 2 w 353"/>
                <a:gd name="T49" fmla="*/ 0 h 395"/>
                <a:gd name="T50" fmla="*/ 2 w 353"/>
                <a:gd name="T51" fmla="*/ 0 h 395"/>
                <a:gd name="T52" fmla="*/ 2 w 353"/>
                <a:gd name="T53" fmla="*/ 0 h 395"/>
                <a:gd name="T54" fmla="*/ 1 w 353"/>
                <a:gd name="T55" fmla="*/ 0 h 395"/>
                <a:gd name="T56" fmla="*/ 1 w 353"/>
                <a:gd name="T57" fmla="*/ 0 h 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3" h="395">
                  <a:moveTo>
                    <a:pt x="299" y="56"/>
                  </a:moveTo>
                  <a:lnTo>
                    <a:pt x="353" y="357"/>
                  </a:lnTo>
                  <a:lnTo>
                    <a:pt x="292" y="395"/>
                  </a:lnTo>
                  <a:lnTo>
                    <a:pt x="48" y="208"/>
                  </a:lnTo>
                  <a:lnTo>
                    <a:pt x="41" y="209"/>
                  </a:lnTo>
                  <a:lnTo>
                    <a:pt x="32" y="208"/>
                  </a:lnTo>
                  <a:lnTo>
                    <a:pt x="24" y="206"/>
                  </a:lnTo>
                  <a:lnTo>
                    <a:pt x="15" y="205"/>
                  </a:lnTo>
                  <a:lnTo>
                    <a:pt x="0" y="180"/>
                  </a:lnTo>
                  <a:lnTo>
                    <a:pt x="125" y="102"/>
                  </a:lnTo>
                  <a:lnTo>
                    <a:pt x="141" y="128"/>
                  </a:lnTo>
                  <a:lnTo>
                    <a:pt x="137" y="137"/>
                  </a:lnTo>
                  <a:lnTo>
                    <a:pt x="133" y="147"/>
                  </a:lnTo>
                  <a:lnTo>
                    <a:pt x="127" y="155"/>
                  </a:lnTo>
                  <a:lnTo>
                    <a:pt x="121" y="165"/>
                  </a:lnTo>
                  <a:lnTo>
                    <a:pt x="293" y="298"/>
                  </a:lnTo>
                  <a:lnTo>
                    <a:pt x="294" y="298"/>
                  </a:lnTo>
                  <a:lnTo>
                    <a:pt x="244" y="90"/>
                  </a:lnTo>
                  <a:lnTo>
                    <a:pt x="234" y="91"/>
                  </a:lnTo>
                  <a:lnTo>
                    <a:pt x="223" y="91"/>
                  </a:lnTo>
                  <a:lnTo>
                    <a:pt x="213" y="91"/>
                  </a:lnTo>
                  <a:lnTo>
                    <a:pt x="202" y="91"/>
                  </a:lnTo>
                  <a:lnTo>
                    <a:pt x="187" y="65"/>
                  </a:lnTo>
                  <a:lnTo>
                    <a:pt x="294" y="0"/>
                  </a:lnTo>
                  <a:lnTo>
                    <a:pt x="310" y="25"/>
                  </a:lnTo>
                  <a:lnTo>
                    <a:pt x="308" y="33"/>
                  </a:lnTo>
                  <a:lnTo>
                    <a:pt x="306" y="41"/>
                  </a:lnTo>
                  <a:lnTo>
                    <a:pt x="302" y="48"/>
                  </a:lnTo>
                  <a:lnTo>
                    <a:pt x="299"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8" name="Freeform 28">
              <a:extLst>
                <a:ext uri="{FF2B5EF4-FFF2-40B4-BE49-F238E27FC236}">
                  <a16:creationId xmlns:a16="http://schemas.microsoft.com/office/drawing/2014/main" id="{B2547CB5-BF5A-217B-F3DA-8794DA174012}"/>
                </a:ext>
              </a:extLst>
            </p:cNvPr>
            <p:cNvSpPr>
              <a:spLocks/>
            </p:cNvSpPr>
            <p:nvPr userDrawn="1"/>
          </p:nvSpPr>
          <p:spPr bwMode="auto">
            <a:xfrm>
              <a:off x="307777" y="6173242"/>
              <a:ext cx="38100" cy="44450"/>
            </a:xfrm>
            <a:custGeom>
              <a:avLst/>
              <a:gdLst>
                <a:gd name="T0" fmla="*/ 1 w 335"/>
                <a:gd name="T1" fmla="*/ 2 h 390"/>
                <a:gd name="T2" fmla="*/ 0 w 335"/>
                <a:gd name="T3" fmla="*/ 2 h 390"/>
                <a:gd name="T4" fmla="*/ 0 w 335"/>
                <a:gd name="T5" fmla="*/ 2 h 390"/>
                <a:gd name="T6" fmla="*/ 1 w 335"/>
                <a:gd name="T7" fmla="*/ 2 h 390"/>
                <a:gd name="T8" fmla="*/ 1 w 335"/>
                <a:gd name="T9" fmla="*/ 2 h 390"/>
                <a:gd name="T10" fmla="*/ 1 w 335"/>
                <a:gd name="T11" fmla="*/ 2 h 390"/>
                <a:gd name="T12" fmla="*/ 0 w 335"/>
                <a:gd name="T13" fmla="*/ 1 h 390"/>
                <a:gd name="T14" fmla="*/ 0 w 335"/>
                <a:gd name="T15" fmla="*/ 1 h 390"/>
                <a:gd name="T16" fmla="*/ 0 w 335"/>
                <a:gd name="T17" fmla="*/ 1 h 390"/>
                <a:gd name="T18" fmla="*/ 0 w 335"/>
                <a:gd name="T19" fmla="*/ 1 h 390"/>
                <a:gd name="T20" fmla="*/ 0 w 335"/>
                <a:gd name="T21" fmla="*/ 1 h 390"/>
                <a:gd name="T22" fmla="*/ 0 w 335"/>
                <a:gd name="T23" fmla="*/ 0 h 390"/>
                <a:gd name="T24" fmla="*/ 1 w 335"/>
                <a:gd name="T25" fmla="*/ 0 h 390"/>
                <a:gd name="T26" fmla="*/ 1 w 335"/>
                <a:gd name="T27" fmla="*/ 0 h 390"/>
                <a:gd name="T28" fmla="*/ 1 w 335"/>
                <a:gd name="T29" fmla="*/ 1 h 390"/>
                <a:gd name="T30" fmla="*/ 1 w 335"/>
                <a:gd name="T31" fmla="*/ 0 h 390"/>
                <a:gd name="T32" fmla="*/ 1 w 335"/>
                <a:gd name="T33" fmla="*/ 0 h 390"/>
                <a:gd name="T34" fmla="*/ 1 w 335"/>
                <a:gd name="T35" fmla="*/ 0 h 390"/>
                <a:gd name="T36" fmla="*/ 1 w 335"/>
                <a:gd name="T37" fmla="*/ 0 h 390"/>
                <a:gd name="T38" fmla="*/ 1 w 335"/>
                <a:gd name="T39" fmla="*/ 0 h 390"/>
                <a:gd name="T40" fmla="*/ 1 w 335"/>
                <a:gd name="T41" fmla="*/ 1 h 390"/>
                <a:gd name="T42" fmla="*/ 1 w 335"/>
                <a:gd name="T43" fmla="*/ 1 h 390"/>
                <a:gd name="T44" fmla="*/ 1 w 335"/>
                <a:gd name="T45" fmla="*/ 1 h 390"/>
                <a:gd name="T46" fmla="*/ 1 w 335"/>
                <a:gd name="T47" fmla="*/ 1 h 390"/>
                <a:gd name="T48" fmla="*/ 1 w 335"/>
                <a:gd name="T49" fmla="*/ 1 h 390"/>
                <a:gd name="T50" fmla="*/ 1 w 335"/>
                <a:gd name="T51" fmla="*/ 1 h 390"/>
                <a:gd name="T52" fmla="*/ 1 w 335"/>
                <a:gd name="T53" fmla="*/ 1 h 390"/>
                <a:gd name="T54" fmla="*/ 1 w 335"/>
                <a:gd name="T55" fmla="*/ 1 h 390"/>
                <a:gd name="T56" fmla="*/ 1 w 335"/>
                <a:gd name="T57" fmla="*/ 1 h 390"/>
                <a:gd name="T58" fmla="*/ 1 w 335"/>
                <a:gd name="T59" fmla="*/ 1 h 390"/>
                <a:gd name="T60" fmla="*/ 1 w 335"/>
                <a:gd name="T61" fmla="*/ 1 h 390"/>
                <a:gd name="T62" fmla="*/ 1 w 335"/>
                <a:gd name="T63" fmla="*/ 1 h 390"/>
                <a:gd name="T64" fmla="*/ 1 w 335"/>
                <a:gd name="T65" fmla="*/ 2 h 390"/>
                <a:gd name="T66" fmla="*/ 1 w 335"/>
                <a:gd name="T67" fmla="*/ 2 h 390"/>
                <a:gd name="T68" fmla="*/ 1 w 335"/>
                <a:gd name="T69" fmla="*/ 1 h 390"/>
                <a:gd name="T70" fmla="*/ 1 w 335"/>
                <a:gd name="T71" fmla="*/ 1 h 390"/>
                <a:gd name="T72" fmla="*/ 1 w 335"/>
                <a:gd name="T73" fmla="*/ 1 h 390"/>
                <a:gd name="T74" fmla="*/ 1 w 335"/>
                <a:gd name="T75" fmla="*/ 1 h 390"/>
                <a:gd name="T76" fmla="*/ 2 w 335"/>
                <a:gd name="T77" fmla="*/ 1 h 390"/>
                <a:gd name="T78" fmla="*/ 2 w 335"/>
                <a:gd name="T79" fmla="*/ 2 h 390"/>
                <a:gd name="T80" fmla="*/ 1 w 335"/>
                <a:gd name="T81" fmla="*/ 2 h 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5" h="390">
                  <a:moveTo>
                    <a:pt x="91" y="390"/>
                  </a:moveTo>
                  <a:lnTo>
                    <a:pt x="83" y="361"/>
                  </a:lnTo>
                  <a:lnTo>
                    <a:pt x="90" y="352"/>
                  </a:lnTo>
                  <a:lnTo>
                    <a:pt x="100" y="343"/>
                  </a:lnTo>
                  <a:lnTo>
                    <a:pt x="109" y="335"/>
                  </a:lnTo>
                  <a:lnTo>
                    <a:pt x="120" y="328"/>
                  </a:lnTo>
                  <a:lnTo>
                    <a:pt x="58" y="107"/>
                  </a:lnTo>
                  <a:lnTo>
                    <a:pt x="45" y="106"/>
                  </a:lnTo>
                  <a:lnTo>
                    <a:pt x="32" y="104"/>
                  </a:lnTo>
                  <a:lnTo>
                    <a:pt x="20" y="100"/>
                  </a:lnTo>
                  <a:lnTo>
                    <a:pt x="8" y="98"/>
                  </a:lnTo>
                  <a:lnTo>
                    <a:pt x="0" y="70"/>
                  </a:lnTo>
                  <a:lnTo>
                    <a:pt x="243" y="0"/>
                  </a:lnTo>
                  <a:lnTo>
                    <a:pt x="267" y="81"/>
                  </a:lnTo>
                  <a:lnTo>
                    <a:pt x="230" y="92"/>
                  </a:lnTo>
                  <a:lnTo>
                    <a:pt x="222" y="85"/>
                  </a:lnTo>
                  <a:lnTo>
                    <a:pt x="214" y="75"/>
                  </a:lnTo>
                  <a:lnTo>
                    <a:pt x="206" y="67"/>
                  </a:lnTo>
                  <a:lnTo>
                    <a:pt x="201" y="58"/>
                  </a:lnTo>
                  <a:lnTo>
                    <a:pt x="132" y="77"/>
                  </a:lnTo>
                  <a:lnTo>
                    <a:pt x="158" y="171"/>
                  </a:lnTo>
                  <a:lnTo>
                    <a:pt x="215" y="154"/>
                  </a:lnTo>
                  <a:lnTo>
                    <a:pt x="216" y="147"/>
                  </a:lnTo>
                  <a:lnTo>
                    <a:pt x="219" y="138"/>
                  </a:lnTo>
                  <a:lnTo>
                    <a:pt x="221" y="131"/>
                  </a:lnTo>
                  <a:lnTo>
                    <a:pt x="223" y="125"/>
                  </a:lnTo>
                  <a:lnTo>
                    <a:pt x="254" y="116"/>
                  </a:lnTo>
                  <a:lnTo>
                    <a:pt x="280" y="208"/>
                  </a:lnTo>
                  <a:lnTo>
                    <a:pt x="250" y="217"/>
                  </a:lnTo>
                  <a:lnTo>
                    <a:pt x="238" y="206"/>
                  </a:lnTo>
                  <a:lnTo>
                    <a:pt x="227" y="194"/>
                  </a:lnTo>
                  <a:lnTo>
                    <a:pt x="170" y="211"/>
                  </a:lnTo>
                  <a:lnTo>
                    <a:pt x="198" y="313"/>
                  </a:lnTo>
                  <a:lnTo>
                    <a:pt x="268" y="293"/>
                  </a:lnTo>
                  <a:lnTo>
                    <a:pt x="269" y="281"/>
                  </a:lnTo>
                  <a:lnTo>
                    <a:pt x="270" y="269"/>
                  </a:lnTo>
                  <a:lnTo>
                    <a:pt x="272" y="258"/>
                  </a:lnTo>
                  <a:lnTo>
                    <a:pt x="274" y="246"/>
                  </a:lnTo>
                  <a:lnTo>
                    <a:pt x="312" y="236"/>
                  </a:lnTo>
                  <a:lnTo>
                    <a:pt x="335" y="320"/>
                  </a:lnTo>
                  <a:lnTo>
                    <a:pt x="91" y="3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19" name="Freeform 29">
              <a:extLst>
                <a:ext uri="{FF2B5EF4-FFF2-40B4-BE49-F238E27FC236}">
                  <a16:creationId xmlns:a16="http://schemas.microsoft.com/office/drawing/2014/main" id="{076EBCAA-4B5D-94AD-81CA-00AA668E5D0B}"/>
                </a:ext>
              </a:extLst>
            </p:cNvPr>
            <p:cNvSpPr>
              <a:spLocks noEditPoints="1"/>
            </p:cNvSpPr>
            <p:nvPr userDrawn="1"/>
          </p:nvSpPr>
          <p:spPr bwMode="auto">
            <a:xfrm>
              <a:off x="364927" y="6166892"/>
              <a:ext cx="38100" cy="39688"/>
            </a:xfrm>
            <a:custGeom>
              <a:avLst/>
              <a:gdLst>
                <a:gd name="T0" fmla="*/ 1 w 341"/>
                <a:gd name="T1" fmla="*/ 0 h 350"/>
                <a:gd name="T2" fmla="*/ 1 w 341"/>
                <a:gd name="T3" fmla="*/ 0 h 350"/>
                <a:gd name="T4" fmla="*/ 1 w 341"/>
                <a:gd name="T5" fmla="*/ 0 h 350"/>
                <a:gd name="T6" fmla="*/ 1 w 341"/>
                <a:gd name="T7" fmla="*/ 0 h 350"/>
                <a:gd name="T8" fmla="*/ 1 w 341"/>
                <a:gd name="T9" fmla="*/ 0 h 350"/>
                <a:gd name="T10" fmla="*/ 1 w 341"/>
                <a:gd name="T11" fmla="*/ 1 h 350"/>
                <a:gd name="T12" fmla="*/ 1 w 341"/>
                <a:gd name="T13" fmla="*/ 1 h 350"/>
                <a:gd name="T14" fmla="*/ 1 w 341"/>
                <a:gd name="T15" fmla="*/ 1 h 350"/>
                <a:gd name="T16" fmla="*/ 1 w 341"/>
                <a:gd name="T17" fmla="*/ 1 h 350"/>
                <a:gd name="T18" fmla="*/ 1 w 341"/>
                <a:gd name="T19" fmla="*/ 1 h 350"/>
                <a:gd name="T20" fmla="*/ 1 w 341"/>
                <a:gd name="T21" fmla="*/ 1 h 350"/>
                <a:gd name="T22" fmla="*/ 2 w 341"/>
                <a:gd name="T23" fmla="*/ 2 h 350"/>
                <a:gd name="T24" fmla="*/ 2 w 341"/>
                <a:gd name="T25" fmla="*/ 1 h 350"/>
                <a:gd name="T26" fmla="*/ 1 w 341"/>
                <a:gd name="T27" fmla="*/ 1 h 350"/>
                <a:gd name="T28" fmla="*/ 1 w 341"/>
                <a:gd name="T29" fmla="*/ 1 h 350"/>
                <a:gd name="T30" fmla="*/ 1 w 341"/>
                <a:gd name="T31" fmla="*/ 1 h 350"/>
                <a:gd name="T32" fmla="*/ 1 w 341"/>
                <a:gd name="T33" fmla="*/ 1 h 350"/>
                <a:gd name="T34" fmla="*/ 1 w 341"/>
                <a:gd name="T35" fmla="*/ 1 h 350"/>
                <a:gd name="T36" fmla="*/ 1 w 341"/>
                <a:gd name="T37" fmla="*/ 1 h 350"/>
                <a:gd name="T38" fmla="*/ 1 w 341"/>
                <a:gd name="T39" fmla="*/ 1 h 350"/>
                <a:gd name="T40" fmla="*/ 1 w 341"/>
                <a:gd name="T41" fmla="*/ 1 h 350"/>
                <a:gd name="T42" fmla="*/ 1 w 341"/>
                <a:gd name="T43" fmla="*/ 1 h 350"/>
                <a:gd name="T44" fmla="*/ 1 w 341"/>
                <a:gd name="T45" fmla="*/ 1 h 350"/>
                <a:gd name="T46" fmla="*/ 1 w 341"/>
                <a:gd name="T47" fmla="*/ 0 h 350"/>
                <a:gd name="T48" fmla="*/ 1 w 341"/>
                <a:gd name="T49" fmla="*/ 0 h 350"/>
                <a:gd name="T50" fmla="*/ 1 w 341"/>
                <a:gd name="T51" fmla="*/ 0 h 350"/>
                <a:gd name="T52" fmla="*/ 1 w 341"/>
                <a:gd name="T53" fmla="*/ 0 h 350"/>
                <a:gd name="T54" fmla="*/ 1 w 341"/>
                <a:gd name="T55" fmla="*/ 0 h 350"/>
                <a:gd name="T56" fmla="*/ 1 w 341"/>
                <a:gd name="T57" fmla="*/ 0 h 350"/>
                <a:gd name="T58" fmla="*/ 0 w 341"/>
                <a:gd name="T59" fmla="*/ 0 h 350"/>
                <a:gd name="T60" fmla="*/ 0 w 341"/>
                <a:gd name="T61" fmla="*/ 0 h 350"/>
                <a:gd name="T62" fmla="*/ 0 w 341"/>
                <a:gd name="T63" fmla="*/ 0 h 350"/>
                <a:gd name="T64" fmla="*/ 0 w 341"/>
                <a:gd name="T65" fmla="*/ 2 h 350"/>
                <a:gd name="T66" fmla="*/ 0 w 341"/>
                <a:gd name="T67" fmla="*/ 2 h 350"/>
                <a:gd name="T68" fmla="*/ 1 w 341"/>
                <a:gd name="T69" fmla="*/ 2 h 350"/>
                <a:gd name="T70" fmla="*/ 1 w 341"/>
                <a:gd name="T71" fmla="*/ 2 h 350"/>
                <a:gd name="T72" fmla="*/ 1 w 341"/>
                <a:gd name="T73" fmla="*/ 1 h 350"/>
                <a:gd name="T74" fmla="*/ 1 w 341"/>
                <a:gd name="T75" fmla="*/ 1 h 350"/>
                <a:gd name="T76" fmla="*/ 1 w 341"/>
                <a:gd name="T77" fmla="*/ 1 h 350"/>
                <a:gd name="T78" fmla="*/ 1 w 341"/>
                <a:gd name="T79" fmla="*/ 1 h 350"/>
                <a:gd name="T80" fmla="*/ 1 w 341"/>
                <a:gd name="T81" fmla="*/ 2 h 350"/>
                <a:gd name="T82" fmla="*/ 1 w 341"/>
                <a:gd name="T83" fmla="*/ 2 h 350"/>
                <a:gd name="T84" fmla="*/ 1 w 341"/>
                <a:gd name="T85" fmla="*/ 2 h 350"/>
                <a:gd name="T86" fmla="*/ 1 w 341"/>
                <a:gd name="T87" fmla="*/ 2 h 350"/>
                <a:gd name="T88" fmla="*/ 2 w 341"/>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1" h="350">
                  <a:moveTo>
                    <a:pt x="161" y="154"/>
                  </a:moveTo>
                  <a:lnTo>
                    <a:pt x="135" y="156"/>
                  </a:lnTo>
                  <a:lnTo>
                    <a:pt x="125" y="53"/>
                  </a:lnTo>
                  <a:lnTo>
                    <a:pt x="136" y="51"/>
                  </a:lnTo>
                  <a:lnTo>
                    <a:pt x="146" y="50"/>
                  </a:lnTo>
                  <a:lnTo>
                    <a:pt x="162" y="49"/>
                  </a:lnTo>
                  <a:lnTo>
                    <a:pt x="175" y="51"/>
                  </a:lnTo>
                  <a:lnTo>
                    <a:pt x="181" y="52"/>
                  </a:lnTo>
                  <a:lnTo>
                    <a:pt x="186" y="54"/>
                  </a:lnTo>
                  <a:lnTo>
                    <a:pt x="192" y="57"/>
                  </a:lnTo>
                  <a:lnTo>
                    <a:pt x="196" y="60"/>
                  </a:lnTo>
                  <a:lnTo>
                    <a:pt x="200" y="63"/>
                  </a:lnTo>
                  <a:lnTo>
                    <a:pt x="204" y="66"/>
                  </a:lnTo>
                  <a:lnTo>
                    <a:pt x="207" y="70"/>
                  </a:lnTo>
                  <a:lnTo>
                    <a:pt x="210" y="76"/>
                  </a:lnTo>
                  <a:lnTo>
                    <a:pt x="212" y="81"/>
                  </a:lnTo>
                  <a:lnTo>
                    <a:pt x="214" y="86"/>
                  </a:lnTo>
                  <a:lnTo>
                    <a:pt x="215" y="91"/>
                  </a:lnTo>
                  <a:lnTo>
                    <a:pt x="216" y="98"/>
                  </a:lnTo>
                  <a:lnTo>
                    <a:pt x="216" y="108"/>
                  </a:lnTo>
                  <a:lnTo>
                    <a:pt x="214" y="118"/>
                  </a:lnTo>
                  <a:lnTo>
                    <a:pt x="213" y="123"/>
                  </a:lnTo>
                  <a:lnTo>
                    <a:pt x="211" y="127"/>
                  </a:lnTo>
                  <a:lnTo>
                    <a:pt x="208" y="132"/>
                  </a:lnTo>
                  <a:lnTo>
                    <a:pt x="205" y="135"/>
                  </a:lnTo>
                  <a:lnTo>
                    <a:pt x="201" y="139"/>
                  </a:lnTo>
                  <a:lnTo>
                    <a:pt x="198" y="142"/>
                  </a:lnTo>
                  <a:lnTo>
                    <a:pt x="193" y="145"/>
                  </a:lnTo>
                  <a:lnTo>
                    <a:pt x="187" y="147"/>
                  </a:lnTo>
                  <a:lnTo>
                    <a:pt x="182" y="150"/>
                  </a:lnTo>
                  <a:lnTo>
                    <a:pt x="176" y="152"/>
                  </a:lnTo>
                  <a:lnTo>
                    <a:pt x="168" y="153"/>
                  </a:lnTo>
                  <a:lnTo>
                    <a:pt x="161" y="154"/>
                  </a:lnTo>
                  <a:close/>
                  <a:moveTo>
                    <a:pt x="341" y="322"/>
                  </a:moveTo>
                  <a:lnTo>
                    <a:pt x="337" y="286"/>
                  </a:lnTo>
                  <a:lnTo>
                    <a:pt x="333" y="287"/>
                  </a:lnTo>
                  <a:lnTo>
                    <a:pt x="330" y="287"/>
                  </a:lnTo>
                  <a:lnTo>
                    <a:pt x="326" y="286"/>
                  </a:lnTo>
                  <a:lnTo>
                    <a:pt x="322" y="285"/>
                  </a:lnTo>
                  <a:lnTo>
                    <a:pt x="316" y="280"/>
                  </a:lnTo>
                  <a:lnTo>
                    <a:pt x="310" y="273"/>
                  </a:lnTo>
                  <a:lnTo>
                    <a:pt x="304" y="265"/>
                  </a:lnTo>
                  <a:lnTo>
                    <a:pt x="299" y="255"/>
                  </a:lnTo>
                  <a:lnTo>
                    <a:pt x="294" y="245"/>
                  </a:lnTo>
                  <a:lnTo>
                    <a:pt x="289" y="233"/>
                  </a:lnTo>
                  <a:lnTo>
                    <a:pt x="283" y="222"/>
                  </a:lnTo>
                  <a:lnTo>
                    <a:pt x="278" y="211"/>
                  </a:lnTo>
                  <a:lnTo>
                    <a:pt x="272" y="201"/>
                  </a:lnTo>
                  <a:lnTo>
                    <a:pt x="265" y="192"/>
                  </a:lnTo>
                  <a:lnTo>
                    <a:pt x="258" y="183"/>
                  </a:lnTo>
                  <a:lnTo>
                    <a:pt x="250" y="177"/>
                  </a:lnTo>
                  <a:lnTo>
                    <a:pt x="245" y="174"/>
                  </a:lnTo>
                  <a:lnTo>
                    <a:pt x="240" y="173"/>
                  </a:lnTo>
                  <a:lnTo>
                    <a:pt x="236" y="171"/>
                  </a:lnTo>
                  <a:lnTo>
                    <a:pt x="231" y="171"/>
                  </a:lnTo>
                  <a:lnTo>
                    <a:pt x="238" y="168"/>
                  </a:lnTo>
                  <a:lnTo>
                    <a:pt x="245" y="163"/>
                  </a:lnTo>
                  <a:lnTo>
                    <a:pt x="253" y="160"/>
                  </a:lnTo>
                  <a:lnTo>
                    <a:pt x="259" y="156"/>
                  </a:lnTo>
                  <a:lnTo>
                    <a:pt x="265" y="151"/>
                  </a:lnTo>
                  <a:lnTo>
                    <a:pt x="271" y="146"/>
                  </a:lnTo>
                  <a:lnTo>
                    <a:pt x="275" y="141"/>
                  </a:lnTo>
                  <a:lnTo>
                    <a:pt x="280" y="135"/>
                  </a:lnTo>
                  <a:lnTo>
                    <a:pt x="283" y="129"/>
                  </a:lnTo>
                  <a:lnTo>
                    <a:pt x="287" y="123"/>
                  </a:lnTo>
                  <a:lnTo>
                    <a:pt x="290" y="117"/>
                  </a:lnTo>
                  <a:lnTo>
                    <a:pt x="292" y="110"/>
                  </a:lnTo>
                  <a:lnTo>
                    <a:pt x="293" y="103"/>
                  </a:lnTo>
                  <a:lnTo>
                    <a:pt x="294" y="96"/>
                  </a:lnTo>
                  <a:lnTo>
                    <a:pt x="295" y="89"/>
                  </a:lnTo>
                  <a:lnTo>
                    <a:pt x="294" y="81"/>
                  </a:lnTo>
                  <a:lnTo>
                    <a:pt x="293" y="69"/>
                  </a:lnTo>
                  <a:lnTo>
                    <a:pt x="290" y="59"/>
                  </a:lnTo>
                  <a:lnTo>
                    <a:pt x="287" y="49"/>
                  </a:lnTo>
                  <a:lnTo>
                    <a:pt x="282" y="41"/>
                  </a:lnTo>
                  <a:lnTo>
                    <a:pt x="277" y="32"/>
                  </a:lnTo>
                  <a:lnTo>
                    <a:pt x="271" y="26"/>
                  </a:lnTo>
                  <a:lnTo>
                    <a:pt x="263" y="20"/>
                  </a:lnTo>
                  <a:lnTo>
                    <a:pt x="255" y="14"/>
                  </a:lnTo>
                  <a:lnTo>
                    <a:pt x="245" y="10"/>
                  </a:lnTo>
                  <a:lnTo>
                    <a:pt x="236" y="6"/>
                  </a:lnTo>
                  <a:lnTo>
                    <a:pt x="224" y="4"/>
                  </a:lnTo>
                  <a:lnTo>
                    <a:pt x="213" y="2"/>
                  </a:lnTo>
                  <a:lnTo>
                    <a:pt x="200" y="1"/>
                  </a:lnTo>
                  <a:lnTo>
                    <a:pt x="186" y="0"/>
                  </a:lnTo>
                  <a:lnTo>
                    <a:pt x="172" y="1"/>
                  </a:lnTo>
                  <a:lnTo>
                    <a:pt x="156" y="2"/>
                  </a:lnTo>
                  <a:lnTo>
                    <a:pt x="120" y="5"/>
                  </a:lnTo>
                  <a:lnTo>
                    <a:pt x="86" y="9"/>
                  </a:lnTo>
                  <a:lnTo>
                    <a:pt x="58" y="12"/>
                  </a:lnTo>
                  <a:lnTo>
                    <a:pt x="41" y="14"/>
                  </a:lnTo>
                  <a:lnTo>
                    <a:pt x="0" y="17"/>
                  </a:lnTo>
                  <a:lnTo>
                    <a:pt x="2" y="47"/>
                  </a:lnTo>
                  <a:lnTo>
                    <a:pt x="13" y="52"/>
                  </a:lnTo>
                  <a:lnTo>
                    <a:pt x="25" y="58"/>
                  </a:lnTo>
                  <a:lnTo>
                    <a:pt x="36" y="62"/>
                  </a:lnTo>
                  <a:lnTo>
                    <a:pt x="49" y="65"/>
                  </a:lnTo>
                  <a:lnTo>
                    <a:pt x="69" y="294"/>
                  </a:lnTo>
                  <a:lnTo>
                    <a:pt x="56" y="300"/>
                  </a:lnTo>
                  <a:lnTo>
                    <a:pt x="45" y="306"/>
                  </a:lnTo>
                  <a:lnTo>
                    <a:pt x="34" y="312"/>
                  </a:lnTo>
                  <a:lnTo>
                    <a:pt x="26" y="320"/>
                  </a:lnTo>
                  <a:lnTo>
                    <a:pt x="28" y="350"/>
                  </a:lnTo>
                  <a:lnTo>
                    <a:pt x="186" y="337"/>
                  </a:lnTo>
                  <a:lnTo>
                    <a:pt x="183" y="306"/>
                  </a:lnTo>
                  <a:lnTo>
                    <a:pt x="175" y="301"/>
                  </a:lnTo>
                  <a:lnTo>
                    <a:pt x="165" y="295"/>
                  </a:lnTo>
                  <a:lnTo>
                    <a:pt x="156" y="291"/>
                  </a:lnTo>
                  <a:lnTo>
                    <a:pt x="146" y="287"/>
                  </a:lnTo>
                  <a:lnTo>
                    <a:pt x="138" y="201"/>
                  </a:lnTo>
                  <a:lnTo>
                    <a:pt x="157" y="200"/>
                  </a:lnTo>
                  <a:lnTo>
                    <a:pt x="162" y="200"/>
                  </a:lnTo>
                  <a:lnTo>
                    <a:pt x="167" y="201"/>
                  </a:lnTo>
                  <a:lnTo>
                    <a:pt x="172" y="202"/>
                  </a:lnTo>
                  <a:lnTo>
                    <a:pt x="176" y="205"/>
                  </a:lnTo>
                  <a:lnTo>
                    <a:pt x="184" y="211"/>
                  </a:lnTo>
                  <a:lnTo>
                    <a:pt x="192" y="219"/>
                  </a:lnTo>
                  <a:lnTo>
                    <a:pt x="198" y="230"/>
                  </a:lnTo>
                  <a:lnTo>
                    <a:pt x="204" y="241"/>
                  </a:lnTo>
                  <a:lnTo>
                    <a:pt x="210" y="254"/>
                  </a:lnTo>
                  <a:lnTo>
                    <a:pt x="216" y="267"/>
                  </a:lnTo>
                  <a:lnTo>
                    <a:pt x="222" y="280"/>
                  </a:lnTo>
                  <a:lnTo>
                    <a:pt x="228" y="292"/>
                  </a:lnTo>
                  <a:lnTo>
                    <a:pt x="236" y="304"/>
                  </a:lnTo>
                  <a:lnTo>
                    <a:pt x="244" y="313"/>
                  </a:lnTo>
                  <a:lnTo>
                    <a:pt x="249" y="319"/>
                  </a:lnTo>
                  <a:lnTo>
                    <a:pt x="254" y="322"/>
                  </a:lnTo>
                  <a:lnTo>
                    <a:pt x="259" y="325"/>
                  </a:lnTo>
                  <a:lnTo>
                    <a:pt x="264" y="328"/>
                  </a:lnTo>
                  <a:lnTo>
                    <a:pt x="270" y="330"/>
                  </a:lnTo>
                  <a:lnTo>
                    <a:pt x="276" y="331"/>
                  </a:lnTo>
                  <a:lnTo>
                    <a:pt x="282" y="332"/>
                  </a:lnTo>
                  <a:lnTo>
                    <a:pt x="289" y="332"/>
                  </a:lnTo>
                  <a:lnTo>
                    <a:pt x="303" y="330"/>
                  </a:lnTo>
                  <a:lnTo>
                    <a:pt x="317" y="328"/>
                  </a:lnTo>
                  <a:lnTo>
                    <a:pt x="330" y="326"/>
                  </a:lnTo>
                  <a:lnTo>
                    <a:pt x="341" y="3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0" name="Freeform 30">
              <a:extLst>
                <a:ext uri="{FF2B5EF4-FFF2-40B4-BE49-F238E27FC236}">
                  <a16:creationId xmlns:a16="http://schemas.microsoft.com/office/drawing/2014/main" id="{86F97C95-4DA9-793C-83B0-36F446288CF9}"/>
                </a:ext>
              </a:extLst>
            </p:cNvPr>
            <p:cNvSpPr>
              <a:spLocks/>
            </p:cNvSpPr>
            <p:nvPr userDrawn="1"/>
          </p:nvSpPr>
          <p:spPr bwMode="auto">
            <a:xfrm>
              <a:off x="425252" y="6165304"/>
              <a:ext cx="26988" cy="39688"/>
            </a:xfrm>
            <a:custGeom>
              <a:avLst/>
              <a:gdLst>
                <a:gd name="T0" fmla="*/ 0 w 243"/>
                <a:gd name="T1" fmla="*/ 2 h 344"/>
                <a:gd name="T2" fmla="*/ 0 w 243"/>
                <a:gd name="T3" fmla="*/ 2 h 344"/>
                <a:gd name="T4" fmla="*/ 0 w 243"/>
                <a:gd name="T5" fmla="*/ 1 h 344"/>
                <a:gd name="T6" fmla="*/ 0 w 243"/>
                <a:gd name="T7" fmla="*/ 1 h 344"/>
                <a:gd name="T8" fmla="*/ 0 w 243"/>
                <a:gd name="T9" fmla="*/ 1 h 344"/>
                <a:gd name="T10" fmla="*/ 0 w 243"/>
                <a:gd name="T11" fmla="*/ 2 h 344"/>
                <a:gd name="T12" fmla="*/ 0 w 243"/>
                <a:gd name="T13" fmla="*/ 2 h 344"/>
                <a:gd name="T14" fmla="*/ 1 w 243"/>
                <a:gd name="T15" fmla="*/ 2 h 344"/>
                <a:gd name="T16" fmla="*/ 1 w 243"/>
                <a:gd name="T17" fmla="*/ 2 h 344"/>
                <a:gd name="T18" fmla="*/ 1 w 243"/>
                <a:gd name="T19" fmla="*/ 1 h 344"/>
                <a:gd name="T20" fmla="*/ 1 w 243"/>
                <a:gd name="T21" fmla="*/ 1 h 344"/>
                <a:gd name="T22" fmla="*/ 1 w 243"/>
                <a:gd name="T23" fmla="*/ 1 h 344"/>
                <a:gd name="T24" fmla="*/ 1 w 243"/>
                <a:gd name="T25" fmla="*/ 1 h 344"/>
                <a:gd name="T26" fmla="*/ 1 w 243"/>
                <a:gd name="T27" fmla="*/ 1 h 344"/>
                <a:gd name="T28" fmla="*/ 1 w 243"/>
                <a:gd name="T29" fmla="*/ 1 h 344"/>
                <a:gd name="T30" fmla="*/ 1 w 243"/>
                <a:gd name="T31" fmla="*/ 1 h 344"/>
                <a:gd name="T32" fmla="*/ 1 w 243"/>
                <a:gd name="T33" fmla="*/ 1 h 344"/>
                <a:gd name="T34" fmla="*/ 0 w 243"/>
                <a:gd name="T35" fmla="*/ 1 h 344"/>
                <a:gd name="T36" fmla="*/ 0 w 243"/>
                <a:gd name="T37" fmla="*/ 1 h 344"/>
                <a:gd name="T38" fmla="*/ 0 w 243"/>
                <a:gd name="T39" fmla="*/ 1 h 344"/>
                <a:gd name="T40" fmla="*/ 0 w 243"/>
                <a:gd name="T41" fmla="*/ 1 h 344"/>
                <a:gd name="T42" fmla="*/ 0 w 243"/>
                <a:gd name="T43" fmla="*/ 1 h 344"/>
                <a:gd name="T44" fmla="*/ 0 w 243"/>
                <a:gd name="T45" fmla="*/ 1 h 344"/>
                <a:gd name="T46" fmla="*/ 0 w 243"/>
                <a:gd name="T47" fmla="*/ 1 h 344"/>
                <a:gd name="T48" fmla="*/ 0 w 243"/>
                <a:gd name="T49" fmla="*/ 0 h 344"/>
                <a:gd name="T50" fmla="*/ 0 w 243"/>
                <a:gd name="T51" fmla="*/ 0 h 344"/>
                <a:gd name="T52" fmla="*/ 0 w 243"/>
                <a:gd name="T53" fmla="*/ 0 h 344"/>
                <a:gd name="T54" fmla="*/ 0 w 243"/>
                <a:gd name="T55" fmla="*/ 0 h 344"/>
                <a:gd name="T56" fmla="*/ 0 w 243"/>
                <a:gd name="T57" fmla="*/ 0 h 344"/>
                <a:gd name="T58" fmla="*/ 0 w 243"/>
                <a:gd name="T59" fmla="*/ 0 h 344"/>
                <a:gd name="T60" fmla="*/ 0 w 243"/>
                <a:gd name="T61" fmla="*/ 0 h 344"/>
                <a:gd name="T62" fmla="*/ 1 w 243"/>
                <a:gd name="T63" fmla="*/ 0 h 344"/>
                <a:gd name="T64" fmla="*/ 1 w 243"/>
                <a:gd name="T65" fmla="*/ 0 h 344"/>
                <a:gd name="T66" fmla="*/ 1 w 243"/>
                <a:gd name="T67" fmla="*/ 0 h 344"/>
                <a:gd name="T68" fmla="*/ 1 w 243"/>
                <a:gd name="T69" fmla="*/ 1 h 344"/>
                <a:gd name="T70" fmla="*/ 1 w 243"/>
                <a:gd name="T71" fmla="*/ 1 h 344"/>
                <a:gd name="T72" fmla="*/ 1 w 243"/>
                <a:gd name="T73" fmla="*/ 0 h 344"/>
                <a:gd name="T74" fmla="*/ 1 w 243"/>
                <a:gd name="T75" fmla="*/ 0 h 344"/>
                <a:gd name="T76" fmla="*/ 1 w 243"/>
                <a:gd name="T77" fmla="*/ 0 h 344"/>
                <a:gd name="T78" fmla="*/ 1 w 243"/>
                <a:gd name="T79" fmla="*/ 0 h 344"/>
                <a:gd name="T80" fmla="*/ 0 w 243"/>
                <a:gd name="T81" fmla="*/ 0 h 344"/>
                <a:gd name="T82" fmla="*/ 0 w 243"/>
                <a:gd name="T83" fmla="*/ 0 h 344"/>
                <a:gd name="T84" fmla="*/ 0 w 243"/>
                <a:gd name="T85" fmla="*/ 0 h 344"/>
                <a:gd name="T86" fmla="*/ 0 w 243"/>
                <a:gd name="T87" fmla="*/ 0 h 344"/>
                <a:gd name="T88" fmla="*/ 0 w 243"/>
                <a:gd name="T89" fmla="*/ 1 h 344"/>
                <a:gd name="T90" fmla="*/ 0 w 243"/>
                <a:gd name="T91" fmla="*/ 1 h 344"/>
                <a:gd name="T92" fmla="*/ 0 w 243"/>
                <a:gd name="T93" fmla="*/ 1 h 344"/>
                <a:gd name="T94" fmla="*/ 1 w 243"/>
                <a:gd name="T95" fmla="*/ 1 h 344"/>
                <a:gd name="T96" fmla="*/ 1 w 243"/>
                <a:gd name="T97" fmla="*/ 1 h 344"/>
                <a:gd name="T98" fmla="*/ 1 w 243"/>
                <a:gd name="T99" fmla="*/ 1 h 344"/>
                <a:gd name="T100" fmla="*/ 1 w 243"/>
                <a:gd name="T101" fmla="*/ 1 h 344"/>
                <a:gd name="T102" fmla="*/ 1 w 243"/>
                <a:gd name="T103" fmla="*/ 1 h 344"/>
                <a:gd name="T104" fmla="*/ 1 w 243"/>
                <a:gd name="T105" fmla="*/ 1 h 344"/>
                <a:gd name="T106" fmla="*/ 1 w 243"/>
                <a:gd name="T107" fmla="*/ 1 h 344"/>
                <a:gd name="T108" fmla="*/ 1 w 243"/>
                <a:gd name="T109" fmla="*/ 1 h 344"/>
                <a:gd name="T110" fmla="*/ 1 w 243"/>
                <a:gd name="T111" fmla="*/ 1 h 344"/>
                <a:gd name="T112" fmla="*/ 1 w 243"/>
                <a:gd name="T113" fmla="*/ 2 h 344"/>
                <a:gd name="T114" fmla="*/ 1 w 243"/>
                <a:gd name="T115" fmla="*/ 2 h 344"/>
                <a:gd name="T116" fmla="*/ 1 w 243"/>
                <a:gd name="T117" fmla="*/ 2 h 344"/>
                <a:gd name="T118" fmla="*/ 1 w 243"/>
                <a:gd name="T119" fmla="*/ 2 h 344"/>
                <a:gd name="T120" fmla="*/ 1 w 243"/>
                <a:gd name="T121" fmla="*/ 2 h 344"/>
                <a:gd name="T122" fmla="*/ 0 w 243"/>
                <a:gd name="T123" fmla="*/ 2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3" h="344">
                  <a:moveTo>
                    <a:pt x="89" y="344"/>
                  </a:moveTo>
                  <a:lnTo>
                    <a:pt x="66" y="342"/>
                  </a:lnTo>
                  <a:lnTo>
                    <a:pt x="43" y="339"/>
                  </a:lnTo>
                  <a:lnTo>
                    <a:pt x="20" y="335"/>
                  </a:lnTo>
                  <a:lnTo>
                    <a:pt x="0" y="329"/>
                  </a:lnTo>
                  <a:lnTo>
                    <a:pt x="5" y="231"/>
                  </a:lnTo>
                  <a:lnTo>
                    <a:pt x="44" y="232"/>
                  </a:lnTo>
                  <a:lnTo>
                    <a:pt x="49" y="245"/>
                  </a:lnTo>
                  <a:lnTo>
                    <a:pt x="53" y="258"/>
                  </a:lnTo>
                  <a:lnTo>
                    <a:pt x="56" y="271"/>
                  </a:lnTo>
                  <a:lnTo>
                    <a:pt x="59" y="281"/>
                  </a:lnTo>
                  <a:lnTo>
                    <a:pt x="69" y="285"/>
                  </a:lnTo>
                  <a:lnTo>
                    <a:pt x="80" y="290"/>
                  </a:lnTo>
                  <a:lnTo>
                    <a:pt x="93" y="293"/>
                  </a:lnTo>
                  <a:lnTo>
                    <a:pt x="109" y="294"/>
                  </a:lnTo>
                  <a:lnTo>
                    <a:pt x="118" y="294"/>
                  </a:lnTo>
                  <a:lnTo>
                    <a:pt x="127" y="293"/>
                  </a:lnTo>
                  <a:lnTo>
                    <a:pt x="135" y="291"/>
                  </a:lnTo>
                  <a:lnTo>
                    <a:pt x="143" y="287"/>
                  </a:lnTo>
                  <a:lnTo>
                    <a:pt x="149" y="282"/>
                  </a:lnTo>
                  <a:lnTo>
                    <a:pt x="154" y="276"/>
                  </a:lnTo>
                  <a:lnTo>
                    <a:pt x="156" y="272"/>
                  </a:lnTo>
                  <a:lnTo>
                    <a:pt x="158" y="267"/>
                  </a:lnTo>
                  <a:lnTo>
                    <a:pt x="159" y="262"/>
                  </a:lnTo>
                  <a:lnTo>
                    <a:pt x="159" y="257"/>
                  </a:lnTo>
                  <a:lnTo>
                    <a:pt x="159" y="251"/>
                  </a:lnTo>
                  <a:lnTo>
                    <a:pt x="158" y="245"/>
                  </a:lnTo>
                  <a:lnTo>
                    <a:pt x="155" y="240"/>
                  </a:lnTo>
                  <a:lnTo>
                    <a:pt x="153" y="236"/>
                  </a:lnTo>
                  <a:lnTo>
                    <a:pt x="149" y="230"/>
                  </a:lnTo>
                  <a:lnTo>
                    <a:pt x="145" y="226"/>
                  </a:lnTo>
                  <a:lnTo>
                    <a:pt x="141" y="223"/>
                  </a:lnTo>
                  <a:lnTo>
                    <a:pt x="135" y="219"/>
                  </a:lnTo>
                  <a:lnTo>
                    <a:pt x="123" y="212"/>
                  </a:lnTo>
                  <a:lnTo>
                    <a:pt x="110" y="205"/>
                  </a:lnTo>
                  <a:lnTo>
                    <a:pt x="95" y="199"/>
                  </a:lnTo>
                  <a:lnTo>
                    <a:pt x="80" y="192"/>
                  </a:lnTo>
                  <a:lnTo>
                    <a:pt x="66" y="186"/>
                  </a:lnTo>
                  <a:lnTo>
                    <a:pt x="51" y="178"/>
                  </a:lnTo>
                  <a:lnTo>
                    <a:pt x="37" y="169"/>
                  </a:lnTo>
                  <a:lnTo>
                    <a:pt x="26" y="159"/>
                  </a:lnTo>
                  <a:lnTo>
                    <a:pt x="20" y="152"/>
                  </a:lnTo>
                  <a:lnTo>
                    <a:pt x="15" y="146"/>
                  </a:lnTo>
                  <a:lnTo>
                    <a:pt x="12" y="139"/>
                  </a:lnTo>
                  <a:lnTo>
                    <a:pt x="8" y="132"/>
                  </a:lnTo>
                  <a:lnTo>
                    <a:pt x="6" y="124"/>
                  </a:lnTo>
                  <a:lnTo>
                    <a:pt x="3" y="115"/>
                  </a:lnTo>
                  <a:lnTo>
                    <a:pt x="2" y="106"/>
                  </a:lnTo>
                  <a:lnTo>
                    <a:pt x="2" y="96"/>
                  </a:lnTo>
                  <a:lnTo>
                    <a:pt x="3" y="86"/>
                  </a:lnTo>
                  <a:lnTo>
                    <a:pt x="7" y="75"/>
                  </a:lnTo>
                  <a:lnTo>
                    <a:pt x="10" y="66"/>
                  </a:lnTo>
                  <a:lnTo>
                    <a:pt x="14" y="56"/>
                  </a:lnTo>
                  <a:lnTo>
                    <a:pt x="19" y="48"/>
                  </a:lnTo>
                  <a:lnTo>
                    <a:pt x="27" y="39"/>
                  </a:lnTo>
                  <a:lnTo>
                    <a:pt x="34" y="32"/>
                  </a:lnTo>
                  <a:lnTo>
                    <a:pt x="43" y="25"/>
                  </a:lnTo>
                  <a:lnTo>
                    <a:pt x="53" y="19"/>
                  </a:lnTo>
                  <a:lnTo>
                    <a:pt x="64" y="14"/>
                  </a:lnTo>
                  <a:lnTo>
                    <a:pt x="75" y="10"/>
                  </a:lnTo>
                  <a:lnTo>
                    <a:pt x="88" y="5"/>
                  </a:lnTo>
                  <a:lnTo>
                    <a:pt x="102" y="2"/>
                  </a:lnTo>
                  <a:lnTo>
                    <a:pt x="116" y="1"/>
                  </a:lnTo>
                  <a:lnTo>
                    <a:pt x="132" y="0"/>
                  </a:lnTo>
                  <a:lnTo>
                    <a:pt x="149" y="0"/>
                  </a:lnTo>
                  <a:lnTo>
                    <a:pt x="169" y="2"/>
                  </a:lnTo>
                  <a:lnTo>
                    <a:pt x="190" y="4"/>
                  </a:lnTo>
                  <a:lnTo>
                    <a:pt x="211" y="8"/>
                  </a:lnTo>
                  <a:lnTo>
                    <a:pt x="230" y="13"/>
                  </a:lnTo>
                  <a:lnTo>
                    <a:pt x="226" y="107"/>
                  </a:lnTo>
                  <a:lnTo>
                    <a:pt x="188" y="105"/>
                  </a:lnTo>
                  <a:lnTo>
                    <a:pt x="183" y="92"/>
                  </a:lnTo>
                  <a:lnTo>
                    <a:pt x="178" y="79"/>
                  </a:lnTo>
                  <a:lnTo>
                    <a:pt x="173" y="67"/>
                  </a:lnTo>
                  <a:lnTo>
                    <a:pt x="171" y="55"/>
                  </a:lnTo>
                  <a:lnTo>
                    <a:pt x="164" y="52"/>
                  </a:lnTo>
                  <a:lnTo>
                    <a:pt x="154" y="50"/>
                  </a:lnTo>
                  <a:lnTo>
                    <a:pt x="144" y="48"/>
                  </a:lnTo>
                  <a:lnTo>
                    <a:pt x="133" y="46"/>
                  </a:lnTo>
                  <a:lnTo>
                    <a:pt x="123" y="46"/>
                  </a:lnTo>
                  <a:lnTo>
                    <a:pt x="113" y="49"/>
                  </a:lnTo>
                  <a:lnTo>
                    <a:pt x="105" y="51"/>
                  </a:lnTo>
                  <a:lnTo>
                    <a:pt x="98" y="55"/>
                  </a:lnTo>
                  <a:lnTo>
                    <a:pt x="92" y="60"/>
                  </a:lnTo>
                  <a:lnTo>
                    <a:pt x="88" y="67"/>
                  </a:lnTo>
                  <a:lnTo>
                    <a:pt x="86" y="74"/>
                  </a:lnTo>
                  <a:lnTo>
                    <a:pt x="85" y="82"/>
                  </a:lnTo>
                  <a:lnTo>
                    <a:pt x="85" y="88"/>
                  </a:lnTo>
                  <a:lnTo>
                    <a:pt x="86" y="93"/>
                  </a:lnTo>
                  <a:lnTo>
                    <a:pt x="88" y="98"/>
                  </a:lnTo>
                  <a:lnTo>
                    <a:pt x="91" y="103"/>
                  </a:lnTo>
                  <a:lnTo>
                    <a:pt x="94" y="107"/>
                  </a:lnTo>
                  <a:lnTo>
                    <a:pt x="98" y="111"/>
                  </a:lnTo>
                  <a:lnTo>
                    <a:pt x="104" y="115"/>
                  </a:lnTo>
                  <a:lnTo>
                    <a:pt x="109" y="118"/>
                  </a:lnTo>
                  <a:lnTo>
                    <a:pt x="134" y="131"/>
                  </a:lnTo>
                  <a:lnTo>
                    <a:pt x="165" y="145"/>
                  </a:lnTo>
                  <a:lnTo>
                    <a:pt x="180" y="152"/>
                  </a:lnTo>
                  <a:lnTo>
                    <a:pt x="194" y="160"/>
                  </a:lnTo>
                  <a:lnTo>
                    <a:pt x="208" y="169"/>
                  </a:lnTo>
                  <a:lnTo>
                    <a:pt x="220" y="180"/>
                  </a:lnTo>
                  <a:lnTo>
                    <a:pt x="225" y="186"/>
                  </a:lnTo>
                  <a:lnTo>
                    <a:pt x="230" y="192"/>
                  </a:lnTo>
                  <a:lnTo>
                    <a:pt x="234" y="199"/>
                  </a:lnTo>
                  <a:lnTo>
                    <a:pt x="238" y="206"/>
                  </a:lnTo>
                  <a:lnTo>
                    <a:pt x="240" y="215"/>
                  </a:lnTo>
                  <a:lnTo>
                    <a:pt x="242" y="223"/>
                  </a:lnTo>
                  <a:lnTo>
                    <a:pt x="243" y="231"/>
                  </a:lnTo>
                  <a:lnTo>
                    <a:pt x="243" y="242"/>
                  </a:lnTo>
                  <a:lnTo>
                    <a:pt x="242" y="253"/>
                  </a:lnTo>
                  <a:lnTo>
                    <a:pt x="240" y="263"/>
                  </a:lnTo>
                  <a:lnTo>
                    <a:pt x="236" y="274"/>
                  </a:lnTo>
                  <a:lnTo>
                    <a:pt x="231" y="283"/>
                  </a:lnTo>
                  <a:lnTo>
                    <a:pt x="225" y="293"/>
                  </a:lnTo>
                  <a:lnTo>
                    <a:pt x="218" y="301"/>
                  </a:lnTo>
                  <a:lnTo>
                    <a:pt x="209" y="310"/>
                  </a:lnTo>
                  <a:lnTo>
                    <a:pt x="201" y="317"/>
                  </a:lnTo>
                  <a:lnTo>
                    <a:pt x="190" y="323"/>
                  </a:lnTo>
                  <a:lnTo>
                    <a:pt x="179" y="330"/>
                  </a:lnTo>
                  <a:lnTo>
                    <a:pt x="166" y="334"/>
                  </a:lnTo>
                  <a:lnTo>
                    <a:pt x="152" y="338"/>
                  </a:lnTo>
                  <a:lnTo>
                    <a:pt x="137" y="341"/>
                  </a:lnTo>
                  <a:lnTo>
                    <a:pt x="123" y="343"/>
                  </a:lnTo>
                  <a:lnTo>
                    <a:pt x="106" y="344"/>
                  </a:lnTo>
                  <a:lnTo>
                    <a:pt x="89" y="3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1" name="Freeform 31">
              <a:extLst>
                <a:ext uri="{FF2B5EF4-FFF2-40B4-BE49-F238E27FC236}">
                  <a16:creationId xmlns:a16="http://schemas.microsoft.com/office/drawing/2014/main" id="{8C325E20-093F-0DFB-141D-EED079DB151D}"/>
                </a:ext>
              </a:extLst>
            </p:cNvPr>
            <p:cNvSpPr>
              <a:spLocks/>
            </p:cNvSpPr>
            <p:nvPr userDrawn="1"/>
          </p:nvSpPr>
          <p:spPr bwMode="auto">
            <a:xfrm>
              <a:off x="471290" y="6170067"/>
              <a:ext cx="26988" cy="39688"/>
            </a:xfrm>
            <a:custGeom>
              <a:avLst/>
              <a:gdLst>
                <a:gd name="T0" fmla="*/ 0 w 226"/>
                <a:gd name="T1" fmla="*/ 2 h 359"/>
                <a:gd name="T2" fmla="*/ 0 w 226"/>
                <a:gd name="T3" fmla="*/ 1 h 359"/>
                <a:gd name="T4" fmla="*/ 0 w 226"/>
                <a:gd name="T5" fmla="*/ 1 h 359"/>
                <a:gd name="T6" fmla="*/ 0 w 226"/>
                <a:gd name="T7" fmla="*/ 1 h 359"/>
                <a:gd name="T8" fmla="*/ 0 w 226"/>
                <a:gd name="T9" fmla="*/ 1 h 359"/>
                <a:gd name="T10" fmla="*/ 0 w 226"/>
                <a:gd name="T11" fmla="*/ 1 h 359"/>
                <a:gd name="T12" fmla="*/ 1 w 226"/>
                <a:gd name="T13" fmla="*/ 0 h 359"/>
                <a:gd name="T14" fmla="*/ 0 w 226"/>
                <a:gd name="T15" fmla="*/ 0 h 359"/>
                <a:gd name="T16" fmla="*/ 0 w 226"/>
                <a:gd name="T17" fmla="*/ 0 h 359"/>
                <a:gd name="T18" fmla="*/ 0 w 226"/>
                <a:gd name="T19" fmla="*/ 0 h 359"/>
                <a:gd name="T20" fmla="*/ 0 w 226"/>
                <a:gd name="T21" fmla="*/ 0 h 359"/>
                <a:gd name="T22" fmla="*/ 0 w 226"/>
                <a:gd name="T23" fmla="*/ 0 h 359"/>
                <a:gd name="T24" fmla="*/ 1 w 226"/>
                <a:gd name="T25" fmla="*/ 0 h 359"/>
                <a:gd name="T26" fmla="*/ 1 w 226"/>
                <a:gd name="T27" fmla="*/ 0 h 359"/>
                <a:gd name="T28" fmla="*/ 1 w 226"/>
                <a:gd name="T29" fmla="*/ 0 h 359"/>
                <a:gd name="T30" fmla="*/ 1 w 226"/>
                <a:gd name="T31" fmla="*/ 0 h 359"/>
                <a:gd name="T32" fmla="*/ 1 w 226"/>
                <a:gd name="T33" fmla="*/ 0 h 359"/>
                <a:gd name="T34" fmla="*/ 1 w 226"/>
                <a:gd name="T35" fmla="*/ 0 h 359"/>
                <a:gd name="T36" fmla="*/ 1 w 226"/>
                <a:gd name="T37" fmla="*/ 1 h 359"/>
                <a:gd name="T38" fmla="*/ 1 w 226"/>
                <a:gd name="T39" fmla="*/ 1 h 359"/>
                <a:gd name="T40" fmla="*/ 1 w 226"/>
                <a:gd name="T41" fmla="*/ 2 h 359"/>
                <a:gd name="T42" fmla="*/ 1 w 226"/>
                <a:gd name="T43" fmla="*/ 2 h 359"/>
                <a:gd name="T44" fmla="*/ 1 w 226"/>
                <a:gd name="T45" fmla="*/ 2 h 359"/>
                <a:gd name="T46" fmla="*/ 1 w 226"/>
                <a:gd name="T47" fmla="*/ 2 h 359"/>
                <a:gd name="T48" fmla="*/ 0 w 226"/>
                <a:gd name="T49" fmla="*/ 2 h 3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6" h="359">
                  <a:moveTo>
                    <a:pt x="0" y="329"/>
                  </a:moveTo>
                  <a:lnTo>
                    <a:pt x="5" y="299"/>
                  </a:lnTo>
                  <a:lnTo>
                    <a:pt x="17" y="294"/>
                  </a:lnTo>
                  <a:lnTo>
                    <a:pt x="30" y="291"/>
                  </a:lnTo>
                  <a:lnTo>
                    <a:pt x="41" y="287"/>
                  </a:lnTo>
                  <a:lnTo>
                    <a:pt x="54" y="285"/>
                  </a:lnTo>
                  <a:lnTo>
                    <a:pt x="95" y="59"/>
                  </a:lnTo>
                  <a:lnTo>
                    <a:pt x="85" y="53"/>
                  </a:lnTo>
                  <a:lnTo>
                    <a:pt x="74" y="45"/>
                  </a:lnTo>
                  <a:lnTo>
                    <a:pt x="63" y="38"/>
                  </a:lnTo>
                  <a:lnTo>
                    <a:pt x="54" y="30"/>
                  </a:lnTo>
                  <a:lnTo>
                    <a:pt x="60" y="0"/>
                  </a:lnTo>
                  <a:lnTo>
                    <a:pt x="226" y="31"/>
                  </a:lnTo>
                  <a:lnTo>
                    <a:pt x="221" y="60"/>
                  </a:lnTo>
                  <a:lnTo>
                    <a:pt x="209" y="64"/>
                  </a:lnTo>
                  <a:lnTo>
                    <a:pt x="197" y="69"/>
                  </a:lnTo>
                  <a:lnTo>
                    <a:pt x="185" y="71"/>
                  </a:lnTo>
                  <a:lnTo>
                    <a:pt x="173" y="73"/>
                  </a:lnTo>
                  <a:lnTo>
                    <a:pt x="132" y="299"/>
                  </a:lnTo>
                  <a:lnTo>
                    <a:pt x="143" y="305"/>
                  </a:lnTo>
                  <a:lnTo>
                    <a:pt x="153" y="313"/>
                  </a:lnTo>
                  <a:lnTo>
                    <a:pt x="163" y="321"/>
                  </a:lnTo>
                  <a:lnTo>
                    <a:pt x="172" y="329"/>
                  </a:lnTo>
                  <a:lnTo>
                    <a:pt x="167" y="359"/>
                  </a:lnTo>
                  <a:lnTo>
                    <a:pt x="0" y="3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2" name="Freeform 32">
              <a:extLst>
                <a:ext uri="{FF2B5EF4-FFF2-40B4-BE49-F238E27FC236}">
                  <a16:creationId xmlns:a16="http://schemas.microsoft.com/office/drawing/2014/main" id="{5C63F27C-1448-2997-7EE1-2EE1901A3D11}"/>
                </a:ext>
              </a:extLst>
            </p:cNvPr>
            <p:cNvSpPr>
              <a:spLocks/>
            </p:cNvSpPr>
            <p:nvPr userDrawn="1"/>
          </p:nvSpPr>
          <p:spPr bwMode="auto">
            <a:xfrm>
              <a:off x="517327" y="6179592"/>
              <a:ext cx="39688" cy="46038"/>
            </a:xfrm>
            <a:custGeom>
              <a:avLst/>
              <a:gdLst>
                <a:gd name="T0" fmla="*/ 1 w 345"/>
                <a:gd name="T1" fmla="*/ 1 h 398"/>
                <a:gd name="T2" fmla="*/ 1 w 345"/>
                <a:gd name="T3" fmla="*/ 1 h 398"/>
                <a:gd name="T4" fmla="*/ 1 w 345"/>
                <a:gd name="T5" fmla="*/ 1 h 398"/>
                <a:gd name="T6" fmla="*/ 1 w 345"/>
                <a:gd name="T7" fmla="*/ 1 h 398"/>
                <a:gd name="T8" fmla="*/ 1 w 345"/>
                <a:gd name="T9" fmla="*/ 1 h 398"/>
                <a:gd name="T10" fmla="*/ 1 w 345"/>
                <a:gd name="T11" fmla="*/ 1 h 398"/>
                <a:gd name="T12" fmla="*/ 1 w 345"/>
                <a:gd name="T13" fmla="*/ 2 h 398"/>
                <a:gd name="T14" fmla="*/ 1 w 345"/>
                <a:gd name="T15" fmla="*/ 2 h 398"/>
                <a:gd name="T16" fmla="*/ 1 w 345"/>
                <a:gd name="T17" fmla="*/ 2 h 398"/>
                <a:gd name="T18" fmla="*/ 1 w 345"/>
                <a:gd name="T19" fmla="*/ 2 h 398"/>
                <a:gd name="T20" fmla="*/ 1 w 345"/>
                <a:gd name="T21" fmla="*/ 2 h 398"/>
                <a:gd name="T22" fmla="*/ 1 w 345"/>
                <a:gd name="T23" fmla="*/ 2 h 398"/>
                <a:gd name="T24" fmla="*/ 0 w 345"/>
                <a:gd name="T25" fmla="*/ 2 h 398"/>
                <a:gd name="T26" fmla="*/ 0 w 345"/>
                <a:gd name="T27" fmla="*/ 2 h 398"/>
                <a:gd name="T28" fmla="*/ 0 w 345"/>
                <a:gd name="T29" fmla="*/ 2 h 398"/>
                <a:gd name="T30" fmla="*/ 0 w 345"/>
                <a:gd name="T31" fmla="*/ 2 h 398"/>
                <a:gd name="T32" fmla="*/ 0 w 345"/>
                <a:gd name="T33" fmla="*/ 2 h 398"/>
                <a:gd name="T34" fmla="*/ 0 w 345"/>
                <a:gd name="T35" fmla="*/ 2 h 398"/>
                <a:gd name="T36" fmla="*/ 1 w 345"/>
                <a:gd name="T37" fmla="*/ 0 h 398"/>
                <a:gd name="T38" fmla="*/ 1 w 345"/>
                <a:gd name="T39" fmla="*/ 0 h 398"/>
                <a:gd name="T40" fmla="*/ 0 w 345"/>
                <a:gd name="T41" fmla="*/ 0 h 398"/>
                <a:gd name="T42" fmla="*/ 0 w 345"/>
                <a:gd name="T43" fmla="*/ 0 h 398"/>
                <a:gd name="T44" fmla="*/ 0 w 345"/>
                <a:gd name="T45" fmla="*/ 1 h 398"/>
                <a:gd name="T46" fmla="*/ 0 w 345"/>
                <a:gd name="T47" fmla="*/ 1 h 398"/>
                <a:gd name="T48" fmla="*/ 0 w 345"/>
                <a:gd name="T49" fmla="*/ 1 h 398"/>
                <a:gd name="T50" fmla="*/ 0 w 345"/>
                <a:gd name="T51" fmla="*/ 0 h 398"/>
                <a:gd name="T52" fmla="*/ 2 w 345"/>
                <a:gd name="T53" fmla="*/ 1 h 398"/>
                <a:gd name="T54" fmla="*/ 2 w 345"/>
                <a:gd name="T55" fmla="*/ 1 h 398"/>
                <a:gd name="T56" fmla="*/ 1 w 345"/>
                <a:gd name="T57" fmla="*/ 1 h 3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5" h="398">
                  <a:moveTo>
                    <a:pt x="274" y="193"/>
                  </a:moveTo>
                  <a:lnTo>
                    <a:pt x="273" y="179"/>
                  </a:lnTo>
                  <a:lnTo>
                    <a:pt x="273" y="164"/>
                  </a:lnTo>
                  <a:lnTo>
                    <a:pt x="273" y="148"/>
                  </a:lnTo>
                  <a:lnTo>
                    <a:pt x="274" y="134"/>
                  </a:lnTo>
                  <a:lnTo>
                    <a:pt x="222" y="114"/>
                  </a:lnTo>
                  <a:lnTo>
                    <a:pt x="134" y="333"/>
                  </a:lnTo>
                  <a:lnTo>
                    <a:pt x="144" y="340"/>
                  </a:lnTo>
                  <a:lnTo>
                    <a:pt x="153" y="350"/>
                  </a:lnTo>
                  <a:lnTo>
                    <a:pt x="162" y="359"/>
                  </a:lnTo>
                  <a:lnTo>
                    <a:pt x="169" y="370"/>
                  </a:lnTo>
                  <a:lnTo>
                    <a:pt x="158" y="398"/>
                  </a:lnTo>
                  <a:lnTo>
                    <a:pt x="0" y="335"/>
                  </a:lnTo>
                  <a:lnTo>
                    <a:pt x="11" y="307"/>
                  </a:lnTo>
                  <a:lnTo>
                    <a:pt x="25" y="304"/>
                  </a:lnTo>
                  <a:lnTo>
                    <a:pt x="37" y="303"/>
                  </a:lnTo>
                  <a:lnTo>
                    <a:pt x="50" y="302"/>
                  </a:lnTo>
                  <a:lnTo>
                    <a:pt x="62" y="303"/>
                  </a:lnTo>
                  <a:lnTo>
                    <a:pt x="149" y="84"/>
                  </a:lnTo>
                  <a:lnTo>
                    <a:pt x="96" y="63"/>
                  </a:lnTo>
                  <a:lnTo>
                    <a:pt x="88" y="75"/>
                  </a:lnTo>
                  <a:lnTo>
                    <a:pt x="77" y="86"/>
                  </a:lnTo>
                  <a:lnTo>
                    <a:pt x="67" y="97"/>
                  </a:lnTo>
                  <a:lnTo>
                    <a:pt x="56" y="107"/>
                  </a:lnTo>
                  <a:lnTo>
                    <a:pt x="22" y="94"/>
                  </a:lnTo>
                  <a:lnTo>
                    <a:pt x="59" y="0"/>
                  </a:lnTo>
                  <a:lnTo>
                    <a:pt x="345" y="113"/>
                  </a:lnTo>
                  <a:lnTo>
                    <a:pt x="308" y="207"/>
                  </a:lnTo>
                  <a:lnTo>
                    <a:pt x="274" y="1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3" name="Freeform 33">
              <a:extLst>
                <a:ext uri="{FF2B5EF4-FFF2-40B4-BE49-F238E27FC236}">
                  <a16:creationId xmlns:a16="http://schemas.microsoft.com/office/drawing/2014/main" id="{EE1300C5-4C86-76C8-C737-A5F6E38D8FD6}"/>
                </a:ext>
              </a:extLst>
            </p:cNvPr>
            <p:cNvSpPr>
              <a:spLocks noEditPoints="1"/>
            </p:cNvSpPr>
            <p:nvPr userDrawn="1"/>
          </p:nvSpPr>
          <p:spPr bwMode="auto">
            <a:xfrm>
              <a:off x="555427" y="6214517"/>
              <a:ext cx="42863" cy="44450"/>
            </a:xfrm>
            <a:custGeom>
              <a:avLst/>
              <a:gdLst>
                <a:gd name="T0" fmla="*/ 1 w 380"/>
                <a:gd name="T1" fmla="*/ 0 h 397"/>
                <a:gd name="T2" fmla="*/ 1 w 380"/>
                <a:gd name="T3" fmla="*/ 0 h 397"/>
                <a:gd name="T4" fmla="*/ 1 w 380"/>
                <a:gd name="T5" fmla="*/ 0 h 397"/>
                <a:gd name="T6" fmla="*/ 1 w 380"/>
                <a:gd name="T7" fmla="*/ 0 h 397"/>
                <a:gd name="T8" fmla="*/ 1 w 380"/>
                <a:gd name="T9" fmla="*/ 1 h 397"/>
                <a:gd name="T10" fmla="*/ 1 w 380"/>
                <a:gd name="T11" fmla="*/ 1 h 397"/>
                <a:gd name="T12" fmla="*/ 1 w 380"/>
                <a:gd name="T13" fmla="*/ 1 h 397"/>
                <a:gd name="T14" fmla="*/ 1 w 380"/>
                <a:gd name="T15" fmla="*/ 0 h 397"/>
                <a:gd name="T16" fmla="*/ 1 w 380"/>
                <a:gd name="T17" fmla="*/ 0 h 397"/>
                <a:gd name="T18" fmla="*/ 1 w 380"/>
                <a:gd name="T19" fmla="*/ 0 h 397"/>
                <a:gd name="T20" fmla="*/ 1 w 380"/>
                <a:gd name="T21" fmla="*/ 0 h 397"/>
                <a:gd name="T22" fmla="*/ 1 w 380"/>
                <a:gd name="T23" fmla="*/ 0 h 397"/>
                <a:gd name="T24" fmla="*/ 1 w 380"/>
                <a:gd name="T25" fmla="*/ 0 h 397"/>
                <a:gd name="T26" fmla="*/ 2 w 380"/>
                <a:gd name="T27" fmla="*/ 0 h 397"/>
                <a:gd name="T28" fmla="*/ 2 w 380"/>
                <a:gd name="T29" fmla="*/ 0 h 397"/>
                <a:gd name="T30" fmla="*/ 0 w 380"/>
                <a:gd name="T31" fmla="*/ 1 h 397"/>
                <a:gd name="T32" fmla="*/ 0 w 380"/>
                <a:gd name="T33" fmla="*/ 1 h 397"/>
                <a:gd name="T34" fmla="*/ 0 w 380"/>
                <a:gd name="T35" fmla="*/ 1 h 397"/>
                <a:gd name="T36" fmla="*/ 0 w 380"/>
                <a:gd name="T37" fmla="*/ 1 h 397"/>
                <a:gd name="T38" fmla="*/ 0 w 380"/>
                <a:gd name="T39" fmla="*/ 1 h 397"/>
                <a:gd name="T40" fmla="*/ 0 w 380"/>
                <a:gd name="T41" fmla="*/ 1 h 397"/>
                <a:gd name="T42" fmla="*/ 0 w 380"/>
                <a:gd name="T43" fmla="*/ 1 h 397"/>
                <a:gd name="T44" fmla="*/ 1 w 380"/>
                <a:gd name="T45" fmla="*/ 1 h 397"/>
                <a:gd name="T46" fmla="*/ 1 w 380"/>
                <a:gd name="T47" fmla="*/ 1 h 397"/>
                <a:gd name="T48" fmla="*/ 1 w 380"/>
                <a:gd name="T49" fmla="*/ 1 h 397"/>
                <a:gd name="T50" fmla="*/ 1 w 380"/>
                <a:gd name="T51" fmla="*/ 1 h 397"/>
                <a:gd name="T52" fmla="*/ 0 w 380"/>
                <a:gd name="T53" fmla="*/ 1 h 397"/>
                <a:gd name="T54" fmla="*/ 1 w 380"/>
                <a:gd name="T55" fmla="*/ 1 h 397"/>
                <a:gd name="T56" fmla="*/ 1 w 380"/>
                <a:gd name="T57" fmla="*/ 1 h 397"/>
                <a:gd name="T58" fmla="*/ 1 w 380"/>
                <a:gd name="T59" fmla="*/ 1 h 397"/>
                <a:gd name="T60" fmla="*/ 1 w 380"/>
                <a:gd name="T61" fmla="*/ 1 h 397"/>
                <a:gd name="T62" fmla="*/ 1 w 380"/>
                <a:gd name="T63" fmla="*/ 1 h 397"/>
                <a:gd name="T64" fmla="*/ 1 w 380"/>
                <a:gd name="T65" fmla="*/ 1 h 397"/>
                <a:gd name="T66" fmla="*/ 1 w 380"/>
                <a:gd name="T67" fmla="*/ 1 h 397"/>
                <a:gd name="T68" fmla="*/ 1 w 380"/>
                <a:gd name="T69" fmla="*/ 2 h 397"/>
                <a:gd name="T70" fmla="*/ 1 w 380"/>
                <a:gd name="T71" fmla="*/ 2 h 397"/>
                <a:gd name="T72" fmla="*/ 1 w 380"/>
                <a:gd name="T73" fmla="*/ 2 h 397"/>
                <a:gd name="T74" fmla="*/ 1 w 380"/>
                <a:gd name="T75" fmla="*/ 2 h 397"/>
                <a:gd name="T76" fmla="*/ 1 w 380"/>
                <a:gd name="T77" fmla="*/ 2 h 397"/>
                <a:gd name="T78" fmla="*/ 1 w 380"/>
                <a:gd name="T79" fmla="*/ 2 h 397"/>
                <a:gd name="T80" fmla="*/ 1 w 380"/>
                <a:gd name="T81" fmla="*/ 2 h 397"/>
                <a:gd name="T82" fmla="*/ 2 w 380"/>
                <a:gd name="T83" fmla="*/ 0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0" h="397">
                  <a:moveTo>
                    <a:pt x="293" y="70"/>
                  </a:moveTo>
                  <a:lnTo>
                    <a:pt x="289" y="80"/>
                  </a:lnTo>
                  <a:lnTo>
                    <a:pt x="285" y="91"/>
                  </a:lnTo>
                  <a:lnTo>
                    <a:pt x="282" y="103"/>
                  </a:lnTo>
                  <a:lnTo>
                    <a:pt x="277" y="113"/>
                  </a:lnTo>
                  <a:lnTo>
                    <a:pt x="247" y="208"/>
                  </a:lnTo>
                  <a:lnTo>
                    <a:pt x="172" y="150"/>
                  </a:lnTo>
                  <a:lnTo>
                    <a:pt x="258" y="95"/>
                  </a:lnTo>
                  <a:lnTo>
                    <a:pt x="268" y="89"/>
                  </a:lnTo>
                  <a:lnTo>
                    <a:pt x="277" y="82"/>
                  </a:lnTo>
                  <a:lnTo>
                    <a:pt x="286" y="76"/>
                  </a:lnTo>
                  <a:lnTo>
                    <a:pt x="293" y="70"/>
                  </a:lnTo>
                  <a:close/>
                  <a:moveTo>
                    <a:pt x="380" y="52"/>
                  </a:moveTo>
                  <a:lnTo>
                    <a:pt x="312" y="0"/>
                  </a:lnTo>
                  <a:lnTo>
                    <a:pt x="54" y="160"/>
                  </a:lnTo>
                  <a:lnTo>
                    <a:pt x="45" y="159"/>
                  </a:lnTo>
                  <a:lnTo>
                    <a:pt x="37" y="157"/>
                  </a:lnTo>
                  <a:lnTo>
                    <a:pt x="27" y="156"/>
                  </a:lnTo>
                  <a:lnTo>
                    <a:pt x="19" y="156"/>
                  </a:lnTo>
                  <a:lnTo>
                    <a:pt x="0" y="181"/>
                  </a:lnTo>
                  <a:lnTo>
                    <a:pt x="97" y="257"/>
                  </a:lnTo>
                  <a:lnTo>
                    <a:pt x="116" y="232"/>
                  </a:lnTo>
                  <a:lnTo>
                    <a:pt x="113" y="224"/>
                  </a:lnTo>
                  <a:lnTo>
                    <a:pt x="110" y="215"/>
                  </a:lnTo>
                  <a:lnTo>
                    <a:pt x="106" y="206"/>
                  </a:lnTo>
                  <a:lnTo>
                    <a:pt x="101" y="197"/>
                  </a:lnTo>
                  <a:lnTo>
                    <a:pt x="136" y="175"/>
                  </a:lnTo>
                  <a:lnTo>
                    <a:pt x="231" y="249"/>
                  </a:lnTo>
                  <a:lnTo>
                    <a:pt x="218" y="289"/>
                  </a:lnTo>
                  <a:lnTo>
                    <a:pt x="209" y="286"/>
                  </a:lnTo>
                  <a:lnTo>
                    <a:pt x="199" y="284"/>
                  </a:lnTo>
                  <a:lnTo>
                    <a:pt x="189" y="283"/>
                  </a:lnTo>
                  <a:lnTo>
                    <a:pt x="179" y="283"/>
                  </a:lnTo>
                  <a:lnTo>
                    <a:pt x="160" y="306"/>
                  </a:lnTo>
                  <a:lnTo>
                    <a:pt x="276" y="397"/>
                  </a:lnTo>
                  <a:lnTo>
                    <a:pt x="295" y="373"/>
                  </a:lnTo>
                  <a:lnTo>
                    <a:pt x="294" y="366"/>
                  </a:lnTo>
                  <a:lnTo>
                    <a:pt x="292" y="358"/>
                  </a:lnTo>
                  <a:lnTo>
                    <a:pt x="289" y="350"/>
                  </a:lnTo>
                  <a:lnTo>
                    <a:pt x="286" y="341"/>
                  </a:lnTo>
                  <a:lnTo>
                    <a:pt x="380"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4" name="Freeform 34">
              <a:extLst>
                <a:ext uri="{FF2B5EF4-FFF2-40B4-BE49-F238E27FC236}">
                  <a16:creationId xmlns:a16="http://schemas.microsoft.com/office/drawing/2014/main" id="{A0A2BCFD-961A-EEC7-A85B-CC2793C508C6}"/>
                </a:ext>
              </a:extLst>
            </p:cNvPr>
            <p:cNvSpPr>
              <a:spLocks/>
            </p:cNvSpPr>
            <p:nvPr userDrawn="1"/>
          </p:nvSpPr>
          <p:spPr bwMode="auto">
            <a:xfrm>
              <a:off x="601465" y="6247854"/>
              <a:ext cx="46038" cy="44450"/>
            </a:xfrm>
            <a:custGeom>
              <a:avLst/>
              <a:gdLst>
                <a:gd name="T0" fmla="*/ 2 w 410"/>
                <a:gd name="T1" fmla="*/ 1 h 386"/>
                <a:gd name="T2" fmla="*/ 2 w 410"/>
                <a:gd name="T3" fmla="*/ 1 h 386"/>
                <a:gd name="T4" fmla="*/ 2 w 410"/>
                <a:gd name="T5" fmla="*/ 1 h 386"/>
                <a:gd name="T6" fmla="*/ 2 w 410"/>
                <a:gd name="T7" fmla="*/ 1 h 386"/>
                <a:gd name="T8" fmla="*/ 2 w 410"/>
                <a:gd name="T9" fmla="*/ 1 h 386"/>
                <a:gd name="T10" fmla="*/ 2 w 410"/>
                <a:gd name="T11" fmla="*/ 1 h 386"/>
                <a:gd name="T12" fmla="*/ 1 w 410"/>
                <a:gd name="T13" fmla="*/ 2 h 386"/>
                <a:gd name="T14" fmla="*/ 1 w 410"/>
                <a:gd name="T15" fmla="*/ 2 h 386"/>
                <a:gd name="T16" fmla="*/ 1 w 410"/>
                <a:gd name="T17" fmla="*/ 2 h 386"/>
                <a:gd name="T18" fmla="*/ 1 w 410"/>
                <a:gd name="T19" fmla="*/ 2 h 386"/>
                <a:gd name="T20" fmla="*/ 1 w 410"/>
                <a:gd name="T21" fmla="*/ 2 h 386"/>
                <a:gd name="T22" fmla="*/ 0 w 410"/>
                <a:gd name="T23" fmla="*/ 2 h 386"/>
                <a:gd name="T24" fmla="*/ 0 w 410"/>
                <a:gd name="T25" fmla="*/ 1 h 386"/>
                <a:gd name="T26" fmla="*/ 0 w 410"/>
                <a:gd name="T27" fmla="*/ 1 h 386"/>
                <a:gd name="T28" fmla="*/ 0 w 410"/>
                <a:gd name="T29" fmla="*/ 1 h 386"/>
                <a:gd name="T30" fmla="*/ 0 w 410"/>
                <a:gd name="T31" fmla="*/ 1 h 386"/>
                <a:gd name="T32" fmla="*/ 0 w 410"/>
                <a:gd name="T33" fmla="*/ 1 h 386"/>
                <a:gd name="T34" fmla="*/ 0 w 410"/>
                <a:gd name="T35" fmla="*/ 1 h 386"/>
                <a:gd name="T36" fmla="*/ 1 w 410"/>
                <a:gd name="T37" fmla="*/ 1 h 386"/>
                <a:gd name="T38" fmla="*/ 1 w 410"/>
                <a:gd name="T39" fmla="*/ 0 h 386"/>
                <a:gd name="T40" fmla="*/ 1 w 410"/>
                <a:gd name="T41" fmla="*/ 0 h 386"/>
                <a:gd name="T42" fmla="*/ 1 w 410"/>
                <a:gd name="T43" fmla="*/ 0 h 386"/>
                <a:gd name="T44" fmla="*/ 1 w 410"/>
                <a:gd name="T45" fmla="*/ 0 h 386"/>
                <a:gd name="T46" fmla="*/ 1 w 410"/>
                <a:gd name="T47" fmla="*/ 0 h 386"/>
                <a:gd name="T48" fmla="*/ 1 w 410"/>
                <a:gd name="T49" fmla="*/ 0 h 386"/>
                <a:gd name="T50" fmla="*/ 1 w 410"/>
                <a:gd name="T51" fmla="*/ 0 h 386"/>
                <a:gd name="T52" fmla="*/ 2 w 410"/>
                <a:gd name="T53" fmla="*/ 1 h 386"/>
                <a:gd name="T54" fmla="*/ 2 w 410"/>
                <a:gd name="T55" fmla="*/ 2 h 386"/>
                <a:gd name="T56" fmla="*/ 2 w 410"/>
                <a:gd name="T57" fmla="*/ 1 h 3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0" h="386">
                  <a:moveTo>
                    <a:pt x="307" y="280"/>
                  </a:moveTo>
                  <a:lnTo>
                    <a:pt x="314" y="268"/>
                  </a:lnTo>
                  <a:lnTo>
                    <a:pt x="322" y="255"/>
                  </a:lnTo>
                  <a:lnTo>
                    <a:pt x="331" y="242"/>
                  </a:lnTo>
                  <a:lnTo>
                    <a:pt x="340" y="231"/>
                  </a:lnTo>
                  <a:lnTo>
                    <a:pt x="307" y="185"/>
                  </a:lnTo>
                  <a:lnTo>
                    <a:pt x="114" y="319"/>
                  </a:lnTo>
                  <a:lnTo>
                    <a:pt x="118" y="331"/>
                  </a:lnTo>
                  <a:lnTo>
                    <a:pt x="120" y="343"/>
                  </a:lnTo>
                  <a:lnTo>
                    <a:pt x="121" y="356"/>
                  </a:lnTo>
                  <a:lnTo>
                    <a:pt x="122" y="369"/>
                  </a:lnTo>
                  <a:lnTo>
                    <a:pt x="97" y="386"/>
                  </a:lnTo>
                  <a:lnTo>
                    <a:pt x="0" y="247"/>
                  </a:lnTo>
                  <a:lnTo>
                    <a:pt x="25" y="230"/>
                  </a:lnTo>
                  <a:lnTo>
                    <a:pt x="37" y="235"/>
                  </a:lnTo>
                  <a:lnTo>
                    <a:pt x="48" y="240"/>
                  </a:lnTo>
                  <a:lnTo>
                    <a:pt x="60" y="247"/>
                  </a:lnTo>
                  <a:lnTo>
                    <a:pt x="69" y="254"/>
                  </a:lnTo>
                  <a:lnTo>
                    <a:pt x="263" y="120"/>
                  </a:lnTo>
                  <a:lnTo>
                    <a:pt x="230" y="74"/>
                  </a:lnTo>
                  <a:lnTo>
                    <a:pt x="217" y="78"/>
                  </a:lnTo>
                  <a:lnTo>
                    <a:pt x="202" y="82"/>
                  </a:lnTo>
                  <a:lnTo>
                    <a:pt x="187" y="85"/>
                  </a:lnTo>
                  <a:lnTo>
                    <a:pt x="173" y="87"/>
                  </a:lnTo>
                  <a:lnTo>
                    <a:pt x="152" y="57"/>
                  </a:lnTo>
                  <a:lnTo>
                    <a:pt x="235" y="0"/>
                  </a:lnTo>
                  <a:lnTo>
                    <a:pt x="410" y="253"/>
                  </a:lnTo>
                  <a:lnTo>
                    <a:pt x="327" y="311"/>
                  </a:lnTo>
                  <a:lnTo>
                    <a:pt x="307" y="2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5" name="Freeform 35">
              <a:extLst>
                <a:ext uri="{FF2B5EF4-FFF2-40B4-BE49-F238E27FC236}">
                  <a16:creationId xmlns:a16="http://schemas.microsoft.com/office/drawing/2014/main" id="{1CB1D80F-C0BB-C564-6506-B512956EF4EC}"/>
                </a:ext>
              </a:extLst>
            </p:cNvPr>
            <p:cNvSpPr>
              <a:spLocks/>
            </p:cNvSpPr>
            <p:nvPr userDrawn="1"/>
          </p:nvSpPr>
          <p:spPr bwMode="auto">
            <a:xfrm>
              <a:off x="625277" y="6301829"/>
              <a:ext cx="42863" cy="33338"/>
            </a:xfrm>
            <a:custGeom>
              <a:avLst/>
              <a:gdLst>
                <a:gd name="T0" fmla="*/ 0 w 372"/>
                <a:gd name="T1" fmla="*/ 1 h 282"/>
                <a:gd name="T2" fmla="*/ 0 w 372"/>
                <a:gd name="T3" fmla="*/ 1 h 282"/>
                <a:gd name="T4" fmla="*/ 0 w 372"/>
                <a:gd name="T5" fmla="*/ 1 h 282"/>
                <a:gd name="T6" fmla="*/ 0 w 372"/>
                <a:gd name="T7" fmla="*/ 1 h 282"/>
                <a:gd name="T8" fmla="*/ 0 w 372"/>
                <a:gd name="T9" fmla="*/ 1 h 282"/>
                <a:gd name="T10" fmla="*/ 0 w 372"/>
                <a:gd name="T11" fmla="*/ 1 h 282"/>
                <a:gd name="T12" fmla="*/ 1 w 372"/>
                <a:gd name="T13" fmla="*/ 0 h 282"/>
                <a:gd name="T14" fmla="*/ 1 w 372"/>
                <a:gd name="T15" fmla="*/ 0 h 282"/>
                <a:gd name="T16" fmla="*/ 1 w 372"/>
                <a:gd name="T17" fmla="*/ 0 h 282"/>
                <a:gd name="T18" fmla="*/ 1 w 372"/>
                <a:gd name="T19" fmla="*/ 0 h 282"/>
                <a:gd name="T20" fmla="*/ 1 w 372"/>
                <a:gd name="T21" fmla="*/ 0 h 282"/>
                <a:gd name="T22" fmla="*/ 2 w 372"/>
                <a:gd name="T23" fmla="*/ 0 h 282"/>
                <a:gd name="T24" fmla="*/ 2 w 372"/>
                <a:gd name="T25" fmla="*/ 1 h 282"/>
                <a:gd name="T26" fmla="*/ 2 w 372"/>
                <a:gd name="T27" fmla="*/ 1 h 282"/>
                <a:gd name="T28" fmla="*/ 2 w 372"/>
                <a:gd name="T29" fmla="*/ 1 h 282"/>
                <a:gd name="T30" fmla="*/ 2 w 372"/>
                <a:gd name="T31" fmla="*/ 1 h 282"/>
                <a:gd name="T32" fmla="*/ 2 w 372"/>
                <a:gd name="T33" fmla="*/ 1 h 282"/>
                <a:gd name="T34" fmla="*/ 2 w 372"/>
                <a:gd name="T35" fmla="*/ 1 h 282"/>
                <a:gd name="T36" fmla="*/ 1 w 372"/>
                <a:gd name="T37" fmla="*/ 1 h 282"/>
                <a:gd name="T38" fmla="*/ 1 w 372"/>
                <a:gd name="T39" fmla="*/ 1 h 282"/>
                <a:gd name="T40" fmla="*/ 1 w 372"/>
                <a:gd name="T41" fmla="*/ 1 h 282"/>
                <a:gd name="T42" fmla="*/ 1 w 372"/>
                <a:gd name="T43" fmla="*/ 1 h 282"/>
                <a:gd name="T44" fmla="*/ 1 w 372"/>
                <a:gd name="T45" fmla="*/ 1 h 282"/>
                <a:gd name="T46" fmla="*/ 0 w 372"/>
                <a:gd name="T47" fmla="*/ 2 h 282"/>
                <a:gd name="T48" fmla="*/ 0 w 372"/>
                <a:gd name="T49" fmla="*/ 1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2" h="282">
                  <a:moveTo>
                    <a:pt x="0" y="125"/>
                  </a:moveTo>
                  <a:lnTo>
                    <a:pt x="28" y="113"/>
                  </a:lnTo>
                  <a:lnTo>
                    <a:pt x="38" y="120"/>
                  </a:lnTo>
                  <a:lnTo>
                    <a:pt x="48" y="129"/>
                  </a:lnTo>
                  <a:lnTo>
                    <a:pt x="57" y="137"/>
                  </a:lnTo>
                  <a:lnTo>
                    <a:pt x="65" y="147"/>
                  </a:lnTo>
                  <a:lnTo>
                    <a:pt x="278" y="61"/>
                  </a:lnTo>
                  <a:lnTo>
                    <a:pt x="278" y="50"/>
                  </a:lnTo>
                  <a:lnTo>
                    <a:pt x="278" y="37"/>
                  </a:lnTo>
                  <a:lnTo>
                    <a:pt x="280" y="24"/>
                  </a:lnTo>
                  <a:lnTo>
                    <a:pt x="282" y="12"/>
                  </a:lnTo>
                  <a:lnTo>
                    <a:pt x="309" y="0"/>
                  </a:lnTo>
                  <a:lnTo>
                    <a:pt x="372" y="157"/>
                  </a:lnTo>
                  <a:lnTo>
                    <a:pt x="345" y="169"/>
                  </a:lnTo>
                  <a:lnTo>
                    <a:pt x="334" y="162"/>
                  </a:lnTo>
                  <a:lnTo>
                    <a:pt x="325" y="153"/>
                  </a:lnTo>
                  <a:lnTo>
                    <a:pt x="315" y="144"/>
                  </a:lnTo>
                  <a:lnTo>
                    <a:pt x="308" y="135"/>
                  </a:lnTo>
                  <a:lnTo>
                    <a:pt x="95" y="221"/>
                  </a:lnTo>
                  <a:lnTo>
                    <a:pt x="95" y="232"/>
                  </a:lnTo>
                  <a:lnTo>
                    <a:pt x="95" y="245"/>
                  </a:lnTo>
                  <a:lnTo>
                    <a:pt x="94" y="258"/>
                  </a:lnTo>
                  <a:lnTo>
                    <a:pt x="91" y="271"/>
                  </a:lnTo>
                  <a:lnTo>
                    <a:pt x="63" y="282"/>
                  </a:lnTo>
                  <a:lnTo>
                    <a:pt x="0"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6" name="Freeform 36">
              <a:extLst>
                <a:ext uri="{FF2B5EF4-FFF2-40B4-BE49-F238E27FC236}">
                  <a16:creationId xmlns:a16="http://schemas.microsoft.com/office/drawing/2014/main" id="{DC6313B1-F4A5-739B-1D1F-8648E8FBD8AE}"/>
                </a:ext>
              </a:extLst>
            </p:cNvPr>
            <p:cNvSpPr>
              <a:spLocks/>
            </p:cNvSpPr>
            <p:nvPr userDrawn="1"/>
          </p:nvSpPr>
          <p:spPr bwMode="auto">
            <a:xfrm>
              <a:off x="639565" y="6347867"/>
              <a:ext cx="41275" cy="31750"/>
            </a:xfrm>
            <a:custGeom>
              <a:avLst/>
              <a:gdLst>
                <a:gd name="T0" fmla="*/ 0 w 367"/>
                <a:gd name="T1" fmla="*/ 1 h 274"/>
                <a:gd name="T2" fmla="*/ 0 w 367"/>
                <a:gd name="T3" fmla="*/ 0 h 274"/>
                <a:gd name="T4" fmla="*/ 0 w 367"/>
                <a:gd name="T5" fmla="*/ 0 h 274"/>
                <a:gd name="T6" fmla="*/ 0 w 367"/>
                <a:gd name="T7" fmla="*/ 0 h 274"/>
                <a:gd name="T8" fmla="*/ 0 w 367"/>
                <a:gd name="T9" fmla="*/ 1 h 274"/>
                <a:gd name="T10" fmla="*/ 0 w 367"/>
                <a:gd name="T11" fmla="*/ 1 h 274"/>
                <a:gd name="T12" fmla="*/ 0 w 367"/>
                <a:gd name="T13" fmla="*/ 1 h 274"/>
                <a:gd name="T14" fmla="*/ 0 w 367"/>
                <a:gd name="T15" fmla="*/ 1 h 274"/>
                <a:gd name="T16" fmla="*/ 0 w 367"/>
                <a:gd name="T17" fmla="*/ 1 h 274"/>
                <a:gd name="T18" fmla="*/ 0 w 367"/>
                <a:gd name="T19" fmla="*/ 1 h 274"/>
                <a:gd name="T20" fmla="*/ 0 w 367"/>
                <a:gd name="T21" fmla="*/ 1 h 274"/>
                <a:gd name="T22" fmla="*/ 1 w 367"/>
                <a:gd name="T23" fmla="*/ 1 h 274"/>
                <a:gd name="T24" fmla="*/ 1 w 367"/>
                <a:gd name="T25" fmla="*/ 1 h 274"/>
                <a:gd name="T26" fmla="*/ 1 w 367"/>
                <a:gd name="T27" fmla="*/ 1 h 274"/>
                <a:gd name="T28" fmla="*/ 1 w 367"/>
                <a:gd name="T29" fmla="*/ 1 h 274"/>
                <a:gd name="T30" fmla="*/ 1 w 367"/>
                <a:gd name="T31" fmla="*/ 1 h 274"/>
                <a:gd name="T32" fmla="*/ 1 w 367"/>
                <a:gd name="T33" fmla="*/ 1 h 274"/>
                <a:gd name="T34" fmla="*/ 1 w 367"/>
                <a:gd name="T35" fmla="*/ 1 h 274"/>
                <a:gd name="T36" fmla="*/ 1 w 367"/>
                <a:gd name="T37" fmla="*/ 0 h 274"/>
                <a:gd name="T38" fmla="*/ 1 w 367"/>
                <a:gd name="T39" fmla="*/ 0 h 274"/>
                <a:gd name="T40" fmla="*/ 1 w 367"/>
                <a:gd name="T41" fmla="*/ 0 h 274"/>
                <a:gd name="T42" fmla="*/ 1 w 367"/>
                <a:gd name="T43" fmla="*/ 0 h 274"/>
                <a:gd name="T44" fmla="*/ 1 w 367"/>
                <a:gd name="T45" fmla="*/ 0 h 274"/>
                <a:gd name="T46" fmla="*/ 1 w 367"/>
                <a:gd name="T47" fmla="*/ 0 h 274"/>
                <a:gd name="T48" fmla="*/ 1 w 367"/>
                <a:gd name="T49" fmla="*/ 0 h 274"/>
                <a:gd name="T50" fmla="*/ 1 w 367"/>
                <a:gd name="T51" fmla="*/ 0 h 274"/>
                <a:gd name="T52" fmla="*/ 1 w 367"/>
                <a:gd name="T53" fmla="*/ 0 h 274"/>
                <a:gd name="T54" fmla="*/ 1 w 367"/>
                <a:gd name="T55" fmla="*/ 0 h 274"/>
                <a:gd name="T56" fmla="*/ 2 w 367"/>
                <a:gd name="T57" fmla="*/ 0 h 274"/>
                <a:gd name="T58" fmla="*/ 2 w 367"/>
                <a:gd name="T59" fmla="*/ 0 h 274"/>
                <a:gd name="T60" fmla="*/ 2 w 367"/>
                <a:gd name="T61" fmla="*/ 0 h 274"/>
                <a:gd name="T62" fmla="*/ 2 w 367"/>
                <a:gd name="T63" fmla="*/ 1 h 274"/>
                <a:gd name="T64" fmla="*/ 2 w 367"/>
                <a:gd name="T65" fmla="*/ 1 h 274"/>
                <a:gd name="T66" fmla="*/ 2 w 367"/>
                <a:gd name="T67" fmla="*/ 1 h 274"/>
                <a:gd name="T68" fmla="*/ 1 w 367"/>
                <a:gd name="T69" fmla="*/ 1 h 274"/>
                <a:gd name="T70" fmla="*/ 1 w 367"/>
                <a:gd name="T71" fmla="*/ 1 h 274"/>
                <a:gd name="T72" fmla="*/ 1 w 367"/>
                <a:gd name="T73" fmla="*/ 1 h 274"/>
                <a:gd name="T74" fmla="*/ 2 w 367"/>
                <a:gd name="T75" fmla="*/ 1 h 274"/>
                <a:gd name="T76" fmla="*/ 2 w 367"/>
                <a:gd name="T77" fmla="*/ 1 h 274"/>
                <a:gd name="T78" fmla="*/ 2 w 367"/>
                <a:gd name="T79" fmla="*/ 1 h 274"/>
                <a:gd name="T80" fmla="*/ 1 w 367"/>
                <a:gd name="T81" fmla="*/ 0 h 274"/>
                <a:gd name="T82" fmla="*/ 1 w 367"/>
                <a:gd name="T83" fmla="*/ 0 h 274"/>
                <a:gd name="T84" fmla="*/ 1 w 367"/>
                <a:gd name="T85" fmla="*/ 0 h 274"/>
                <a:gd name="T86" fmla="*/ 1 w 367"/>
                <a:gd name="T87" fmla="*/ 0 h 274"/>
                <a:gd name="T88" fmla="*/ 1 w 367"/>
                <a:gd name="T89" fmla="*/ 0 h 274"/>
                <a:gd name="T90" fmla="*/ 1 w 367"/>
                <a:gd name="T91" fmla="*/ 1 h 274"/>
                <a:gd name="T92" fmla="*/ 1 w 367"/>
                <a:gd name="T93" fmla="*/ 1 h 274"/>
                <a:gd name="T94" fmla="*/ 1 w 367"/>
                <a:gd name="T95" fmla="*/ 1 h 274"/>
                <a:gd name="T96" fmla="*/ 1 w 367"/>
                <a:gd name="T97" fmla="*/ 1 h 274"/>
                <a:gd name="T98" fmla="*/ 1 w 367"/>
                <a:gd name="T99" fmla="*/ 1 h 274"/>
                <a:gd name="T100" fmla="*/ 1 w 367"/>
                <a:gd name="T101" fmla="*/ 1 h 274"/>
                <a:gd name="T102" fmla="*/ 1 w 367"/>
                <a:gd name="T103" fmla="*/ 1 h 274"/>
                <a:gd name="T104" fmla="*/ 1 w 367"/>
                <a:gd name="T105" fmla="*/ 1 h 274"/>
                <a:gd name="T106" fmla="*/ 1 w 367"/>
                <a:gd name="T107" fmla="*/ 1 h 274"/>
                <a:gd name="T108" fmla="*/ 1 w 367"/>
                <a:gd name="T109" fmla="*/ 1 h 274"/>
                <a:gd name="T110" fmla="*/ 1 w 367"/>
                <a:gd name="T111" fmla="*/ 1 h 274"/>
                <a:gd name="T112" fmla="*/ 0 w 367"/>
                <a:gd name="T113" fmla="*/ 1 h 274"/>
                <a:gd name="T114" fmla="*/ 0 w 367"/>
                <a:gd name="T115" fmla="*/ 1 h 274"/>
                <a:gd name="T116" fmla="*/ 0 w 367"/>
                <a:gd name="T117" fmla="*/ 1 h 274"/>
                <a:gd name="T118" fmla="*/ 0 w 367"/>
                <a:gd name="T119" fmla="*/ 1 h 274"/>
                <a:gd name="T120" fmla="*/ 0 w 367"/>
                <a:gd name="T121" fmla="*/ 1 h 274"/>
                <a:gd name="T122" fmla="*/ 0 w 367"/>
                <a:gd name="T123" fmla="*/ 1 h 2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7" h="274">
                  <a:moveTo>
                    <a:pt x="10" y="151"/>
                  </a:moveTo>
                  <a:lnTo>
                    <a:pt x="6" y="127"/>
                  </a:lnTo>
                  <a:lnTo>
                    <a:pt x="3" y="104"/>
                  </a:lnTo>
                  <a:lnTo>
                    <a:pt x="0" y="82"/>
                  </a:lnTo>
                  <a:lnTo>
                    <a:pt x="0" y="61"/>
                  </a:lnTo>
                  <a:lnTo>
                    <a:pt x="96" y="40"/>
                  </a:lnTo>
                  <a:lnTo>
                    <a:pt x="105" y="77"/>
                  </a:lnTo>
                  <a:lnTo>
                    <a:pt x="94" y="85"/>
                  </a:lnTo>
                  <a:lnTo>
                    <a:pt x="84" y="93"/>
                  </a:lnTo>
                  <a:lnTo>
                    <a:pt x="72" y="100"/>
                  </a:lnTo>
                  <a:lnTo>
                    <a:pt x="63" y="105"/>
                  </a:lnTo>
                  <a:lnTo>
                    <a:pt x="61" y="116"/>
                  </a:lnTo>
                  <a:lnTo>
                    <a:pt x="60" y="127"/>
                  </a:lnTo>
                  <a:lnTo>
                    <a:pt x="61" y="141"/>
                  </a:lnTo>
                  <a:lnTo>
                    <a:pt x="63" y="156"/>
                  </a:lnTo>
                  <a:lnTo>
                    <a:pt x="66" y="165"/>
                  </a:lnTo>
                  <a:lnTo>
                    <a:pt x="69" y="174"/>
                  </a:lnTo>
                  <a:lnTo>
                    <a:pt x="73" y="181"/>
                  </a:lnTo>
                  <a:lnTo>
                    <a:pt x="80" y="188"/>
                  </a:lnTo>
                  <a:lnTo>
                    <a:pt x="86" y="193"/>
                  </a:lnTo>
                  <a:lnTo>
                    <a:pt x="93" y="195"/>
                  </a:lnTo>
                  <a:lnTo>
                    <a:pt x="97" y="196"/>
                  </a:lnTo>
                  <a:lnTo>
                    <a:pt x="102" y="196"/>
                  </a:lnTo>
                  <a:lnTo>
                    <a:pt x="107" y="196"/>
                  </a:lnTo>
                  <a:lnTo>
                    <a:pt x="112" y="195"/>
                  </a:lnTo>
                  <a:lnTo>
                    <a:pt x="118" y="193"/>
                  </a:lnTo>
                  <a:lnTo>
                    <a:pt x="123" y="191"/>
                  </a:lnTo>
                  <a:lnTo>
                    <a:pt x="128" y="188"/>
                  </a:lnTo>
                  <a:lnTo>
                    <a:pt x="131" y="183"/>
                  </a:lnTo>
                  <a:lnTo>
                    <a:pt x="135" y="179"/>
                  </a:lnTo>
                  <a:lnTo>
                    <a:pt x="138" y="174"/>
                  </a:lnTo>
                  <a:lnTo>
                    <a:pt x="141" y="169"/>
                  </a:lnTo>
                  <a:lnTo>
                    <a:pt x="143" y="162"/>
                  </a:lnTo>
                  <a:lnTo>
                    <a:pt x="146" y="149"/>
                  </a:lnTo>
                  <a:lnTo>
                    <a:pt x="149" y="134"/>
                  </a:lnTo>
                  <a:lnTo>
                    <a:pt x="151" y="118"/>
                  </a:lnTo>
                  <a:lnTo>
                    <a:pt x="153" y="102"/>
                  </a:lnTo>
                  <a:lnTo>
                    <a:pt x="156" y="85"/>
                  </a:lnTo>
                  <a:lnTo>
                    <a:pt x="160" y="69"/>
                  </a:lnTo>
                  <a:lnTo>
                    <a:pt x="165" y="55"/>
                  </a:lnTo>
                  <a:lnTo>
                    <a:pt x="171" y="40"/>
                  </a:lnTo>
                  <a:lnTo>
                    <a:pt x="176" y="33"/>
                  </a:lnTo>
                  <a:lnTo>
                    <a:pt x="181" y="27"/>
                  </a:lnTo>
                  <a:lnTo>
                    <a:pt x="186" y="22"/>
                  </a:lnTo>
                  <a:lnTo>
                    <a:pt x="192" y="16"/>
                  </a:lnTo>
                  <a:lnTo>
                    <a:pt x="200" y="11"/>
                  </a:lnTo>
                  <a:lnTo>
                    <a:pt x="207" y="8"/>
                  </a:lnTo>
                  <a:lnTo>
                    <a:pt x="216" y="4"/>
                  </a:lnTo>
                  <a:lnTo>
                    <a:pt x="226" y="2"/>
                  </a:lnTo>
                  <a:lnTo>
                    <a:pt x="237" y="0"/>
                  </a:lnTo>
                  <a:lnTo>
                    <a:pt x="246" y="0"/>
                  </a:lnTo>
                  <a:lnTo>
                    <a:pt x="257" y="0"/>
                  </a:lnTo>
                  <a:lnTo>
                    <a:pt x="267" y="2"/>
                  </a:lnTo>
                  <a:lnTo>
                    <a:pt x="277" y="5"/>
                  </a:lnTo>
                  <a:lnTo>
                    <a:pt x="286" y="9"/>
                  </a:lnTo>
                  <a:lnTo>
                    <a:pt x="296" y="14"/>
                  </a:lnTo>
                  <a:lnTo>
                    <a:pt x="304" y="22"/>
                  </a:lnTo>
                  <a:lnTo>
                    <a:pt x="313" y="29"/>
                  </a:lnTo>
                  <a:lnTo>
                    <a:pt x="321" y="38"/>
                  </a:lnTo>
                  <a:lnTo>
                    <a:pt x="329" y="48"/>
                  </a:lnTo>
                  <a:lnTo>
                    <a:pt x="336" y="60"/>
                  </a:lnTo>
                  <a:lnTo>
                    <a:pt x="342" y="73"/>
                  </a:lnTo>
                  <a:lnTo>
                    <a:pt x="348" y="86"/>
                  </a:lnTo>
                  <a:lnTo>
                    <a:pt x="353" y="101"/>
                  </a:lnTo>
                  <a:lnTo>
                    <a:pt x="357" y="117"/>
                  </a:lnTo>
                  <a:lnTo>
                    <a:pt x="360" y="137"/>
                  </a:lnTo>
                  <a:lnTo>
                    <a:pt x="363" y="158"/>
                  </a:lnTo>
                  <a:lnTo>
                    <a:pt x="366" y="179"/>
                  </a:lnTo>
                  <a:lnTo>
                    <a:pt x="367" y="198"/>
                  </a:lnTo>
                  <a:lnTo>
                    <a:pt x="275" y="219"/>
                  </a:lnTo>
                  <a:lnTo>
                    <a:pt x="266" y="182"/>
                  </a:lnTo>
                  <a:lnTo>
                    <a:pt x="277" y="174"/>
                  </a:lnTo>
                  <a:lnTo>
                    <a:pt x="288" y="165"/>
                  </a:lnTo>
                  <a:lnTo>
                    <a:pt x="300" y="158"/>
                  </a:lnTo>
                  <a:lnTo>
                    <a:pt x="310" y="153"/>
                  </a:lnTo>
                  <a:lnTo>
                    <a:pt x="311" y="145"/>
                  </a:lnTo>
                  <a:lnTo>
                    <a:pt x="311" y="136"/>
                  </a:lnTo>
                  <a:lnTo>
                    <a:pt x="310" y="124"/>
                  </a:lnTo>
                  <a:lnTo>
                    <a:pt x="307" y="114"/>
                  </a:lnTo>
                  <a:lnTo>
                    <a:pt x="305" y="104"/>
                  </a:lnTo>
                  <a:lnTo>
                    <a:pt x="301" y="96"/>
                  </a:lnTo>
                  <a:lnTo>
                    <a:pt x="296" y="88"/>
                  </a:lnTo>
                  <a:lnTo>
                    <a:pt x="291" y="82"/>
                  </a:lnTo>
                  <a:lnTo>
                    <a:pt x="284" y="79"/>
                  </a:lnTo>
                  <a:lnTo>
                    <a:pt x="277" y="76"/>
                  </a:lnTo>
                  <a:lnTo>
                    <a:pt x="270" y="76"/>
                  </a:lnTo>
                  <a:lnTo>
                    <a:pt x="260" y="77"/>
                  </a:lnTo>
                  <a:lnTo>
                    <a:pt x="255" y="78"/>
                  </a:lnTo>
                  <a:lnTo>
                    <a:pt x="251" y="81"/>
                  </a:lnTo>
                  <a:lnTo>
                    <a:pt x="246" y="84"/>
                  </a:lnTo>
                  <a:lnTo>
                    <a:pt x="242" y="88"/>
                  </a:lnTo>
                  <a:lnTo>
                    <a:pt x="239" y="93"/>
                  </a:lnTo>
                  <a:lnTo>
                    <a:pt x="237" y="98"/>
                  </a:lnTo>
                  <a:lnTo>
                    <a:pt x="235" y="103"/>
                  </a:lnTo>
                  <a:lnTo>
                    <a:pt x="233" y="109"/>
                  </a:lnTo>
                  <a:lnTo>
                    <a:pt x="226" y="138"/>
                  </a:lnTo>
                  <a:lnTo>
                    <a:pt x="222" y="171"/>
                  </a:lnTo>
                  <a:lnTo>
                    <a:pt x="219" y="187"/>
                  </a:lnTo>
                  <a:lnTo>
                    <a:pt x="216" y="204"/>
                  </a:lnTo>
                  <a:lnTo>
                    <a:pt x="210" y="219"/>
                  </a:lnTo>
                  <a:lnTo>
                    <a:pt x="203" y="233"/>
                  </a:lnTo>
                  <a:lnTo>
                    <a:pt x="199" y="241"/>
                  </a:lnTo>
                  <a:lnTo>
                    <a:pt x="194" y="246"/>
                  </a:lnTo>
                  <a:lnTo>
                    <a:pt x="188" y="252"/>
                  </a:lnTo>
                  <a:lnTo>
                    <a:pt x="182" y="257"/>
                  </a:lnTo>
                  <a:lnTo>
                    <a:pt x="176" y="262"/>
                  </a:lnTo>
                  <a:lnTo>
                    <a:pt x="167" y="266"/>
                  </a:lnTo>
                  <a:lnTo>
                    <a:pt x="159" y="269"/>
                  </a:lnTo>
                  <a:lnTo>
                    <a:pt x="149" y="272"/>
                  </a:lnTo>
                  <a:lnTo>
                    <a:pt x="139" y="274"/>
                  </a:lnTo>
                  <a:lnTo>
                    <a:pt x="128" y="274"/>
                  </a:lnTo>
                  <a:lnTo>
                    <a:pt x="116" y="273"/>
                  </a:lnTo>
                  <a:lnTo>
                    <a:pt x="106" y="272"/>
                  </a:lnTo>
                  <a:lnTo>
                    <a:pt x="95" y="268"/>
                  </a:lnTo>
                  <a:lnTo>
                    <a:pt x="85" y="264"/>
                  </a:lnTo>
                  <a:lnTo>
                    <a:pt x="75" y="258"/>
                  </a:lnTo>
                  <a:lnTo>
                    <a:pt x="66" y="251"/>
                  </a:lnTo>
                  <a:lnTo>
                    <a:pt x="56" y="243"/>
                  </a:lnTo>
                  <a:lnTo>
                    <a:pt x="48" y="233"/>
                  </a:lnTo>
                  <a:lnTo>
                    <a:pt x="39" y="223"/>
                  </a:lnTo>
                  <a:lnTo>
                    <a:pt x="32" y="211"/>
                  </a:lnTo>
                  <a:lnTo>
                    <a:pt x="26" y="197"/>
                  </a:lnTo>
                  <a:lnTo>
                    <a:pt x="19" y="182"/>
                  </a:lnTo>
                  <a:lnTo>
                    <a:pt x="14" y="168"/>
                  </a:lnTo>
                  <a:lnTo>
                    <a:pt x="10" y="1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7" name="Freeform 37">
              <a:extLst>
                <a:ext uri="{FF2B5EF4-FFF2-40B4-BE49-F238E27FC236}">
                  <a16:creationId xmlns:a16="http://schemas.microsoft.com/office/drawing/2014/main" id="{77C02BA5-F241-131C-5989-4E90E4D28A25}"/>
                </a:ext>
              </a:extLst>
            </p:cNvPr>
            <p:cNvSpPr>
              <a:spLocks/>
            </p:cNvSpPr>
            <p:nvPr userDrawn="1"/>
          </p:nvSpPr>
          <p:spPr bwMode="auto">
            <a:xfrm>
              <a:off x="664965" y="6400254"/>
              <a:ext cx="11113" cy="9525"/>
            </a:xfrm>
            <a:custGeom>
              <a:avLst/>
              <a:gdLst>
                <a:gd name="T0" fmla="*/ 0 w 94"/>
                <a:gd name="T1" fmla="*/ 0 h 90"/>
                <a:gd name="T2" fmla="*/ 0 w 94"/>
                <a:gd name="T3" fmla="*/ 0 h 90"/>
                <a:gd name="T4" fmla="*/ 0 w 94"/>
                <a:gd name="T5" fmla="*/ 0 h 90"/>
                <a:gd name="T6" fmla="*/ 0 w 94"/>
                <a:gd name="T7" fmla="*/ 0 h 90"/>
                <a:gd name="T8" fmla="*/ 0 w 94"/>
                <a:gd name="T9" fmla="*/ 0 h 90"/>
                <a:gd name="T10" fmla="*/ 0 w 94"/>
                <a:gd name="T11" fmla="*/ 0 h 90"/>
                <a:gd name="T12" fmla="*/ 0 w 94"/>
                <a:gd name="T13" fmla="*/ 0 h 90"/>
                <a:gd name="T14" fmla="*/ 0 w 94"/>
                <a:gd name="T15" fmla="*/ 0 h 90"/>
                <a:gd name="T16" fmla="*/ 0 w 94"/>
                <a:gd name="T17" fmla="*/ 0 h 90"/>
                <a:gd name="T18" fmla="*/ 0 w 94"/>
                <a:gd name="T19" fmla="*/ 0 h 90"/>
                <a:gd name="T20" fmla="*/ 0 w 94"/>
                <a:gd name="T21" fmla="*/ 0 h 90"/>
                <a:gd name="T22" fmla="*/ 0 w 94"/>
                <a:gd name="T23" fmla="*/ 0 h 90"/>
                <a:gd name="T24" fmla="*/ 0 w 94"/>
                <a:gd name="T25" fmla="*/ 0 h 90"/>
                <a:gd name="T26" fmla="*/ 0 w 94"/>
                <a:gd name="T27" fmla="*/ 0 h 90"/>
                <a:gd name="T28" fmla="*/ 1 w 94"/>
                <a:gd name="T29" fmla="*/ 0 h 90"/>
                <a:gd name="T30" fmla="*/ 1 w 94"/>
                <a:gd name="T31" fmla="*/ 0 h 90"/>
                <a:gd name="T32" fmla="*/ 1 w 94"/>
                <a:gd name="T33" fmla="*/ 0 h 90"/>
                <a:gd name="T34" fmla="*/ 1 w 94"/>
                <a:gd name="T35" fmla="*/ 0 h 90"/>
                <a:gd name="T36" fmla="*/ 1 w 94"/>
                <a:gd name="T37" fmla="*/ 0 h 90"/>
                <a:gd name="T38" fmla="*/ 1 w 94"/>
                <a:gd name="T39" fmla="*/ 0 h 90"/>
                <a:gd name="T40" fmla="*/ 0 w 94"/>
                <a:gd name="T41" fmla="*/ 0 h 90"/>
                <a:gd name="T42" fmla="*/ 0 w 94"/>
                <a:gd name="T43" fmla="*/ 0 h 90"/>
                <a:gd name="T44" fmla="*/ 0 w 94"/>
                <a:gd name="T45" fmla="*/ 0 h 90"/>
                <a:gd name="T46" fmla="*/ 0 w 94"/>
                <a:gd name="T47" fmla="*/ 0 h 90"/>
                <a:gd name="T48" fmla="*/ 0 w 94"/>
                <a:gd name="T49" fmla="*/ 0 h 90"/>
                <a:gd name="T50" fmla="*/ 0 w 94"/>
                <a:gd name="T51" fmla="*/ 0 h 90"/>
                <a:gd name="T52" fmla="*/ 0 w 94"/>
                <a:gd name="T53" fmla="*/ 0 h 90"/>
                <a:gd name="T54" fmla="*/ 0 w 94"/>
                <a:gd name="T55" fmla="*/ 0 h 90"/>
                <a:gd name="T56" fmla="*/ 0 w 94"/>
                <a:gd name="T57" fmla="*/ 0 h 90"/>
                <a:gd name="T58" fmla="*/ 0 w 94"/>
                <a:gd name="T59" fmla="*/ 0 h 90"/>
                <a:gd name="T60" fmla="*/ 0 w 94"/>
                <a:gd name="T61" fmla="*/ 0 h 90"/>
                <a:gd name="T62" fmla="*/ 0 w 94"/>
                <a:gd name="T63" fmla="*/ 0 h 90"/>
                <a:gd name="T64" fmla="*/ 0 w 94"/>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4" h="90">
                  <a:moveTo>
                    <a:pt x="0" y="51"/>
                  </a:moveTo>
                  <a:lnTo>
                    <a:pt x="0" y="41"/>
                  </a:lnTo>
                  <a:lnTo>
                    <a:pt x="2" y="33"/>
                  </a:lnTo>
                  <a:lnTo>
                    <a:pt x="5" y="24"/>
                  </a:lnTo>
                  <a:lnTo>
                    <a:pt x="10" y="17"/>
                  </a:lnTo>
                  <a:lnTo>
                    <a:pt x="16" y="11"/>
                  </a:lnTo>
                  <a:lnTo>
                    <a:pt x="23" y="5"/>
                  </a:lnTo>
                  <a:lnTo>
                    <a:pt x="32" y="2"/>
                  </a:lnTo>
                  <a:lnTo>
                    <a:pt x="41" y="0"/>
                  </a:lnTo>
                  <a:lnTo>
                    <a:pt x="51" y="0"/>
                  </a:lnTo>
                  <a:lnTo>
                    <a:pt x="60" y="1"/>
                  </a:lnTo>
                  <a:lnTo>
                    <a:pt x="69" y="4"/>
                  </a:lnTo>
                  <a:lnTo>
                    <a:pt x="76" y="8"/>
                  </a:lnTo>
                  <a:lnTo>
                    <a:pt x="82" y="15"/>
                  </a:lnTo>
                  <a:lnTo>
                    <a:pt x="88" y="22"/>
                  </a:lnTo>
                  <a:lnTo>
                    <a:pt x="92" y="30"/>
                  </a:lnTo>
                  <a:lnTo>
                    <a:pt x="94" y="39"/>
                  </a:lnTo>
                  <a:lnTo>
                    <a:pt x="94" y="49"/>
                  </a:lnTo>
                  <a:lnTo>
                    <a:pt x="92" y="57"/>
                  </a:lnTo>
                  <a:lnTo>
                    <a:pt x="89" y="65"/>
                  </a:lnTo>
                  <a:lnTo>
                    <a:pt x="83" y="73"/>
                  </a:lnTo>
                  <a:lnTo>
                    <a:pt x="77" y="79"/>
                  </a:lnTo>
                  <a:lnTo>
                    <a:pt x="70" y="85"/>
                  </a:lnTo>
                  <a:lnTo>
                    <a:pt x="61" y="88"/>
                  </a:lnTo>
                  <a:lnTo>
                    <a:pt x="53" y="90"/>
                  </a:lnTo>
                  <a:lnTo>
                    <a:pt x="42" y="90"/>
                  </a:lnTo>
                  <a:lnTo>
                    <a:pt x="34" y="89"/>
                  </a:lnTo>
                  <a:lnTo>
                    <a:pt x="25" y="86"/>
                  </a:lnTo>
                  <a:lnTo>
                    <a:pt x="18" y="80"/>
                  </a:lnTo>
                  <a:lnTo>
                    <a:pt x="11" y="75"/>
                  </a:lnTo>
                  <a:lnTo>
                    <a:pt x="6" y="68"/>
                  </a:lnTo>
                  <a:lnTo>
                    <a:pt x="2" y="59"/>
                  </a:ln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8" name="Freeform 38">
              <a:extLst>
                <a:ext uri="{FF2B5EF4-FFF2-40B4-BE49-F238E27FC236}">
                  <a16:creationId xmlns:a16="http://schemas.microsoft.com/office/drawing/2014/main" id="{B1112872-0B51-F879-26ED-572B05B027BF}"/>
                </a:ext>
              </a:extLst>
            </p:cNvPr>
            <p:cNvSpPr>
              <a:spLocks/>
            </p:cNvSpPr>
            <p:nvPr userDrawn="1"/>
          </p:nvSpPr>
          <p:spPr bwMode="auto">
            <a:xfrm>
              <a:off x="650677" y="6430417"/>
              <a:ext cx="39688" cy="31750"/>
            </a:xfrm>
            <a:custGeom>
              <a:avLst/>
              <a:gdLst>
                <a:gd name="T0" fmla="*/ 0 w 341"/>
                <a:gd name="T1" fmla="*/ 0 h 271"/>
                <a:gd name="T2" fmla="*/ 0 w 341"/>
                <a:gd name="T3" fmla="*/ 0 h 271"/>
                <a:gd name="T4" fmla="*/ 0 w 341"/>
                <a:gd name="T5" fmla="*/ 0 h 271"/>
                <a:gd name="T6" fmla="*/ 0 w 341"/>
                <a:gd name="T7" fmla="*/ 0 h 271"/>
                <a:gd name="T8" fmla="*/ 0 w 341"/>
                <a:gd name="T9" fmla="*/ 0 h 271"/>
                <a:gd name="T10" fmla="*/ 0 w 341"/>
                <a:gd name="T11" fmla="*/ 0 h 271"/>
                <a:gd name="T12" fmla="*/ 2 w 341"/>
                <a:gd name="T13" fmla="*/ 0 h 271"/>
                <a:gd name="T14" fmla="*/ 2 w 341"/>
                <a:gd name="T15" fmla="*/ 0 h 271"/>
                <a:gd name="T16" fmla="*/ 2 w 341"/>
                <a:gd name="T17" fmla="*/ 0 h 271"/>
                <a:gd name="T18" fmla="*/ 2 w 341"/>
                <a:gd name="T19" fmla="*/ 0 h 271"/>
                <a:gd name="T20" fmla="*/ 2 w 341"/>
                <a:gd name="T21" fmla="*/ 0 h 271"/>
                <a:gd name="T22" fmla="*/ 2 w 341"/>
                <a:gd name="T23" fmla="*/ 0 h 271"/>
                <a:gd name="T24" fmla="*/ 2 w 341"/>
                <a:gd name="T25" fmla="*/ 1 h 271"/>
                <a:gd name="T26" fmla="*/ 2 w 341"/>
                <a:gd name="T27" fmla="*/ 1 h 271"/>
                <a:gd name="T28" fmla="*/ 2 w 341"/>
                <a:gd name="T29" fmla="*/ 1 h 271"/>
                <a:gd name="T30" fmla="*/ 2 w 341"/>
                <a:gd name="T31" fmla="*/ 1 h 271"/>
                <a:gd name="T32" fmla="*/ 2 w 341"/>
                <a:gd name="T33" fmla="*/ 1 h 271"/>
                <a:gd name="T34" fmla="*/ 2 w 341"/>
                <a:gd name="T35" fmla="*/ 1 h 271"/>
                <a:gd name="T36" fmla="*/ 0 w 341"/>
                <a:gd name="T37" fmla="*/ 1 h 271"/>
                <a:gd name="T38" fmla="*/ 0 w 341"/>
                <a:gd name="T39" fmla="*/ 1 h 271"/>
                <a:gd name="T40" fmla="*/ 0 w 341"/>
                <a:gd name="T41" fmla="*/ 1 h 271"/>
                <a:gd name="T42" fmla="*/ 0 w 341"/>
                <a:gd name="T43" fmla="*/ 1 h 271"/>
                <a:gd name="T44" fmla="*/ 1 w 341"/>
                <a:gd name="T45" fmla="*/ 1 h 271"/>
                <a:gd name="T46" fmla="*/ 1 w 341"/>
                <a:gd name="T47" fmla="*/ 1 h 271"/>
                <a:gd name="T48" fmla="*/ 1 w 341"/>
                <a:gd name="T49" fmla="*/ 1 h 271"/>
                <a:gd name="T50" fmla="*/ 0 w 341"/>
                <a:gd name="T51" fmla="*/ 1 h 271"/>
                <a:gd name="T52" fmla="*/ 0 w 341"/>
                <a:gd name="T53" fmla="*/ 0 h 2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1" h="271">
                  <a:moveTo>
                    <a:pt x="0" y="14"/>
                  </a:moveTo>
                  <a:lnTo>
                    <a:pt x="30" y="13"/>
                  </a:lnTo>
                  <a:lnTo>
                    <a:pt x="38" y="23"/>
                  </a:lnTo>
                  <a:lnTo>
                    <a:pt x="44" y="33"/>
                  </a:lnTo>
                  <a:lnTo>
                    <a:pt x="49" y="45"/>
                  </a:lnTo>
                  <a:lnTo>
                    <a:pt x="55" y="57"/>
                  </a:lnTo>
                  <a:lnTo>
                    <a:pt x="284" y="47"/>
                  </a:lnTo>
                  <a:lnTo>
                    <a:pt x="287" y="36"/>
                  </a:lnTo>
                  <a:lnTo>
                    <a:pt x="292" y="24"/>
                  </a:lnTo>
                  <a:lnTo>
                    <a:pt x="297" y="12"/>
                  </a:lnTo>
                  <a:lnTo>
                    <a:pt x="304" y="2"/>
                  </a:lnTo>
                  <a:lnTo>
                    <a:pt x="333" y="0"/>
                  </a:lnTo>
                  <a:lnTo>
                    <a:pt x="341" y="170"/>
                  </a:lnTo>
                  <a:lnTo>
                    <a:pt x="310" y="171"/>
                  </a:lnTo>
                  <a:lnTo>
                    <a:pt x="304" y="160"/>
                  </a:lnTo>
                  <a:lnTo>
                    <a:pt x="297" y="149"/>
                  </a:lnTo>
                  <a:lnTo>
                    <a:pt x="291" y="138"/>
                  </a:lnTo>
                  <a:lnTo>
                    <a:pt x="287" y="126"/>
                  </a:lnTo>
                  <a:lnTo>
                    <a:pt x="53" y="137"/>
                  </a:lnTo>
                  <a:lnTo>
                    <a:pt x="58" y="211"/>
                  </a:lnTo>
                  <a:lnTo>
                    <a:pt x="69" y="214"/>
                  </a:lnTo>
                  <a:lnTo>
                    <a:pt x="82" y="218"/>
                  </a:lnTo>
                  <a:lnTo>
                    <a:pt x="96" y="224"/>
                  </a:lnTo>
                  <a:lnTo>
                    <a:pt x="110" y="229"/>
                  </a:lnTo>
                  <a:lnTo>
                    <a:pt x="111" y="267"/>
                  </a:lnTo>
                  <a:lnTo>
                    <a:pt x="11" y="271"/>
                  </a:ln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29" name="Freeform 39">
              <a:extLst>
                <a:ext uri="{FF2B5EF4-FFF2-40B4-BE49-F238E27FC236}">
                  <a16:creationId xmlns:a16="http://schemas.microsoft.com/office/drawing/2014/main" id="{AF433570-D713-374B-7AD5-6A4CD08AE489}"/>
                </a:ext>
              </a:extLst>
            </p:cNvPr>
            <p:cNvSpPr>
              <a:spLocks/>
            </p:cNvSpPr>
            <p:nvPr userDrawn="1"/>
          </p:nvSpPr>
          <p:spPr bwMode="auto">
            <a:xfrm>
              <a:off x="650677" y="6479629"/>
              <a:ext cx="39688" cy="39688"/>
            </a:xfrm>
            <a:custGeom>
              <a:avLst/>
              <a:gdLst>
                <a:gd name="T0" fmla="*/ 1 w 347"/>
                <a:gd name="T1" fmla="*/ 2 h 354"/>
                <a:gd name="T2" fmla="*/ 1 w 347"/>
                <a:gd name="T3" fmla="*/ 2 h 354"/>
                <a:gd name="T4" fmla="*/ 0 w 347"/>
                <a:gd name="T5" fmla="*/ 1 h 354"/>
                <a:gd name="T6" fmla="*/ 0 w 347"/>
                <a:gd name="T7" fmla="*/ 1 h 354"/>
                <a:gd name="T8" fmla="*/ 0 w 347"/>
                <a:gd name="T9" fmla="*/ 1 h 354"/>
                <a:gd name="T10" fmla="*/ 0 w 347"/>
                <a:gd name="T11" fmla="*/ 1 h 354"/>
                <a:gd name="T12" fmla="*/ 0 w 347"/>
                <a:gd name="T13" fmla="*/ 1 h 354"/>
                <a:gd name="T14" fmla="*/ 0 w 347"/>
                <a:gd name="T15" fmla="*/ 1 h 354"/>
                <a:gd name="T16" fmla="*/ 0 w 347"/>
                <a:gd name="T17" fmla="*/ 1 h 354"/>
                <a:gd name="T18" fmla="*/ 0 w 347"/>
                <a:gd name="T19" fmla="*/ 1 h 354"/>
                <a:gd name="T20" fmla="*/ 0 w 347"/>
                <a:gd name="T21" fmla="*/ 0 h 354"/>
                <a:gd name="T22" fmla="*/ 0 w 347"/>
                <a:gd name="T23" fmla="*/ 0 h 354"/>
                <a:gd name="T24" fmla="*/ 0 w 347"/>
                <a:gd name="T25" fmla="*/ 0 h 354"/>
                <a:gd name="T26" fmla="*/ 0 w 347"/>
                <a:gd name="T27" fmla="*/ 0 h 354"/>
                <a:gd name="T28" fmla="*/ 0 w 347"/>
                <a:gd name="T29" fmla="*/ 0 h 354"/>
                <a:gd name="T30" fmla="*/ 1 w 347"/>
                <a:gd name="T31" fmla="*/ 0 h 354"/>
                <a:gd name="T32" fmla="*/ 1 w 347"/>
                <a:gd name="T33" fmla="*/ 0 h 354"/>
                <a:gd name="T34" fmla="*/ 2 w 347"/>
                <a:gd name="T35" fmla="*/ 0 h 354"/>
                <a:gd name="T36" fmla="*/ 2 w 347"/>
                <a:gd name="T37" fmla="*/ 0 h 354"/>
                <a:gd name="T38" fmla="*/ 2 w 347"/>
                <a:gd name="T39" fmla="*/ 0 h 354"/>
                <a:gd name="T40" fmla="*/ 2 w 347"/>
                <a:gd name="T41" fmla="*/ 1 h 354"/>
                <a:gd name="T42" fmla="*/ 2 w 347"/>
                <a:gd name="T43" fmla="*/ 1 h 354"/>
                <a:gd name="T44" fmla="*/ 2 w 347"/>
                <a:gd name="T45" fmla="*/ 1 h 354"/>
                <a:gd name="T46" fmla="*/ 1 w 347"/>
                <a:gd name="T47" fmla="*/ 0 h 354"/>
                <a:gd name="T48" fmla="*/ 1 w 347"/>
                <a:gd name="T49" fmla="*/ 0 h 354"/>
                <a:gd name="T50" fmla="*/ 1 w 347"/>
                <a:gd name="T51" fmla="*/ 1 h 354"/>
                <a:gd name="T52" fmla="*/ 0 w 347"/>
                <a:gd name="T53" fmla="*/ 1 h 354"/>
                <a:gd name="T54" fmla="*/ 0 w 347"/>
                <a:gd name="T55" fmla="*/ 1 h 354"/>
                <a:gd name="T56" fmla="*/ 0 w 347"/>
                <a:gd name="T57" fmla="*/ 1 h 354"/>
                <a:gd name="T58" fmla="*/ 0 w 347"/>
                <a:gd name="T59" fmla="*/ 1 h 354"/>
                <a:gd name="T60" fmla="*/ 0 w 347"/>
                <a:gd name="T61" fmla="*/ 1 h 354"/>
                <a:gd name="T62" fmla="*/ 0 w 347"/>
                <a:gd name="T63" fmla="*/ 1 h 354"/>
                <a:gd name="T64" fmla="*/ 0 w 347"/>
                <a:gd name="T65" fmla="*/ 1 h 354"/>
                <a:gd name="T66" fmla="*/ 0 w 347"/>
                <a:gd name="T67" fmla="*/ 1 h 354"/>
                <a:gd name="T68" fmla="*/ 0 w 347"/>
                <a:gd name="T69" fmla="*/ 1 h 354"/>
                <a:gd name="T70" fmla="*/ 0 w 347"/>
                <a:gd name="T71" fmla="*/ 1 h 354"/>
                <a:gd name="T72" fmla="*/ 0 w 347"/>
                <a:gd name="T73" fmla="*/ 1 h 354"/>
                <a:gd name="T74" fmla="*/ 1 w 347"/>
                <a:gd name="T75" fmla="*/ 1 h 354"/>
                <a:gd name="T76" fmla="*/ 1 w 347"/>
                <a:gd name="T77" fmla="*/ 1 h 354"/>
                <a:gd name="T78" fmla="*/ 2 w 347"/>
                <a:gd name="T79" fmla="*/ 1 h 354"/>
                <a:gd name="T80" fmla="*/ 2 w 347"/>
                <a:gd name="T81" fmla="*/ 1 h 354"/>
                <a:gd name="T82" fmla="*/ 2 w 347"/>
                <a:gd name="T83" fmla="*/ 1 h 354"/>
                <a:gd name="T84" fmla="*/ 2 w 347"/>
                <a:gd name="T85" fmla="*/ 2 h 354"/>
                <a:gd name="T86" fmla="*/ 2 w 347"/>
                <a:gd name="T87" fmla="*/ 2 h 354"/>
                <a:gd name="T88" fmla="*/ 2 w 347"/>
                <a:gd name="T89" fmla="*/ 2 h 3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7" h="354">
                  <a:moveTo>
                    <a:pt x="283" y="319"/>
                  </a:moveTo>
                  <a:lnTo>
                    <a:pt x="133" y="312"/>
                  </a:lnTo>
                  <a:lnTo>
                    <a:pt x="116" y="311"/>
                  </a:lnTo>
                  <a:lnTo>
                    <a:pt x="101" y="307"/>
                  </a:lnTo>
                  <a:lnTo>
                    <a:pt x="86" y="304"/>
                  </a:lnTo>
                  <a:lnTo>
                    <a:pt x="73" y="299"/>
                  </a:lnTo>
                  <a:lnTo>
                    <a:pt x="61" y="293"/>
                  </a:lnTo>
                  <a:lnTo>
                    <a:pt x="49" y="285"/>
                  </a:lnTo>
                  <a:lnTo>
                    <a:pt x="40" y="277"/>
                  </a:lnTo>
                  <a:lnTo>
                    <a:pt x="30" y="267"/>
                  </a:lnTo>
                  <a:lnTo>
                    <a:pt x="23" y="257"/>
                  </a:lnTo>
                  <a:lnTo>
                    <a:pt x="17" y="245"/>
                  </a:lnTo>
                  <a:lnTo>
                    <a:pt x="11" y="233"/>
                  </a:lnTo>
                  <a:lnTo>
                    <a:pt x="6" y="221"/>
                  </a:lnTo>
                  <a:lnTo>
                    <a:pt x="3" y="207"/>
                  </a:lnTo>
                  <a:lnTo>
                    <a:pt x="1" y="192"/>
                  </a:lnTo>
                  <a:lnTo>
                    <a:pt x="0" y="176"/>
                  </a:lnTo>
                  <a:lnTo>
                    <a:pt x="1" y="161"/>
                  </a:lnTo>
                  <a:lnTo>
                    <a:pt x="2" y="142"/>
                  </a:lnTo>
                  <a:lnTo>
                    <a:pt x="4" y="125"/>
                  </a:lnTo>
                  <a:lnTo>
                    <a:pt x="8" y="109"/>
                  </a:lnTo>
                  <a:lnTo>
                    <a:pt x="12" y="95"/>
                  </a:lnTo>
                  <a:lnTo>
                    <a:pt x="19" y="81"/>
                  </a:lnTo>
                  <a:lnTo>
                    <a:pt x="25" y="71"/>
                  </a:lnTo>
                  <a:lnTo>
                    <a:pt x="32" y="60"/>
                  </a:lnTo>
                  <a:lnTo>
                    <a:pt x="41" y="52"/>
                  </a:lnTo>
                  <a:lnTo>
                    <a:pt x="50" y="44"/>
                  </a:lnTo>
                  <a:lnTo>
                    <a:pt x="60" y="38"/>
                  </a:lnTo>
                  <a:lnTo>
                    <a:pt x="70" y="34"/>
                  </a:lnTo>
                  <a:lnTo>
                    <a:pt x="82" y="30"/>
                  </a:lnTo>
                  <a:lnTo>
                    <a:pt x="95" y="26"/>
                  </a:lnTo>
                  <a:lnTo>
                    <a:pt x="107" y="25"/>
                  </a:lnTo>
                  <a:lnTo>
                    <a:pt x="120" y="24"/>
                  </a:lnTo>
                  <a:lnTo>
                    <a:pt x="134" y="24"/>
                  </a:lnTo>
                  <a:lnTo>
                    <a:pt x="294" y="31"/>
                  </a:lnTo>
                  <a:lnTo>
                    <a:pt x="298" y="23"/>
                  </a:lnTo>
                  <a:lnTo>
                    <a:pt x="305" y="15"/>
                  </a:lnTo>
                  <a:lnTo>
                    <a:pt x="311" y="6"/>
                  </a:lnTo>
                  <a:lnTo>
                    <a:pt x="317" y="0"/>
                  </a:lnTo>
                  <a:lnTo>
                    <a:pt x="347" y="1"/>
                  </a:lnTo>
                  <a:lnTo>
                    <a:pt x="341" y="150"/>
                  </a:lnTo>
                  <a:lnTo>
                    <a:pt x="311" y="149"/>
                  </a:lnTo>
                  <a:lnTo>
                    <a:pt x="305" y="139"/>
                  </a:lnTo>
                  <a:lnTo>
                    <a:pt x="299" y="130"/>
                  </a:lnTo>
                  <a:lnTo>
                    <a:pt x="294" y="120"/>
                  </a:lnTo>
                  <a:lnTo>
                    <a:pt x="291" y="110"/>
                  </a:lnTo>
                  <a:lnTo>
                    <a:pt x="143" y="103"/>
                  </a:lnTo>
                  <a:lnTo>
                    <a:pt x="133" y="103"/>
                  </a:lnTo>
                  <a:lnTo>
                    <a:pt x="123" y="103"/>
                  </a:lnTo>
                  <a:lnTo>
                    <a:pt x="115" y="105"/>
                  </a:lnTo>
                  <a:lnTo>
                    <a:pt x="106" y="106"/>
                  </a:lnTo>
                  <a:lnTo>
                    <a:pt x="98" y="108"/>
                  </a:lnTo>
                  <a:lnTo>
                    <a:pt x="90" y="111"/>
                  </a:lnTo>
                  <a:lnTo>
                    <a:pt x="84" y="114"/>
                  </a:lnTo>
                  <a:lnTo>
                    <a:pt x="78" y="117"/>
                  </a:lnTo>
                  <a:lnTo>
                    <a:pt x="71" y="122"/>
                  </a:lnTo>
                  <a:lnTo>
                    <a:pt x="67" y="128"/>
                  </a:lnTo>
                  <a:lnTo>
                    <a:pt x="63" y="134"/>
                  </a:lnTo>
                  <a:lnTo>
                    <a:pt x="59" y="142"/>
                  </a:lnTo>
                  <a:lnTo>
                    <a:pt x="56" y="149"/>
                  </a:lnTo>
                  <a:lnTo>
                    <a:pt x="54" y="158"/>
                  </a:lnTo>
                  <a:lnTo>
                    <a:pt x="52" y="168"/>
                  </a:lnTo>
                  <a:lnTo>
                    <a:pt x="51" y="178"/>
                  </a:lnTo>
                  <a:lnTo>
                    <a:pt x="51" y="187"/>
                  </a:lnTo>
                  <a:lnTo>
                    <a:pt x="52" y="195"/>
                  </a:lnTo>
                  <a:lnTo>
                    <a:pt x="54" y="203"/>
                  </a:lnTo>
                  <a:lnTo>
                    <a:pt x="56" y="210"/>
                  </a:lnTo>
                  <a:lnTo>
                    <a:pt x="58" y="217"/>
                  </a:lnTo>
                  <a:lnTo>
                    <a:pt x="61" y="223"/>
                  </a:lnTo>
                  <a:lnTo>
                    <a:pt x="65" y="228"/>
                  </a:lnTo>
                  <a:lnTo>
                    <a:pt x="69" y="233"/>
                  </a:lnTo>
                  <a:lnTo>
                    <a:pt x="75" y="238"/>
                  </a:lnTo>
                  <a:lnTo>
                    <a:pt x="81" y="241"/>
                  </a:lnTo>
                  <a:lnTo>
                    <a:pt x="87" y="245"/>
                  </a:lnTo>
                  <a:lnTo>
                    <a:pt x="94" y="247"/>
                  </a:lnTo>
                  <a:lnTo>
                    <a:pt x="101" y="249"/>
                  </a:lnTo>
                  <a:lnTo>
                    <a:pt x="109" y="251"/>
                  </a:lnTo>
                  <a:lnTo>
                    <a:pt x="118" y="252"/>
                  </a:lnTo>
                  <a:lnTo>
                    <a:pt x="127" y="254"/>
                  </a:lnTo>
                  <a:lnTo>
                    <a:pt x="285" y="258"/>
                  </a:lnTo>
                  <a:lnTo>
                    <a:pt x="289" y="248"/>
                  </a:lnTo>
                  <a:lnTo>
                    <a:pt x="295" y="238"/>
                  </a:lnTo>
                  <a:lnTo>
                    <a:pt x="302" y="229"/>
                  </a:lnTo>
                  <a:lnTo>
                    <a:pt x="308" y="220"/>
                  </a:lnTo>
                  <a:lnTo>
                    <a:pt x="337" y="222"/>
                  </a:lnTo>
                  <a:lnTo>
                    <a:pt x="332" y="354"/>
                  </a:lnTo>
                  <a:lnTo>
                    <a:pt x="303" y="353"/>
                  </a:lnTo>
                  <a:lnTo>
                    <a:pt x="296" y="345"/>
                  </a:lnTo>
                  <a:lnTo>
                    <a:pt x="291" y="337"/>
                  </a:lnTo>
                  <a:lnTo>
                    <a:pt x="286" y="327"/>
                  </a:lnTo>
                  <a:lnTo>
                    <a:pt x="283" y="3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0" name="Freeform 40">
              <a:extLst>
                <a:ext uri="{FF2B5EF4-FFF2-40B4-BE49-F238E27FC236}">
                  <a16:creationId xmlns:a16="http://schemas.microsoft.com/office/drawing/2014/main" id="{A005CB5F-D7DB-AC89-193A-56A58FD36500}"/>
                </a:ext>
              </a:extLst>
            </p:cNvPr>
            <p:cNvSpPr>
              <a:spLocks noEditPoints="1"/>
            </p:cNvSpPr>
            <p:nvPr userDrawn="1"/>
          </p:nvSpPr>
          <p:spPr bwMode="auto">
            <a:xfrm>
              <a:off x="645915" y="6536779"/>
              <a:ext cx="39688" cy="39688"/>
            </a:xfrm>
            <a:custGeom>
              <a:avLst/>
              <a:gdLst>
                <a:gd name="T0" fmla="*/ 1 w 361"/>
                <a:gd name="T1" fmla="*/ 1 h 338"/>
                <a:gd name="T2" fmla="*/ 1 w 361"/>
                <a:gd name="T3" fmla="*/ 1 h 338"/>
                <a:gd name="T4" fmla="*/ 1 w 361"/>
                <a:gd name="T5" fmla="*/ 1 h 338"/>
                <a:gd name="T6" fmla="*/ 1 w 361"/>
                <a:gd name="T7" fmla="*/ 1 h 338"/>
                <a:gd name="T8" fmla="*/ 1 w 361"/>
                <a:gd name="T9" fmla="*/ 1 h 338"/>
                <a:gd name="T10" fmla="*/ 1 w 361"/>
                <a:gd name="T11" fmla="*/ 1 h 338"/>
                <a:gd name="T12" fmla="*/ 1 w 361"/>
                <a:gd name="T13" fmla="*/ 1 h 338"/>
                <a:gd name="T14" fmla="*/ 1 w 361"/>
                <a:gd name="T15" fmla="*/ 1 h 338"/>
                <a:gd name="T16" fmla="*/ 1 w 361"/>
                <a:gd name="T17" fmla="*/ 1 h 338"/>
                <a:gd name="T18" fmla="*/ 1 w 361"/>
                <a:gd name="T19" fmla="*/ 1 h 338"/>
                <a:gd name="T20" fmla="*/ 1 w 361"/>
                <a:gd name="T21" fmla="*/ 1 h 338"/>
                <a:gd name="T22" fmla="*/ 1 w 361"/>
                <a:gd name="T23" fmla="*/ 1 h 338"/>
                <a:gd name="T24" fmla="*/ 1 w 361"/>
                <a:gd name="T25" fmla="*/ 1 h 338"/>
                <a:gd name="T26" fmla="*/ 1 w 361"/>
                <a:gd name="T27" fmla="*/ 1 h 338"/>
                <a:gd name="T28" fmla="*/ 1 w 361"/>
                <a:gd name="T29" fmla="*/ 1 h 338"/>
                <a:gd name="T30" fmla="*/ 1 w 361"/>
                <a:gd name="T31" fmla="*/ 1 h 338"/>
                <a:gd name="T32" fmla="*/ 0 w 361"/>
                <a:gd name="T33" fmla="*/ 1 h 338"/>
                <a:gd name="T34" fmla="*/ 0 w 361"/>
                <a:gd name="T35" fmla="*/ 1 h 338"/>
                <a:gd name="T36" fmla="*/ 0 w 361"/>
                <a:gd name="T37" fmla="*/ 1 h 338"/>
                <a:gd name="T38" fmla="*/ 0 w 361"/>
                <a:gd name="T39" fmla="*/ 1 h 338"/>
                <a:gd name="T40" fmla="*/ 0 w 361"/>
                <a:gd name="T41" fmla="*/ 1 h 338"/>
                <a:gd name="T42" fmla="*/ 0 w 361"/>
                <a:gd name="T43" fmla="*/ 1 h 338"/>
                <a:gd name="T44" fmla="*/ 0 w 361"/>
                <a:gd name="T45" fmla="*/ 1 h 338"/>
                <a:gd name="T46" fmla="*/ 2 w 361"/>
                <a:gd name="T47" fmla="*/ 0 h 338"/>
                <a:gd name="T48" fmla="*/ 2 w 361"/>
                <a:gd name="T49" fmla="*/ 0 h 338"/>
                <a:gd name="T50" fmla="*/ 0 w 361"/>
                <a:gd name="T51" fmla="*/ 0 h 338"/>
                <a:gd name="T52" fmla="*/ 0 w 361"/>
                <a:gd name="T53" fmla="*/ 0 h 338"/>
                <a:gd name="T54" fmla="*/ 0 w 361"/>
                <a:gd name="T55" fmla="*/ 0 h 338"/>
                <a:gd name="T56" fmla="*/ 0 w 361"/>
                <a:gd name="T57" fmla="*/ 1 h 338"/>
                <a:gd name="T58" fmla="*/ 0 w 361"/>
                <a:gd name="T59" fmla="*/ 1 h 338"/>
                <a:gd name="T60" fmla="*/ 0 w 361"/>
                <a:gd name="T61" fmla="*/ 1 h 338"/>
                <a:gd name="T62" fmla="*/ 0 w 361"/>
                <a:gd name="T63" fmla="*/ 2 h 338"/>
                <a:gd name="T64" fmla="*/ 0 w 361"/>
                <a:gd name="T65" fmla="*/ 2 h 338"/>
                <a:gd name="T66" fmla="*/ 0 w 361"/>
                <a:gd name="T67" fmla="*/ 2 h 338"/>
                <a:gd name="T68" fmla="*/ 0 w 361"/>
                <a:gd name="T69" fmla="*/ 2 h 338"/>
                <a:gd name="T70" fmla="*/ 1 w 361"/>
                <a:gd name="T71" fmla="*/ 2 h 338"/>
                <a:gd name="T72" fmla="*/ 1 w 361"/>
                <a:gd name="T73" fmla="*/ 2 h 338"/>
                <a:gd name="T74" fmla="*/ 1 w 361"/>
                <a:gd name="T75" fmla="*/ 2 h 338"/>
                <a:gd name="T76" fmla="*/ 1 w 361"/>
                <a:gd name="T77" fmla="*/ 2 h 338"/>
                <a:gd name="T78" fmla="*/ 1 w 361"/>
                <a:gd name="T79" fmla="*/ 1 h 338"/>
                <a:gd name="T80" fmla="*/ 1 w 361"/>
                <a:gd name="T81" fmla="*/ 2 h 338"/>
                <a:gd name="T82" fmla="*/ 1 w 361"/>
                <a:gd name="T83" fmla="*/ 2 h 338"/>
                <a:gd name="T84" fmla="*/ 1 w 361"/>
                <a:gd name="T85" fmla="*/ 2 h 338"/>
                <a:gd name="T86" fmla="*/ 1 w 361"/>
                <a:gd name="T87" fmla="*/ 2 h 338"/>
                <a:gd name="T88" fmla="*/ 1 w 361"/>
                <a:gd name="T89" fmla="*/ 2 h 338"/>
                <a:gd name="T90" fmla="*/ 1 w 361"/>
                <a:gd name="T91" fmla="*/ 2 h 338"/>
                <a:gd name="T92" fmla="*/ 1 w 361"/>
                <a:gd name="T93" fmla="*/ 2 h 338"/>
                <a:gd name="T94" fmla="*/ 2 w 361"/>
                <a:gd name="T95" fmla="*/ 2 h 338"/>
                <a:gd name="T96" fmla="*/ 2 w 361"/>
                <a:gd name="T97" fmla="*/ 1 h 338"/>
                <a:gd name="T98" fmla="*/ 2 w 361"/>
                <a:gd name="T99" fmla="*/ 1 h 338"/>
                <a:gd name="T100" fmla="*/ 2 w 361"/>
                <a:gd name="T101" fmla="*/ 0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1" h="338">
                  <a:moveTo>
                    <a:pt x="297" y="169"/>
                  </a:moveTo>
                  <a:lnTo>
                    <a:pt x="296" y="178"/>
                  </a:lnTo>
                  <a:lnTo>
                    <a:pt x="295" y="186"/>
                  </a:lnTo>
                  <a:lnTo>
                    <a:pt x="293" y="196"/>
                  </a:lnTo>
                  <a:lnTo>
                    <a:pt x="291" y="206"/>
                  </a:lnTo>
                  <a:lnTo>
                    <a:pt x="290" y="214"/>
                  </a:lnTo>
                  <a:lnTo>
                    <a:pt x="288" y="221"/>
                  </a:lnTo>
                  <a:lnTo>
                    <a:pt x="286" y="227"/>
                  </a:lnTo>
                  <a:lnTo>
                    <a:pt x="284" y="233"/>
                  </a:lnTo>
                  <a:lnTo>
                    <a:pt x="281" y="238"/>
                  </a:lnTo>
                  <a:lnTo>
                    <a:pt x="278" y="242"/>
                  </a:lnTo>
                  <a:lnTo>
                    <a:pt x="273" y="246"/>
                  </a:lnTo>
                  <a:lnTo>
                    <a:pt x="270" y="249"/>
                  </a:lnTo>
                  <a:lnTo>
                    <a:pt x="266" y="252"/>
                  </a:lnTo>
                  <a:lnTo>
                    <a:pt x="262" y="254"/>
                  </a:lnTo>
                  <a:lnTo>
                    <a:pt x="258" y="256"/>
                  </a:lnTo>
                  <a:lnTo>
                    <a:pt x="253" y="257"/>
                  </a:lnTo>
                  <a:lnTo>
                    <a:pt x="243" y="258"/>
                  </a:lnTo>
                  <a:lnTo>
                    <a:pt x="233" y="257"/>
                  </a:lnTo>
                  <a:lnTo>
                    <a:pt x="223" y="254"/>
                  </a:lnTo>
                  <a:lnTo>
                    <a:pt x="214" y="251"/>
                  </a:lnTo>
                  <a:lnTo>
                    <a:pt x="210" y="247"/>
                  </a:lnTo>
                  <a:lnTo>
                    <a:pt x="207" y="245"/>
                  </a:lnTo>
                  <a:lnTo>
                    <a:pt x="204" y="241"/>
                  </a:lnTo>
                  <a:lnTo>
                    <a:pt x="201" y="237"/>
                  </a:lnTo>
                  <a:lnTo>
                    <a:pt x="199" y="233"/>
                  </a:lnTo>
                  <a:lnTo>
                    <a:pt x="196" y="227"/>
                  </a:lnTo>
                  <a:lnTo>
                    <a:pt x="195" y="222"/>
                  </a:lnTo>
                  <a:lnTo>
                    <a:pt x="194" y="216"/>
                  </a:lnTo>
                  <a:lnTo>
                    <a:pt x="193" y="209"/>
                  </a:lnTo>
                  <a:lnTo>
                    <a:pt x="193" y="202"/>
                  </a:lnTo>
                  <a:lnTo>
                    <a:pt x="194" y="193"/>
                  </a:lnTo>
                  <a:lnTo>
                    <a:pt x="195" y="185"/>
                  </a:lnTo>
                  <a:lnTo>
                    <a:pt x="199" y="168"/>
                  </a:lnTo>
                  <a:lnTo>
                    <a:pt x="202" y="153"/>
                  </a:lnTo>
                  <a:lnTo>
                    <a:pt x="297" y="169"/>
                  </a:lnTo>
                  <a:close/>
                  <a:moveTo>
                    <a:pt x="159" y="146"/>
                  </a:moveTo>
                  <a:lnTo>
                    <a:pt x="155" y="175"/>
                  </a:lnTo>
                  <a:lnTo>
                    <a:pt x="151" y="193"/>
                  </a:lnTo>
                  <a:lnTo>
                    <a:pt x="146" y="208"/>
                  </a:lnTo>
                  <a:lnTo>
                    <a:pt x="144" y="216"/>
                  </a:lnTo>
                  <a:lnTo>
                    <a:pt x="140" y="222"/>
                  </a:lnTo>
                  <a:lnTo>
                    <a:pt x="136" y="228"/>
                  </a:lnTo>
                  <a:lnTo>
                    <a:pt x="132" y="233"/>
                  </a:lnTo>
                  <a:lnTo>
                    <a:pt x="128" y="238"/>
                  </a:lnTo>
                  <a:lnTo>
                    <a:pt x="124" y="241"/>
                  </a:lnTo>
                  <a:lnTo>
                    <a:pt x="119" y="244"/>
                  </a:lnTo>
                  <a:lnTo>
                    <a:pt x="114" y="246"/>
                  </a:lnTo>
                  <a:lnTo>
                    <a:pt x="109" y="248"/>
                  </a:lnTo>
                  <a:lnTo>
                    <a:pt x="102" y="249"/>
                  </a:lnTo>
                  <a:lnTo>
                    <a:pt x="97" y="249"/>
                  </a:lnTo>
                  <a:lnTo>
                    <a:pt x="91" y="248"/>
                  </a:lnTo>
                  <a:lnTo>
                    <a:pt x="80" y="246"/>
                  </a:lnTo>
                  <a:lnTo>
                    <a:pt x="71" y="242"/>
                  </a:lnTo>
                  <a:lnTo>
                    <a:pt x="67" y="239"/>
                  </a:lnTo>
                  <a:lnTo>
                    <a:pt x="63" y="236"/>
                  </a:lnTo>
                  <a:lnTo>
                    <a:pt x="59" y="231"/>
                  </a:lnTo>
                  <a:lnTo>
                    <a:pt x="56" y="227"/>
                  </a:lnTo>
                  <a:lnTo>
                    <a:pt x="53" y="223"/>
                  </a:lnTo>
                  <a:lnTo>
                    <a:pt x="51" y="218"/>
                  </a:lnTo>
                  <a:lnTo>
                    <a:pt x="50" y="211"/>
                  </a:lnTo>
                  <a:lnTo>
                    <a:pt x="48" y="206"/>
                  </a:lnTo>
                  <a:lnTo>
                    <a:pt x="48" y="199"/>
                  </a:lnTo>
                  <a:lnTo>
                    <a:pt x="47" y="192"/>
                  </a:lnTo>
                  <a:lnTo>
                    <a:pt x="48" y="184"/>
                  </a:lnTo>
                  <a:lnTo>
                    <a:pt x="49" y="177"/>
                  </a:lnTo>
                  <a:lnTo>
                    <a:pt x="51" y="162"/>
                  </a:lnTo>
                  <a:lnTo>
                    <a:pt x="55" y="149"/>
                  </a:lnTo>
                  <a:lnTo>
                    <a:pt x="58" y="139"/>
                  </a:lnTo>
                  <a:lnTo>
                    <a:pt x="62" y="130"/>
                  </a:lnTo>
                  <a:lnTo>
                    <a:pt x="159" y="146"/>
                  </a:lnTo>
                  <a:close/>
                  <a:moveTo>
                    <a:pt x="361" y="56"/>
                  </a:moveTo>
                  <a:lnTo>
                    <a:pt x="331" y="51"/>
                  </a:lnTo>
                  <a:lnTo>
                    <a:pt x="323" y="60"/>
                  </a:lnTo>
                  <a:lnTo>
                    <a:pt x="316" y="71"/>
                  </a:lnTo>
                  <a:lnTo>
                    <a:pt x="308" y="81"/>
                  </a:lnTo>
                  <a:lnTo>
                    <a:pt x="303" y="92"/>
                  </a:lnTo>
                  <a:lnTo>
                    <a:pt x="76" y="54"/>
                  </a:lnTo>
                  <a:lnTo>
                    <a:pt x="74" y="41"/>
                  </a:lnTo>
                  <a:lnTo>
                    <a:pt x="71" y="29"/>
                  </a:lnTo>
                  <a:lnTo>
                    <a:pt x="67" y="17"/>
                  </a:lnTo>
                  <a:lnTo>
                    <a:pt x="62" y="5"/>
                  </a:lnTo>
                  <a:lnTo>
                    <a:pt x="32" y="0"/>
                  </a:lnTo>
                  <a:lnTo>
                    <a:pt x="24" y="46"/>
                  </a:lnTo>
                  <a:lnTo>
                    <a:pt x="19" y="78"/>
                  </a:lnTo>
                  <a:lnTo>
                    <a:pt x="14" y="108"/>
                  </a:lnTo>
                  <a:lnTo>
                    <a:pt x="9" y="134"/>
                  </a:lnTo>
                  <a:lnTo>
                    <a:pt x="4" y="158"/>
                  </a:lnTo>
                  <a:lnTo>
                    <a:pt x="1" y="179"/>
                  </a:lnTo>
                  <a:lnTo>
                    <a:pt x="0" y="198"/>
                  </a:lnTo>
                  <a:lnTo>
                    <a:pt x="0" y="216"/>
                  </a:lnTo>
                  <a:lnTo>
                    <a:pt x="1" y="231"/>
                  </a:lnTo>
                  <a:lnTo>
                    <a:pt x="4" y="246"/>
                  </a:lnTo>
                  <a:lnTo>
                    <a:pt x="8" y="260"/>
                  </a:lnTo>
                  <a:lnTo>
                    <a:pt x="13" y="273"/>
                  </a:lnTo>
                  <a:lnTo>
                    <a:pt x="18" y="284"/>
                  </a:lnTo>
                  <a:lnTo>
                    <a:pt x="24" y="294"/>
                  </a:lnTo>
                  <a:lnTo>
                    <a:pt x="32" y="302"/>
                  </a:lnTo>
                  <a:lnTo>
                    <a:pt x="39" y="311"/>
                  </a:lnTo>
                  <a:lnTo>
                    <a:pt x="48" y="317"/>
                  </a:lnTo>
                  <a:lnTo>
                    <a:pt x="56" y="322"/>
                  </a:lnTo>
                  <a:lnTo>
                    <a:pt x="66" y="327"/>
                  </a:lnTo>
                  <a:lnTo>
                    <a:pt x="74" y="330"/>
                  </a:lnTo>
                  <a:lnTo>
                    <a:pt x="83" y="332"/>
                  </a:lnTo>
                  <a:lnTo>
                    <a:pt x="91" y="332"/>
                  </a:lnTo>
                  <a:lnTo>
                    <a:pt x="97" y="333"/>
                  </a:lnTo>
                  <a:lnTo>
                    <a:pt x="105" y="332"/>
                  </a:lnTo>
                  <a:lnTo>
                    <a:pt x="111" y="331"/>
                  </a:lnTo>
                  <a:lnTo>
                    <a:pt x="117" y="330"/>
                  </a:lnTo>
                  <a:lnTo>
                    <a:pt x="124" y="328"/>
                  </a:lnTo>
                  <a:lnTo>
                    <a:pt x="130" y="324"/>
                  </a:lnTo>
                  <a:lnTo>
                    <a:pt x="136" y="321"/>
                  </a:lnTo>
                  <a:lnTo>
                    <a:pt x="143" y="317"/>
                  </a:lnTo>
                  <a:lnTo>
                    <a:pt x="148" y="312"/>
                  </a:lnTo>
                  <a:lnTo>
                    <a:pt x="153" y="307"/>
                  </a:lnTo>
                  <a:lnTo>
                    <a:pt x="158" y="300"/>
                  </a:lnTo>
                  <a:lnTo>
                    <a:pt x="163" y="294"/>
                  </a:lnTo>
                  <a:lnTo>
                    <a:pt x="167" y="285"/>
                  </a:lnTo>
                  <a:lnTo>
                    <a:pt x="170" y="278"/>
                  </a:lnTo>
                  <a:lnTo>
                    <a:pt x="173" y="268"/>
                  </a:lnTo>
                  <a:lnTo>
                    <a:pt x="174" y="276"/>
                  </a:lnTo>
                  <a:lnTo>
                    <a:pt x="175" y="283"/>
                  </a:lnTo>
                  <a:lnTo>
                    <a:pt x="177" y="290"/>
                  </a:lnTo>
                  <a:lnTo>
                    <a:pt x="180" y="296"/>
                  </a:lnTo>
                  <a:lnTo>
                    <a:pt x="183" y="302"/>
                  </a:lnTo>
                  <a:lnTo>
                    <a:pt x="185" y="308"/>
                  </a:lnTo>
                  <a:lnTo>
                    <a:pt x="189" y="312"/>
                  </a:lnTo>
                  <a:lnTo>
                    <a:pt x="192" y="317"/>
                  </a:lnTo>
                  <a:lnTo>
                    <a:pt x="202" y="324"/>
                  </a:lnTo>
                  <a:lnTo>
                    <a:pt x="211" y="331"/>
                  </a:lnTo>
                  <a:lnTo>
                    <a:pt x="222" y="335"/>
                  </a:lnTo>
                  <a:lnTo>
                    <a:pt x="232" y="337"/>
                  </a:lnTo>
                  <a:lnTo>
                    <a:pt x="243" y="338"/>
                  </a:lnTo>
                  <a:lnTo>
                    <a:pt x="252" y="338"/>
                  </a:lnTo>
                  <a:lnTo>
                    <a:pt x="261" y="338"/>
                  </a:lnTo>
                  <a:lnTo>
                    <a:pt x="269" y="336"/>
                  </a:lnTo>
                  <a:lnTo>
                    <a:pt x="278" y="333"/>
                  </a:lnTo>
                  <a:lnTo>
                    <a:pt x="285" y="329"/>
                  </a:lnTo>
                  <a:lnTo>
                    <a:pt x="292" y="323"/>
                  </a:lnTo>
                  <a:lnTo>
                    <a:pt x="299" y="317"/>
                  </a:lnTo>
                  <a:lnTo>
                    <a:pt x="305" y="309"/>
                  </a:lnTo>
                  <a:lnTo>
                    <a:pt x="310" y="300"/>
                  </a:lnTo>
                  <a:lnTo>
                    <a:pt x="316" y="291"/>
                  </a:lnTo>
                  <a:lnTo>
                    <a:pt x="321" y="280"/>
                  </a:lnTo>
                  <a:lnTo>
                    <a:pt x="325" y="267"/>
                  </a:lnTo>
                  <a:lnTo>
                    <a:pt x="329" y="255"/>
                  </a:lnTo>
                  <a:lnTo>
                    <a:pt x="333" y="240"/>
                  </a:lnTo>
                  <a:lnTo>
                    <a:pt x="336" y="224"/>
                  </a:lnTo>
                  <a:lnTo>
                    <a:pt x="340" y="190"/>
                  </a:lnTo>
                  <a:lnTo>
                    <a:pt x="345" y="156"/>
                  </a:lnTo>
                  <a:lnTo>
                    <a:pt x="349" y="125"/>
                  </a:lnTo>
                  <a:lnTo>
                    <a:pt x="354" y="99"/>
                  </a:lnTo>
                  <a:lnTo>
                    <a:pt x="361"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1" name="Freeform 41">
              <a:extLst>
                <a:ext uri="{FF2B5EF4-FFF2-40B4-BE49-F238E27FC236}">
                  <a16:creationId xmlns:a16="http://schemas.microsoft.com/office/drawing/2014/main" id="{8DCD6CBB-ABDA-59A8-B1B1-98E8A8072D07}"/>
                </a:ext>
              </a:extLst>
            </p:cNvPr>
            <p:cNvSpPr>
              <a:spLocks/>
            </p:cNvSpPr>
            <p:nvPr userDrawn="1"/>
          </p:nvSpPr>
          <p:spPr bwMode="auto">
            <a:xfrm>
              <a:off x="630040" y="6590754"/>
              <a:ext cx="44450" cy="38100"/>
            </a:xfrm>
            <a:custGeom>
              <a:avLst/>
              <a:gdLst>
                <a:gd name="T0" fmla="*/ 0 w 398"/>
                <a:gd name="T1" fmla="*/ 0 h 347"/>
                <a:gd name="T2" fmla="*/ 1 w 398"/>
                <a:gd name="T3" fmla="*/ 0 h 347"/>
                <a:gd name="T4" fmla="*/ 1 w 398"/>
                <a:gd name="T5" fmla="*/ 0 h 347"/>
                <a:gd name="T6" fmla="*/ 1 w 398"/>
                <a:gd name="T7" fmla="*/ 0 h 347"/>
                <a:gd name="T8" fmla="*/ 1 w 398"/>
                <a:gd name="T9" fmla="*/ 0 h 347"/>
                <a:gd name="T10" fmla="*/ 1 w 398"/>
                <a:gd name="T11" fmla="*/ 0 h 347"/>
                <a:gd name="T12" fmla="*/ 2 w 398"/>
                <a:gd name="T13" fmla="*/ 1 h 347"/>
                <a:gd name="T14" fmla="*/ 2 w 398"/>
                <a:gd name="T15" fmla="*/ 1 h 347"/>
                <a:gd name="T16" fmla="*/ 2 w 398"/>
                <a:gd name="T17" fmla="*/ 1 h 347"/>
                <a:gd name="T18" fmla="*/ 2 w 398"/>
                <a:gd name="T19" fmla="*/ 0 h 347"/>
                <a:gd name="T20" fmla="*/ 2 w 398"/>
                <a:gd name="T21" fmla="*/ 0 h 347"/>
                <a:gd name="T22" fmla="*/ 2 w 398"/>
                <a:gd name="T23" fmla="*/ 0 h 347"/>
                <a:gd name="T24" fmla="*/ 2 w 398"/>
                <a:gd name="T25" fmla="*/ 2 h 347"/>
                <a:gd name="T26" fmla="*/ 1 w 398"/>
                <a:gd name="T27" fmla="*/ 2 h 347"/>
                <a:gd name="T28" fmla="*/ 1 w 398"/>
                <a:gd name="T29" fmla="*/ 1 h 347"/>
                <a:gd name="T30" fmla="*/ 1 w 398"/>
                <a:gd name="T31" fmla="*/ 1 h 347"/>
                <a:gd name="T32" fmla="*/ 1 w 398"/>
                <a:gd name="T33" fmla="*/ 1 h 347"/>
                <a:gd name="T34" fmla="*/ 1 w 398"/>
                <a:gd name="T35" fmla="*/ 1 h 347"/>
                <a:gd name="T36" fmla="*/ 1 w 398"/>
                <a:gd name="T37" fmla="*/ 1 h 347"/>
                <a:gd name="T38" fmla="*/ 2 w 398"/>
                <a:gd name="T39" fmla="*/ 1 h 347"/>
                <a:gd name="T40" fmla="*/ 1 w 398"/>
                <a:gd name="T41" fmla="*/ 1 h 347"/>
                <a:gd name="T42" fmla="*/ 1 w 398"/>
                <a:gd name="T43" fmla="*/ 1 h 347"/>
                <a:gd name="T44" fmla="*/ 1 w 398"/>
                <a:gd name="T45" fmla="*/ 1 h 347"/>
                <a:gd name="T46" fmla="*/ 1 w 398"/>
                <a:gd name="T47" fmla="*/ 1 h 347"/>
                <a:gd name="T48" fmla="*/ 1 w 398"/>
                <a:gd name="T49" fmla="*/ 1 h 347"/>
                <a:gd name="T50" fmla="*/ 1 w 398"/>
                <a:gd name="T51" fmla="*/ 1 h 347"/>
                <a:gd name="T52" fmla="*/ 1 w 398"/>
                <a:gd name="T53" fmla="*/ 1 h 347"/>
                <a:gd name="T54" fmla="*/ 1 w 398"/>
                <a:gd name="T55" fmla="*/ 1 h 347"/>
                <a:gd name="T56" fmla="*/ 1 w 398"/>
                <a:gd name="T57" fmla="*/ 1 h 347"/>
                <a:gd name="T58" fmla="*/ 1 w 398"/>
                <a:gd name="T59" fmla="*/ 1 h 347"/>
                <a:gd name="T60" fmla="*/ 1 w 398"/>
                <a:gd name="T61" fmla="*/ 1 h 347"/>
                <a:gd name="T62" fmla="*/ 1 w 398"/>
                <a:gd name="T63" fmla="*/ 1 h 347"/>
                <a:gd name="T64" fmla="*/ 0 w 398"/>
                <a:gd name="T65" fmla="*/ 1 h 347"/>
                <a:gd name="T66" fmla="*/ 0 w 398"/>
                <a:gd name="T67" fmla="*/ 1 h 347"/>
                <a:gd name="T68" fmla="*/ 0 w 398"/>
                <a:gd name="T69" fmla="*/ 1 h 347"/>
                <a:gd name="T70" fmla="*/ 0 w 398"/>
                <a:gd name="T71" fmla="*/ 1 h 347"/>
                <a:gd name="T72" fmla="*/ 0 w 398"/>
                <a:gd name="T73" fmla="*/ 1 h 347"/>
                <a:gd name="T74" fmla="*/ 0 w 398"/>
                <a:gd name="T75" fmla="*/ 1 h 347"/>
                <a:gd name="T76" fmla="*/ 0 w 398"/>
                <a:gd name="T77" fmla="*/ 1 h 347"/>
                <a:gd name="T78" fmla="*/ 0 w 398"/>
                <a:gd name="T79" fmla="*/ 1 h 347"/>
                <a:gd name="T80" fmla="*/ 0 w 398"/>
                <a:gd name="T81" fmla="*/ 0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8" h="347">
                  <a:moveTo>
                    <a:pt x="81" y="0"/>
                  </a:moveTo>
                  <a:lnTo>
                    <a:pt x="111" y="10"/>
                  </a:lnTo>
                  <a:lnTo>
                    <a:pt x="113" y="21"/>
                  </a:lnTo>
                  <a:lnTo>
                    <a:pt x="115" y="34"/>
                  </a:lnTo>
                  <a:lnTo>
                    <a:pt x="117" y="47"/>
                  </a:lnTo>
                  <a:lnTo>
                    <a:pt x="117" y="59"/>
                  </a:lnTo>
                  <a:lnTo>
                    <a:pt x="333" y="133"/>
                  </a:lnTo>
                  <a:lnTo>
                    <a:pt x="342" y="124"/>
                  </a:lnTo>
                  <a:lnTo>
                    <a:pt x="351" y="114"/>
                  </a:lnTo>
                  <a:lnTo>
                    <a:pt x="360" y="106"/>
                  </a:lnTo>
                  <a:lnTo>
                    <a:pt x="369" y="97"/>
                  </a:lnTo>
                  <a:lnTo>
                    <a:pt x="398" y="107"/>
                  </a:lnTo>
                  <a:lnTo>
                    <a:pt x="316" y="347"/>
                  </a:lnTo>
                  <a:lnTo>
                    <a:pt x="236" y="320"/>
                  </a:lnTo>
                  <a:lnTo>
                    <a:pt x="249" y="284"/>
                  </a:lnTo>
                  <a:lnTo>
                    <a:pt x="258" y="282"/>
                  </a:lnTo>
                  <a:lnTo>
                    <a:pt x="270" y="280"/>
                  </a:lnTo>
                  <a:lnTo>
                    <a:pt x="282" y="279"/>
                  </a:lnTo>
                  <a:lnTo>
                    <a:pt x="292" y="280"/>
                  </a:lnTo>
                  <a:lnTo>
                    <a:pt x="315" y="210"/>
                  </a:lnTo>
                  <a:lnTo>
                    <a:pt x="223" y="180"/>
                  </a:lnTo>
                  <a:lnTo>
                    <a:pt x="204" y="237"/>
                  </a:lnTo>
                  <a:lnTo>
                    <a:pt x="211" y="242"/>
                  </a:lnTo>
                  <a:lnTo>
                    <a:pt x="216" y="248"/>
                  </a:lnTo>
                  <a:lnTo>
                    <a:pt x="220" y="255"/>
                  </a:lnTo>
                  <a:lnTo>
                    <a:pt x="225" y="260"/>
                  </a:lnTo>
                  <a:lnTo>
                    <a:pt x="214" y="291"/>
                  </a:lnTo>
                  <a:lnTo>
                    <a:pt x="124" y="260"/>
                  </a:lnTo>
                  <a:lnTo>
                    <a:pt x="134" y="229"/>
                  </a:lnTo>
                  <a:lnTo>
                    <a:pt x="150" y="225"/>
                  </a:lnTo>
                  <a:lnTo>
                    <a:pt x="165" y="223"/>
                  </a:lnTo>
                  <a:lnTo>
                    <a:pt x="184" y="166"/>
                  </a:lnTo>
                  <a:lnTo>
                    <a:pt x="84" y="132"/>
                  </a:lnTo>
                  <a:lnTo>
                    <a:pt x="61" y="201"/>
                  </a:lnTo>
                  <a:lnTo>
                    <a:pt x="70" y="208"/>
                  </a:lnTo>
                  <a:lnTo>
                    <a:pt x="79" y="216"/>
                  </a:lnTo>
                  <a:lnTo>
                    <a:pt x="88" y="224"/>
                  </a:lnTo>
                  <a:lnTo>
                    <a:pt x="96" y="233"/>
                  </a:lnTo>
                  <a:lnTo>
                    <a:pt x="83" y="269"/>
                  </a:lnTo>
                  <a:lnTo>
                    <a:pt x="0" y="241"/>
                  </a:lnTo>
                  <a:lnTo>
                    <a:pt x="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2" name="Freeform 42">
              <a:extLst>
                <a:ext uri="{FF2B5EF4-FFF2-40B4-BE49-F238E27FC236}">
                  <a16:creationId xmlns:a16="http://schemas.microsoft.com/office/drawing/2014/main" id="{22E9CA4E-C422-4E6C-889A-767D7F28131E}"/>
                </a:ext>
              </a:extLst>
            </p:cNvPr>
            <p:cNvSpPr>
              <a:spLocks/>
            </p:cNvSpPr>
            <p:nvPr userDrawn="1"/>
          </p:nvSpPr>
          <p:spPr bwMode="auto">
            <a:xfrm>
              <a:off x="607815" y="6639967"/>
              <a:ext cx="39688" cy="39688"/>
            </a:xfrm>
            <a:custGeom>
              <a:avLst/>
              <a:gdLst>
                <a:gd name="T0" fmla="*/ 0 w 352"/>
                <a:gd name="T1" fmla="*/ 0 h 352"/>
                <a:gd name="T2" fmla="*/ 0 w 352"/>
                <a:gd name="T3" fmla="*/ 0 h 352"/>
                <a:gd name="T4" fmla="*/ 0 w 352"/>
                <a:gd name="T5" fmla="*/ 0 h 352"/>
                <a:gd name="T6" fmla="*/ 1 w 352"/>
                <a:gd name="T7" fmla="*/ 0 h 352"/>
                <a:gd name="T8" fmla="*/ 1 w 352"/>
                <a:gd name="T9" fmla="*/ 0 h 352"/>
                <a:gd name="T10" fmla="*/ 1 w 352"/>
                <a:gd name="T11" fmla="*/ 0 h 352"/>
                <a:gd name="T12" fmla="*/ 1 w 352"/>
                <a:gd name="T13" fmla="*/ 0 h 352"/>
                <a:gd name="T14" fmla="*/ 1 w 352"/>
                <a:gd name="T15" fmla="*/ 0 h 352"/>
                <a:gd name="T16" fmla="*/ 1 w 352"/>
                <a:gd name="T17" fmla="*/ 0 h 352"/>
                <a:gd name="T18" fmla="*/ 2 w 352"/>
                <a:gd name="T19" fmla="*/ 0 h 352"/>
                <a:gd name="T20" fmla="*/ 2 w 352"/>
                <a:gd name="T21" fmla="*/ 0 h 352"/>
                <a:gd name="T22" fmla="*/ 2 w 352"/>
                <a:gd name="T23" fmla="*/ 1 h 352"/>
                <a:gd name="T24" fmla="*/ 2 w 352"/>
                <a:gd name="T25" fmla="*/ 1 h 352"/>
                <a:gd name="T26" fmla="*/ 2 w 352"/>
                <a:gd name="T27" fmla="*/ 1 h 352"/>
                <a:gd name="T28" fmla="*/ 2 w 352"/>
                <a:gd name="T29" fmla="*/ 1 h 352"/>
                <a:gd name="T30" fmla="*/ 2 w 352"/>
                <a:gd name="T31" fmla="*/ 1 h 352"/>
                <a:gd name="T32" fmla="*/ 2 w 352"/>
                <a:gd name="T33" fmla="*/ 1 h 352"/>
                <a:gd name="T34" fmla="*/ 1 w 352"/>
                <a:gd name="T35" fmla="*/ 2 h 352"/>
                <a:gd name="T36" fmla="*/ 1 w 352"/>
                <a:gd name="T37" fmla="*/ 1 h 352"/>
                <a:gd name="T38" fmla="*/ 1 w 352"/>
                <a:gd name="T39" fmla="*/ 1 h 352"/>
                <a:gd name="T40" fmla="*/ 1 w 352"/>
                <a:gd name="T41" fmla="*/ 1 h 352"/>
                <a:gd name="T42" fmla="*/ 1 w 352"/>
                <a:gd name="T43" fmla="*/ 1 h 352"/>
                <a:gd name="T44" fmla="*/ 1 w 352"/>
                <a:gd name="T45" fmla="*/ 1 h 352"/>
                <a:gd name="T46" fmla="*/ 1 w 352"/>
                <a:gd name="T47" fmla="*/ 1 h 352"/>
                <a:gd name="T48" fmla="*/ 1 w 352"/>
                <a:gd name="T49" fmla="*/ 1 h 352"/>
                <a:gd name="T50" fmla="*/ 1 w 352"/>
                <a:gd name="T51" fmla="*/ 1 h 352"/>
                <a:gd name="T52" fmla="*/ 1 w 352"/>
                <a:gd name="T53" fmla="*/ 1 h 352"/>
                <a:gd name="T54" fmla="*/ 1 w 352"/>
                <a:gd name="T55" fmla="*/ 1 h 352"/>
                <a:gd name="T56" fmla="*/ 1 w 352"/>
                <a:gd name="T57" fmla="*/ 1 h 352"/>
                <a:gd name="T58" fmla="*/ 1 w 352"/>
                <a:gd name="T59" fmla="*/ 1 h 352"/>
                <a:gd name="T60" fmla="*/ 1 w 352"/>
                <a:gd name="T61" fmla="*/ 1 h 352"/>
                <a:gd name="T62" fmla="*/ 1 w 352"/>
                <a:gd name="T63" fmla="*/ 0 h 352"/>
                <a:gd name="T64" fmla="*/ 1 w 352"/>
                <a:gd name="T65" fmla="*/ 0 h 352"/>
                <a:gd name="T66" fmla="*/ 1 w 352"/>
                <a:gd name="T67" fmla="*/ 0 h 352"/>
                <a:gd name="T68" fmla="*/ 1 w 352"/>
                <a:gd name="T69" fmla="*/ 0 h 352"/>
                <a:gd name="T70" fmla="*/ 1 w 352"/>
                <a:gd name="T71" fmla="*/ 0 h 352"/>
                <a:gd name="T72" fmla="*/ 1 w 352"/>
                <a:gd name="T73" fmla="*/ 0 h 352"/>
                <a:gd name="T74" fmla="*/ 0 w 352"/>
                <a:gd name="T75" fmla="*/ 1 h 352"/>
                <a:gd name="T76" fmla="*/ 0 w 352"/>
                <a:gd name="T77" fmla="*/ 1 h 352"/>
                <a:gd name="T78" fmla="*/ 0 w 352"/>
                <a:gd name="T79" fmla="*/ 1 h 352"/>
                <a:gd name="T80" fmla="*/ 0 w 352"/>
                <a:gd name="T81" fmla="*/ 1 h 352"/>
                <a:gd name="T82" fmla="*/ 0 w 352"/>
                <a:gd name="T83" fmla="*/ 1 h 352"/>
                <a:gd name="T84" fmla="*/ 0 w 352"/>
                <a:gd name="T85" fmla="*/ 1 h 352"/>
                <a:gd name="T86" fmla="*/ 0 w 352"/>
                <a:gd name="T87" fmla="*/ 1 h 352"/>
                <a:gd name="T88" fmla="*/ 0 w 352"/>
                <a:gd name="T89" fmla="*/ 1 h 352"/>
                <a:gd name="T90" fmla="*/ 0 w 352"/>
                <a:gd name="T91" fmla="*/ 1 h 352"/>
                <a:gd name="T92" fmla="*/ 0 w 352"/>
                <a:gd name="T93" fmla="*/ 0 h 3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 h="352">
                  <a:moveTo>
                    <a:pt x="31" y="92"/>
                  </a:moveTo>
                  <a:lnTo>
                    <a:pt x="43" y="75"/>
                  </a:lnTo>
                  <a:lnTo>
                    <a:pt x="55" y="59"/>
                  </a:lnTo>
                  <a:lnTo>
                    <a:pt x="66" y="45"/>
                  </a:lnTo>
                  <a:lnTo>
                    <a:pt x="79" y="34"/>
                  </a:lnTo>
                  <a:lnTo>
                    <a:pt x="92" y="24"/>
                  </a:lnTo>
                  <a:lnTo>
                    <a:pt x="105" y="16"/>
                  </a:lnTo>
                  <a:lnTo>
                    <a:pt x="119" y="9"/>
                  </a:lnTo>
                  <a:lnTo>
                    <a:pt x="133" y="4"/>
                  </a:lnTo>
                  <a:lnTo>
                    <a:pt x="148" y="1"/>
                  </a:lnTo>
                  <a:lnTo>
                    <a:pt x="162" y="0"/>
                  </a:lnTo>
                  <a:lnTo>
                    <a:pt x="177" y="0"/>
                  </a:lnTo>
                  <a:lnTo>
                    <a:pt x="192" y="2"/>
                  </a:lnTo>
                  <a:lnTo>
                    <a:pt x="208" y="6"/>
                  </a:lnTo>
                  <a:lnTo>
                    <a:pt x="224" y="11"/>
                  </a:lnTo>
                  <a:lnTo>
                    <a:pt x="239" y="19"/>
                  </a:lnTo>
                  <a:lnTo>
                    <a:pt x="256" y="28"/>
                  </a:lnTo>
                  <a:lnTo>
                    <a:pt x="274" y="40"/>
                  </a:lnTo>
                  <a:lnTo>
                    <a:pt x="291" y="54"/>
                  </a:lnTo>
                  <a:lnTo>
                    <a:pt x="305" y="66"/>
                  </a:lnTo>
                  <a:lnTo>
                    <a:pt x="317" y="81"/>
                  </a:lnTo>
                  <a:lnTo>
                    <a:pt x="328" y="96"/>
                  </a:lnTo>
                  <a:lnTo>
                    <a:pt x="336" y="111"/>
                  </a:lnTo>
                  <a:lnTo>
                    <a:pt x="343" y="127"/>
                  </a:lnTo>
                  <a:lnTo>
                    <a:pt x="348" y="142"/>
                  </a:lnTo>
                  <a:lnTo>
                    <a:pt x="351" y="159"/>
                  </a:lnTo>
                  <a:lnTo>
                    <a:pt x="352" y="175"/>
                  </a:lnTo>
                  <a:lnTo>
                    <a:pt x="351" y="192"/>
                  </a:lnTo>
                  <a:lnTo>
                    <a:pt x="349" y="209"/>
                  </a:lnTo>
                  <a:lnTo>
                    <a:pt x="345" y="226"/>
                  </a:lnTo>
                  <a:lnTo>
                    <a:pt x="340" y="243"/>
                  </a:lnTo>
                  <a:lnTo>
                    <a:pt x="332" y="260"/>
                  </a:lnTo>
                  <a:lnTo>
                    <a:pt x="323" y="277"/>
                  </a:lnTo>
                  <a:lnTo>
                    <a:pt x="308" y="300"/>
                  </a:lnTo>
                  <a:lnTo>
                    <a:pt x="293" y="320"/>
                  </a:lnTo>
                  <a:lnTo>
                    <a:pt x="278" y="337"/>
                  </a:lnTo>
                  <a:lnTo>
                    <a:pt x="265" y="352"/>
                  </a:lnTo>
                  <a:lnTo>
                    <a:pt x="171" y="295"/>
                  </a:lnTo>
                  <a:lnTo>
                    <a:pt x="191" y="261"/>
                  </a:lnTo>
                  <a:lnTo>
                    <a:pt x="206" y="262"/>
                  </a:lnTo>
                  <a:lnTo>
                    <a:pt x="220" y="265"/>
                  </a:lnTo>
                  <a:lnTo>
                    <a:pt x="234" y="269"/>
                  </a:lnTo>
                  <a:lnTo>
                    <a:pt x="247" y="274"/>
                  </a:lnTo>
                  <a:lnTo>
                    <a:pt x="254" y="267"/>
                  </a:lnTo>
                  <a:lnTo>
                    <a:pt x="263" y="260"/>
                  </a:lnTo>
                  <a:lnTo>
                    <a:pt x="271" y="250"/>
                  </a:lnTo>
                  <a:lnTo>
                    <a:pt x="278" y="239"/>
                  </a:lnTo>
                  <a:lnTo>
                    <a:pt x="283" y="231"/>
                  </a:lnTo>
                  <a:lnTo>
                    <a:pt x="286" y="223"/>
                  </a:lnTo>
                  <a:lnTo>
                    <a:pt x="288" y="214"/>
                  </a:lnTo>
                  <a:lnTo>
                    <a:pt x="290" y="206"/>
                  </a:lnTo>
                  <a:lnTo>
                    <a:pt x="290" y="197"/>
                  </a:lnTo>
                  <a:lnTo>
                    <a:pt x="289" y="189"/>
                  </a:lnTo>
                  <a:lnTo>
                    <a:pt x="287" y="181"/>
                  </a:lnTo>
                  <a:lnTo>
                    <a:pt x="284" y="172"/>
                  </a:lnTo>
                  <a:lnTo>
                    <a:pt x="279" y="164"/>
                  </a:lnTo>
                  <a:lnTo>
                    <a:pt x="275" y="155"/>
                  </a:lnTo>
                  <a:lnTo>
                    <a:pt x="269" y="148"/>
                  </a:lnTo>
                  <a:lnTo>
                    <a:pt x="262" y="139"/>
                  </a:lnTo>
                  <a:lnTo>
                    <a:pt x="253" y="132"/>
                  </a:lnTo>
                  <a:lnTo>
                    <a:pt x="244" y="125"/>
                  </a:lnTo>
                  <a:lnTo>
                    <a:pt x="234" y="116"/>
                  </a:lnTo>
                  <a:lnTo>
                    <a:pt x="222" y="110"/>
                  </a:lnTo>
                  <a:lnTo>
                    <a:pt x="211" y="103"/>
                  </a:lnTo>
                  <a:lnTo>
                    <a:pt x="200" y="98"/>
                  </a:lnTo>
                  <a:lnTo>
                    <a:pt x="190" y="94"/>
                  </a:lnTo>
                  <a:lnTo>
                    <a:pt x="179" y="91"/>
                  </a:lnTo>
                  <a:lnTo>
                    <a:pt x="169" y="90"/>
                  </a:lnTo>
                  <a:lnTo>
                    <a:pt x="158" y="89"/>
                  </a:lnTo>
                  <a:lnTo>
                    <a:pt x="149" y="90"/>
                  </a:lnTo>
                  <a:lnTo>
                    <a:pt x="139" y="91"/>
                  </a:lnTo>
                  <a:lnTo>
                    <a:pt x="130" y="94"/>
                  </a:lnTo>
                  <a:lnTo>
                    <a:pt x="120" y="98"/>
                  </a:lnTo>
                  <a:lnTo>
                    <a:pt x="112" y="103"/>
                  </a:lnTo>
                  <a:lnTo>
                    <a:pt x="102" y="110"/>
                  </a:lnTo>
                  <a:lnTo>
                    <a:pt x="95" y="118"/>
                  </a:lnTo>
                  <a:lnTo>
                    <a:pt x="86" y="127"/>
                  </a:lnTo>
                  <a:lnTo>
                    <a:pt x="78" y="137"/>
                  </a:lnTo>
                  <a:lnTo>
                    <a:pt x="71" y="149"/>
                  </a:lnTo>
                  <a:lnTo>
                    <a:pt x="62" y="165"/>
                  </a:lnTo>
                  <a:lnTo>
                    <a:pt x="55" y="183"/>
                  </a:lnTo>
                  <a:lnTo>
                    <a:pt x="52" y="192"/>
                  </a:lnTo>
                  <a:lnTo>
                    <a:pt x="49" y="202"/>
                  </a:lnTo>
                  <a:lnTo>
                    <a:pt x="47" y="211"/>
                  </a:lnTo>
                  <a:lnTo>
                    <a:pt x="45" y="221"/>
                  </a:lnTo>
                  <a:lnTo>
                    <a:pt x="0" y="205"/>
                  </a:lnTo>
                  <a:lnTo>
                    <a:pt x="0" y="191"/>
                  </a:lnTo>
                  <a:lnTo>
                    <a:pt x="1" y="177"/>
                  </a:lnTo>
                  <a:lnTo>
                    <a:pt x="4" y="164"/>
                  </a:lnTo>
                  <a:lnTo>
                    <a:pt x="7" y="149"/>
                  </a:lnTo>
                  <a:lnTo>
                    <a:pt x="11" y="134"/>
                  </a:lnTo>
                  <a:lnTo>
                    <a:pt x="17" y="120"/>
                  </a:lnTo>
                  <a:lnTo>
                    <a:pt x="24" y="106"/>
                  </a:lnTo>
                  <a:lnTo>
                    <a:pt x="31" y="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3" name="Freeform 43">
              <a:extLst>
                <a:ext uri="{FF2B5EF4-FFF2-40B4-BE49-F238E27FC236}">
                  <a16:creationId xmlns:a16="http://schemas.microsoft.com/office/drawing/2014/main" id="{159A6DF1-5594-4103-4619-BA5D1F54994F}"/>
                </a:ext>
              </a:extLst>
            </p:cNvPr>
            <p:cNvSpPr>
              <a:spLocks/>
            </p:cNvSpPr>
            <p:nvPr userDrawn="1"/>
          </p:nvSpPr>
          <p:spPr bwMode="auto">
            <a:xfrm>
              <a:off x="572890" y="6676479"/>
              <a:ext cx="47625" cy="46038"/>
            </a:xfrm>
            <a:custGeom>
              <a:avLst/>
              <a:gdLst>
                <a:gd name="T0" fmla="*/ 1 w 415"/>
                <a:gd name="T1" fmla="*/ 0 h 416"/>
                <a:gd name="T2" fmla="*/ 1 w 415"/>
                <a:gd name="T3" fmla="*/ 0 h 416"/>
                <a:gd name="T4" fmla="*/ 1 w 415"/>
                <a:gd name="T5" fmla="*/ 0 h 416"/>
                <a:gd name="T6" fmla="*/ 1 w 415"/>
                <a:gd name="T7" fmla="*/ 0 h 416"/>
                <a:gd name="T8" fmla="*/ 1 w 415"/>
                <a:gd name="T9" fmla="*/ 0 h 416"/>
                <a:gd name="T10" fmla="*/ 1 w 415"/>
                <a:gd name="T11" fmla="*/ 0 h 416"/>
                <a:gd name="T12" fmla="*/ 2 w 415"/>
                <a:gd name="T13" fmla="*/ 1 h 416"/>
                <a:gd name="T14" fmla="*/ 2 w 415"/>
                <a:gd name="T15" fmla="*/ 1 h 416"/>
                <a:gd name="T16" fmla="*/ 2 w 415"/>
                <a:gd name="T17" fmla="*/ 1 h 416"/>
                <a:gd name="T18" fmla="*/ 2 w 415"/>
                <a:gd name="T19" fmla="*/ 1 h 416"/>
                <a:gd name="T20" fmla="*/ 2 w 415"/>
                <a:gd name="T21" fmla="*/ 1 h 416"/>
                <a:gd name="T22" fmla="*/ 2 w 415"/>
                <a:gd name="T23" fmla="*/ 1 h 416"/>
                <a:gd name="T24" fmla="*/ 1 w 415"/>
                <a:gd name="T25" fmla="*/ 2 h 416"/>
                <a:gd name="T26" fmla="*/ 1 w 415"/>
                <a:gd name="T27" fmla="*/ 2 h 416"/>
                <a:gd name="T28" fmla="*/ 1 w 415"/>
                <a:gd name="T29" fmla="*/ 2 h 416"/>
                <a:gd name="T30" fmla="*/ 1 w 415"/>
                <a:gd name="T31" fmla="*/ 2 h 416"/>
                <a:gd name="T32" fmla="*/ 1 w 415"/>
                <a:gd name="T33" fmla="*/ 2 h 416"/>
                <a:gd name="T34" fmla="*/ 1 w 415"/>
                <a:gd name="T35" fmla="*/ 2 h 416"/>
                <a:gd name="T36" fmla="*/ 1 w 415"/>
                <a:gd name="T37" fmla="*/ 2 h 416"/>
                <a:gd name="T38" fmla="*/ 2 w 415"/>
                <a:gd name="T39" fmla="*/ 1 h 416"/>
                <a:gd name="T40" fmla="*/ 1 w 415"/>
                <a:gd name="T41" fmla="*/ 1 h 416"/>
                <a:gd name="T42" fmla="*/ 1 w 415"/>
                <a:gd name="T43" fmla="*/ 1 h 416"/>
                <a:gd name="T44" fmla="*/ 1 w 415"/>
                <a:gd name="T45" fmla="*/ 1 h 416"/>
                <a:gd name="T46" fmla="*/ 1 w 415"/>
                <a:gd name="T47" fmla="*/ 1 h 416"/>
                <a:gd name="T48" fmla="*/ 1 w 415"/>
                <a:gd name="T49" fmla="*/ 1 h 416"/>
                <a:gd name="T50" fmla="*/ 1 w 415"/>
                <a:gd name="T51" fmla="*/ 1 h 416"/>
                <a:gd name="T52" fmla="*/ 1 w 415"/>
                <a:gd name="T53" fmla="*/ 2 h 416"/>
                <a:gd name="T54" fmla="*/ 1 w 415"/>
                <a:gd name="T55" fmla="*/ 1 h 416"/>
                <a:gd name="T56" fmla="*/ 1 w 415"/>
                <a:gd name="T57" fmla="*/ 1 h 416"/>
                <a:gd name="T58" fmla="*/ 1 w 415"/>
                <a:gd name="T59" fmla="*/ 1 h 416"/>
                <a:gd name="T60" fmla="*/ 1 w 415"/>
                <a:gd name="T61" fmla="*/ 1 h 416"/>
                <a:gd name="T62" fmla="*/ 1 w 415"/>
                <a:gd name="T63" fmla="*/ 1 h 416"/>
                <a:gd name="T64" fmla="*/ 1 w 415"/>
                <a:gd name="T65" fmla="*/ 1 h 416"/>
                <a:gd name="T66" fmla="*/ 0 w 415"/>
                <a:gd name="T67" fmla="*/ 1 h 416"/>
                <a:gd name="T68" fmla="*/ 0 w 415"/>
                <a:gd name="T69" fmla="*/ 1 h 416"/>
                <a:gd name="T70" fmla="*/ 0 w 415"/>
                <a:gd name="T71" fmla="*/ 1 h 416"/>
                <a:gd name="T72" fmla="*/ 0 w 415"/>
                <a:gd name="T73" fmla="*/ 1 h 416"/>
                <a:gd name="T74" fmla="*/ 0 w 415"/>
                <a:gd name="T75" fmla="*/ 1 h 416"/>
                <a:gd name="T76" fmla="*/ 0 w 415"/>
                <a:gd name="T77" fmla="*/ 1 h 416"/>
                <a:gd name="T78" fmla="*/ 0 w 415"/>
                <a:gd name="T79" fmla="*/ 1 h 416"/>
                <a:gd name="T80" fmla="*/ 1 w 415"/>
                <a:gd name="T81" fmla="*/ 0 h 4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5" h="416">
                  <a:moveTo>
                    <a:pt x="186" y="0"/>
                  </a:moveTo>
                  <a:lnTo>
                    <a:pt x="207" y="22"/>
                  </a:lnTo>
                  <a:lnTo>
                    <a:pt x="204" y="33"/>
                  </a:lnTo>
                  <a:lnTo>
                    <a:pt x="199" y="45"/>
                  </a:lnTo>
                  <a:lnTo>
                    <a:pt x="194" y="57"/>
                  </a:lnTo>
                  <a:lnTo>
                    <a:pt x="189" y="68"/>
                  </a:lnTo>
                  <a:lnTo>
                    <a:pt x="346" y="235"/>
                  </a:lnTo>
                  <a:lnTo>
                    <a:pt x="357" y="231"/>
                  </a:lnTo>
                  <a:lnTo>
                    <a:pt x="369" y="227"/>
                  </a:lnTo>
                  <a:lnTo>
                    <a:pt x="382" y="224"/>
                  </a:lnTo>
                  <a:lnTo>
                    <a:pt x="394" y="220"/>
                  </a:lnTo>
                  <a:lnTo>
                    <a:pt x="415" y="243"/>
                  </a:lnTo>
                  <a:lnTo>
                    <a:pt x="230" y="416"/>
                  </a:lnTo>
                  <a:lnTo>
                    <a:pt x="172" y="355"/>
                  </a:lnTo>
                  <a:lnTo>
                    <a:pt x="199" y="328"/>
                  </a:lnTo>
                  <a:lnTo>
                    <a:pt x="210" y="331"/>
                  </a:lnTo>
                  <a:lnTo>
                    <a:pt x="220" y="336"/>
                  </a:lnTo>
                  <a:lnTo>
                    <a:pt x="232" y="341"/>
                  </a:lnTo>
                  <a:lnTo>
                    <a:pt x="241" y="345"/>
                  </a:lnTo>
                  <a:lnTo>
                    <a:pt x="293" y="295"/>
                  </a:lnTo>
                  <a:lnTo>
                    <a:pt x="227" y="225"/>
                  </a:lnTo>
                  <a:lnTo>
                    <a:pt x="184" y="266"/>
                  </a:lnTo>
                  <a:lnTo>
                    <a:pt x="186" y="273"/>
                  </a:lnTo>
                  <a:lnTo>
                    <a:pt x="188" y="282"/>
                  </a:lnTo>
                  <a:lnTo>
                    <a:pt x="189" y="289"/>
                  </a:lnTo>
                  <a:lnTo>
                    <a:pt x="190" y="297"/>
                  </a:lnTo>
                  <a:lnTo>
                    <a:pt x="167" y="318"/>
                  </a:lnTo>
                  <a:lnTo>
                    <a:pt x="101" y="249"/>
                  </a:lnTo>
                  <a:lnTo>
                    <a:pt x="124" y="227"/>
                  </a:lnTo>
                  <a:lnTo>
                    <a:pt x="139" y="230"/>
                  </a:lnTo>
                  <a:lnTo>
                    <a:pt x="155" y="235"/>
                  </a:lnTo>
                  <a:lnTo>
                    <a:pt x="198" y="195"/>
                  </a:lnTo>
                  <a:lnTo>
                    <a:pt x="125" y="118"/>
                  </a:lnTo>
                  <a:lnTo>
                    <a:pt x="73" y="168"/>
                  </a:lnTo>
                  <a:lnTo>
                    <a:pt x="78" y="178"/>
                  </a:lnTo>
                  <a:lnTo>
                    <a:pt x="82" y="189"/>
                  </a:lnTo>
                  <a:lnTo>
                    <a:pt x="86" y="200"/>
                  </a:lnTo>
                  <a:lnTo>
                    <a:pt x="89" y="212"/>
                  </a:lnTo>
                  <a:lnTo>
                    <a:pt x="61" y="238"/>
                  </a:lnTo>
                  <a:lnTo>
                    <a:pt x="0" y="174"/>
                  </a:lnTo>
                  <a:lnTo>
                    <a:pt x="1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4" name="Freeform 44">
              <a:extLst>
                <a:ext uri="{FF2B5EF4-FFF2-40B4-BE49-F238E27FC236}">
                  <a16:creationId xmlns:a16="http://schemas.microsoft.com/office/drawing/2014/main" id="{140E731F-A8B3-B5A2-37F5-0B57D9C564BD}"/>
                </a:ext>
              </a:extLst>
            </p:cNvPr>
            <p:cNvSpPr>
              <a:spLocks/>
            </p:cNvSpPr>
            <p:nvPr userDrawn="1"/>
          </p:nvSpPr>
          <p:spPr bwMode="auto">
            <a:xfrm>
              <a:off x="525265" y="6706642"/>
              <a:ext cx="50800" cy="52388"/>
            </a:xfrm>
            <a:custGeom>
              <a:avLst/>
              <a:gdLst>
                <a:gd name="T0" fmla="*/ 1 w 444"/>
                <a:gd name="T1" fmla="*/ 2 h 460"/>
                <a:gd name="T2" fmla="*/ 0 w 444"/>
                <a:gd name="T3" fmla="*/ 1 h 460"/>
                <a:gd name="T4" fmla="*/ 0 w 444"/>
                <a:gd name="T5" fmla="*/ 1 h 460"/>
                <a:gd name="T6" fmla="*/ 2 w 444"/>
                <a:gd name="T7" fmla="*/ 1 h 460"/>
                <a:gd name="T8" fmla="*/ 1 w 444"/>
                <a:gd name="T9" fmla="*/ 1 h 460"/>
                <a:gd name="T10" fmla="*/ 1 w 444"/>
                <a:gd name="T11" fmla="*/ 1 h 460"/>
                <a:gd name="T12" fmla="*/ 1 w 444"/>
                <a:gd name="T13" fmla="*/ 1 h 460"/>
                <a:gd name="T14" fmla="*/ 1 w 444"/>
                <a:gd name="T15" fmla="*/ 1 h 460"/>
                <a:gd name="T16" fmla="*/ 1 w 444"/>
                <a:gd name="T17" fmla="*/ 0 h 460"/>
                <a:gd name="T18" fmla="*/ 1 w 444"/>
                <a:gd name="T19" fmla="*/ 0 h 460"/>
                <a:gd name="T20" fmla="*/ 2 w 444"/>
                <a:gd name="T21" fmla="*/ 0 h 460"/>
                <a:gd name="T22" fmla="*/ 2 w 444"/>
                <a:gd name="T23" fmla="*/ 0 h 460"/>
                <a:gd name="T24" fmla="*/ 2 w 444"/>
                <a:gd name="T25" fmla="*/ 0 h 460"/>
                <a:gd name="T26" fmla="*/ 2 w 444"/>
                <a:gd name="T27" fmla="*/ 0 h 460"/>
                <a:gd name="T28" fmla="*/ 2 w 444"/>
                <a:gd name="T29" fmla="*/ 0 h 460"/>
                <a:gd name="T30" fmla="*/ 1 w 444"/>
                <a:gd name="T31" fmla="*/ 0 h 460"/>
                <a:gd name="T32" fmla="*/ 2 w 444"/>
                <a:gd name="T33" fmla="*/ 1 h 460"/>
                <a:gd name="T34" fmla="*/ 2 w 444"/>
                <a:gd name="T35" fmla="*/ 1 h 460"/>
                <a:gd name="T36" fmla="*/ 2 w 444"/>
                <a:gd name="T37" fmla="*/ 1 h 460"/>
                <a:gd name="T38" fmla="*/ 2 w 444"/>
                <a:gd name="T39" fmla="*/ 1 h 460"/>
                <a:gd name="T40" fmla="*/ 2 w 444"/>
                <a:gd name="T41" fmla="*/ 1 h 460"/>
                <a:gd name="T42" fmla="*/ 2 w 444"/>
                <a:gd name="T43" fmla="*/ 2 h 460"/>
                <a:gd name="T44" fmla="*/ 2 w 444"/>
                <a:gd name="T45" fmla="*/ 2 h 460"/>
                <a:gd name="T46" fmla="*/ 1 w 444"/>
                <a:gd name="T47" fmla="*/ 1 h 460"/>
                <a:gd name="T48" fmla="*/ 1 w 444"/>
                <a:gd name="T49" fmla="*/ 2 h 460"/>
                <a:gd name="T50" fmla="*/ 1 w 444"/>
                <a:gd name="T51" fmla="*/ 2 h 460"/>
                <a:gd name="T52" fmla="*/ 1 w 444"/>
                <a:gd name="T53" fmla="*/ 2 h 460"/>
                <a:gd name="T54" fmla="*/ 1 w 444"/>
                <a:gd name="T55" fmla="*/ 2 h 460"/>
                <a:gd name="T56" fmla="*/ 1 w 444"/>
                <a:gd name="T57" fmla="*/ 2 h 460"/>
                <a:gd name="T58" fmla="*/ 1 w 444"/>
                <a:gd name="T59" fmla="*/ 2 h 460"/>
                <a:gd name="T60" fmla="*/ 1 w 444"/>
                <a:gd name="T61" fmla="*/ 2 h 460"/>
                <a:gd name="T62" fmla="*/ 1 w 444"/>
                <a:gd name="T63" fmla="*/ 2 h 460"/>
                <a:gd name="T64" fmla="*/ 1 w 444"/>
                <a:gd name="T65" fmla="*/ 2 h 460"/>
                <a:gd name="T66" fmla="*/ 1 w 444"/>
                <a:gd name="T67" fmla="*/ 2 h 460"/>
                <a:gd name="T68" fmla="*/ 1 w 444"/>
                <a:gd name="T69" fmla="*/ 2 h 460"/>
                <a:gd name="T70" fmla="*/ 1 w 444"/>
                <a:gd name="T71" fmla="*/ 2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60">
                  <a:moveTo>
                    <a:pt x="124" y="399"/>
                  </a:moveTo>
                  <a:lnTo>
                    <a:pt x="0" y="144"/>
                  </a:lnTo>
                  <a:lnTo>
                    <a:pt x="62" y="113"/>
                  </a:lnTo>
                  <a:lnTo>
                    <a:pt x="324" y="262"/>
                  </a:lnTo>
                  <a:lnTo>
                    <a:pt x="230" y="92"/>
                  </a:lnTo>
                  <a:lnTo>
                    <a:pt x="218" y="92"/>
                  </a:lnTo>
                  <a:lnTo>
                    <a:pt x="208" y="92"/>
                  </a:lnTo>
                  <a:lnTo>
                    <a:pt x="196" y="91"/>
                  </a:lnTo>
                  <a:lnTo>
                    <a:pt x="183" y="90"/>
                  </a:lnTo>
                  <a:lnTo>
                    <a:pt x="170" y="62"/>
                  </a:lnTo>
                  <a:lnTo>
                    <a:pt x="297" y="0"/>
                  </a:lnTo>
                  <a:lnTo>
                    <a:pt x="311" y="28"/>
                  </a:lnTo>
                  <a:lnTo>
                    <a:pt x="305" y="38"/>
                  </a:lnTo>
                  <a:lnTo>
                    <a:pt x="297" y="49"/>
                  </a:lnTo>
                  <a:lnTo>
                    <a:pt x="290" y="58"/>
                  </a:lnTo>
                  <a:lnTo>
                    <a:pt x="283" y="66"/>
                  </a:lnTo>
                  <a:lnTo>
                    <a:pt x="381" y="273"/>
                  </a:lnTo>
                  <a:lnTo>
                    <a:pt x="393" y="272"/>
                  </a:lnTo>
                  <a:lnTo>
                    <a:pt x="406" y="272"/>
                  </a:lnTo>
                  <a:lnTo>
                    <a:pt x="419" y="272"/>
                  </a:lnTo>
                  <a:lnTo>
                    <a:pt x="431" y="273"/>
                  </a:lnTo>
                  <a:lnTo>
                    <a:pt x="444" y="300"/>
                  </a:lnTo>
                  <a:lnTo>
                    <a:pt x="326" y="358"/>
                  </a:lnTo>
                  <a:lnTo>
                    <a:pt x="93" y="225"/>
                  </a:lnTo>
                  <a:lnTo>
                    <a:pt x="174" y="374"/>
                  </a:lnTo>
                  <a:lnTo>
                    <a:pt x="184" y="374"/>
                  </a:lnTo>
                  <a:lnTo>
                    <a:pt x="195" y="374"/>
                  </a:lnTo>
                  <a:lnTo>
                    <a:pt x="205" y="376"/>
                  </a:lnTo>
                  <a:lnTo>
                    <a:pt x="216" y="378"/>
                  </a:lnTo>
                  <a:lnTo>
                    <a:pt x="230" y="405"/>
                  </a:lnTo>
                  <a:lnTo>
                    <a:pt x="118" y="460"/>
                  </a:lnTo>
                  <a:lnTo>
                    <a:pt x="104" y="433"/>
                  </a:lnTo>
                  <a:lnTo>
                    <a:pt x="108" y="424"/>
                  </a:lnTo>
                  <a:lnTo>
                    <a:pt x="114" y="415"/>
                  </a:lnTo>
                  <a:lnTo>
                    <a:pt x="119" y="407"/>
                  </a:lnTo>
                  <a:lnTo>
                    <a:pt x="124" y="3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5" name="Freeform 45">
              <a:extLst>
                <a:ext uri="{FF2B5EF4-FFF2-40B4-BE49-F238E27FC236}">
                  <a16:creationId xmlns:a16="http://schemas.microsoft.com/office/drawing/2014/main" id="{50C21E28-5989-4CA8-6973-043D812112FD}"/>
                </a:ext>
              </a:extLst>
            </p:cNvPr>
            <p:cNvSpPr>
              <a:spLocks/>
            </p:cNvSpPr>
            <p:nvPr userDrawn="1"/>
          </p:nvSpPr>
          <p:spPr bwMode="auto">
            <a:xfrm>
              <a:off x="479227" y="6730454"/>
              <a:ext cx="31750" cy="41275"/>
            </a:xfrm>
            <a:custGeom>
              <a:avLst/>
              <a:gdLst>
                <a:gd name="T0" fmla="*/ 1 w 274"/>
                <a:gd name="T1" fmla="*/ 0 h 366"/>
                <a:gd name="T2" fmla="*/ 1 w 274"/>
                <a:gd name="T3" fmla="*/ 0 h 366"/>
                <a:gd name="T4" fmla="*/ 1 w 274"/>
                <a:gd name="T5" fmla="*/ 0 h 366"/>
                <a:gd name="T6" fmla="*/ 1 w 274"/>
                <a:gd name="T7" fmla="*/ 0 h 366"/>
                <a:gd name="T8" fmla="*/ 1 w 274"/>
                <a:gd name="T9" fmla="*/ 0 h 366"/>
                <a:gd name="T10" fmla="*/ 1 w 274"/>
                <a:gd name="T11" fmla="*/ 0 h 366"/>
                <a:gd name="T12" fmla="*/ 1 w 274"/>
                <a:gd name="T13" fmla="*/ 0 h 366"/>
                <a:gd name="T14" fmla="*/ 1 w 274"/>
                <a:gd name="T15" fmla="*/ 0 h 366"/>
                <a:gd name="T16" fmla="*/ 1 w 274"/>
                <a:gd name="T17" fmla="*/ 0 h 366"/>
                <a:gd name="T18" fmla="*/ 0 w 274"/>
                <a:gd name="T19" fmla="*/ 0 h 366"/>
                <a:gd name="T20" fmla="*/ 0 w 274"/>
                <a:gd name="T21" fmla="*/ 0 h 366"/>
                <a:gd name="T22" fmla="*/ 0 w 274"/>
                <a:gd name="T23" fmla="*/ 1 h 366"/>
                <a:gd name="T24" fmla="*/ 0 w 274"/>
                <a:gd name="T25" fmla="*/ 1 h 366"/>
                <a:gd name="T26" fmla="*/ 0 w 274"/>
                <a:gd name="T27" fmla="*/ 1 h 366"/>
                <a:gd name="T28" fmla="*/ 1 w 274"/>
                <a:gd name="T29" fmla="*/ 1 h 366"/>
                <a:gd name="T30" fmla="*/ 1 w 274"/>
                <a:gd name="T31" fmla="*/ 1 h 366"/>
                <a:gd name="T32" fmla="*/ 1 w 274"/>
                <a:gd name="T33" fmla="*/ 1 h 366"/>
                <a:gd name="T34" fmla="*/ 1 w 274"/>
                <a:gd name="T35" fmla="*/ 1 h 366"/>
                <a:gd name="T36" fmla="*/ 1 w 274"/>
                <a:gd name="T37" fmla="*/ 1 h 366"/>
                <a:gd name="T38" fmla="*/ 1 w 274"/>
                <a:gd name="T39" fmla="*/ 1 h 366"/>
                <a:gd name="T40" fmla="*/ 1 w 274"/>
                <a:gd name="T41" fmla="*/ 1 h 366"/>
                <a:gd name="T42" fmla="*/ 1 w 274"/>
                <a:gd name="T43" fmla="*/ 1 h 366"/>
                <a:gd name="T44" fmla="*/ 1 w 274"/>
                <a:gd name="T45" fmla="*/ 1 h 366"/>
                <a:gd name="T46" fmla="*/ 1 w 274"/>
                <a:gd name="T47" fmla="*/ 1 h 366"/>
                <a:gd name="T48" fmla="*/ 1 w 274"/>
                <a:gd name="T49" fmla="*/ 1 h 366"/>
                <a:gd name="T50" fmla="*/ 1 w 274"/>
                <a:gd name="T51" fmla="*/ 1 h 366"/>
                <a:gd name="T52" fmla="*/ 1 w 274"/>
                <a:gd name="T53" fmla="*/ 1 h 366"/>
                <a:gd name="T54" fmla="*/ 1 w 274"/>
                <a:gd name="T55" fmla="*/ 1 h 366"/>
                <a:gd name="T56" fmla="*/ 1 w 274"/>
                <a:gd name="T57" fmla="*/ 2 h 366"/>
                <a:gd name="T58" fmla="*/ 1 w 274"/>
                <a:gd name="T59" fmla="*/ 2 h 366"/>
                <a:gd name="T60" fmla="*/ 1 w 274"/>
                <a:gd name="T61" fmla="*/ 2 h 366"/>
                <a:gd name="T62" fmla="*/ 1 w 274"/>
                <a:gd name="T63" fmla="*/ 2 h 366"/>
                <a:gd name="T64" fmla="*/ 1 w 274"/>
                <a:gd name="T65" fmla="*/ 2 h 366"/>
                <a:gd name="T66" fmla="*/ 1 w 274"/>
                <a:gd name="T67" fmla="*/ 2 h 366"/>
                <a:gd name="T68" fmla="*/ 0 w 274"/>
                <a:gd name="T69" fmla="*/ 1 h 366"/>
                <a:gd name="T70" fmla="*/ 1 w 274"/>
                <a:gd name="T71" fmla="*/ 1 h 366"/>
                <a:gd name="T72" fmla="*/ 1 w 274"/>
                <a:gd name="T73" fmla="*/ 1 h 366"/>
                <a:gd name="T74" fmla="*/ 1 w 274"/>
                <a:gd name="T75" fmla="*/ 2 h 366"/>
                <a:gd name="T76" fmla="*/ 1 w 274"/>
                <a:gd name="T77" fmla="*/ 2 h 366"/>
                <a:gd name="T78" fmla="*/ 1 w 274"/>
                <a:gd name="T79" fmla="*/ 2 h 366"/>
                <a:gd name="T80" fmla="*/ 1 w 274"/>
                <a:gd name="T81" fmla="*/ 1 h 366"/>
                <a:gd name="T82" fmla="*/ 1 w 274"/>
                <a:gd name="T83" fmla="*/ 1 h 366"/>
                <a:gd name="T84" fmla="*/ 1 w 274"/>
                <a:gd name="T85" fmla="*/ 1 h 366"/>
                <a:gd name="T86" fmla="*/ 1 w 274"/>
                <a:gd name="T87" fmla="*/ 1 h 366"/>
                <a:gd name="T88" fmla="*/ 1 w 274"/>
                <a:gd name="T89" fmla="*/ 1 h 366"/>
                <a:gd name="T90" fmla="*/ 1 w 274"/>
                <a:gd name="T91" fmla="*/ 1 h 366"/>
                <a:gd name="T92" fmla="*/ 1 w 274"/>
                <a:gd name="T93" fmla="*/ 1 h 366"/>
                <a:gd name="T94" fmla="*/ 1 w 274"/>
                <a:gd name="T95" fmla="*/ 1 h 366"/>
                <a:gd name="T96" fmla="*/ 0 w 274"/>
                <a:gd name="T97" fmla="*/ 1 h 366"/>
                <a:gd name="T98" fmla="*/ 0 w 274"/>
                <a:gd name="T99" fmla="*/ 1 h 366"/>
                <a:gd name="T100" fmla="*/ 0 w 274"/>
                <a:gd name="T101" fmla="*/ 1 h 366"/>
                <a:gd name="T102" fmla="*/ 0 w 274"/>
                <a:gd name="T103" fmla="*/ 1 h 366"/>
                <a:gd name="T104" fmla="*/ 0 w 274"/>
                <a:gd name="T105" fmla="*/ 1 h 366"/>
                <a:gd name="T106" fmla="*/ 0 w 274"/>
                <a:gd name="T107" fmla="*/ 1 h 366"/>
                <a:gd name="T108" fmla="*/ 0 w 274"/>
                <a:gd name="T109" fmla="*/ 1 h 366"/>
                <a:gd name="T110" fmla="*/ 0 w 274"/>
                <a:gd name="T111" fmla="*/ 1 h 366"/>
                <a:gd name="T112" fmla="*/ 0 w 274"/>
                <a:gd name="T113" fmla="*/ 0 h 366"/>
                <a:gd name="T114" fmla="*/ 0 w 274"/>
                <a:gd name="T115" fmla="*/ 0 h 366"/>
                <a:gd name="T116" fmla="*/ 0 w 274"/>
                <a:gd name="T117" fmla="*/ 0 h 366"/>
                <a:gd name="T118" fmla="*/ 0 w 274"/>
                <a:gd name="T119" fmla="*/ 0 h 366"/>
                <a:gd name="T120" fmla="*/ 0 w 274"/>
                <a:gd name="T121" fmla="*/ 0 h 366"/>
                <a:gd name="T122" fmla="*/ 1 w 274"/>
                <a:gd name="T123" fmla="*/ 0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366">
                  <a:moveTo>
                    <a:pt x="124" y="9"/>
                  </a:moveTo>
                  <a:lnTo>
                    <a:pt x="146" y="5"/>
                  </a:lnTo>
                  <a:lnTo>
                    <a:pt x="170" y="1"/>
                  </a:lnTo>
                  <a:lnTo>
                    <a:pt x="193" y="0"/>
                  </a:lnTo>
                  <a:lnTo>
                    <a:pt x="213" y="0"/>
                  </a:lnTo>
                  <a:lnTo>
                    <a:pt x="234" y="95"/>
                  </a:lnTo>
                  <a:lnTo>
                    <a:pt x="196" y="104"/>
                  </a:lnTo>
                  <a:lnTo>
                    <a:pt x="189" y="93"/>
                  </a:lnTo>
                  <a:lnTo>
                    <a:pt x="181" y="83"/>
                  </a:lnTo>
                  <a:lnTo>
                    <a:pt x="174" y="72"/>
                  </a:lnTo>
                  <a:lnTo>
                    <a:pt x="169" y="62"/>
                  </a:lnTo>
                  <a:lnTo>
                    <a:pt x="158" y="59"/>
                  </a:lnTo>
                  <a:lnTo>
                    <a:pt x="146" y="59"/>
                  </a:lnTo>
                  <a:lnTo>
                    <a:pt x="133" y="59"/>
                  </a:lnTo>
                  <a:lnTo>
                    <a:pt x="118" y="63"/>
                  </a:lnTo>
                  <a:lnTo>
                    <a:pt x="108" y="65"/>
                  </a:lnTo>
                  <a:lnTo>
                    <a:pt x="100" y="68"/>
                  </a:lnTo>
                  <a:lnTo>
                    <a:pt x="93" y="73"/>
                  </a:lnTo>
                  <a:lnTo>
                    <a:pt x="86" y="79"/>
                  </a:lnTo>
                  <a:lnTo>
                    <a:pt x="81" y="85"/>
                  </a:lnTo>
                  <a:lnTo>
                    <a:pt x="79" y="92"/>
                  </a:lnTo>
                  <a:lnTo>
                    <a:pt x="78" y="96"/>
                  </a:lnTo>
                  <a:lnTo>
                    <a:pt x="78" y="101"/>
                  </a:lnTo>
                  <a:lnTo>
                    <a:pt x="78" y="106"/>
                  </a:lnTo>
                  <a:lnTo>
                    <a:pt x="79" y="111"/>
                  </a:lnTo>
                  <a:lnTo>
                    <a:pt x="80" y="117"/>
                  </a:lnTo>
                  <a:lnTo>
                    <a:pt x="83" y="122"/>
                  </a:lnTo>
                  <a:lnTo>
                    <a:pt x="86" y="127"/>
                  </a:lnTo>
                  <a:lnTo>
                    <a:pt x="91" y="130"/>
                  </a:lnTo>
                  <a:lnTo>
                    <a:pt x="95" y="135"/>
                  </a:lnTo>
                  <a:lnTo>
                    <a:pt x="100" y="137"/>
                  </a:lnTo>
                  <a:lnTo>
                    <a:pt x="105" y="140"/>
                  </a:lnTo>
                  <a:lnTo>
                    <a:pt x="112" y="142"/>
                  </a:lnTo>
                  <a:lnTo>
                    <a:pt x="125" y="145"/>
                  </a:lnTo>
                  <a:lnTo>
                    <a:pt x="140" y="148"/>
                  </a:lnTo>
                  <a:lnTo>
                    <a:pt x="156" y="150"/>
                  </a:lnTo>
                  <a:lnTo>
                    <a:pt x="172" y="152"/>
                  </a:lnTo>
                  <a:lnTo>
                    <a:pt x="188" y="156"/>
                  </a:lnTo>
                  <a:lnTo>
                    <a:pt x="203" y="160"/>
                  </a:lnTo>
                  <a:lnTo>
                    <a:pt x="219" y="165"/>
                  </a:lnTo>
                  <a:lnTo>
                    <a:pt x="233" y="172"/>
                  </a:lnTo>
                  <a:lnTo>
                    <a:pt x="240" y="176"/>
                  </a:lnTo>
                  <a:lnTo>
                    <a:pt x="246" y="181"/>
                  </a:lnTo>
                  <a:lnTo>
                    <a:pt x="252" y="186"/>
                  </a:lnTo>
                  <a:lnTo>
                    <a:pt x="257" y="193"/>
                  </a:lnTo>
                  <a:lnTo>
                    <a:pt x="261" y="200"/>
                  </a:lnTo>
                  <a:lnTo>
                    <a:pt x="266" y="207"/>
                  </a:lnTo>
                  <a:lnTo>
                    <a:pt x="269" y="216"/>
                  </a:lnTo>
                  <a:lnTo>
                    <a:pt x="271" y="226"/>
                  </a:lnTo>
                  <a:lnTo>
                    <a:pt x="273" y="237"/>
                  </a:lnTo>
                  <a:lnTo>
                    <a:pt x="274" y="247"/>
                  </a:lnTo>
                  <a:lnTo>
                    <a:pt x="273" y="257"/>
                  </a:lnTo>
                  <a:lnTo>
                    <a:pt x="271" y="268"/>
                  </a:lnTo>
                  <a:lnTo>
                    <a:pt x="268" y="277"/>
                  </a:lnTo>
                  <a:lnTo>
                    <a:pt x="264" y="287"/>
                  </a:lnTo>
                  <a:lnTo>
                    <a:pt x="258" y="296"/>
                  </a:lnTo>
                  <a:lnTo>
                    <a:pt x="251" y="305"/>
                  </a:lnTo>
                  <a:lnTo>
                    <a:pt x="244" y="313"/>
                  </a:lnTo>
                  <a:lnTo>
                    <a:pt x="234" y="322"/>
                  </a:lnTo>
                  <a:lnTo>
                    <a:pt x="225" y="329"/>
                  </a:lnTo>
                  <a:lnTo>
                    <a:pt x="213" y="335"/>
                  </a:lnTo>
                  <a:lnTo>
                    <a:pt x="200" y="342"/>
                  </a:lnTo>
                  <a:lnTo>
                    <a:pt x="187" y="347"/>
                  </a:lnTo>
                  <a:lnTo>
                    <a:pt x="172" y="352"/>
                  </a:lnTo>
                  <a:lnTo>
                    <a:pt x="156" y="356"/>
                  </a:lnTo>
                  <a:lnTo>
                    <a:pt x="136" y="361"/>
                  </a:lnTo>
                  <a:lnTo>
                    <a:pt x="114" y="363"/>
                  </a:lnTo>
                  <a:lnTo>
                    <a:pt x="93" y="365"/>
                  </a:lnTo>
                  <a:lnTo>
                    <a:pt x="74" y="366"/>
                  </a:lnTo>
                  <a:lnTo>
                    <a:pt x="54" y="274"/>
                  </a:lnTo>
                  <a:lnTo>
                    <a:pt x="91" y="266"/>
                  </a:lnTo>
                  <a:lnTo>
                    <a:pt x="99" y="276"/>
                  </a:lnTo>
                  <a:lnTo>
                    <a:pt x="107" y="288"/>
                  </a:lnTo>
                  <a:lnTo>
                    <a:pt x="114" y="299"/>
                  </a:lnTo>
                  <a:lnTo>
                    <a:pt x="119" y="309"/>
                  </a:lnTo>
                  <a:lnTo>
                    <a:pt x="127" y="310"/>
                  </a:lnTo>
                  <a:lnTo>
                    <a:pt x="137" y="310"/>
                  </a:lnTo>
                  <a:lnTo>
                    <a:pt x="148" y="309"/>
                  </a:lnTo>
                  <a:lnTo>
                    <a:pt x="159" y="308"/>
                  </a:lnTo>
                  <a:lnTo>
                    <a:pt x="169" y="305"/>
                  </a:lnTo>
                  <a:lnTo>
                    <a:pt x="177" y="300"/>
                  </a:lnTo>
                  <a:lnTo>
                    <a:pt x="184" y="296"/>
                  </a:lnTo>
                  <a:lnTo>
                    <a:pt x="190" y="291"/>
                  </a:lnTo>
                  <a:lnTo>
                    <a:pt x="194" y="285"/>
                  </a:lnTo>
                  <a:lnTo>
                    <a:pt x="197" y="277"/>
                  </a:lnTo>
                  <a:lnTo>
                    <a:pt x="197" y="269"/>
                  </a:lnTo>
                  <a:lnTo>
                    <a:pt x="196" y="260"/>
                  </a:lnTo>
                  <a:lnTo>
                    <a:pt x="195" y="255"/>
                  </a:lnTo>
                  <a:lnTo>
                    <a:pt x="192" y="250"/>
                  </a:lnTo>
                  <a:lnTo>
                    <a:pt x="189" y="245"/>
                  </a:lnTo>
                  <a:lnTo>
                    <a:pt x="184" y="242"/>
                  </a:lnTo>
                  <a:lnTo>
                    <a:pt x="180" y="239"/>
                  </a:lnTo>
                  <a:lnTo>
                    <a:pt x="175" y="236"/>
                  </a:lnTo>
                  <a:lnTo>
                    <a:pt x="170" y="234"/>
                  </a:lnTo>
                  <a:lnTo>
                    <a:pt x="163" y="232"/>
                  </a:lnTo>
                  <a:lnTo>
                    <a:pt x="135" y="226"/>
                  </a:lnTo>
                  <a:lnTo>
                    <a:pt x="103" y="221"/>
                  </a:lnTo>
                  <a:lnTo>
                    <a:pt x="86" y="218"/>
                  </a:lnTo>
                  <a:lnTo>
                    <a:pt x="70" y="214"/>
                  </a:lnTo>
                  <a:lnTo>
                    <a:pt x="55" y="208"/>
                  </a:lnTo>
                  <a:lnTo>
                    <a:pt x="40" y="202"/>
                  </a:lnTo>
                  <a:lnTo>
                    <a:pt x="34" y="198"/>
                  </a:lnTo>
                  <a:lnTo>
                    <a:pt x="27" y="193"/>
                  </a:lnTo>
                  <a:lnTo>
                    <a:pt x="21" y="187"/>
                  </a:lnTo>
                  <a:lnTo>
                    <a:pt x="17" y="181"/>
                  </a:lnTo>
                  <a:lnTo>
                    <a:pt x="11" y="174"/>
                  </a:lnTo>
                  <a:lnTo>
                    <a:pt x="7" y="166"/>
                  </a:lnTo>
                  <a:lnTo>
                    <a:pt x="4" y="158"/>
                  </a:lnTo>
                  <a:lnTo>
                    <a:pt x="2" y="148"/>
                  </a:lnTo>
                  <a:lnTo>
                    <a:pt x="0" y="138"/>
                  </a:lnTo>
                  <a:lnTo>
                    <a:pt x="0" y="126"/>
                  </a:lnTo>
                  <a:lnTo>
                    <a:pt x="0" y="115"/>
                  </a:lnTo>
                  <a:lnTo>
                    <a:pt x="2" y="105"/>
                  </a:lnTo>
                  <a:lnTo>
                    <a:pt x="5" y="94"/>
                  </a:lnTo>
                  <a:lnTo>
                    <a:pt x="10" y="84"/>
                  </a:lnTo>
                  <a:lnTo>
                    <a:pt x="16" y="74"/>
                  </a:lnTo>
                  <a:lnTo>
                    <a:pt x="23" y="65"/>
                  </a:lnTo>
                  <a:lnTo>
                    <a:pt x="31" y="55"/>
                  </a:lnTo>
                  <a:lnTo>
                    <a:pt x="41" y="47"/>
                  </a:lnTo>
                  <a:lnTo>
                    <a:pt x="51" y="38"/>
                  </a:lnTo>
                  <a:lnTo>
                    <a:pt x="64" y="31"/>
                  </a:lnTo>
                  <a:lnTo>
                    <a:pt x="77" y="25"/>
                  </a:lnTo>
                  <a:lnTo>
                    <a:pt x="92" y="18"/>
                  </a:lnTo>
                  <a:lnTo>
                    <a:pt x="107" y="13"/>
                  </a:lnTo>
                  <a:lnTo>
                    <a:pt x="124"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6" name="Freeform 46">
              <a:extLst>
                <a:ext uri="{FF2B5EF4-FFF2-40B4-BE49-F238E27FC236}">
                  <a16:creationId xmlns:a16="http://schemas.microsoft.com/office/drawing/2014/main" id="{354FA760-0956-DA3D-FD56-5F1A980421CE}"/>
                </a:ext>
              </a:extLst>
            </p:cNvPr>
            <p:cNvSpPr>
              <a:spLocks/>
            </p:cNvSpPr>
            <p:nvPr userDrawn="1"/>
          </p:nvSpPr>
          <p:spPr bwMode="auto">
            <a:xfrm>
              <a:off x="441127" y="6738392"/>
              <a:ext cx="22225" cy="38100"/>
            </a:xfrm>
            <a:custGeom>
              <a:avLst/>
              <a:gdLst>
                <a:gd name="T0" fmla="*/ 1 w 195"/>
                <a:gd name="T1" fmla="*/ 0 h 347"/>
                <a:gd name="T2" fmla="*/ 1 w 195"/>
                <a:gd name="T3" fmla="*/ 0 h 347"/>
                <a:gd name="T4" fmla="*/ 1 w 195"/>
                <a:gd name="T5" fmla="*/ 0 h 347"/>
                <a:gd name="T6" fmla="*/ 1 w 195"/>
                <a:gd name="T7" fmla="*/ 0 h 347"/>
                <a:gd name="T8" fmla="*/ 1 w 195"/>
                <a:gd name="T9" fmla="*/ 0 h 347"/>
                <a:gd name="T10" fmla="*/ 1 w 195"/>
                <a:gd name="T11" fmla="*/ 0 h 347"/>
                <a:gd name="T12" fmla="*/ 1 w 195"/>
                <a:gd name="T13" fmla="*/ 1 h 347"/>
                <a:gd name="T14" fmla="*/ 1 w 195"/>
                <a:gd name="T15" fmla="*/ 1 h 347"/>
                <a:gd name="T16" fmla="*/ 1 w 195"/>
                <a:gd name="T17" fmla="*/ 1 h 347"/>
                <a:gd name="T18" fmla="*/ 1 w 195"/>
                <a:gd name="T19" fmla="*/ 1 h 347"/>
                <a:gd name="T20" fmla="*/ 1 w 195"/>
                <a:gd name="T21" fmla="*/ 1 h 347"/>
                <a:gd name="T22" fmla="*/ 1 w 195"/>
                <a:gd name="T23" fmla="*/ 2 h 347"/>
                <a:gd name="T24" fmla="*/ 0 w 195"/>
                <a:gd name="T25" fmla="*/ 2 h 347"/>
                <a:gd name="T26" fmla="*/ 0 w 195"/>
                <a:gd name="T27" fmla="*/ 2 h 347"/>
                <a:gd name="T28" fmla="*/ 0 w 195"/>
                <a:gd name="T29" fmla="*/ 1 h 347"/>
                <a:gd name="T30" fmla="*/ 0 w 195"/>
                <a:gd name="T31" fmla="*/ 1 h 347"/>
                <a:gd name="T32" fmla="*/ 0 w 195"/>
                <a:gd name="T33" fmla="*/ 1 h 347"/>
                <a:gd name="T34" fmla="*/ 0 w 195"/>
                <a:gd name="T35" fmla="*/ 1 h 347"/>
                <a:gd name="T36" fmla="*/ 0 w 195"/>
                <a:gd name="T37" fmla="*/ 0 h 347"/>
                <a:gd name="T38" fmla="*/ 0 w 195"/>
                <a:gd name="T39" fmla="*/ 0 h 347"/>
                <a:gd name="T40" fmla="*/ 0 w 195"/>
                <a:gd name="T41" fmla="*/ 0 h 347"/>
                <a:gd name="T42" fmla="*/ 0 w 195"/>
                <a:gd name="T43" fmla="*/ 0 h 347"/>
                <a:gd name="T44" fmla="*/ 0 w 195"/>
                <a:gd name="T45" fmla="*/ 0 h 347"/>
                <a:gd name="T46" fmla="*/ 0 w 195"/>
                <a:gd name="T47" fmla="*/ 0 h 347"/>
                <a:gd name="T48" fmla="*/ 1 w 195"/>
                <a:gd name="T49" fmla="*/ 0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347">
                  <a:moveTo>
                    <a:pt x="168" y="0"/>
                  </a:moveTo>
                  <a:lnTo>
                    <a:pt x="171" y="31"/>
                  </a:lnTo>
                  <a:lnTo>
                    <a:pt x="161" y="38"/>
                  </a:lnTo>
                  <a:lnTo>
                    <a:pt x="150" y="44"/>
                  </a:lnTo>
                  <a:lnTo>
                    <a:pt x="139" y="51"/>
                  </a:lnTo>
                  <a:lnTo>
                    <a:pt x="127" y="56"/>
                  </a:lnTo>
                  <a:lnTo>
                    <a:pt x="146" y="285"/>
                  </a:lnTo>
                  <a:lnTo>
                    <a:pt x="158" y="287"/>
                  </a:lnTo>
                  <a:lnTo>
                    <a:pt x="169" y="292"/>
                  </a:lnTo>
                  <a:lnTo>
                    <a:pt x="181" y="297"/>
                  </a:lnTo>
                  <a:lnTo>
                    <a:pt x="193" y="302"/>
                  </a:lnTo>
                  <a:lnTo>
                    <a:pt x="195" y="333"/>
                  </a:lnTo>
                  <a:lnTo>
                    <a:pt x="26" y="347"/>
                  </a:lnTo>
                  <a:lnTo>
                    <a:pt x="24" y="316"/>
                  </a:lnTo>
                  <a:lnTo>
                    <a:pt x="34" y="309"/>
                  </a:lnTo>
                  <a:lnTo>
                    <a:pt x="45" y="302"/>
                  </a:lnTo>
                  <a:lnTo>
                    <a:pt x="57" y="296"/>
                  </a:lnTo>
                  <a:lnTo>
                    <a:pt x="67" y="292"/>
                  </a:lnTo>
                  <a:lnTo>
                    <a:pt x="48" y="62"/>
                  </a:lnTo>
                  <a:lnTo>
                    <a:pt x="37" y="59"/>
                  </a:lnTo>
                  <a:lnTo>
                    <a:pt x="25" y="55"/>
                  </a:lnTo>
                  <a:lnTo>
                    <a:pt x="13" y="50"/>
                  </a:lnTo>
                  <a:lnTo>
                    <a:pt x="2" y="43"/>
                  </a:lnTo>
                  <a:lnTo>
                    <a:pt x="0" y="14"/>
                  </a:lnTo>
                  <a:lnTo>
                    <a:pt x="1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7" name="Freeform 47">
              <a:extLst>
                <a:ext uri="{FF2B5EF4-FFF2-40B4-BE49-F238E27FC236}">
                  <a16:creationId xmlns:a16="http://schemas.microsoft.com/office/drawing/2014/main" id="{5F20CE22-F0D1-BEE7-671E-BFE02684D767}"/>
                </a:ext>
              </a:extLst>
            </p:cNvPr>
            <p:cNvSpPr>
              <a:spLocks/>
            </p:cNvSpPr>
            <p:nvPr userDrawn="1"/>
          </p:nvSpPr>
          <p:spPr bwMode="auto">
            <a:xfrm>
              <a:off x="393502" y="6738392"/>
              <a:ext cx="26988" cy="39688"/>
            </a:xfrm>
            <a:custGeom>
              <a:avLst/>
              <a:gdLst>
                <a:gd name="T0" fmla="*/ 1 w 243"/>
                <a:gd name="T1" fmla="*/ 0 h 344"/>
                <a:gd name="T2" fmla="*/ 1 w 243"/>
                <a:gd name="T3" fmla="*/ 0 h 344"/>
                <a:gd name="T4" fmla="*/ 1 w 243"/>
                <a:gd name="T5" fmla="*/ 1 h 344"/>
                <a:gd name="T6" fmla="*/ 1 w 243"/>
                <a:gd name="T7" fmla="*/ 1 h 344"/>
                <a:gd name="T8" fmla="*/ 1 w 243"/>
                <a:gd name="T9" fmla="*/ 0 h 344"/>
                <a:gd name="T10" fmla="*/ 1 w 243"/>
                <a:gd name="T11" fmla="*/ 0 h 344"/>
                <a:gd name="T12" fmla="*/ 1 w 243"/>
                <a:gd name="T13" fmla="*/ 0 h 344"/>
                <a:gd name="T14" fmla="*/ 1 w 243"/>
                <a:gd name="T15" fmla="*/ 0 h 344"/>
                <a:gd name="T16" fmla="*/ 0 w 243"/>
                <a:gd name="T17" fmla="*/ 0 h 344"/>
                <a:gd name="T18" fmla="*/ 0 w 243"/>
                <a:gd name="T19" fmla="*/ 0 h 344"/>
                <a:gd name="T20" fmla="*/ 0 w 243"/>
                <a:gd name="T21" fmla="*/ 0 h 344"/>
                <a:gd name="T22" fmla="*/ 0 w 243"/>
                <a:gd name="T23" fmla="*/ 0 h 344"/>
                <a:gd name="T24" fmla="*/ 0 w 243"/>
                <a:gd name="T25" fmla="*/ 1 h 344"/>
                <a:gd name="T26" fmla="*/ 0 w 243"/>
                <a:gd name="T27" fmla="*/ 1 h 344"/>
                <a:gd name="T28" fmla="*/ 0 w 243"/>
                <a:gd name="T29" fmla="*/ 1 h 344"/>
                <a:gd name="T30" fmla="*/ 0 w 243"/>
                <a:gd name="T31" fmla="*/ 1 h 344"/>
                <a:gd name="T32" fmla="*/ 1 w 243"/>
                <a:gd name="T33" fmla="*/ 1 h 344"/>
                <a:gd name="T34" fmla="*/ 1 w 243"/>
                <a:gd name="T35" fmla="*/ 1 h 344"/>
                <a:gd name="T36" fmla="*/ 1 w 243"/>
                <a:gd name="T37" fmla="*/ 1 h 344"/>
                <a:gd name="T38" fmla="*/ 1 w 243"/>
                <a:gd name="T39" fmla="*/ 1 h 344"/>
                <a:gd name="T40" fmla="*/ 1 w 243"/>
                <a:gd name="T41" fmla="*/ 1 h 344"/>
                <a:gd name="T42" fmla="*/ 1 w 243"/>
                <a:gd name="T43" fmla="*/ 1 h 344"/>
                <a:gd name="T44" fmla="*/ 1 w 243"/>
                <a:gd name="T45" fmla="*/ 1 h 344"/>
                <a:gd name="T46" fmla="*/ 1 w 243"/>
                <a:gd name="T47" fmla="*/ 1 h 344"/>
                <a:gd name="T48" fmla="*/ 1 w 243"/>
                <a:gd name="T49" fmla="*/ 1 h 344"/>
                <a:gd name="T50" fmla="*/ 1 w 243"/>
                <a:gd name="T51" fmla="*/ 1 h 344"/>
                <a:gd name="T52" fmla="*/ 1 w 243"/>
                <a:gd name="T53" fmla="*/ 2 h 344"/>
                <a:gd name="T54" fmla="*/ 1 w 243"/>
                <a:gd name="T55" fmla="*/ 2 h 344"/>
                <a:gd name="T56" fmla="*/ 1 w 243"/>
                <a:gd name="T57" fmla="*/ 2 h 344"/>
                <a:gd name="T58" fmla="*/ 1 w 243"/>
                <a:gd name="T59" fmla="*/ 2 h 344"/>
                <a:gd name="T60" fmla="*/ 1 w 243"/>
                <a:gd name="T61" fmla="*/ 2 h 344"/>
                <a:gd name="T62" fmla="*/ 1 w 243"/>
                <a:gd name="T63" fmla="*/ 2 h 344"/>
                <a:gd name="T64" fmla="*/ 0 w 243"/>
                <a:gd name="T65" fmla="*/ 2 h 344"/>
                <a:gd name="T66" fmla="*/ 0 w 243"/>
                <a:gd name="T67" fmla="*/ 2 h 344"/>
                <a:gd name="T68" fmla="*/ 0 w 243"/>
                <a:gd name="T69" fmla="*/ 1 h 344"/>
                <a:gd name="T70" fmla="*/ 0 w 243"/>
                <a:gd name="T71" fmla="*/ 1 h 344"/>
                <a:gd name="T72" fmla="*/ 0 w 243"/>
                <a:gd name="T73" fmla="*/ 1 h 344"/>
                <a:gd name="T74" fmla="*/ 0 w 243"/>
                <a:gd name="T75" fmla="*/ 2 h 344"/>
                <a:gd name="T76" fmla="*/ 0 w 243"/>
                <a:gd name="T77" fmla="*/ 2 h 344"/>
                <a:gd name="T78" fmla="*/ 1 w 243"/>
                <a:gd name="T79" fmla="*/ 2 h 344"/>
                <a:gd name="T80" fmla="*/ 1 w 243"/>
                <a:gd name="T81" fmla="*/ 2 h 344"/>
                <a:gd name="T82" fmla="*/ 1 w 243"/>
                <a:gd name="T83" fmla="*/ 2 h 344"/>
                <a:gd name="T84" fmla="*/ 1 w 243"/>
                <a:gd name="T85" fmla="*/ 1 h 344"/>
                <a:gd name="T86" fmla="*/ 1 w 243"/>
                <a:gd name="T87" fmla="*/ 1 h 344"/>
                <a:gd name="T88" fmla="*/ 1 w 243"/>
                <a:gd name="T89" fmla="*/ 1 h 344"/>
                <a:gd name="T90" fmla="*/ 1 w 243"/>
                <a:gd name="T91" fmla="*/ 1 h 344"/>
                <a:gd name="T92" fmla="*/ 1 w 243"/>
                <a:gd name="T93" fmla="*/ 1 h 344"/>
                <a:gd name="T94" fmla="*/ 1 w 243"/>
                <a:gd name="T95" fmla="*/ 1 h 344"/>
                <a:gd name="T96" fmla="*/ 0 w 243"/>
                <a:gd name="T97" fmla="*/ 1 h 344"/>
                <a:gd name="T98" fmla="*/ 0 w 243"/>
                <a:gd name="T99" fmla="*/ 1 h 344"/>
                <a:gd name="T100" fmla="*/ 0 w 243"/>
                <a:gd name="T101" fmla="*/ 1 h 344"/>
                <a:gd name="T102" fmla="*/ 0 w 243"/>
                <a:gd name="T103" fmla="*/ 1 h 344"/>
                <a:gd name="T104" fmla="*/ 0 w 243"/>
                <a:gd name="T105" fmla="*/ 1 h 344"/>
                <a:gd name="T106" fmla="*/ 0 w 243"/>
                <a:gd name="T107" fmla="*/ 1 h 344"/>
                <a:gd name="T108" fmla="*/ 0 w 243"/>
                <a:gd name="T109" fmla="*/ 1 h 344"/>
                <a:gd name="T110" fmla="*/ 0 w 243"/>
                <a:gd name="T111" fmla="*/ 0 h 344"/>
                <a:gd name="T112" fmla="*/ 0 w 243"/>
                <a:gd name="T113" fmla="*/ 0 h 344"/>
                <a:gd name="T114" fmla="*/ 0 w 243"/>
                <a:gd name="T115" fmla="*/ 0 h 344"/>
                <a:gd name="T116" fmla="*/ 0 w 243"/>
                <a:gd name="T117" fmla="*/ 0 h 344"/>
                <a:gd name="T118" fmla="*/ 0 w 243"/>
                <a:gd name="T119" fmla="*/ 0 h 344"/>
                <a:gd name="T120" fmla="*/ 0 w 243"/>
                <a:gd name="T121" fmla="*/ 0 h 344"/>
                <a:gd name="T122" fmla="*/ 1 w 243"/>
                <a:gd name="T123" fmla="*/ 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3" h="344">
                  <a:moveTo>
                    <a:pt x="152" y="0"/>
                  </a:moveTo>
                  <a:lnTo>
                    <a:pt x="176" y="1"/>
                  </a:lnTo>
                  <a:lnTo>
                    <a:pt x="199" y="3"/>
                  </a:lnTo>
                  <a:lnTo>
                    <a:pt x="220" y="7"/>
                  </a:lnTo>
                  <a:lnTo>
                    <a:pt x="240" y="12"/>
                  </a:lnTo>
                  <a:lnTo>
                    <a:pt x="238" y="110"/>
                  </a:lnTo>
                  <a:lnTo>
                    <a:pt x="200" y="109"/>
                  </a:lnTo>
                  <a:lnTo>
                    <a:pt x="195" y="97"/>
                  </a:lnTo>
                  <a:lnTo>
                    <a:pt x="190" y="84"/>
                  </a:lnTo>
                  <a:lnTo>
                    <a:pt x="185" y="72"/>
                  </a:lnTo>
                  <a:lnTo>
                    <a:pt x="182" y="61"/>
                  </a:lnTo>
                  <a:lnTo>
                    <a:pt x="173" y="57"/>
                  </a:lnTo>
                  <a:lnTo>
                    <a:pt x="162" y="53"/>
                  </a:lnTo>
                  <a:lnTo>
                    <a:pt x="149" y="50"/>
                  </a:lnTo>
                  <a:lnTo>
                    <a:pt x="133" y="49"/>
                  </a:lnTo>
                  <a:lnTo>
                    <a:pt x="123" y="49"/>
                  </a:lnTo>
                  <a:lnTo>
                    <a:pt x="115" y="51"/>
                  </a:lnTo>
                  <a:lnTo>
                    <a:pt x="106" y="53"/>
                  </a:lnTo>
                  <a:lnTo>
                    <a:pt x="99" y="58"/>
                  </a:lnTo>
                  <a:lnTo>
                    <a:pt x="93" y="63"/>
                  </a:lnTo>
                  <a:lnTo>
                    <a:pt x="88" y="69"/>
                  </a:lnTo>
                  <a:lnTo>
                    <a:pt x="86" y="73"/>
                  </a:lnTo>
                  <a:lnTo>
                    <a:pt x="85" y="78"/>
                  </a:lnTo>
                  <a:lnTo>
                    <a:pt x="84" y="82"/>
                  </a:lnTo>
                  <a:lnTo>
                    <a:pt x="84" y="87"/>
                  </a:lnTo>
                  <a:lnTo>
                    <a:pt x="84" y="94"/>
                  </a:lnTo>
                  <a:lnTo>
                    <a:pt x="85" y="99"/>
                  </a:lnTo>
                  <a:lnTo>
                    <a:pt x="87" y="104"/>
                  </a:lnTo>
                  <a:lnTo>
                    <a:pt x="90" y="109"/>
                  </a:lnTo>
                  <a:lnTo>
                    <a:pt x="94" y="114"/>
                  </a:lnTo>
                  <a:lnTo>
                    <a:pt x="98" y="118"/>
                  </a:lnTo>
                  <a:lnTo>
                    <a:pt x="103" y="122"/>
                  </a:lnTo>
                  <a:lnTo>
                    <a:pt x="108" y="125"/>
                  </a:lnTo>
                  <a:lnTo>
                    <a:pt x="120" y="132"/>
                  </a:lnTo>
                  <a:lnTo>
                    <a:pt x="134" y="138"/>
                  </a:lnTo>
                  <a:lnTo>
                    <a:pt x="149" y="144"/>
                  </a:lnTo>
                  <a:lnTo>
                    <a:pt x="164" y="151"/>
                  </a:lnTo>
                  <a:lnTo>
                    <a:pt x="179" y="157"/>
                  </a:lnTo>
                  <a:lnTo>
                    <a:pt x="194" y="164"/>
                  </a:lnTo>
                  <a:lnTo>
                    <a:pt x="208" y="173"/>
                  </a:lnTo>
                  <a:lnTo>
                    <a:pt x="219" y="183"/>
                  </a:lnTo>
                  <a:lnTo>
                    <a:pt x="224" y="189"/>
                  </a:lnTo>
                  <a:lnTo>
                    <a:pt x="230" y="195"/>
                  </a:lnTo>
                  <a:lnTo>
                    <a:pt x="234" y="202"/>
                  </a:lnTo>
                  <a:lnTo>
                    <a:pt x="237" y="210"/>
                  </a:lnTo>
                  <a:lnTo>
                    <a:pt x="240" y="217"/>
                  </a:lnTo>
                  <a:lnTo>
                    <a:pt x="242" y="226"/>
                  </a:lnTo>
                  <a:lnTo>
                    <a:pt x="243" y="235"/>
                  </a:lnTo>
                  <a:lnTo>
                    <a:pt x="243" y="246"/>
                  </a:lnTo>
                  <a:lnTo>
                    <a:pt x="242" y="256"/>
                  </a:lnTo>
                  <a:lnTo>
                    <a:pt x="240" y="266"/>
                  </a:lnTo>
                  <a:lnTo>
                    <a:pt x="237" y="276"/>
                  </a:lnTo>
                  <a:lnTo>
                    <a:pt x="233" y="285"/>
                  </a:lnTo>
                  <a:lnTo>
                    <a:pt x="228" y="294"/>
                  </a:lnTo>
                  <a:lnTo>
                    <a:pt x="221" y="303"/>
                  </a:lnTo>
                  <a:lnTo>
                    <a:pt x="213" y="310"/>
                  </a:lnTo>
                  <a:lnTo>
                    <a:pt x="204" y="317"/>
                  </a:lnTo>
                  <a:lnTo>
                    <a:pt x="195" y="323"/>
                  </a:lnTo>
                  <a:lnTo>
                    <a:pt x="184" y="329"/>
                  </a:lnTo>
                  <a:lnTo>
                    <a:pt x="173" y="333"/>
                  </a:lnTo>
                  <a:lnTo>
                    <a:pt x="160" y="338"/>
                  </a:lnTo>
                  <a:lnTo>
                    <a:pt x="146" y="341"/>
                  </a:lnTo>
                  <a:lnTo>
                    <a:pt x="132" y="343"/>
                  </a:lnTo>
                  <a:lnTo>
                    <a:pt x="116" y="344"/>
                  </a:lnTo>
                  <a:lnTo>
                    <a:pt x="100" y="344"/>
                  </a:lnTo>
                  <a:lnTo>
                    <a:pt x="79" y="343"/>
                  </a:lnTo>
                  <a:lnTo>
                    <a:pt x="58" y="341"/>
                  </a:lnTo>
                  <a:lnTo>
                    <a:pt x="37" y="338"/>
                  </a:lnTo>
                  <a:lnTo>
                    <a:pt x="18" y="333"/>
                  </a:lnTo>
                  <a:lnTo>
                    <a:pt x="20" y="239"/>
                  </a:lnTo>
                  <a:lnTo>
                    <a:pt x="58" y="240"/>
                  </a:lnTo>
                  <a:lnTo>
                    <a:pt x="64" y="253"/>
                  </a:lnTo>
                  <a:lnTo>
                    <a:pt x="69" y="266"/>
                  </a:lnTo>
                  <a:lnTo>
                    <a:pt x="73" y="278"/>
                  </a:lnTo>
                  <a:lnTo>
                    <a:pt x="76" y="289"/>
                  </a:lnTo>
                  <a:lnTo>
                    <a:pt x="83" y="292"/>
                  </a:lnTo>
                  <a:lnTo>
                    <a:pt x="93" y="294"/>
                  </a:lnTo>
                  <a:lnTo>
                    <a:pt x="103" y="296"/>
                  </a:lnTo>
                  <a:lnTo>
                    <a:pt x="115" y="298"/>
                  </a:lnTo>
                  <a:lnTo>
                    <a:pt x="124" y="296"/>
                  </a:lnTo>
                  <a:lnTo>
                    <a:pt x="134" y="295"/>
                  </a:lnTo>
                  <a:lnTo>
                    <a:pt x="142" y="292"/>
                  </a:lnTo>
                  <a:lnTo>
                    <a:pt x="149" y="288"/>
                  </a:lnTo>
                  <a:lnTo>
                    <a:pt x="155" y="284"/>
                  </a:lnTo>
                  <a:lnTo>
                    <a:pt x="158" y="276"/>
                  </a:lnTo>
                  <a:lnTo>
                    <a:pt x="161" y="269"/>
                  </a:lnTo>
                  <a:lnTo>
                    <a:pt x="162" y="261"/>
                  </a:lnTo>
                  <a:lnTo>
                    <a:pt x="162" y="255"/>
                  </a:lnTo>
                  <a:lnTo>
                    <a:pt x="160" y="250"/>
                  </a:lnTo>
                  <a:lnTo>
                    <a:pt x="158" y="245"/>
                  </a:lnTo>
                  <a:lnTo>
                    <a:pt x="156" y="240"/>
                  </a:lnTo>
                  <a:lnTo>
                    <a:pt x="152" y="236"/>
                  </a:lnTo>
                  <a:lnTo>
                    <a:pt x="147" y="232"/>
                  </a:lnTo>
                  <a:lnTo>
                    <a:pt x="142" y="229"/>
                  </a:lnTo>
                  <a:lnTo>
                    <a:pt x="137" y="225"/>
                  </a:lnTo>
                  <a:lnTo>
                    <a:pt x="111" y="213"/>
                  </a:lnTo>
                  <a:lnTo>
                    <a:pt x="81" y="200"/>
                  </a:lnTo>
                  <a:lnTo>
                    <a:pt x="65" y="193"/>
                  </a:lnTo>
                  <a:lnTo>
                    <a:pt x="50" y="185"/>
                  </a:lnTo>
                  <a:lnTo>
                    <a:pt x="37" y="177"/>
                  </a:lnTo>
                  <a:lnTo>
                    <a:pt x="24" y="166"/>
                  </a:lnTo>
                  <a:lnTo>
                    <a:pt x="19" y="160"/>
                  </a:lnTo>
                  <a:lnTo>
                    <a:pt x="14" y="154"/>
                  </a:lnTo>
                  <a:lnTo>
                    <a:pt x="10" y="147"/>
                  </a:lnTo>
                  <a:lnTo>
                    <a:pt x="6" y="140"/>
                  </a:lnTo>
                  <a:lnTo>
                    <a:pt x="3" y="133"/>
                  </a:lnTo>
                  <a:lnTo>
                    <a:pt x="2" y="124"/>
                  </a:lnTo>
                  <a:lnTo>
                    <a:pt x="0" y="115"/>
                  </a:lnTo>
                  <a:lnTo>
                    <a:pt x="0" y="105"/>
                  </a:lnTo>
                  <a:lnTo>
                    <a:pt x="1" y="94"/>
                  </a:lnTo>
                  <a:lnTo>
                    <a:pt x="3" y="83"/>
                  </a:lnTo>
                  <a:lnTo>
                    <a:pt x="6" y="72"/>
                  </a:lnTo>
                  <a:lnTo>
                    <a:pt x="11" y="63"/>
                  </a:lnTo>
                  <a:lnTo>
                    <a:pt x="17" y="53"/>
                  </a:lnTo>
                  <a:lnTo>
                    <a:pt x="24" y="44"/>
                  </a:lnTo>
                  <a:lnTo>
                    <a:pt x="31" y="36"/>
                  </a:lnTo>
                  <a:lnTo>
                    <a:pt x="41" y="28"/>
                  </a:lnTo>
                  <a:lnTo>
                    <a:pt x="51" y="22"/>
                  </a:lnTo>
                  <a:lnTo>
                    <a:pt x="63" y="15"/>
                  </a:lnTo>
                  <a:lnTo>
                    <a:pt x="75" y="10"/>
                  </a:lnTo>
                  <a:lnTo>
                    <a:pt x="88" y="6"/>
                  </a:lnTo>
                  <a:lnTo>
                    <a:pt x="103" y="3"/>
                  </a:lnTo>
                  <a:lnTo>
                    <a:pt x="118" y="1"/>
                  </a:lnTo>
                  <a:lnTo>
                    <a:pt x="135" y="0"/>
                  </a:lnTo>
                  <a:lnTo>
                    <a:pt x="15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sp>
          <p:nvSpPr>
            <p:cNvPr id="38" name="Freeform 48">
              <a:extLst>
                <a:ext uri="{FF2B5EF4-FFF2-40B4-BE49-F238E27FC236}">
                  <a16:creationId xmlns:a16="http://schemas.microsoft.com/office/drawing/2014/main" id="{9D9A4982-8059-9BB5-D508-E00AA9346733}"/>
                </a:ext>
              </a:extLst>
            </p:cNvPr>
            <p:cNvSpPr>
              <a:spLocks/>
            </p:cNvSpPr>
            <p:nvPr userDrawn="1"/>
          </p:nvSpPr>
          <p:spPr bwMode="auto">
            <a:xfrm>
              <a:off x="356990" y="6752679"/>
              <a:ext cx="9525" cy="11113"/>
            </a:xfrm>
            <a:custGeom>
              <a:avLst/>
              <a:gdLst>
                <a:gd name="T0" fmla="*/ 0 w 91"/>
                <a:gd name="T1" fmla="*/ 0 h 94"/>
                <a:gd name="T2" fmla="*/ 0 w 91"/>
                <a:gd name="T3" fmla="*/ 0 h 94"/>
                <a:gd name="T4" fmla="*/ 0 w 91"/>
                <a:gd name="T5" fmla="*/ 0 h 94"/>
                <a:gd name="T6" fmla="*/ 0 w 91"/>
                <a:gd name="T7" fmla="*/ 0 h 94"/>
                <a:gd name="T8" fmla="*/ 0 w 91"/>
                <a:gd name="T9" fmla="*/ 0 h 94"/>
                <a:gd name="T10" fmla="*/ 0 w 91"/>
                <a:gd name="T11" fmla="*/ 0 h 94"/>
                <a:gd name="T12" fmla="*/ 0 w 91"/>
                <a:gd name="T13" fmla="*/ 0 h 94"/>
                <a:gd name="T14" fmla="*/ 0 w 91"/>
                <a:gd name="T15" fmla="*/ 0 h 94"/>
                <a:gd name="T16" fmla="*/ 0 w 91"/>
                <a:gd name="T17" fmla="*/ 0 h 94"/>
                <a:gd name="T18" fmla="*/ 0 w 91"/>
                <a:gd name="T19" fmla="*/ 0 h 94"/>
                <a:gd name="T20" fmla="*/ 0 w 91"/>
                <a:gd name="T21" fmla="*/ 0 h 94"/>
                <a:gd name="T22" fmla="*/ 0 w 91"/>
                <a:gd name="T23" fmla="*/ 0 h 94"/>
                <a:gd name="T24" fmla="*/ 0 w 91"/>
                <a:gd name="T25" fmla="*/ 0 h 94"/>
                <a:gd name="T26" fmla="*/ 0 w 91"/>
                <a:gd name="T27" fmla="*/ 1 h 94"/>
                <a:gd name="T28" fmla="*/ 0 w 91"/>
                <a:gd name="T29" fmla="*/ 1 h 94"/>
                <a:gd name="T30" fmla="*/ 0 w 91"/>
                <a:gd name="T31" fmla="*/ 1 h 94"/>
                <a:gd name="T32" fmla="*/ 0 w 91"/>
                <a:gd name="T33" fmla="*/ 1 h 94"/>
                <a:gd name="T34" fmla="*/ 0 w 91"/>
                <a:gd name="T35" fmla="*/ 1 h 94"/>
                <a:gd name="T36" fmla="*/ 0 w 91"/>
                <a:gd name="T37" fmla="*/ 0 h 94"/>
                <a:gd name="T38" fmla="*/ 0 w 91"/>
                <a:gd name="T39" fmla="*/ 0 h 94"/>
                <a:gd name="T40" fmla="*/ 0 w 91"/>
                <a:gd name="T41" fmla="*/ 0 h 94"/>
                <a:gd name="T42" fmla="*/ 0 w 91"/>
                <a:gd name="T43" fmla="*/ 0 h 94"/>
                <a:gd name="T44" fmla="*/ 0 w 91"/>
                <a:gd name="T45" fmla="*/ 0 h 94"/>
                <a:gd name="T46" fmla="*/ 0 w 91"/>
                <a:gd name="T47" fmla="*/ 0 h 94"/>
                <a:gd name="T48" fmla="*/ 0 w 91"/>
                <a:gd name="T49" fmla="*/ 0 h 94"/>
                <a:gd name="T50" fmla="*/ 0 w 91"/>
                <a:gd name="T51" fmla="*/ 0 h 94"/>
                <a:gd name="T52" fmla="*/ 0 w 91"/>
                <a:gd name="T53" fmla="*/ 0 h 94"/>
                <a:gd name="T54" fmla="*/ 0 w 91"/>
                <a:gd name="T55" fmla="*/ 0 h 94"/>
                <a:gd name="T56" fmla="*/ 0 w 91"/>
                <a:gd name="T57" fmla="*/ 0 h 94"/>
                <a:gd name="T58" fmla="*/ 0 w 91"/>
                <a:gd name="T59" fmla="*/ 0 h 94"/>
                <a:gd name="T60" fmla="*/ 0 w 91"/>
                <a:gd name="T61" fmla="*/ 0 h 94"/>
                <a:gd name="T62" fmla="*/ 0 w 91"/>
                <a:gd name="T63" fmla="*/ 0 h 94"/>
                <a:gd name="T64" fmla="*/ 0 w 91"/>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94">
                  <a:moveTo>
                    <a:pt x="52" y="0"/>
                  </a:moveTo>
                  <a:lnTo>
                    <a:pt x="61" y="2"/>
                  </a:lnTo>
                  <a:lnTo>
                    <a:pt x="69" y="6"/>
                  </a:lnTo>
                  <a:lnTo>
                    <a:pt x="76" y="11"/>
                  </a:lnTo>
                  <a:lnTo>
                    <a:pt x="81" y="18"/>
                  </a:lnTo>
                  <a:lnTo>
                    <a:pt x="87" y="25"/>
                  </a:lnTo>
                  <a:lnTo>
                    <a:pt x="89" y="34"/>
                  </a:lnTo>
                  <a:lnTo>
                    <a:pt x="91" y="43"/>
                  </a:lnTo>
                  <a:lnTo>
                    <a:pt x="90" y="53"/>
                  </a:lnTo>
                  <a:lnTo>
                    <a:pt x="88" y="62"/>
                  </a:lnTo>
                  <a:lnTo>
                    <a:pt x="83" y="71"/>
                  </a:lnTo>
                  <a:lnTo>
                    <a:pt x="79" y="78"/>
                  </a:lnTo>
                  <a:lnTo>
                    <a:pt x="72" y="84"/>
                  </a:lnTo>
                  <a:lnTo>
                    <a:pt x="64" y="89"/>
                  </a:lnTo>
                  <a:lnTo>
                    <a:pt x="57" y="92"/>
                  </a:lnTo>
                  <a:lnTo>
                    <a:pt x="48" y="94"/>
                  </a:lnTo>
                  <a:lnTo>
                    <a:pt x="39" y="93"/>
                  </a:lnTo>
                  <a:lnTo>
                    <a:pt x="30" y="91"/>
                  </a:lnTo>
                  <a:lnTo>
                    <a:pt x="21" y="87"/>
                  </a:lnTo>
                  <a:lnTo>
                    <a:pt x="15" y="81"/>
                  </a:lnTo>
                  <a:lnTo>
                    <a:pt x="8" y="75"/>
                  </a:lnTo>
                  <a:lnTo>
                    <a:pt x="4" y="67"/>
                  </a:lnTo>
                  <a:lnTo>
                    <a:pt x="1" y="59"/>
                  </a:lnTo>
                  <a:lnTo>
                    <a:pt x="0" y="50"/>
                  </a:lnTo>
                  <a:lnTo>
                    <a:pt x="0" y="40"/>
                  </a:lnTo>
                  <a:lnTo>
                    <a:pt x="2" y="31"/>
                  </a:lnTo>
                  <a:lnTo>
                    <a:pt x="6" y="22"/>
                  </a:lnTo>
                  <a:lnTo>
                    <a:pt x="12" y="15"/>
                  </a:lnTo>
                  <a:lnTo>
                    <a:pt x="18" y="8"/>
                  </a:lnTo>
                  <a:lnTo>
                    <a:pt x="25" y="4"/>
                  </a:lnTo>
                  <a:lnTo>
                    <a:pt x="34" y="1"/>
                  </a:lnTo>
                  <a:lnTo>
                    <a:pt x="43" y="0"/>
                  </a:lnTo>
                  <a:lnTo>
                    <a:pt x="5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DE"/>
            </a:p>
          </p:txBody>
        </p:sp>
      </p:grpSp>
      <p:sp>
        <p:nvSpPr>
          <p:cNvPr id="39" name="Datumsplatzhalter 38">
            <a:extLst>
              <a:ext uri="{FF2B5EF4-FFF2-40B4-BE49-F238E27FC236}">
                <a16:creationId xmlns:a16="http://schemas.microsoft.com/office/drawing/2014/main" id="{C955AF7F-FD80-8190-D371-4F5DC3334444}"/>
              </a:ext>
            </a:extLst>
          </p:cNvPr>
          <p:cNvSpPr>
            <a:spLocks noGrp="1"/>
          </p:cNvSpPr>
          <p:nvPr>
            <p:ph type="dt" sz="half" idx="2"/>
          </p:nvPr>
        </p:nvSpPr>
        <p:spPr>
          <a:xfrm>
            <a:off x="10985648" y="6543971"/>
            <a:ext cx="2743200" cy="1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lang="de-DE" sz="1100" baseline="0" smtClean="0">
                <a:solidFill>
                  <a:schemeClr val="bg1"/>
                </a:solidFill>
              </a:defRPr>
            </a:lvl1pPr>
          </a:lstStyle>
          <a:p>
            <a:pPr eaLnBrk="1" hangingPunct="1"/>
            <a:r>
              <a:rPr lang="de-DE"/>
              <a:t>LJT</a:t>
            </a:r>
            <a:endParaRPr lang="de-DE" dirty="0"/>
          </a:p>
        </p:txBody>
      </p:sp>
      <p:sp>
        <p:nvSpPr>
          <p:cNvPr id="41" name="Rectangle 2">
            <a:extLst>
              <a:ext uri="{FF2B5EF4-FFF2-40B4-BE49-F238E27FC236}">
                <a16:creationId xmlns:a16="http://schemas.microsoft.com/office/drawing/2014/main" id="{5BB1C125-AE0A-B69F-8053-F813CF808F29}"/>
              </a:ext>
            </a:extLst>
          </p:cNvPr>
          <p:cNvSpPr>
            <a:spLocks noChangeArrowheads="1"/>
          </p:cNvSpPr>
          <p:nvPr userDrawn="1"/>
        </p:nvSpPr>
        <p:spPr bwMode="auto">
          <a:xfrm>
            <a:off x="572890" y="1052164"/>
            <a:ext cx="11123810" cy="129317"/>
          </a:xfrm>
          <a:prstGeom prst="rect">
            <a:avLst/>
          </a:prstGeom>
          <a:solidFill>
            <a:srgbClr val="004B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Myriad Pro" pitchFamily="34" charset="0"/>
              </a:defRPr>
            </a:lvl1pPr>
            <a:lvl2pPr marL="742950" indent="-285750" eaLnBrk="0" hangingPunct="0">
              <a:defRPr>
                <a:solidFill>
                  <a:schemeClr val="tx1"/>
                </a:solidFill>
                <a:latin typeface="Myriad Pro" pitchFamily="34" charset="0"/>
              </a:defRPr>
            </a:lvl2pPr>
            <a:lvl3pPr marL="1143000" indent="-228600" eaLnBrk="0" hangingPunct="0">
              <a:defRPr>
                <a:solidFill>
                  <a:schemeClr val="tx1"/>
                </a:solidFill>
                <a:latin typeface="Myriad Pro" pitchFamily="34" charset="0"/>
              </a:defRPr>
            </a:lvl3pPr>
            <a:lvl4pPr marL="1600200" indent="-228600" eaLnBrk="0" hangingPunct="0">
              <a:defRPr>
                <a:solidFill>
                  <a:schemeClr val="tx1"/>
                </a:solidFill>
                <a:latin typeface="Myriad Pro" pitchFamily="34" charset="0"/>
              </a:defRPr>
            </a:lvl4pPr>
            <a:lvl5pPr marL="2057400" indent="-228600" eaLnBrk="0" hangingPunct="0">
              <a:defRPr>
                <a:solidFill>
                  <a:schemeClr val="tx1"/>
                </a:solidFill>
                <a:latin typeface="Myriad Pro" pitchFamily="34" charset="0"/>
              </a:defRPr>
            </a:lvl5pPr>
            <a:lvl6pPr marL="2514600" indent="-228600" eaLnBrk="0" fontAlgn="base" hangingPunct="0">
              <a:spcBef>
                <a:spcPct val="0"/>
              </a:spcBef>
              <a:spcAft>
                <a:spcPct val="0"/>
              </a:spcAft>
              <a:defRPr>
                <a:solidFill>
                  <a:schemeClr val="tx1"/>
                </a:solidFill>
                <a:latin typeface="Myriad Pro" pitchFamily="34" charset="0"/>
              </a:defRPr>
            </a:lvl6pPr>
            <a:lvl7pPr marL="2971800" indent="-228600" eaLnBrk="0" fontAlgn="base" hangingPunct="0">
              <a:spcBef>
                <a:spcPct val="0"/>
              </a:spcBef>
              <a:spcAft>
                <a:spcPct val="0"/>
              </a:spcAft>
              <a:defRPr>
                <a:solidFill>
                  <a:schemeClr val="tx1"/>
                </a:solidFill>
                <a:latin typeface="Myriad Pro" pitchFamily="34" charset="0"/>
              </a:defRPr>
            </a:lvl7pPr>
            <a:lvl8pPr marL="3429000" indent="-228600" eaLnBrk="0" fontAlgn="base" hangingPunct="0">
              <a:spcBef>
                <a:spcPct val="0"/>
              </a:spcBef>
              <a:spcAft>
                <a:spcPct val="0"/>
              </a:spcAft>
              <a:defRPr>
                <a:solidFill>
                  <a:schemeClr val="tx1"/>
                </a:solidFill>
                <a:latin typeface="Myriad Pro" pitchFamily="34" charset="0"/>
              </a:defRPr>
            </a:lvl8pPr>
            <a:lvl9pPr marL="3886200" indent="-228600" eaLnBrk="0" fontAlgn="base" hangingPunct="0">
              <a:spcBef>
                <a:spcPct val="0"/>
              </a:spcBef>
              <a:spcAft>
                <a:spcPct val="0"/>
              </a:spcAft>
              <a:defRPr>
                <a:solidFill>
                  <a:schemeClr val="tx1"/>
                </a:solidFill>
                <a:latin typeface="Myriad Pro" pitchFamily="34" charset="0"/>
              </a:defRPr>
            </a:lvl9pPr>
          </a:lstStyle>
          <a:p>
            <a:pPr eaLnBrk="1" hangingPunct="1">
              <a:defRPr/>
            </a:pPr>
            <a:endParaRPr lang="de-DE" altLang="de-DE" dirty="0"/>
          </a:p>
        </p:txBody>
      </p:sp>
    </p:spTree>
    <p:extLst>
      <p:ext uri="{BB962C8B-B14F-4D97-AF65-F5344CB8AC3E}">
        <p14:creationId xmlns:p14="http://schemas.microsoft.com/office/powerpoint/2010/main" val="2889357341"/>
      </p:ext>
    </p:extLst>
  </p:cSld>
  <p:clrMap bg1="lt1" tx1="dk1" bg2="lt2" tx2="dk2" accent1="accent1" accent2="accent2" accent3="accent3" accent4="accent4" accent5="accent5" accent6="accent6" hlink="hlink" folHlink="folHlink"/>
  <p:sldLayoutIdLst>
    <p:sldLayoutId id="2147483698" r:id="rId1"/>
    <p:sldLayoutId id="214748370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 id="2147483710" r:id="rId12"/>
    <p:sldLayoutId id="2147483711" r:id="rId13"/>
    <p:sldLayoutId id="2147483712" r:id="rId14"/>
  </p:sldLayoutIdLst>
  <p:hf hdr="0"/>
  <p:txStyles>
    <p:titleStyle>
      <a:lvl1pPr algn="ctr" rtl="0" eaLnBrk="0" fontAlgn="base" hangingPunct="0">
        <a:spcBef>
          <a:spcPct val="0"/>
        </a:spcBef>
        <a:spcAft>
          <a:spcPct val="0"/>
        </a:spcAft>
        <a:defRPr sz="3600">
          <a:solidFill>
            <a:srgbClr val="003949"/>
          </a:solidFill>
          <a:latin typeface="+mj-lt"/>
          <a:ea typeface="+mj-ea"/>
          <a:cs typeface="+mj-cs"/>
        </a:defRPr>
      </a:lvl1pPr>
      <a:lvl2pPr algn="l" rtl="0" eaLnBrk="0" fontAlgn="base" hangingPunct="0">
        <a:spcBef>
          <a:spcPct val="0"/>
        </a:spcBef>
        <a:spcAft>
          <a:spcPct val="0"/>
        </a:spcAft>
        <a:defRPr sz="3600">
          <a:solidFill>
            <a:schemeClr val="tx2"/>
          </a:solidFill>
          <a:latin typeface="Myriad Pro" pitchFamily="34" charset="0"/>
        </a:defRPr>
      </a:lvl2pPr>
      <a:lvl3pPr algn="l" rtl="0" eaLnBrk="0" fontAlgn="base" hangingPunct="0">
        <a:spcBef>
          <a:spcPct val="0"/>
        </a:spcBef>
        <a:spcAft>
          <a:spcPct val="0"/>
        </a:spcAft>
        <a:defRPr sz="3600">
          <a:solidFill>
            <a:schemeClr val="tx2"/>
          </a:solidFill>
          <a:latin typeface="Myriad Pro" pitchFamily="34" charset="0"/>
        </a:defRPr>
      </a:lvl3pPr>
      <a:lvl4pPr algn="l" rtl="0" eaLnBrk="0" fontAlgn="base" hangingPunct="0">
        <a:spcBef>
          <a:spcPct val="0"/>
        </a:spcBef>
        <a:spcAft>
          <a:spcPct val="0"/>
        </a:spcAft>
        <a:defRPr sz="3600">
          <a:solidFill>
            <a:schemeClr val="tx2"/>
          </a:solidFill>
          <a:latin typeface="Myriad Pro" pitchFamily="34" charset="0"/>
        </a:defRPr>
      </a:lvl4pPr>
      <a:lvl5pPr algn="l" rtl="0" eaLnBrk="0" fontAlgn="base" hangingPunct="0">
        <a:spcBef>
          <a:spcPct val="0"/>
        </a:spcBef>
        <a:spcAft>
          <a:spcPct val="0"/>
        </a:spcAft>
        <a:defRPr sz="3600">
          <a:solidFill>
            <a:schemeClr val="tx2"/>
          </a:solidFill>
          <a:latin typeface="Myriad Pro" pitchFamily="34" charset="0"/>
        </a:defRPr>
      </a:lvl5pPr>
      <a:lvl6pPr marL="457200" algn="l" rtl="0" fontAlgn="base">
        <a:spcBef>
          <a:spcPct val="0"/>
        </a:spcBef>
        <a:spcAft>
          <a:spcPct val="0"/>
        </a:spcAft>
        <a:defRPr sz="3600">
          <a:solidFill>
            <a:schemeClr val="tx2"/>
          </a:solidFill>
          <a:latin typeface="Myriad Pro" pitchFamily="34" charset="0"/>
        </a:defRPr>
      </a:lvl6pPr>
      <a:lvl7pPr marL="914400" algn="l" rtl="0" fontAlgn="base">
        <a:spcBef>
          <a:spcPct val="0"/>
        </a:spcBef>
        <a:spcAft>
          <a:spcPct val="0"/>
        </a:spcAft>
        <a:defRPr sz="3600">
          <a:solidFill>
            <a:schemeClr val="tx2"/>
          </a:solidFill>
          <a:latin typeface="Myriad Pro" pitchFamily="34" charset="0"/>
        </a:defRPr>
      </a:lvl7pPr>
      <a:lvl8pPr marL="1371600" algn="l" rtl="0" fontAlgn="base">
        <a:spcBef>
          <a:spcPct val="0"/>
        </a:spcBef>
        <a:spcAft>
          <a:spcPct val="0"/>
        </a:spcAft>
        <a:defRPr sz="3600">
          <a:solidFill>
            <a:schemeClr val="tx2"/>
          </a:solidFill>
          <a:latin typeface="Myriad Pro" pitchFamily="34" charset="0"/>
        </a:defRPr>
      </a:lvl8pPr>
      <a:lvl9pPr marL="1828800" algn="l" rtl="0" fontAlgn="base">
        <a:spcBef>
          <a:spcPct val="0"/>
        </a:spcBef>
        <a:spcAft>
          <a:spcPct val="0"/>
        </a:spcAft>
        <a:defRPr sz="3600">
          <a:solidFill>
            <a:schemeClr val="tx2"/>
          </a:solidFill>
          <a:latin typeface="Myriad Pro"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6.png"/><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5.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7.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8.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pn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42" Type="http://schemas.openxmlformats.org/officeDocument/2006/relationships/image" Target="NULL"/><Relationship Id="rId47"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46" Type="http://schemas.openxmlformats.org/officeDocument/2006/relationships/image" Target="NULL"/><Relationship Id="rId2" Type="http://schemas.openxmlformats.org/officeDocument/2006/relationships/image" Target="../media/image78.png"/><Relationship Id="rId41"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49" Type="http://schemas.openxmlformats.org/officeDocument/2006/relationships/image" Target="NULL"/><Relationship Id="rId10" Type="http://schemas.openxmlformats.org/officeDocument/2006/relationships/image" Target="NULL"/><Relationship Id="rId4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3.png"/><Relationship Id="rId1" Type="http://schemas.openxmlformats.org/officeDocument/2006/relationships/slideLayout" Target="../slideLayouts/slideLayout9.xml"/><Relationship Id="rId5" Type="http://schemas.openxmlformats.org/officeDocument/2006/relationships/image" Target="NUL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1.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12.pn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4.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3.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4.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22.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image" Target="NULL"/><Relationship Id="rId50" Type="http://schemas.openxmlformats.org/officeDocument/2006/relationships/image" Target="NULL"/><Relationship Id="rId55" Type="http://schemas.openxmlformats.org/officeDocument/2006/relationships/image" Target="NULL"/><Relationship Id="rId7" Type="http://schemas.openxmlformats.org/officeDocument/2006/relationships/image" Target="NULL"/><Relationship Id="rId16" Type="http://schemas.openxmlformats.org/officeDocument/2006/relationships/image" Target="NULL"/><Relationship Id="rId29"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3" Type="http://schemas.openxmlformats.org/officeDocument/2006/relationships/image" Target="NULL"/><Relationship Id="rId58" Type="http://schemas.openxmlformats.org/officeDocument/2006/relationships/image" Target="NULL"/><Relationship Id="rId5"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image" Target="NULL"/><Relationship Id="rId51"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 Id="rId54"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image" Target="NULL"/><Relationship Id="rId57" Type="http://schemas.openxmlformats.org/officeDocument/2006/relationships/image" Target="NULL"/><Relationship Id="rId10"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image" Target="NULL"/><Relationship Id="rId50" Type="http://schemas.openxmlformats.org/officeDocument/2006/relationships/image" Target="NULL"/><Relationship Id="rId55" Type="http://schemas.openxmlformats.org/officeDocument/2006/relationships/image" Target="NULL"/><Relationship Id="rId6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xml"/><Relationship Id="rId16" Type="http://schemas.openxmlformats.org/officeDocument/2006/relationships/image" Target="NULL"/><Relationship Id="rId29"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3" Type="http://schemas.openxmlformats.org/officeDocument/2006/relationships/image" Target="NUL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image" Target="NULL"/><Relationship Id="rId61" Type="http://schemas.openxmlformats.org/officeDocument/2006/relationships/image" Target="NULL"/><Relationship Id="rId1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8" Type="http://schemas.openxmlformats.org/officeDocument/2006/relationships/image" Target="NULL"/><Relationship Id="rId51"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image" Target="NULL"/><Relationship Id="rId67"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image" Target="NULL"/><Relationship Id="rId57" Type="http://schemas.openxmlformats.org/officeDocument/2006/relationships/image" Target="NULL"/><Relationship Id="rId10"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9" Type="http://schemas.openxmlformats.org/officeDocument/2006/relationships/image" Target="NUL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18.pn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6.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19.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6.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200.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22.png"/><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23.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24.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5.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6.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7.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8.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27.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28.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4.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3.png"/><Relationship Id="rId16" Type="http://schemas.openxmlformats.org/officeDocument/2006/relationships/image" Target="NULL"/><Relationship Id="rId1" Type="http://schemas.openxmlformats.org/officeDocument/2006/relationships/slideLayout" Target="../slideLayouts/slideLayout9.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4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31.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4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4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37.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4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5.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image" Target="NULL"/><Relationship Id="rId50" Type="http://schemas.openxmlformats.org/officeDocument/2006/relationships/image" Target="NULL"/><Relationship Id="rId55"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2.png"/><Relationship Id="rId16" Type="http://schemas.openxmlformats.org/officeDocument/2006/relationships/image" Target="NULL"/><Relationship Id="rId29"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3" Type="http://schemas.openxmlformats.org/officeDocument/2006/relationships/image" Target="NULL"/><Relationship Id="rId58" Type="http://schemas.openxmlformats.org/officeDocument/2006/relationships/image" Target="NULL"/><Relationship Id="rId5"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image" Target="NULL"/><Relationship Id="rId51"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 Id="rId54"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image" Target="NULL"/><Relationship Id="rId57" Type="http://schemas.openxmlformats.org/officeDocument/2006/relationships/image" Target="NULL"/><Relationship Id="rId10"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s>
</file>

<file path=ppt/slides/_rels/slide4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57.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9.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4.png"/><Relationship Id="rId16" Type="http://schemas.openxmlformats.org/officeDocument/2006/relationships/image" Target="NULL"/><Relationship Id="rId1" Type="http://schemas.openxmlformats.org/officeDocument/2006/relationships/slideLayout" Target="../slideLayouts/slideLayout9.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61.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62.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67.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70.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4.xml.rels><?xml version="1.0" encoding="UTF-8" standalone="yes"?>
<Relationships xmlns="http://schemas.openxmlformats.org/package/2006/relationships"><Relationship Id="rId2" Type="http://schemas.openxmlformats.org/officeDocument/2006/relationships/image" Target="../media/image27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34.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35.png"/><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7.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36.png"/><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5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83.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290.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5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9.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6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39.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38.png"/><Relationship Id="rId16"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40.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6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302.png"/><Relationship Id="rId16"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6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42.png"/><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63.xml.rels><?xml version="1.0" encoding="UTF-8" standalone="yes"?>
<Relationships xmlns="http://schemas.openxmlformats.org/package/2006/relationships"><Relationship Id="rId2" Type="http://schemas.openxmlformats.org/officeDocument/2006/relationships/image" Target="../media/image308.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16"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09.png"/><Relationship Id="rId16"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8" Type="http://schemas.openxmlformats.org/officeDocument/2006/relationships/image" Target="NULL"/><Relationship Id="rId3"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46"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s>
</file>

<file path=ppt/slides/_rels/slide67.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8.xml"/><Relationship Id="rId16"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8" Type="http://schemas.openxmlformats.org/officeDocument/2006/relationships/image" Target="NULL"/><Relationship Id="rId3"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s>
</file>

<file path=ppt/slides/_rels/slide68.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media/image43.png"/><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media/image45.png"/><Relationship Id="rId38" Type="http://schemas.openxmlformats.org/officeDocument/2006/relationships/image" Target="NULL"/><Relationship Id="rId2" Type="http://schemas.openxmlformats.org/officeDocument/2006/relationships/image" Target="NUL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media/image44.png"/><Relationship Id="rId30" Type="http://schemas.openxmlformats.org/officeDocument/2006/relationships/image" Target="NULL"/><Relationship Id="rId35" Type="http://schemas.openxmlformats.org/officeDocument/2006/relationships/image" Target="NULL"/><Relationship Id="rId8" Type="http://schemas.openxmlformats.org/officeDocument/2006/relationships/image" Target="NULL"/><Relationship Id="rId3" Type="http://schemas.openxmlformats.org/officeDocument/2006/relationships/image" Target="NULL"/></Relationships>
</file>

<file path=ppt/slides/_rels/slide6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46.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7.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2.png"/><Relationship Id="rId16" Type="http://schemas.openxmlformats.org/officeDocument/2006/relationships/image" Target="NULL"/><Relationship Id="rId1" Type="http://schemas.openxmlformats.org/officeDocument/2006/relationships/slideLayout" Target="../slideLayouts/slideLayout9.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7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48.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7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49.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7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50.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7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52.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51.png"/><Relationship Id="rId16"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74.xml.rels><?xml version="1.0" encoding="UTF-8" standalone="yes"?>
<Relationships xmlns="http://schemas.openxmlformats.org/package/2006/relationships"><Relationship Id="rId2" Type="http://schemas.openxmlformats.org/officeDocument/2006/relationships/image" Target="../media/image476.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478.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479.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0.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hyperlink" Target="https://dtai.cs.kuleuven.be/software/gcfove" TargetMode="External"/><Relationship Id="rId2" Type="http://schemas.openxmlformats.org/officeDocument/2006/relationships/hyperlink" Target="https://www.ifis.uni-luebeck.de/index.php?id=518&amp;L=2" TargetMode="External"/><Relationship Id="rId1" Type="http://schemas.openxmlformats.org/officeDocument/2006/relationships/slideLayout" Target="../slideLayouts/slideLayout9.xml"/><Relationship Id="rId4" Type="http://schemas.openxmlformats.org/officeDocument/2006/relationships/hyperlink" Target="https://bayesianlogic.github.io/"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42" Type="http://schemas.openxmlformats.org/officeDocument/2006/relationships/image" Target="NULL"/><Relationship Id="rId47" Type="http://schemas.openxmlformats.org/officeDocument/2006/relationships/image" Target="NULL"/><Relationship Id="rId46" Type="http://schemas.openxmlformats.org/officeDocument/2006/relationships/image" Target="NULL"/><Relationship Id="rId2" Type="http://schemas.openxmlformats.org/officeDocument/2006/relationships/image" Target="../media/image54.png"/><Relationship Id="rId41" Type="http://schemas.openxmlformats.org/officeDocument/2006/relationships/image" Target="NULL"/><Relationship Id="rId1" Type="http://schemas.openxmlformats.org/officeDocument/2006/relationships/slideLayout" Target="../slideLayouts/slideLayout12.xml"/><Relationship Id="rId40" Type="http://schemas.openxmlformats.org/officeDocument/2006/relationships/image" Target="NULL"/><Relationship Id="rId45" Type="http://schemas.openxmlformats.org/officeDocument/2006/relationships/image" Target="NULL"/><Relationship Id="rId49" Type="http://schemas.openxmlformats.org/officeDocument/2006/relationships/image" Target="NULL"/><Relationship Id="rId44"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s>
</file>

<file path=ppt/slides/_rels/slide8.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21"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9.xml"/><Relationship Id="rId11" Type="http://schemas.openxmlformats.org/officeDocument/2006/relationships/image" Target="NULL"/><Relationship Id="rId24"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80.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NULL"/><Relationship Id="rId7" Type="http://schemas.openxmlformats.org/officeDocument/2006/relationships/image" Target="../media/image50.emf"/><Relationship Id="rId2" Type="http://schemas.openxmlformats.org/officeDocument/2006/relationships/image" Target="../media/image56.png"/><Relationship Id="rId1" Type="http://schemas.openxmlformats.org/officeDocument/2006/relationships/slideLayout" Target="../slideLayouts/slideLayout9.xml"/><Relationship Id="rId6" Type="http://schemas.openxmlformats.org/officeDocument/2006/relationships/image" Target="../media/image49.emf"/><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2.emf"/><Relationship Id="rId4" Type="http://schemas.openxmlformats.org/officeDocument/2006/relationships/image" Target="NULL"/><Relationship Id="rId9" Type="http://schemas.openxmlformats.org/officeDocument/2006/relationships/image" Target="NULL"/></Relationships>
</file>

<file path=ppt/slides/_rels/slide8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media/image62.png"/><Relationship Id="rId3" Type="http://schemas.openxmlformats.org/officeDocument/2006/relationships/image" Target="NULL"/><Relationship Id="rId42" Type="http://schemas.openxmlformats.org/officeDocument/2006/relationships/image" Target="NULL"/><Relationship Id="rId47"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46" Type="http://schemas.openxmlformats.org/officeDocument/2006/relationships/image" Target="NULL"/><Relationship Id="rId2" Type="http://schemas.openxmlformats.org/officeDocument/2006/relationships/image" Target="../media/image61.png"/><Relationship Id="rId16" Type="http://schemas.openxmlformats.org/officeDocument/2006/relationships/image" Target="NULL"/><Relationship Id="rId20" Type="http://schemas.openxmlformats.org/officeDocument/2006/relationships/image" Target="NULL"/><Relationship Id="rId41"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49"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s>
</file>

<file path=ppt/slides/_rels/slide8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63.png"/><Relationship Id="rId42" Type="http://schemas.openxmlformats.org/officeDocument/2006/relationships/image" Target="NULL"/><Relationship Id="rId47"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46" Type="http://schemas.openxmlformats.org/officeDocument/2006/relationships/image" Target="NULL"/><Relationship Id="rId2" Type="http://schemas.openxmlformats.org/officeDocument/2006/relationships/notesSlide" Target="../notesSlides/notesSlide10.xml"/><Relationship Id="rId16" Type="http://schemas.openxmlformats.org/officeDocument/2006/relationships/image" Target="NULL"/><Relationship Id="rId41" Type="http://schemas.openxmlformats.org/officeDocument/2006/relationships/image" Target="NULL"/><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49" Type="http://schemas.openxmlformats.org/officeDocument/2006/relationships/image" Target="NULL"/><Relationship Id="rId10" Type="http://schemas.openxmlformats.org/officeDocument/2006/relationships/image" Target="NULL"/><Relationship Id="rId44"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43" Type="http://schemas.openxmlformats.org/officeDocument/2006/relationships/image" Target="NULL"/><Relationship Id="rId48" Type="http://schemas.openxmlformats.org/officeDocument/2006/relationships/image" Target="NUL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D834-5605-6A41-B05B-EAAFE4BBC46A}"/>
              </a:ext>
            </a:extLst>
          </p:cNvPr>
          <p:cNvSpPr>
            <a:spLocks noGrp="1"/>
          </p:cNvSpPr>
          <p:nvPr>
            <p:ph type="ctrTitle"/>
          </p:nvPr>
        </p:nvSpPr>
        <p:spPr/>
        <p:txBody>
          <a:bodyPr/>
          <a:lstStyle/>
          <a:p>
            <a:r>
              <a:rPr lang="en-DE" dirty="0"/>
              <a:t>Dynamic Probabilistic Relational Models</a:t>
            </a:r>
          </a:p>
        </p:txBody>
      </p:sp>
      <p:sp>
        <p:nvSpPr>
          <p:cNvPr id="6" name="Subtitle 5">
            <a:extLst>
              <a:ext uri="{FF2B5EF4-FFF2-40B4-BE49-F238E27FC236}">
                <a16:creationId xmlns:a16="http://schemas.microsoft.com/office/drawing/2014/main" id="{CAABFBC7-B07A-B627-22DD-79D863BEBB91}"/>
              </a:ext>
            </a:extLst>
          </p:cNvPr>
          <p:cNvSpPr>
            <a:spLocks noGrp="1"/>
          </p:cNvSpPr>
          <p:nvPr>
            <p:ph type="subTitle" idx="1"/>
          </p:nvPr>
        </p:nvSpPr>
        <p:spPr/>
        <p:txBody>
          <a:bodyPr/>
          <a:lstStyle/>
          <a:p>
            <a:r>
              <a:rPr lang="en-GB" dirty="0"/>
              <a:t>Lifted Exact Inference:</a:t>
            </a:r>
            <a:br>
              <a:rPr lang="en-GB" dirty="0"/>
            </a:br>
            <a:r>
              <a:rPr lang="en-GB" dirty="0"/>
              <a:t>Lifted Junction </a:t>
            </a:r>
            <a:r>
              <a:rPr lang="en-GB"/>
              <a:t>Tree Algorithm</a:t>
            </a:r>
            <a:endParaRPr lang="en-DE" dirty="0"/>
          </a:p>
        </p:txBody>
      </p:sp>
      <p:sp>
        <p:nvSpPr>
          <p:cNvPr id="5" name="Footer Placeholder 4">
            <a:extLst>
              <a:ext uri="{FF2B5EF4-FFF2-40B4-BE49-F238E27FC236}">
                <a16:creationId xmlns:a16="http://schemas.microsoft.com/office/drawing/2014/main" id="{65E0FEC4-994B-4180-97FD-3AEA642ADF92}"/>
              </a:ext>
            </a:extLst>
          </p:cNvPr>
          <p:cNvSpPr>
            <a:spLocks noGrp="1"/>
          </p:cNvSpPr>
          <p:nvPr>
            <p:ph type="ftr" sz="quarter" idx="11"/>
          </p:nvPr>
        </p:nvSpPr>
        <p:spPr/>
        <p:txBody>
          <a:bodyPr/>
          <a:lstStyle/>
          <a:p>
            <a:pPr>
              <a:defRPr/>
            </a:pPr>
            <a:r>
              <a:rPr lang="de-DE" altLang="de-DE"/>
              <a:t>Marcel Gehrke</a:t>
            </a:r>
            <a:endParaRPr lang="de-DE" altLang="de-DE" dirty="0"/>
          </a:p>
        </p:txBody>
      </p:sp>
      <p:grpSp>
        <p:nvGrpSpPr>
          <p:cNvPr id="3" name="Group 2">
            <a:extLst>
              <a:ext uri="{FF2B5EF4-FFF2-40B4-BE49-F238E27FC236}">
                <a16:creationId xmlns:a16="http://schemas.microsoft.com/office/drawing/2014/main" id="{95EBE9AA-713E-262F-7C92-F3371429224C}"/>
              </a:ext>
            </a:extLst>
          </p:cNvPr>
          <p:cNvGrpSpPr/>
          <p:nvPr/>
        </p:nvGrpSpPr>
        <p:grpSpPr>
          <a:xfrm>
            <a:off x="2951843" y="5145677"/>
            <a:ext cx="6288313" cy="986246"/>
            <a:chOff x="5589344" y="1663629"/>
            <a:chExt cx="6288313" cy="986246"/>
          </a:xfrm>
        </p:grpSpPr>
        <p:cxnSp>
          <p:nvCxnSpPr>
            <p:cNvPr id="4" name="Straight Connector 3">
              <a:extLst>
                <a:ext uri="{FF2B5EF4-FFF2-40B4-BE49-F238E27FC236}">
                  <a16:creationId xmlns:a16="http://schemas.microsoft.com/office/drawing/2014/main" id="{C1B43759-686A-4DC4-A2C1-B6430EE8183B}"/>
                </a:ext>
              </a:extLst>
            </p:cNvPr>
            <p:cNvCxnSpPr>
              <a:cxnSpLocks/>
              <a:stCxn id="19" idx="3"/>
              <a:endCxn id="23"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83E197-EA64-FBF8-C76F-1E7EEC56D58A}"/>
                </a:ext>
              </a:extLst>
            </p:cNvPr>
            <p:cNvCxnSpPr>
              <a:cxnSpLocks/>
              <a:stCxn id="23" idx="3"/>
              <a:endCxn id="21"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112CCC2-D9D5-26CC-51C5-D74BB659DAAC}"/>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5860267-DC96-1874-AAD3-14BA82873FF3}"/>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47" name="TextBox 46">
                    <a:extLst>
                      <a:ext uri="{FF2B5EF4-FFF2-40B4-BE49-F238E27FC236}">
                        <a16:creationId xmlns:a16="http://schemas.microsoft.com/office/drawing/2014/main" id="{968B6452-9E11-6048-9D8F-8773396AC649}"/>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67FA723-E167-98D2-9E14-9F6460B0D13A}"/>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48" name="TextBox 47">
                    <a:extLst>
                      <a:ext uri="{FF2B5EF4-FFF2-40B4-BE49-F238E27FC236}">
                        <a16:creationId xmlns:a16="http://schemas.microsoft.com/office/drawing/2014/main" id="{DF6EDEAB-9B02-A144-9B5E-D1C21C9D478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11" name="Group 10">
              <a:extLst>
                <a:ext uri="{FF2B5EF4-FFF2-40B4-BE49-F238E27FC236}">
                  <a16:creationId xmlns:a16="http://schemas.microsoft.com/office/drawing/2014/main" id="{DE4E02DD-C3C3-5B55-07A2-527DF3ADFCFD}"/>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F512FD9-88C6-BF80-2AF4-931CB3C97E4D}"/>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45" name="TextBox 44">
                    <a:extLst>
                      <a:ext uri="{FF2B5EF4-FFF2-40B4-BE49-F238E27FC236}">
                        <a16:creationId xmlns:a16="http://schemas.microsoft.com/office/drawing/2014/main" id="{A5D72856-B275-3B42-AD07-CFC451AC50DB}"/>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E915A8A-16E0-40F8-4BC8-D450D49FF619}"/>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46" name="TextBox 45">
                    <a:extLst>
                      <a:ext uri="{FF2B5EF4-FFF2-40B4-BE49-F238E27FC236}">
                        <a16:creationId xmlns:a16="http://schemas.microsoft.com/office/drawing/2014/main" id="{C0E0A271-EAA7-7B4E-972D-C92C29A4BBF8}"/>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b="-1724"/>
                    </a:stretch>
                  </a:blipFill>
                  <a:ln>
                    <a:solidFill>
                      <a:srgbClr val="7030A0"/>
                    </a:solidFill>
                  </a:ln>
                </p:spPr>
                <p:txBody>
                  <a:bodyPr/>
                  <a:lstStyle/>
                  <a:p>
                    <a:r>
                      <a:rPr lang="en-GB">
                        <a:noFill/>
                      </a:rPr>
                      <a:t> </a:t>
                    </a:r>
                  </a:p>
                </p:txBody>
              </p:sp>
            </mc:Fallback>
          </mc:AlternateContent>
        </p:grpSp>
        <p:grpSp>
          <p:nvGrpSpPr>
            <p:cNvPr id="12" name="Group 11">
              <a:extLst>
                <a:ext uri="{FF2B5EF4-FFF2-40B4-BE49-F238E27FC236}">
                  <a16:creationId xmlns:a16="http://schemas.microsoft.com/office/drawing/2014/main" id="{99147BB2-A7E0-8392-8FE6-EA6BDC746876}"/>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10A31DF-F0A3-A37D-5CE1-D71A45313C88}"/>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43" name="TextBox 42">
                    <a:extLst>
                      <a:ext uri="{FF2B5EF4-FFF2-40B4-BE49-F238E27FC236}">
                        <a16:creationId xmlns:a16="http://schemas.microsoft.com/office/drawing/2014/main" id="{9156A8CD-81B3-3B43-B79C-59F34FCA4B78}"/>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2E171F6-FC41-D884-A7DF-72B56325F93B}"/>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44" name="TextBox 43">
                    <a:extLst>
                      <a:ext uri="{FF2B5EF4-FFF2-40B4-BE49-F238E27FC236}">
                        <a16:creationId xmlns:a16="http://schemas.microsoft.com/office/drawing/2014/main" id="{1ABF047C-9360-EA49-859C-AC56B3AB64A3}"/>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011E18E-038A-5DC1-4DF6-496C0D35C713}"/>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6" name="Rectangle 35">
                  <a:extLst>
                    <a:ext uri="{FF2B5EF4-FFF2-40B4-BE49-F238E27FC236}">
                      <a16:creationId xmlns:a16="http://schemas.microsoft.com/office/drawing/2014/main" id="{53A6E949-9D09-8C44-BA6F-2399888B88AD}"/>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10C02D3-FF49-317D-FEE7-DCA714E64780}"/>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37" name="Rectangle 36">
                  <a:extLst>
                    <a:ext uri="{FF2B5EF4-FFF2-40B4-BE49-F238E27FC236}">
                      <a16:creationId xmlns:a16="http://schemas.microsoft.com/office/drawing/2014/main" id="{E5423A57-6FF0-0844-A8AB-6D0837A7676E}"/>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69864D-E23E-1326-016A-41DD30BA7B08}"/>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38" name="TextBox 37">
                  <a:extLst>
                    <a:ext uri="{FF2B5EF4-FFF2-40B4-BE49-F238E27FC236}">
                      <a16:creationId xmlns:a16="http://schemas.microsoft.com/office/drawing/2014/main" id="{D7C9D9A6-FEDE-1944-BAB6-31A0732824BD}"/>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F32FFC-F8A7-7B89-25C4-9620F59A067F}"/>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39" name="TextBox 38">
                  <a:extLst>
                    <a:ext uri="{FF2B5EF4-FFF2-40B4-BE49-F238E27FC236}">
                      <a16:creationId xmlns:a16="http://schemas.microsoft.com/office/drawing/2014/main" id="{31597B75-2F9E-0D4C-8BD0-A4F695A3DB0C}"/>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4B8C2AC-61ED-B4E8-C110-CCF257380C7F}"/>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40" name="TextBox 39">
                  <a:extLst>
                    <a:ext uri="{FF2B5EF4-FFF2-40B4-BE49-F238E27FC236}">
                      <a16:creationId xmlns:a16="http://schemas.microsoft.com/office/drawing/2014/main" id="{8B70D394-FDE4-864C-AFB3-D0D3621940F9}"/>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2357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a:xfrm>
                <a:off x="623392" y="1332841"/>
                <a:ext cx="11087099" cy="4171883"/>
              </a:xfrm>
            </p:spPr>
            <p:txBody>
              <a:bodyPr>
                <a:normAutofit fontScale="92500" lnSpcReduction="20000"/>
              </a:bodyPr>
              <a:lstStyle/>
              <a:p>
                <a:r>
                  <a:rPr lang="en-GB" dirty="0"/>
                  <a:t>Next: Make clusters actually independent of each other</a:t>
                </a:r>
              </a:p>
              <a:p>
                <a:pPr lvl="1"/>
                <a:r>
                  <a:rPr lang="en-GB" dirty="0"/>
                  <a:t>E.g., </a:t>
                </a:r>
                <a14:m>
                  <m:oMath xmlns:m="http://schemas.openxmlformats.org/officeDocument/2006/math">
                    <m:sSub>
                      <m:sSubPr>
                        <m:ctrlPr>
                          <a:rPr lang="de-DE" b="0" i="1" smtClean="0">
                            <a:solidFill>
                              <a:srgbClr val="7030A0"/>
                            </a:solidFill>
                            <a:latin typeface="Cambria Math" panose="02040503050406030204" pitchFamily="18" charset="0"/>
                          </a:rPr>
                        </m:ctrlPr>
                      </m:sSubPr>
                      <m:e>
                        <m:r>
                          <a:rPr lang="de-DE" b="1" i="1" smtClean="0">
                            <a:solidFill>
                              <a:srgbClr val="7030A0"/>
                            </a:solidFill>
                            <a:latin typeface="Cambria Math" panose="02040503050406030204" pitchFamily="18" charset="0"/>
                          </a:rPr>
                          <m:t>𝑪</m:t>
                        </m:r>
                      </m:e>
                      <m:sub>
                        <m:r>
                          <a:rPr lang="de-DE" b="0" i="1" smtClean="0">
                            <a:solidFill>
                              <a:srgbClr val="7030A0"/>
                            </a:solidFill>
                            <a:latin typeface="Cambria Math" panose="02040503050406030204" pitchFamily="18" charset="0"/>
                          </a:rPr>
                          <m:t>3</m:t>
                        </m:r>
                      </m:sub>
                    </m:sSub>
                  </m:oMath>
                </a14:m>
                <a:r>
                  <a:rPr lang="en-GB" dirty="0">
                    <a:solidFill>
                      <a:srgbClr val="7030A0"/>
                    </a:solidFill>
                  </a:rPr>
                  <a:t>: </a:t>
                </a:r>
                <a14:m>
                  <m:oMath xmlns:m="http://schemas.openxmlformats.org/officeDocument/2006/math">
                    <m:sSub>
                      <m:sSubPr>
                        <m:ctrlPr>
                          <a:rPr lang="de-DE" i="1">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𝑔</m:t>
                        </m:r>
                      </m:e>
                      <m:sub>
                        <m:r>
                          <a:rPr lang="de-DE" i="1">
                            <a:solidFill>
                              <a:srgbClr val="7030A0"/>
                            </a:solidFill>
                            <a:latin typeface="Cambria Math" panose="02040503050406030204" pitchFamily="18" charset="0"/>
                          </a:rPr>
                          <m:t>3</m:t>
                        </m:r>
                      </m:sub>
                    </m:sSub>
                  </m:oMath>
                </a14:m>
                <a:r>
                  <a:rPr lang="en-GB" dirty="0">
                    <a:solidFill>
                      <a:srgbClr val="7030A0"/>
                    </a:solidFill>
                  </a:rPr>
                  <a:t> ➝ independent of the rest given</a:t>
                </a:r>
                <a:r>
                  <a:rPr lang="en-GB" dirty="0">
                    <a:solidFill>
                      <a:srgbClr val="C00000"/>
                    </a:solidFill>
                  </a:rPr>
                  <a:t> </a:t>
                </a:r>
                <a14:m>
                  <m:oMath xmlns:m="http://schemas.openxmlformats.org/officeDocument/2006/math">
                    <m:r>
                      <a:rPr lang="de-DE" i="1">
                        <a:latin typeface="Cambria Math" charset="0"/>
                      </a:rPr>
                      <m:t>𝐸𝑝𝑖𝑑</m:t>
                    </m:r>
                    <m:r>
                      <a:rPr lang="de-DE" i="1">
                        <a:latin typeface="Cambria Math" panose="02040503050406030204" pitchFamily="18" charset="0"/>
                      </a:rPr>
                      <m:t>,</m:t>
                    </m:r>
                    <m:r>
                      <a:rPr lang="de-DE" i="1">
                        <a:latin typeface="Cambria Math" panose="02040503050406030204" pitchFamily="18" charset="0"/>
                      </a:rPr>
                      <m:t>𝑆𝑖𝑐𝑘</m:t>
                    </m:r>
                    <m:d>
                      <m:dPr>
                        <m:ctrlPr>
                          <a:rPr lang="de-DE" i="1">
                            <a:latin typeface="Cambria Math" panose="02040503050406030204" pitchFamily="18" charset="0"/>
                          </a:rPr>
                        </m:ctrlPr>
                      </m:dPr>
                      <m:e>
                        <m:r>
                          <a:rPr lang="de-DE" i="1">
                            <a:latin typeface="Cambria Math" panose="02040503050406030204" pitchFamily="18" charset="0"/>
                          </a:rPr>
                          <m:t>𝑋</m:t>
                        </m:r>
                      </m:e>
                    </m:d>
                  </m:oMath>
                </a14:m>
                <a:endParaRPr lang="de-DE" dirty="0"/>
              </a:p>
              <a:p>
                <a:pPr lvl="2"/>
                <a:r>
                  <a:rPr lang="en-GB" dirty="0">
                    <a:solidFill>
                      <a:srgbClr val="7030A0"/>
                    </a:solidFill>
                  </a:rPr>
                  <a:t>Asks</a:t>
                </a:r>
                <a:r>
                  <a:rPr lang="en-GB" dirty="0">
                    <a:solidFill>
                      <a:schemeClr val="tx1">
                        <a:lumMod val="50000"/>
                        <a:lumOff val="50000"/>
                      </a:schemeClr>
                    </a:solidFill>
                  </a:rPr>
                  <a:t> </a:t>
                </a:r>
                <a:r>
                  <a:rPr lang="en-GB" dirty="0">
                    <a:solidFill>
                      <a:schemeClr val="tx1">
                        <a:lumMod val="60000"/>
                        <a:lumOff val="40000"/>
                      </a:schemeClr>
                    </a:solidFill>
                  </a:rPr>
                  <a:t>neighbour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a:t>
                </a:r>
                <a:r>
                  <a:rPr lang="en-GB" dirty="0">
                    <a:solidFill>
                      <a:srgbClr val="7030A0"/>
                    </a:solidFill>
                  </a:rPr>
                  <a:t>for information on </a:t>
                </a:r>
                <a14:m>
                  <m:oMath xmlns:m="http://schemas.openxmlformats.org/officeDocument/2006/math">
                    <m:r>
                      <a:rPr lang="de-DE" i="1">
                        <a:latin typeface="Cambria Math" charset="0"/>
                      </a:rPr>
                      <m:t>𝐸𝑝𝑖𝑑</m:t>
                    </m:r>
                    <m:r>
                      <a:rPr lang="de-DE" i="1">
                        <a:latin typeface="Cambria Math" panose="02040503050406030204" pitchFamily="18" charset="0"/>
                      </a:rPr>
                      <m:t>,</m:t>
                    </m:r>
                    <m:r>
                      <a:rPr lang="de-DE" i="1">
                        <a:latin typeface="Cambria Math" panose="02040503050406030204" pitchFamily="18" charset="0"/>
                      </a:rPr>
                      <m:t>𝑆𝑖𝑐𝑘</m:t>
                    </m:r>
                    <m:d>
                      <m:dPr>
                        <m:ctrlPr>
                          <a:rPr lang="de-DE" i="1">
                            <a:latin typeface="Cambria Math" panose="02040503050406030204" pitchFamily="18" charset="0"/>
                          </a:rPr>
                        </m:ctrlPr>
                      </m:dPr>
                      <m:e>
                        <m:r>
                          <a:rPr lang="de-DE" i="1">
                            <a:latin typeface="Cambria Math" panose="02040503050406030204" pitchFamily="18" charset="0"/>
                          </a:rPr>
                          <m:t>𝑋</m:t>
                        </m:r>
                      </m:e>
                    </m:d>
                  </m:oMath>
                </a14:m>
                <a:endParaRPr lang="en-GB" dirty="0">
                  <a:solidFill>
                    <a:schemeClr val="tx1">
                      <a:lumMod val="50000"/>
                      <a:lumOff val="50000"/>
                    </a:schemeClr>
                  </a:solidFill>
                </a:endParaRPr>
              </a:p>
              <a:p>
                <a:pPr lvl="3"/>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asks </a:t>
                </a:r>
                <a:r>
                  <a:rPr lang="en-GB" dirty="0">
                    <a:solidFill>
                      <a:schemeClr val="accent6"/>
                    </a:solidFill>
                  </a:rPr>
                  <a:t>neighbour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b="0" i="1" smtClean="0">
                            <a:solidFill>
                              <a:schemeClr val="accent6"/>
                            </a:solidFill>
                            <a:latin typeface="Cambria Math" panose="02040503050406030204" pitchFamily="18" charset="0"/>
                          </a:rPr>
                          <m:t>1</m:t>
                        </m:r>
                      </m:sub>
                    </m:sSub>
                  </m:oMath>
                </a14:m>
                <a:r>
                  <a:rPr lang="en-GB" dirty="0">
                    <a:solidFill>
                      <a:schemeClr val="tx1">
                        <a:lumMod val="50000"/>
                        <a:lumOff val="50000"/>
                      </a:schemeClr>
                    </a:solidFill>
                  </a:rPr>
                  <a:t> </a:t>
                </a:r>
                <a:r>
                  <a:rPr lang="en-GB" dirty="0">
                    <a:solidFill>
                      <a:schemeClr val="tx1">
                        <a:lumMod val="60000"/>
                        <a:lumOff val="40000"/>
                      </a:schemeClr>
                    </a:solidFill>
                  </a:rPr>
                  <a:t>for information on </a:t>
                </a:r>
                <a14:m>
                  <m:oMath xmlns:m="http://schemas.openxmlformats.org/officeDocument/2006/math">
                    <m:r>
                      <a:rPr lang="de-DE" i="1">
                        <a:latin typeface="Cambria Math" charset="0"/>
                      </a:rPr>
                      <m:t>𝐸𝑝𝑖𝑑</m:t>
                    </m:r>
                  </m:oMath>
                </a14:m>
                <a:endParaRPr lang="en-GB" dirty="0">
                  <a:solidFill>
                    <a:schemeClr val="tx1">
                      <a:lumMod val="50000"/>
                      <a:lumOff val="50000"/>
                    </a:schemeClr>
                  </a:solidFill>
                </a:endParaRPr>
              </a:p>
              <a:p>
                <a:pPr lvl="4"/>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r>
                  <a:rPr lang="en-GB" dirty="0">
                    <a:solidFill>
                      <a:schemeClr val="accent6"/>
                    </a:solidFill>
                  </a:rPr>
                  <a:t> sends information on </a:t>
                </a:r>
                <a14:m>
                  <m:oMath xmlns:m="http://schemas.openxmlformats.org/officeDocument/2006/math">
                    <m:r>
                      <a:rPr lang="de-DE" i="1">
                        <a:latin typeface="Cambria Math" charset="0"/>
                      </a:rPr>
                      <m:t>𝐸𝑝𝑖𝑑</m:t>
                    </m:r>
                  </m:oMath>
                </a14:m>
                <a:r>
                  <a:rPr lang="en-GB" dirty="0">
                    <a:solidFill>
                      <a:schemeClr val="tx1">
                        <a:lumMod val="50000"/>
                        <a:lumOff val="50000"/>
                      </a:schemeClr>
                    </a:solidFill>
                  </a:rPr>
                  <a:t> </a:t>
                </a:r>
                <a:r>
                  <a:rPr lang="en-GB" dirty="0">
                    <a:solidFill>
                      <a:schemeClr val="accent6"/>
                    </a:solidFill>
                  </a:rPr>
                  <a:t>in a message </a:t>
                </a:r>
                <a14:m>
                  <m:oMath xmlns:m="http://schemas.openxmlformats.org/officeDocument/2006/math">
                    <m:sSub>
                      <m:sSubPr>
                        <m:ctrlPr>
                          <a:rPr lang="de-DE" b="0" i="1" dirty="0" smtClean="0">
                            <a:solidFill>
                              <a:schemeClr val="accent6"/>
                            </a:solidFill>
                            <a:latin typeface="Cambria Math" panose="02040503050406030204" pitchFamily="18" charset="0"/>
                          </a:rPr>
                        </m:ctrlPr>
                      </m:sSubPr>
                      <m:e>
                        <m:r>
                          <a:rPr lang="en-GB" i="1" dirty="0" smtClean="0">
                            <a:solidFill>
                              <a:schemeClr val="accent6"/>
                            </a:solidFill>
                            <a:latin typeface="Cambria Math" panose="02040503050406030204" pitchFamily="18" charset="0"/>
                          </a:rPr>
                          <m:t>𝑚</m:t>
                        </m:r>
                      </m:e>
                      <m:sub>
                        <m:r>
                          <a:rPr lang="de-DE" b="0" i="1" dirty="0" smtClean="0">
                            <a:solidFill>
                              <a:schemeClr val="accent6"/>
                            </a:solidFill>
                            <a:latin typeface="Cambria Math" panose="02040503050406030204" pitchFamily="18" charset="0"/>
                          </a:rPr>
                          <m:t>12</m:t>
                        </m:r>
                      </m:sub>
                    </m:sSub>
                  </m:oMath>
                </a14:m>
                <a:endParaRPr lang="en-GB" dirty="0">
                  <a:solidFill>
                    <a:schemeClr val="tx1">
                      <a:lumMod val="50000"/>
                      <a:lumOff val="50000"/>
                    </a:schemeClr>
                  </a:solidFill>
                </a:endParaRPr>
              </a:p>
              <a:p>
                <a:pPr lvl="5"/>
                <a:r>
                  <a:rPr lang="en-GB" dirty="0">
                    <a:solidFill>
                      <a:schemeClr val="accent6"/>
                    </a:solidFill>
                  </a:rPr>
                  <a:t>Eliminates </a:t>
                </a:r>
                <a14:m>
                  <m:oMath xmlns:m="http://schemas.openxmlformats.org/officeDocument/2006/math">
                    <m:r>
                      <a:rPr lang="de-DE" i="1">
                        <a:solidFill>
                          <a:schemeClr val="accent6"/>
                        </a:solidFill>
                        <a:latin typeface="Cambria Math" charset="0"/>
                      </a:rPr>
                      <m:t>𝑁𝑎𝑡</m:t>
                    </m:r>
                    <m:d>
                      <m:dPr>
                        <m:ctrlPr>
                          <a:rPr lang="de-DE" i="1">
                            <a:solidFill>
                              <a:schemeClr val="accent6"/>
                            </a:solidFill>
                            <a:latin typeface="Cambria Math" panose="02040503050406030204" pitchFamily="18" charset="0"/>
                          </a:rPr>
                        </m:ctrlPr>
                      </m:dPr>
                      <m:e>
                        <m:r>
                          <a:rPr lang="de-DE" i="1">
                            <a:solidFill>
                              <a:schemeClr val="accent6"/>
                            </a:solidFill>
                            <a:latin typeface="Cambria Math" panose="02040503050406030204" pitchFamily="18" charset="0"/>
                          </a:rPr>
                          <m:t>𝐷</m:t>
                        </m:r>
                      </m:e>
                    </m:d>
                  </m:oMath>
                </a14:m>
                <a:r>
                  <a:rPr lang="en-GB" dirty="0">
                    <a:solidFill>
                      <a:schemeClr val="accent6"/>
                    </a:solidFill>
                  </a:rPr>
                  <a:t>, </a:t>
                </a:r>
                <a14:m>
                  <m:oMath xmlns:m="http://schemas.openxmlformats.org/officeDocument/2006/math">
                    <m:r>
                      <a:rPr lang="de-DE" b="0" i="1" smtClean="0">
                        <a:solidFill>
                          <a:schemeClr val="accent6"/>
                        </a:solidFill>
                        <a:latin typeface="Cambria Math" panose="02040503050406030204" pitchFamily="18" charset="0"/>
                      </a:rPr>
                      <m:t>𝐴𝑐𝑐</m:t>
                    </m:r>
                    <m:d>
                      <m:dPr>
                        <m:ctrlPr>
                          <a:rPr lang="de-DE" i="1">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𝐼</m:t>
                        </m:r>
                      </m:e>
                    </m:d>
                  </m:oMath>
                </a14:m>
                <a:r>
                  <a:rPr lang="en-GB" dirty="0">
                    <a:solidFill>
                      <a:schemeClr val="accent6"/>
                    </a:solidFill>
                  </a:rPr>
                  <a:t> from </a:t>
                </a:r>
                <a14:m>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a14:m>
                <a:r>
                  <a:rPr lang="en-GB" dirty="0">
                    <a:solidFill>
                      <a:schemeClr val="accent6"/>
                    </a:solidFill>
                  </a:rPr>
                  <a:t> for </a:t>
                </a:r>
                <a14:m>
                  <m:oMath xmlns:m="http://schemas.openxmlformats.org/officeDocument/2006/math">
                    <m:sSub>
                      <m:sSubPr>
                        <m:ctrlPr>
                          <a:rPr lang="de-DE" b="0" i="1" dirty="0" smtClean="0">
                            <a:solidFill>
                              <a:schemeClr val="accent6"/>
                            </a:solidFill>
                            <a:latin typeface="Cambria Math" panose="02040503050406030204" pitchFamily="18" charset="0"/>
                          </a:rPr>
                        </m:ctrlPr>
                      </m:sSubPr>
                      <m:e>
                        <m:r>
                          <a:rPr lang="en-GB" i="1" dirty="0">
                            <a:solidFill>
                              <a:schemeClr val="accent6"/>
                            </a:solidFill>
                            <a:latin typeface="Cambria Math" panose="02040503050406030204" pitchFamily="18" charset="0"/>
                          </a:rPr>
                          <m:t>𝑚</m:t>
                        </m:r>
                      </m:e>
                      <m:sub>
                        <m:r>
                          <a:rPr lang="de-DE" b="0" i="1" dirty="0" smtClean="0">
                            <a:solidFill>
                              <a:schemeClr val="accent6"/>
                            </a:solidFill>
                            <a:latin typeface="Cambria Math" panose="02040503050406030204" pitchFamily="18" charset="0"/>
                          </a:rPr>
                          <m:t>12</m:t>
                        </m:r>
                      </m:sub>
                    </m:sSub>
                  </m:oMath>
                </a14:m>
                <a:endParaRPr lang="en-GB" dirty="0">
                  <a:solidFill>
                    <a:schemeClr val="accent1"/>
                  </a:solidFill>
                </a:endParaRPr>
              </a:p>
              <a:p>
                <a:pPr lvl="3"/>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sends information on </a:t>
                </a:r>
                <a14:m>
                  <m:oMath xmlns:m="http://schemas.openxmlformats.org/officeDocument/2006/math">
                    <m:r>
                      <a:rPr lang="de-DE" i="1">
                        <a:latin typeface="Cambria Math" charset="0"/>
                      </a:rPr>
                      <m:t>𝐸𝑝𝑖𝑑</m:t>
                    </m:r>
                    <m:r>
                      <a:rPr lang="de-DE" i="1">
                        <a:latin typeface="Cambria Math" panose="02040503050406030204" pitchFamily="18" charset="0"/>
                      </a:rPr>
                      <m:t>,</m:t>
                    </m:r>
                    <m:r>
                      <a:rPr lang="de-DE" i="1">
                        <a:latin typeface="Cambria Math" panose="02040503050406030204" pitchFamily="18" charset="0"/>
                      </a:rPr>
                      <m:t>𝑆𝑖𝑐𝑘</m:t>
                    </m:r>
                    <m:d>
                      <m:dPr>
                        <m:ctrlPr>
                          <a:rPr lang="de-DE" i="1">
                            <a:latin typeface="Cambria Math" panose="02040503050406030204" pitchFamily="18" charset="0"/>
                          </a:rPr>
                        </m:ctrlPr>
                      </m:dPr>
                      <m:e>
                        <m:r>
                          <a:rPr lang="de-DE" i="1">
                            <a:latin typeface="Cambria Math" panose="02040503050406030204" pitchFamily="18" charset="0"/>
                          </a:rPr>
                          <m:t>𝑋</m:t>
                        </m:r>
                      </m:e>
                    </m:d>
                    <m:r>
                      <a:rPr lang="de-DE" i="1">
                        <a:latin typeface="Cambria Math" panose="02040503050406030204" pitchFamily="18" charset="0"/>
                      </a:rPr>
                      <m:t> </m:t>
                    </m:r>
                  </m:oMath>
                </a14:m>
                <a:r>
                  <a:rPr lang="en-GB" dirty="0">
                    <a:solidFill>
                      <a:schemeClr val="tx1">
                        <a:lumMod val="60000"/>
                        <a:lumOff val="40000"/>
                      </a:schemeClr>
                    </a:solidFill>
                  </a:rPr>
                  <a:t>to</a:t>
                </a:r>
                <a:r>
                  <a:rPr lang="en-GB" dirty="0">
                    <a:solidFill>
                      <a:srgbClr val="C00000"/>
                    </a:solidFill>
                  </a:rPr>
                  <a:t> </a:t>
                </a:r>
                <a14:m>
                  <m:oMath xmlns:m="http://schemas.openxmlformats.org/officeDocument/2006/math">
                    <m:sSub>
                      <m:sSubPr>
                        <m:ctrlPr>
                          <a:rPr lang="de-DE" i="1" smtClean="0">
                            <a:solidFill>
                              <a:srgbClr val="7030A0"/>
                            </a:solidFill>
                            <a:latin typeface="Cambria Math" panose="02040503050406030204" pitchFamily="18" charset="0"/>
                          </a:rPr>
                        </m:ctrlPr>
                      </m:sSubPr>
                      <m:e>
                        <m:r>
                          <a:rPr lang="de-DE" b="1" i="1">
                            <a:solidFill>
                              <a:srgbClr val="7030A0"/>
                            </a:solidFill>
                            <a:latin typeface="Cambria Math" panose="02040503050406030204" pitchFamily="18" charset="0"/>
                          </a:rPr>
                          <m:t>𝑪</m:t>
                        </m:r>
                      </m:e>
                      <m:sub>
                        <m:r>
                          <a:rPr lang="de-DE" i="1">
                            <a:solidFill>
                              <a:srgbClr val="7030A0"/>
                            </a:solidFill>
                            <a:latin typeface="Cambria Math" panose="02040503050406030204" pitchFamily="18" charset="0"/>
                          </a:rPr>
                          <m:t>3</m:t>
                        </m:r>
                      </m:sub>
                    </m:sSub>
                  </m:oMath>
                </a14:m>
                <a:r>
                  <a:rPr lang="en-GB" dirty="0">
                    <a:solidFill>
                      <a:schemeClr val="tx1">
                        <a:lumMod val="50000"/>
                        <a:lumOff val="50000"/>
                      </a:schemeClr>
                    </a:solidFill>
                  </a:rPr>
                  <a:t> </a:t>
                </a:r>
                <a:r>
                  <a:rPr lang="en-GB" dirty="0">
                    <a:solidFill>
                      <a:schemeClr val="tx1">
                        <a:lumMod val="60000"/>
                        <a:lumOff val="40000"/>
                      </a:schemeClr>
                    </a:solidFill>
                  </a:rPr>
                  <a:t>in a message </a:t>
                </a:r>
                <a14:m>
                  <m:oMath xmlns:m="http://schemas.openxmlformats.org/officeDocument/2006/math">
                    <m:sSub>
                      <m:sSubPr>
                        <m:ctrlPr>
                          <a:rPr lang="de-DE" b="0" i="1" smtClean="0">
                            <a:solidFill>
                              <a:schemeClr val="tx1">
                                <a:lumMod val="60000"/>
                                <a:lumOff val="40000"/>
                              </a:schemeClr>
                            </a:solidFill>
                            <a:latin typeface="Cambria Math" panose="02040503050406030204" pitchFamily="18" charset="0"/>
                          </a:rPr>
                        </m:ctrlPr>
                      </m:sSubPr>
                      <m:e>
                        <m:r>
                          <a:rPr lang="de-DE" b="0" i="1" smtClean="0">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23</m:t>
                        </m:r>
                      </m:sub>
                    </m:sSub>
                  </m:oMath>
                </a14:m>
                <a:endParaRPr lang="en-GB" dirty="0">
                  <a:solidFill>
                    <a:schemeClr val="tx1">
                      <a:lumMod val="60000"/>
                      <a:lumOff val="40000"/>
                    </a:schemeClr>
                  </a:solidFill>
                </a:endParaRPr>
              </a:p>
              <a:p>
                <a:pPr lvl="4"/>
                <a:r>
                  <a:rPr lang="en-GB" dirty="0">
                    <a:solidFill>
                      <a:schemeClr val="tx1">
                        <a:lumMod val="60000"/>
                        <a:lumOff val="40000"/>
                      </a:schemeClr>
                    </a:solidFill>
                  </a:rPr>
                  <a:t>Eliminates </a:t>
                </a:r>
                <a14:m>
                  <m:oMath xmlns:m="http://schemas.openxmlformats.org/officeDocument/2006/math">
                    <m:r>
                      <a:rPr lang="en-GB" i="1">
                        <a:solidFill>
                          <a:schemeClr val="tx1">
                            <a:lumMod val="60000"/>
                            <a:lumOff val="40000"/>
                          </a:schemeClr>
                        </a:solidFill>
                        <a:latin typeface="Cambria Math" charset="0"/>
                      </a:rPr>
                      <m:t>𝑇𝑟𝑎𝑣𝑒𝑙</m:t>
                    </m:r>
                    <m:d>
                      <m:dPr>
                        <m:ctrlPr>
                          <a:rPr lang="en-GB" i="1">
                            <a:solidFill>
                              <a:schemeClr val="tx1">
                                <a:lumMod val="60000"/>
                                <a:lumOff val="40000"/>
                              </a:schemeClr>
                            </a:solidFill>
                            <a:latin typeface="Cambria Math" panose="02040503050406030204" pitchFamily="18" charset="0"/>
                          </a:rPr>
                        </m:ctrlPr>
                      </m:dPr>
                      <m:e>
                        <m:r>
                          <a:rPr lang="en-GB" i="1">
                            <a:solidFill>
                              <a:schemeClr val="tx1">
                                <a:lumMod val="60000"/>
                                <a:lumOff val="40000"/>
                              </a:schemeClr>
                            </a:solidFill>
                            <a:latin typeface="Cambria Math" charset="0"/>
                          </a:rPr>
                          <m:t>𝑋</m:t>
                        </m:r>
                      </m:e>
                    </m:d>
                  </m:oMath>
                </a14:m>
                <a:r>
                  <a:rPr lang="en-GB" dirty="0">
                    <a:solidFill>
                      <a:schemeClr val="tx1">
                        <a:lumMod val="60000"/>
                        <a:lumOff val="40000"/>
                      </a:schemeClr>
                    </a:solidFill>
                  </a:rPr>
                  <a:t> </a:t>
                </a:r>
                <a:br>
                  <a:rPr lang="en-GB" dirty="0">
                    <a:solidFill>
                      <a:schemeClr val="tx1">
                        <a:lumMod val="60000"/>
                        <a:lumOff val="40000"/>
                      </a:schemeClr>
                    </a:solidFill>
                  </a:rPr>
                </a:br>
                <a:r>
                  <a:rPr lang="en-GB" dirty="0">
                    <a:solidFill>
                      <a:schemeClr val="tx1">
                        <a:lumMod val="60000"/>
                        <a:lumOff val="40000"/>
                      </a:schemeClr>
                    </a:solidFill>
                  </a:rPr>
                  <a:t>from </a:t>
                </a:r>
                <a14:m>
                  <m:oMath xmlns:m="http://schemas.openxmlformats.org/officeDocument/2006/math">
                    <m:sSub>
                      <m:sSubPr>
                        <m:ctrlPr>
                          <a:rPr lang="en-GB" i="1">
                            <a:solidFill>
                              <a:schemeClr val="tx1">
                                <a:lumMod val="60000"/>
                                <a:lumOff val="40000"/>
                              </a:schemeClr>
                            </a:solidFill>
                            <a:latin typeface="Cambria Math" panose="02040503050406030204" pitchFamily="18" charset="0"/>
                          </a:rPr>
                        </m:ctrlPr>
                      </m:sSubPr>
                      <m:e>
                        <m:r>
                          <a:rPr lang="en-GB" i="1">
                            <a:solidFill>
                              <a:schemeClr val="tx1">
                                <a:lumMod val="60000"/>
                                <a:lumOff val="40000"/>
                              </a:schemeClr>
                            </a:solidFill>
                            <a:latin typeface="Cambria Math" panose="02040503050406030204" pitchFamily="18" charset="0"/>
                          </a:rPr>
                          <m:t>𝑔</m:t>
                        </m:r>
                      </m:e>
                      <m:sub>
                        <m:r>
                          <a:rPr lang="en-GB" i="1">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and </a:t>
                </a:r>
                <a14:m>
                  <m:oMath xmlns:m="http://schemas.openxmlformats.org/officeDocument/2006/math">
                    <m:sSub>
                      <m:sSubPr>
                        <m:ctrlPr>
                          <a:rPr lang="de-DE" b="0" i="1" dirty="0" smtClean="0">
                            <a:solidFill>
                              <a:schemeClr val="accent6"/>
                            </a:solidFill>
                            <a:latin typeface="Cambria Math" panose="02040503050406030204" pitchFamily="18" charset="0"/>
                          </a:rPr>
                        </m:ctrlPr>
                      </m:sSubPr>
                      <m:e>
                        <m:r>
                          <a:rPr lang="en-GB" i="1" dirty="0">
                            <a:solidFill>
                              <a:schemeClr val="accent6"/>
                            </a:solidFill>
                            <a:latin typeface="Cambria Math" panose="02040503050406030204" pitchFamily="18" charset="0"/>
                          </a:rPr>
                          <m:t>𝑚</m:t>
                        </m:r>
                      </m:e>
                      <m:sub>
                        <m:r>
                          <a:rPr lang="de-DE" b="0" i="1" dirty="0" smtClean="0">
                            <a:solidFill>
                              <a:schemeClr val="accent6"/>
                            </a:solidFill>
                            <a:latin typeface="Cambria Math" panose="02040503050406030204" pitchFamily="18" charset="0"/>
                          </a:rPr>
                          <m:t>12</m:t>
                        </m:r>
                      </m:sub>
                    </m:sSub>
                  </m:oMath>
                </a14:m>
                <a:r>
                  <a:rPr lang="en-GB" dirty="0">
                    <a:solidFill>
                      <a:schemeClr val="accent6"/>
                    </a:solidFill>
                  </a:rPr>
                  <a:t> </a:t>
                </a:r>
                <a:r>
                  <a:rPr lang="en-GB" dirty="0">
                    <a:solidFill>
                      <a:schemeClr val="tx1">
                        <a:lumMod val="60000"/>
                        <a:lumOff val="40000"/>
                      </a:schemeClr>
                    </a:solidFill>
                  </a:rPr>
                  <a:t>for </a:t>
                </a:r>
                <a14:m>
                  <m:oMath xmlns:m="http://schemas.openxmlformats.org/officeDocument/2006/math">
                    <m:sSub>
                      <m:sSubPr>
                        <m:ctrlPr>
                          <a:rPr lang="de-DE" i="1">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23</m:t>
                        </m:r>
                      </m:sub>
                    </m:sSub>
                  </m:oMath>
                </a14:m>
                <a:endParaRPr lang="de-DE" dirty="0">
                  <a:solidFill>
                    <a:schemeClr val="tx1">
                      <a:lumMod val="50000"/>
                      <a:lumOff val="50000"/>
                    </a:schemeClr>
                  </a:solidFill>
                </a:endParaRPr>
              </a:p>
              <a:p>
                <a:pPr lvl="2"/>
                <a:r>
                  <a:rPr lang="en-GB" dirty="0">
                    <a:solidFill>
                      <a:srgbClr val="7030A0"/>
                    </a:solidFill>
                  </a:rPr>
                  <a:t>With</a:t>
                </a:r>
                <a:r>
                  <a:rPr lang="en-GB" dirty="0">
                    <a:solidFill>
                      <a:srgbClr val="C00000"/>
                    </a:solidFill>
                  </a:rPr>
                  <a:t>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23</m:t>
                        </m:r>
                      </m:sub>
                    </m:sSub>
                  </m:oMath>
                </a14:m>
                <a:r>
                  <a:rPr lang="en-GB" dirty="0">
                    <a:solidFill>
                      <a:srgbClr val="7030A0"/>
                    </a:solidFill>
                  </a:rPr>
                  <a:t>, </a:t>
                </a:r>
                <a14:m>
                  <m:oMath xmlns:m="http://schemas.openxmlformats.org/officeDocument/2006/math">
                    <m:sSub>
                      <m:sSubPr>
                        <m:ctrlPr>
                          <a:rPr lang="de-DE" i="1">
                            <a:solidFill>
                              <a:srgbClr val="7030A0"/>
                            </a:solidFill>
                            <a:latin typeface="Cambria Math" panose="02040503050406030204" pitchFamily="18" charset="0"/>
                          </a:rPr>
                        </m:ctrlPr>
                      </m:sSubPr>
                      <m:e>
                        <m:r>
                          <a:rPr lang="de-DE" b="1" i="1">
                            <a:solidFill>
                              <a:srgbClr val="7030A0"/>
                            </a:solidFill>
                            <a:latin typeface="Cambria Math" panose="02040503050406030204" pitchFamily="18" charset="0"/>
                          </a:rPr>
                          <m:t>𝑪</m:t>
                        </m:r>
                      </m:e>
                      <m:sub>
                        <m:r>
                          <a:rPr lang="de-DE" i="1">
                            <a:solidFill>
                              <a:srgbClr val="7030A0"/>
                            </a:solidFill>
                            <a:latin typeface="Cambria Math" panose="02040503050406030204" pitchFamily="18" charset="0"/>
                          </a:rPr>
                          <m:t>3</m:t>
                        </m:r>
                      </m:sub>
                    </m:sSub>
                  </m:oMath>
                </a14:m>
                <a:r>
                  <a:rPr lang="en-GB" dirty="0">
                    <a:solidFill>
                      <a:srgbClr val="7030A0"/>
                    </a:solidFill>
                  </a:rPr>
                  <a:t> is independent </a:t>
                </a:r>
                <a:br>
                  <a:rPr lang="en-GB" dirty="0">
                    <a:solidFill>
                      <a:srgbClr val="7030A0"/>
                    </a:solidFill>
                  </a:rPr>
                </a:br>
                <a:r>
                  <a:rPr lang="en-GB" dirty="0">
                    <a:solidFill>
                      <a:srgbClr val="7030A0"/>
                    </a:solidFill>
                  </a:rPr>
                  <a:t>from its</a:t>
                </a:r>
                <a:r>
                  <a:rPr lang="en-GB" dirty="0">
                    <a:solidFill>
                      <a:srgbClr val="C00000"/>
                    </a:solidFill>
                  </a:rPr>
                  <a:t> </a:t>
                </a:r>
                <a:r>
                  <a:rPr lang="en-GB" dirty="0">
                    <a:solidFill>
                      <a:schemeClr val="tx1">
                        <a:lumMod val="60000"/>
                        <a:lumOff val="40000"/>
                      </a:schemeClr>
                    </a:solidFill>
                  </a:rPr>
                  <a:t>neighbour </a:t>
                </a:r>
                <a14:m>
                  <m:oMath xmlns:m="http://schemas.openxmlformats.org/officeDocument/2006/math">
                    <m:sSub>
                      <m:sSubPr>
                        <m:ctrlPr>
                          <a:rPr lang="de-DE" i="1">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a:t>
                </a:r>
                <a:r>
                  <a:rPr lang="en-GB" dirty="0">
                    <a:solidFill>
                      <a:srgbClr val="7030A0"/>
                    </a:solidFill>
                  </a:rPr>
                  <a:t>and </a:t>
                </a:r>
                <a:br>
                  <a:rPr lang="en-GB" dirty="0">
                    <a:solidFill>
                      <a:srgbClr val="7030A0"/>
                    </a:solidFill>
                  </a:rPr>
                </a:br>
                <a:r>
                  <a:rPr lang="en-GB" dirty="0">
                    <a:solidFill>
                      <a:srgbClr val="7030A0"/>
                    </a:solidFill>
                  </a:rPr>
                  <a:t>therefore also from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endParaRPr lang="en-GB" dirty="0">
                  <a:solidFill>
                    <a:srgbClr val="C00000"/>
                  </a:solidFill>
                </a:endParaRPr>
              </a:p>
              <a:p>
                <a:pPr lvl="3"/>
                <a:r>
                  <a:rPr lang="en-GB" dirty="0">
                    <a:solidFill>
                      <a:schemeClr val="tx1">
                        <a:lumMod val="60000"/>
                        <a:lumOff val="40000"/>
                      </a:schemeClr>
                    </a:solidFill>
                  </a:rPr>
                  <a:t>As </a:t>
                </a:r>
                <a14:m>
                  <m:oMath xmlns:m="http://schemas.openxmlformats.org/officeDocument/2006/math">
                    <m:sSub>
                      <m:sSubPr>
                        <m:ctrlPr>
                          <a:rPr lang="de-DE" i="1">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is independent </a:t>
                </a:r>
                <a:br>
                  <a:rPr lang="en-GB" dirty="0">
                    <a:solidFill>
                      <a:schemeClr val="tx1">
                        <a:lumMod val="60000"/>
                        <a:lumOff val="40000"/>
                      </a:schemeClr>
                    </a:solidFill>
                  </a:rPr>
                </a:br>
                <a:r>
                  <a:rPr lang="en-GB" dirty="0">
                    <a:solidFill>
                      <a:schemeClr val="tx1">
                        <a:lumMod val="60000"/>
                        <a:lumOff val="40000"/>
                      </a:schemeClr>
                    </a:solidFill>
                  </a:rPr>
                  <a:t>given </a:t>
                </a:r>
                <a14:m>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i="1" dirty="0">
                            <a:solidFill>
                              <a:schemeClr val="accent6"/>
                            </a:solidFill>
                            <a:latin typeface="Cambria Math" panose="02040503050406030204" pitchFamily="18" charset="0"/>
                          </a:rPr>
                          <m:t>𝑚</m:t>
                        </m:r>
                      </m:e>
                      <m:sub>
                        <m:r>
                          <a:rPr lang="de-DE" i="1" dirty="0">
                            <a:solidFill>
                              <a:schemeClr val="accent6"/>
                            </a:solidFill>
                            <a:latin typeface="Cambria Math" panose="02040503050406030204" pitchFamily="18" charset="0"/>
                          </a:rPr>
                          <m:t>12</m:t>
                        </m:r>
                      </m:sub>
                    </m:sSub>
                  </m:oMath>
                </a14:m>
                <a:r>
                  <a:rPr lang="en-GB" dirty="0">
                    <a:solidFill>
                      <a:srgbClr val="C00000"/>
                    </a:solidFill>
                  </a:rPr>
                  <a:t> </a:t>
                </a:r>
                <a:r>
                  <a:rPr lang="en-GB" dirty="0">
                    <a:solidFill>
                      <a:schemeClr val="tx1">
                        <a:lumMod val="60000"/>
                        <a:lumOff val="40000"/>
                      </a:schemeClr>
                    </a:solidFill>
                  </a:rPr>
                  <a:t>from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endParaRPr lang="en-GB" dirty="0">
                  <a:solidFill>
                    <a:srgbClr val="C00000"/>
                  </a:solidFill>
                </a:endParaRPr>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xfrm>
                <a:off x="623392" y="1332841"/>
                <a:ext cx="11087099" cy="4171883"/>
              </a:xfrm>
              <a:blipFill>
                <a:blip r:embed="rId2"/>
                <a:stretch>
                  <a:fillRect l="-1600" t="-3647" b="-912"/>
                </a:stretch>
              </a:blipFill>
            </p:spPr>
            <p:txBody>
              <a:bodyPr/>
              <a:lstStyle/>
              <a:p>
                <a:r>
                  <a:rPr lang="en-DE">
                    <a:noFill/>
                  </a:rPr>
                  <a:t> </a:t>
                </a:r>
              </a:p>
            </p:txBody>
          </p:sp>
        </mc:Fallback>
      </mc:AlternateContent>
      <p:cxnSp>
        <p:nvCxnSpPr>
          <p:cNvPr id="62" name="Curved Connector 61">
            <a:extLst>
              <a:ext uri="{FF2B5EF4-FFF2-40B4-BE49-F238E27FC236}">
                <a16:creationId xmlns:a16="http://schemas.microsoft.com/office/drawing/2014/main" id="{355AA076-0D47-0344-96B8-BEE193F15682}"/>
              </a:ext>
            </a:extLst>
          </p:cNvPr>
          <p:cNvCxnSpPr>
            <a:cxnSpLocks/>
          </p:cNvCxnSpPr>
          <p:nvPr/>
        </p:nvCxnSpPr>
        <p:spPr>
          <a:xfrm rot="16200000" flipV="1">
            <a:off x="9837281" y="3156224"/>
            <a:ext cx="12700" cy="2356640"/>
          </a:xfrm>
          <a:prstGeom prst="curvedConnector3">
            <a:avLst>
              <a:gd name="adj1" fmla="val 180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EA0C3F57-D2BA-9545-899A-839AE77BB524}"/>
                  </a:ext>
                </a:extLst>
              </p:cNvPr>
              <p:cNvSpPr/>
              <p:nvPr/>
            </p:nvSpPr>
            <p:spPr>
              <a:xfrm>
                <a:off x="9260704" y="3863353"/>
                <a:ext cx="1318888" cy="307777"/>
              </a:xfrm>
              <a:prstGeom prst="rect">
                <a:avLst/>
              </a:prstGeom>
            </p:spPr>
            <p:txBody>
              <a:bodyPr wrap="square">
                <a:spAutoFit/>
              </a:bodyPr>
              <a:lstStyle/>
              <a:p>
                <a14:m>
                  <m:oMath xmlns:m="http://schemas.openxmlformats.org/officeDocument/2006/math">
                    <m:r>
                      <a:rPr lang="de-DE" sz="1400" i="1" smtClean="0">
                        <a:latin typeface="Cambria Math" charset="0"/>
                      </a:rPr>
                      <m:t>𝐸𝑝𝑖𝑑</m:t>
                    </m:r>
                    <m:r>
                      <a:rPr lang="de-DE" sz="1400" i="1">
                        <a:latin typeface="Cambria Math" panose="02040503050406030204" pitchFamily="18" charset="0"/>
                      </a:rPr>
                      <m:t>,</m:t>
                    </m:r>
                    <m:r>
                      <a:rPr lang="de-DE" sz="1400" i="1">
                        <a:latin typeface="Cambria Math" panose="02040503050406030204" pitchFamily="18" charset="0"/>
                      </a:rPr>
                      <m:t>𝑆𝑖𝑐𝑘</m:t>
                    </m:r>
                    <m:d>
                      <m:dPr>
                        <m:ctrlPr>
                          <a:rPr lang="de-DE" sz="1400" i="1">
                            <a:latin typeface="Cambria Math" panose="02040503050406030204" pitchFamily="18" charset="0"/>
                          </a:rPr>
                        </m:ctrlPr>
                      </m:dPr>
                      <m:e>
                        <m:r>
                          <a:rPr lang="de-DE" sz="1400" i="1">
                            <a:latin typeface="Cambria Math" panose="02040503050406030204" pitchFamily="18" charset="0"/>
                          </a:rPr>
                          <m:t>𝑋</m:t>
                        </m:r>
                      </m:e>
                    </m:d>
                  </m:oMath>
                </a14:m>
                <a:r>
                  <a:rPr lang="de-DE" sz="1400" dirty="0"/>
                  <a:t>?</a:t>
                </a:r>
              </a:p>
            </p:txBody>
          </p:sp>
        </mc:Choice>
        <mc:Fallback xmlns="">
          <p:sp>
            <p:nvSpPr>
              <p:cNvPr id="63" name="Rectangle 62">
                <a:extLst>
                  <a:ext uri="{FF2B5EF4-FFF2-40B4-BE49-F238E27FC236}">
                    <a16:creationId xmlns:a16="http://schemas.microsoft.com/office/drawing/2014/main" id="{EA0C3F57-D2BA-9545-899A-839AE77BB524}"/>
                  </a:ext>
                </a:extLst>
              </p:cNvPr>
              <p:cNvSpPr>
                <a:spLocks noRot="1" noChangeAspect="1" noMove="1" noResize="1" noEditPoints="1" noAdjustHandles="1" noChangeArrowheads="1" noChangeShapeType="1" noTextEdit="1"/>
              </p:cNvSpPr>
              <p:nvPr/>
            </p:nvSpPr>
            <p:spPr>
              <a:xfrm>
                <a:off x="9260704" y="3863353"/>
                <a:ext cx="1318888" cy="307777"/>
              </a:xfrm>
              <a:prstGeom prst="rect">
                <a:avLst/>
              </a:prstGeom>
              <a:blipFill>
                <a:blip r:embed="rId3"/>
                <a:stretch>
                  <a:fillRect b="-20000"/>
                </a:stretch>
              </a:blipFill>
            </p:spPr>
            <p:txBody>
              <a:bodyPr/>
              <a:lstStyle/>
              <a:p>
                <a:r>
                  <a:rPr lang="en-GB">
                    <a:noFill/>
                  </a:rPr>
                  <a:t> </a:t>
                </a:r>
              </a:p>
            </p:txBody>
          </p:sp>
        </mc:Fallback>
      </mc:AlternateContent>
      <p:cxnSp>
        <p:nvCxnSpPr>
          <p:cNvPr id="64" name="Curved Connector 63">
            <a:extLst>
              <a:ext uri="{FF2B5EF4-FFF2-40B4-BE49-F238E27FC236}">
                <a16:creationId xmlns:a16="http://schemas.microsoft.com/office/drawing/2014/main" id="{251318D5-A8BF-E742-B33D-2D8B9829902B}"/>
              </a:ext>
            </a:extLst>
          </p:cNvPr>
          <p:cNvCxnSpPr>
            <a:cxnSpLocks/>
          </p:cNvCxnSpPr>
          <p:nvPr/>
        </p:nvCxnSpPr>
        <p:spPr>
          <a:xfrm rot="16200000" flipV="1">
            <a:off x="7459632" y="3135215"/>
            <a:ext cx="12700" cy="2398659"/>
          </a:xfrm>
          <a:prstGeom prst="curvedConnector3">
            <a:avLst>
              <a:gd name="adj1" fmla="val 1800000"/>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607D896A-5ED7-D146-85CB-92AAF27E87DE}"/>
                  </a:ext>
                </a:extLst>
              </p:cNvPr>
              <p:cNvSpPr/>
              <p:nvPr/>
            </p:nvSpPr>
            <p:spPr>
              <a:xfrm>
                <a:off x="7144593" y="3863353"/>
                <a:ext cx="659444" cy="307777"/>
              </a:xfrm>
              <a:prstGeom prst="rect">
                <a:avLst/>
              </a:prstGeom>
            </p:spPr>
            <p:txBody>
              <a:bodyPr wrap="square">
                <a:spAutoFit/>
              </a:bodyPr>
              <a:lstStyle/>
              <a:p>
                <a14:m>
                  <m:oMath xmlns:m="http://schemas.openxmlformats.org/officeDocument/2006/math">
                    <m:r>
                      <a:rPr lang="de-DE" sz="1400" i="1" smtClean="0">
                        <a:latin typeface="Cambria Math" charset="0"/>
                      </a:rPr>
                      <m:t>𝐸𝑝𝑖𝑑</m:t>
                    </m:r>
                  </m:oMath>
                </a14:m>
                <a:r>
                  <a:rPr lang="de-DE" sz="1400" dirty="0"/>
                  <a:t>?</a:t>
                </a:r>
              </a:p>
            </p:txBody>
          </p:sp>
        </mc:Choice>
        <mc:Fallback xmlns="">
          <p:sp>
            <p:nvSpPr>
              <p:cNvPr id="65" name="Rectangle 64">
                <a:extLst>
                  <a:ext uri="{FF2B5EF4-FFF2-40B4-BE49-F238E27FC236}">
                    <a16:creationId xmlns:a16="http://schemas.microsoft.com/office/drawing/2014/main" id="{607D896A-5ED7-D146-85CB-92AAF27E87DE}"/>
                  </a:ext>
                </a:extLst>
              </p:cNvPr>
              <p:cNvSpPr>
                <a:spLocks noRot="1" noChangeAspect="1" noMove="1" noResize="1" noEditPoints="1" noAdjustHandles="1" noChangeArrowheads="1" noChangeShapeType="1" noTextEdit="1"/>
              </p:cNvSpPr>
              <p:nvPr/>
            </p:nvSpPr>
            <p:spPr>
              <a:xfrm>
                <a:off x="7144593" y="3863353"/>
                <a:ext cx="659444" cy="307777"/>
              </a:xfrm>
              <a:prstGeom prst="rect">
                <a:avLst/>
              </a:prstGeom>
              <a:blipFill>
                <a:blip r:embed="rId4"/>
                <a:stretch>
                  <a:fillRect b="-20000"/>
                </a:stretch>
              </a:blipFill>
            </p:spPr>
            <p:txBody>
              <a:bodyPr/>
              <a:lstStyle/>
              <a:p>
                <a:r>
                  <a:rPr lang="en-GB">
                    <a:noFill/>
                  </a:rPr>
                  <a:t> </a:t>
                </a:r>
              </a:p>
            </p:txBody>
          </p:sp>
        </mc:Fallback>
      </mc:AlternateContent>
      <p:cxnSp>
        <p:nvCxnSpPr>
          <p:cNvPr id="92" name="Straight Arrow Connector 91">
            <a:extLst>
              <a:ext uri="{FF2B5EF4-FFF2-40B4-BE49-F238E27FC236}">
                <a16:creationId xmlns:a16="http://schemas.microsoft.com/office/drawing/2014/main" id="{64A1E419-89D0-5448-8474-5C462225F7DA}"/>
              </a:ext>
            </a:extLst>
          </p:cNvPr>
          <p:cNvCxnSpPr>
            <a:cxnSpLocks/>
            <a:endCxn id="93" idx="0"/>
          </p:cNvCxnSpPr>
          <p:nvPr/>
        </p:nvCxnSpPr>
        <p:spPr>
          <a:xfrm>
            <a:off x="6260301" y="5317575"/>
            <a:ext cx="0" cy="25528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7002723-03C7-464C-821A-96B6FF560597}"/>
                  </a:ext>
                </a:extLst>
              </p:cNvPr>
              <p:cNvSpPr txBox="1"/>
              <p:nvPr/>
            </p:nvSpPr>
            <p:spPr>
              <a:xfrm>
                <a:off x="5944638" y="5572859"/>
                <a:ext cx="6313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𝑚</m:t>
                          </m:r>
                        </m:e>
                        <m:sub>
                          <m:r>
                            <a:rPr lang="de-DE" i="1">
                              <a:solidFill>
                                <a:schemeClr val="accent6"/>
                              </a:solidFill>
                              <a:latin typeface="Cambria Math" panose="02040503050406030204" pitchFamily="18" charset="0"/>
                            </a:rPr>
                            <m:t>12</m:t>
                          </m:r>
                        </m:sub>
                      </m:sSub>
                    </m:oMath>
                  </m:oMathPara>
                </a14:m>
                <a:endParaRPr lang="en-GB" dirty="0">
                  <a:solidFill>
                    <a:schemeClr val="accent6"/>
                  </a:solidFill>
                </a:endParaRPr>
              </a:p>
            </p:txBody>
          </p:sp>
        </mc:Choice>
        <mc:Fallback xmlns="">
          <p:sp>
            <p:nvSpPr>
              <p:cNvPr id="93" name="TextBox 92">
                <a:extLst>
                  <a:ext uri="{FF2B5EF4-FFF2-40B4-BE49-F238E27FC236}">
                    <a16:creationId xmlns:a16="http://schemas.microsoft.com/office/drawing/2014/main" id="{B7002723-03C7-464C-821A-96B6FF560597}"/>
                  </a:ext>
                </a:extLst>
              </p:cNvPr>
              <p:cNvSpPr txBox="1">
                <a:spLocks noRot="1" noChangeAspect="1" noMove="1" noResize="1" noEditPoints="1" noAdjustHandles="1" noChangeArrowheads="1" noChangeShapeType="1" noTextEdit="1"/>
              </p:cNvSpPr>
              <p:nvPr/>
            </p:nvSpPr>
            <p:spPr>
              <a:xfrm>
                <a:off x="5944638" y="5572859"/>
                <a:ext cx="631327" cy="369332"/>
              </a:xfrm>
              <a:prstGeom prst="rect">
                <a:avLst/>
              </a:prstGeom>
              <a:blipFill>
                <a:blip r:embed="rId5"/>
                <a:stretch>
                  <a:fillRect/>
                </a:stretch>
              </a:blipFill>
            </p:spPr>
            <p:txBody>
              <a:bodyPr/>
              <a:lstStyle/>
              <a:p>
                <a:r>
                  <a:rPr lang="en-GB">
                    <a:noFill/>
                  </a:rPr>
                  <a:t> </a:t>
                </a:r>
              </a:p>
            </p:txBody>
          </p:sp>
        </mc:Fallback>
      </mc:AlternateContent>
      <p:cxnSp>
        <p:nvCxnSpPr>
          <p:cNvPr id="95" name="Curved Connector 94">
            <a:extLst>
              <a:ext uri="{FF2B5EF4-FFF2-40B4-BE49-F238E27FC236}">
                <a16:creationId xmlns:a16="http://schemas.microsoft.com/office/drawing/2014/main" id="{28C1F1AC-EA6E-D84A-823E-B1C754D10A70}"/>
              </a:ext>
            </a:extLst>
          </p:cNvPr>
          <p:cNvCxnSpPr>
            <a:cxnSpLocks/>
            <a:stCxn id="93" idx="3"/>
            <a:endCxn id="99" idx="2"/>
          </p:cNvCxnSpPr>
          <p:nvPr/>
        </p:nvCxnSpPr>
        <p:spPr>
          <a:xfrm flipV="1">
            <a:off x="6575965" y="5363061"/>
            <a:ext cx="1747257" cy="394465"/>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2C5BF53-51BD-7B48-96BD-F41B5DFBD22A}"/>
                  </a:ext>
                </a:extLst>
              </p:cNvPr>
              <p:cNvSpPr txBox="1"/>
              <p:nvPr/>
            </p:nvSpPr>
            <p:spPr>
              <a:xfrm>
                <a:off x="8007558" y="4993728"/>
                <a:ext cx="6313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𝑚</m:t>
                          </m:r>
                        </m:e>
                        <m:sub>
                          <m:r>
                            <a:rPr lang="de-DE" i="1">
                              <a:solidFill>
                                <a:schemeClr val="accent6"/>
                              </a:solidFill>
                              <a:latin typeface="Cambria Math" panose="02040503050406030204" pitchFamily="18" charset="0"/>
                            </a:rPr>
                            <m:t>12</m:t>
                          </m:r>
                        </m:sub>
                      </m:sSub>
                    </m:oMath>
                  </m:oMathPara>
                </a14:m>
                <a:endParaRPr lang="en-GB" dirty="0">
                  <a:solidFill>
                    <a:schemeClr val="accent6"/>
                  </a:solidFill>
                </a:endParaRPr>
              </a:p>
            </p:txBody>
          </p:sp>
        </mc:Choice>
        <mc:Fallback xmlns="">
          <p:sp>
            <p:nvSpPr>
              <p:cNvPr id="99" name="TextBox 98">
                <a:extLst>
                  <a:ext uri="{FF2B5EF4-FFF2-40B4-BE49-F238E27FC236}">
                    <a16:creationId xmlns:a16="http://schemas.microsoft.com/office/drawing/2014/main" id="{32C5BF53-51BD-7B48-96BD-F41B5DFBD22A}"/>
                  </a:ext>
                </a:extLst>
              </p:cNvPr>
              <p:cNvSpPr txBox="1">
                <a:spLocks noRot="1" noChangeAspect="1" noMove="1" noResize="1" noEditPoints="1" noAdjustHandles="1" noChangeArrowheads="1" noChangeShapeType="1" noTextEdit="1"/>
              </p:cNvSpPr>
              <p:nvPr/>
            </p:nvSpPr>
            <p:spPr>
              <a:xfrm>
                <a:off x="8007558" y="4993728"/>
                <a:ext cx="631327"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DD23807B-0131-F44C-894A-1DAB55DB9EDF}"/>
                  </a:ext>
                </a:extLst>
              </p:cNvPr>
              <p:cNvSpPr/>
              <p:nvPr/>
            </p:nvSpPr>
            <p:spPr>
              <a:xfrm>
                <a:off x="7376401" y="5650909"/>
                <a:ext cx="619978" cy="307777"/>
              </a:xfrm>
              <a:prstGeom prst="rect">
                <a:avLst/>
              </a:prstGeom>
            </p:spPr>
            <p:txBody>
              <a:bodyPr wrap="none">
                <a:spAutoFit/>
              </a:bodyPr>
              <a:lstStyle/>
              <a:p>
                <a14:m>
                  <m:oMath xmlns:m="http://schemas.openxmlformats.org/officeDocument/2006/math">
                    <m:r>
                      <a:rPr lang="de-DE" sz="1400" i="1">
                        <a:latin typeface="Cambria Math" charset="0"/>
                      </a:rPr>
                      <m:t>𝐸𝑝𝑖𝑑</m:t>
                    </m:r>
                  </m:oMath>
                </a14:m>
                <a:r>
                  <a:rPr lang="en-GB" sz="1400" dirty="0"/>
                  <a:t>!</a:t>
                </a:r>
              </a:p>
            </p:txBody>
          </p:sp>
        </mc:Choice>
        <mc:Fallback xmlns="">
          <p:sp>
            <p:nvSpPr>
              <p:cNvPr id="100" name="Rectangle 99">
                <a:extLst>
                  <a:ext uri="{FF2B5EF4-FFF2-40B4-BE49-F238E27FC236}">
                    <a16:creationId xmlns:a16="http://schemas.microsoft.com/office/drawing/2014/main" id="{DD23807B-0131-F44C-894A-1DAB55DB9EDF}"/>
                  </a:ext>
                </a:extLst>
              </p:cNvPr>
              <p:cNvSpPr>
                <a:spLocks noRot="1" noChangeAspect="1" noMove="1" noResize="1" noEditPoints="1" noAdjustHandles="1" noChangeArrowheads="1" noChangeShapeType="1" noTextEdit="1"/>
              </p:cNvSpPr>
              <p:nvPr/>
            </p:nvSpPr>
            <p:spPr>
              <a:xfrm>
                <a:off x="7376401" y="5650909"/>
                <a:ext cx="619978" cy="307777"/>
              </a:xfrm>
              <a:prstGeom prst="rect">
                <a:avLst/>
              </a:prstGeom>
              <a:blipFill>
                <a:blip r:embed="rId7"/>
                <a:stretch>
                  <a:fillRect b="-20000"/>
                </a:stretch>
              </a:blipFill>
            </p:spPr>
            <p:txBody>
              <a:bodyPr/>
              <a:lstStyle/>
              <a:p>
                <a:r>
                  <a:rPr lang="en-GB">
                    <a:noFill/>
                  </a:rPr>
                  <a:t> </a:t>
                </a:r>
              </a:p>
            </p:txBody>
          </p:sp>
        </mc:Fallback>
      </mc:AlternateContent>
      <p:cxnSp>
        <p:nvCxnSpPr>
          <p:cNvPr id="101" name="Straight Arrow Connector 100">
            <a:extLst>
              <a:ext uri="{FF2B5EF4-FFF2-40B4-BE49-F238E27FC236}">
                <a16:creationId xmlns:a16="http://schemas.microsoft.com/office/drawing/2014/main" id="{EF659FFB-B6A8-1F49-89F1-968AC503A772}"/>
              </a:ext>
            </a:extLst>
          </p:cNvPr>
          <p:cNvCxnSpPr>
            <a:cxnSpLocks/>
            <a:stCxn id="110" idx="1"/>
            <a:endCxn id="102" idx="0"/>
          </p:cNvCxnSpPr>
          <p:nvPr/>
        </p:nvCxnSpPr>
        <p:spPr>
          <a:xfrm flipH="1">
            <a:off x="8453704" y="5390109"/>
            <a:ext cx="456" cy="160027"/>
          </a:xfrm>
          <a:prstGeom prst="straightConnector1">
            <a:avLst/>
          </a:prstGeom>
          <a:ln w="1905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9857177D-A462-064E-8953-BB5CB070A62E}"/>
                  </a:ext>
                </a:extLst>
              </p:cNvPr>
              <p:cNvSpPr txBox="1"/>
              <p:nvPr/>
            </p:nvSpPr>
            <p:spPr>
              <a:xfrm>
                <a:off x="8135380" y="5550135"/>
                <a:ext cx="636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23</m:t>
                          </m:r>
                        </m:sub>
                      </m:sSub>
                    </m:oMath>
                  </m:oMathPara>
                </a14:m>
                <a:endParaRPr lang="en-GB" dirty="0">
                  <a:solidFill>
                    <a:schemeClr val="tx1">
                      <a:lumMod val="60000"/>
                      <a:lumOff val="40000"/>
                    </a:schemeClr>
                  </a:solidFill>
                </a:endParaRPr>
              </a:p>
            </p:txBody>
          </p:sp>
        </mc:Choice>
        <mc:Fallback xmlns="">
          <p:sp>
            <p:nvSpPr>
              <p:cNvPr id="102" name="TextBox 101">
                <a:extLst>
                  <a:ext uri="{FF2B5EF4-FFF2-40B4-BE49-F238E27FC236}">
                    <a16:creationId xmlns:a16="http://schemas.microsoft.com/office/drawing/2014/main" id="{9857177D-A462-064E-8953-BB5CB070A62E}"/>
                  </a:ext>
                </a:extLst>
              </p:cNvPr>
              <p:cNvSpPr txBox="1">
                <a:spLocks noRot="1" noChangeAspect="1" noMove="1" noResize="1" noEditPoints="1" noAdjustHandles="1" noChangeArrowheads="1" noChangeShapeType="1" noTextEdit="1"/>
              </p:cNvSpPr>
              <p:nvPr/>
            </p:nvSpPr>
            <p:spPr>
              <a:xfrm>
                <a:off x="8135380" y="5550135"/>
                <a:ext cx="636649" cy="369332"/>
              </a:xfrm>
              <a:prstGeom prst="rect">
                <a:avLst/>
              </a:prstGeom>
              <a:blipFill>
                <a:blip r:embed="rId8"/>
                <a:stretch>
                  <a:fillRect/>
                </a:stretch>
              </a:blipFill>
            </p:spPr>
            <p:txBody>
              <a:bodyPr/>
              <a:lstStyle/>
              <a:p>
                <a:r>
                  <a:rPr lang="en-GB">
                    <a:noFill/>
                  </a:rPr>
                  <a:t> </a:t>
                </a:r>
              </a:p>
            </p:txBody>
          </p:sp>
        </mc:Fallback>
      </mc:AlternateContent>
      <p:cxnSp>
        <p:nvCxnSpPr>
          <p:cNvPr id="103" name="Curved Connector 102">
            <a:extLst>
              <a:ext uri="{FF2B5EF4-FFF2-40B4-BE49-F238E27FC236}">
                <a16:creationId xmlns:a16="http://schemas.microsoft.com/office/drawing/2014/main" id="{9488FD91-589C-B64A-9DE5-FC2CED23E246}"/>
              </a:ext>
            </a:extLst>
          </p:cNvPr>
          <p:cNvCxnSpPr>
            <a:cxnSpLocks/>
            <a:stCxn id="102" idx="3"/>
            <a:endCxn id="104" idx="2"/>
          </p:cNvCxnSpPr>
          <p:nvPr/>
        </p:nvCxnSpPr>
        <p:spPr>
          <a:xfrm flipV="1">
            <a:off x="8772028" y="5369879"/>
            <a:ext cx="1915478" cy="364923"/>
          </a:xfrm>
          <a:prstGeom prst="curvedConnector2">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8D7F5028-9969-204A-8D3E-E3D8D80164DA}"/>
                  </a:ext>
                </a:extLst>
              </p:cNvPr>
              <p:cNvSpPr txBox="1"/>
              <p:nvPr/>
            </p:nvSpPr>
            <p:spPr>
              <a:xfrm>
                <a:off x="10369182" y="5000546"/>
                <a:ext cx="636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23</m:t>
                          </m:r>
                        </m:sub>
                      </m:sSub>
                    </m:oMath>
                  </m:oMathPara>
                </a14:m>
                <a:endParaRPr lang="en-GB" dirty="0">
                  <a:solidFill>
                    <a:schemeClr val="tx1">
                      <a:lumMod val="60000"/>
                      <a:lumOff val="40000"/>
                    </a:schemeClr>
                  </a:solidFill>
                </a:endParaRPr>
              </a:p>
            </p:txBody>
          </p:sp>
        </mc:Choice>
        <mc:Fallback xmlns="">
          <p:sp>
            <p:nvSpPr>
              <p:cNvPr id="104" name="TextBox 103">
                <a:extLst>
                  <a:ext uri="{FF2B5EF4-FFF2-40B4-BE49-F238E27FC236}">
                    <a16:creationId xmlns:a16="http://schemas.microsoft.com/office/drawing/2014/main" id="{8D7F5028-9969-204A-8D3E-E3D8D80164DA}"/>
                  </a:ext>
                </a:extLst>
              </p:cNvPr>
              <p:cNvSpPr txBox="1">
                <a:spLocks noRot="1" noChangeAspect="1" noMove="1" noResize="1" noEditPoints="1" noAdjustHandles="1" noChangeArrowheads="1" noChangeShapeType="1" noTextEdit="1"/>
              </p:cNvSpPr>
              <p:nvPr/>
            </p:nvSpPr>
            <p:spPr>
              <a:xfrm>
                <a:off x="10369182" y="5000546"/>
                <a:ext cx="636649"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1630F68B-1FA6-F045-BD78-7AB502B12FB6}"/>
                  </a:ext>
                </a:extLst>
              </p:cNvPr>
              <p:cNvSpPr/>
              <p:nvPr/>
            </p:nvSpPr>
            <p:spPr>
              <a:xfrm>
                <a:off x="9838993" y="5628185"/>
                <a:ext cx="1337995" cy="307777"/>
              </a:xfrm>
              <a:prstGeom prst="rect">
                <a:avLst/>
              </a:prstGeom>
            </p:spPr>
            <p:txBody>
              <a:bodyPr wrap="none">
                <a:spAutoFit/>
              </a:bodyPr>
              <a:lstStyle/>
              <a:p>
                <a14:m>
                  <m:oMath xmlns:m="http://schemas.openxmlformats.org/officeDocument/2006/math">
                    <m:r>
                      <a:rPr lang="de-DE" sz="1400" i="1">
                        <a:latin typeface="Cambria Math" charset="0"/>
                      </a:rPr>
                      <m:t>𝐸𝑝𝑖𝑑</m:t>
                    </m:r>
                    <m:r>
                      <a:rPr lang="de-DE" sz="1400" i="1">
                        <a:latin typeface="Cambria Math" panose="02040503050406030204" pitchFamily="18" charset="0"/>
                      </a:rPr>
                      <m:t>,</m:t>
                    </m:r>
                    <m:r>
                      <a:rPr lang="de-DE" sz="1400" i="1">
                        <a:latin typeface="Cambria Math" panose="02040503050406030204" pitchFamily="18" charset="0"/>
                      </a:rPr>
                      <m:t>𝑆𝑖𝑐𝑘</m:t>
                    </m:r>
                    <m:d>
                      <m:dPr>
                        <m:ctrlPr>
                          <a:rPr lang="de-DE" sz="1400" i="1">
                            <a:latin typeface="Cambria Math" panose="02040503050406030204" pitchFamily="18" charset="0"/>
                          </a:rPr>
                        </m:ctrlPr>
                      </m:dPr>
                      <m:e>
                        <m:r>
                          <a:rPr lang="de-DE" sz="1400" i="1">
                            <a:latin typeface="Cambria Math" panose="02040503050406030204" pitchFamily="18" charset="0"/>
                          </a:rPr>
                          <m:t>𝑋</m:t>
                        </m:r>
                      </m:e>
                    </m:d>
                  </m:oMath>
                </a14:m>
                <a:r>
                  <a:rPr lang="en-GB" sz="1400" dirty="0"/>
                  <a:t>!</a:t>
                </a:r>
              </a:p>
            </p:txBody>
          </p:sp>
        </mc:Choice>
        <mc:Fallback xmlns="">
          <p:sp>
            <p:nvSpPr>
              <p:cNvPr id="105" name="Rectangle 104">
                <a:extLst>
                  <a:ext uri="{FF2B5EF4-FFF2-40B4-BE49-F238E27FC236}">
                    <a16:creationId xmlns:a16="http://schemas.microsoft.com/office/drawing/2014/main" id="{1630F68B-1FA6-F045-BD78-7AB502B12FB6}"/>
                  </a:ext>
                </a:extLst>
              </p:cNvPr>
              <p:cNvSpPr>
                <a:spLocks noRot="1" noChangeAspect="1" noMove="1" noResize="1" noEditPoints="1" noAdjustHandles="1" noChangeArrowheads="1" noChangeShapeType="1" noTextEdit="1"/>
              </p:cNvSpPr>
              <p:nvPr/>
            </p:nvSpPr>
            <p:spPr>
              <a:xfrm>
                <a:off x="9838993" y="5628185"/>
                <a:ext cx="1337995" cy="307777"/>
              </a:xfrm>
              <a:prstGeom prst="rect">
                <a:avLst/>
              </a:prstGeom>
              <a:blipFill>
                <a:blip r:embed="rId10"/>
                <a:stretch>
                  <a:fillRect b="-20000"/>
                </a:stretch>
              </a:blipFill>
            </p:spPr>
            <p:txBody>
              <a:bodyPr/>
              <a:lstStyle/>
              <a:p>
                <a:r>
                  <a:rPr lang="en-GB">
                    <a:noFill/>
                  </a:rPr>
                  <a:t> </a:t>
                </a:r>
              </a:p>
            </p:txBody>
          </p:sp>
        </mc:Fallback>
      </mc:AlternateContent>
      <p:sp>
        <p:nvSpPr>
          <p:cNvPr id="110" name="Left Brace 109">
            <a:extLst>
              <a:ext uri="{FF2B5EF4-FFF2-40B4-BE49-F238E27FC236}">
                <a16:creationId xmlns:a16="http://schemas.microsoft.com/office/drawing/2014/main" id="{6B5A096B-5A48-E44E-9DE0-3D2F33CEE722}"/>
              </a:ext>
            </a:extLst>
          </p:cNvPr>
          <p:cNvSpPr/>
          <p:nvPr/>
        </p:nvSpPr>
        <p:spPr>
          <a:xfrm rot="16200000">
            <a:off x="8377752" y="4961606"/>
            <a:ext cx="152817" cy="704186"/>
          </a:xfrm>
          <a:prstGeom prst="leftBrac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23831E9E-6920-6D47-84D8-0242C12DC409}"/>
                  </a:ext>
                </a:extLst>
              </p:cNvPr>
              <p:cNvSpPr/>
              <p:nvPr/>
            </p:nvSpPr>
            <p:spPr>
              <a:xfrm>
                <a:off x="6225511" y="5258505"/>
                <a:ext cx="1248564" cy="430887"/>
              </a:xfrm>
              <a:prstGeom prst="rect">
                <a:avLst/>
              </a:prstGeom>
            </p:spPr>
            <p:txBody>
              <a:bodyPr wrap="square">
                <a:spAutoFit/>
              </a:bodyPr>
              <a:lstStyle/>
              <a:p>
                <a:r>
                  <a:rPr lang="en-GB" sz="1100" dirty="0">
                    <a:solidFill>
                      <a:schemeClr val="accent6"/>
                    </a:solidFill>
                  </a:rPr>
                  <a:t>Eliminate</a:t>
                </a:r>
              </a:p>
              <a:p>
                <a:pPr/>
                <a14:m>
                  <m:oMathPara xmlns:m="http://schemas.openxmlformats.org/officeDocument/2006/math">
                    <m:oMathParaPr>
                      <m:jc m:val="centerGroup"/>
                    </m:oMathParaPr>
                    <m:oMath xmlns:m="http://schemas.openxmlformats.org/officeDocument/2006/math">
                      <m:r>
                        <a:rPr lang="en-GB" sz="1100" i="1">
                          <a:solidFill>
                            <a:schemeClr val="accent6"/>
                          </a:solidFill>
                          <a:latin typeface="Cambria Math" panose="02040503050406030204" pitchFamily="18" charset="0"/>
                        </a:rPr>
                        <m:t>𝑁𝑎𝑡</m:t>
                      </m:r>
                      <m:d>
                        <m:dPr>
                          <m:ctrlPr>
                            <a:rPr lang="en-GB" sz="1100" i="1">
                              <a:solidFill>
                                <a:schemeClr val="accent6"/>
                              </a:solidFill>
                              <a:latin typeface="Cambria Math" panose="02040503050406030204" pitchFamily="18" charset="0"/>
                            </a:rPr>
                          </m:ctrlPr>
                        </m:dPr>
                        <m:e>
                          <m:r>
                            <a:rPr lang="en-GB" sz="1100" i="1">
                              <a:solidFill>
                                <a:schemeClr val="accent6"/>
                              </a:solidFill>
                              <a:latin typeface="Cambria Math" panose="02040503050406030204" pitchFamily="18" charset="0"/>
                            </a:rPr>
                            <m:t>𝐷</m:t>
                          </m:r>
                        </m:e>
                      </m:d>
                      <m:r>
                        <a:rPr lang="en-GB" sz="1100" i="1">
                          <a:solidFill>
                            <a:schemeClr val="accent6"/>
                          </a:solidFill>
                          <a:latin typeface="Cambria Math" panose="02040503050406030204" pitchFamily="18" charset="0"/>
                        </a:rPr>
                        <m:t>,</m:t>
                      </m:r>
                      <m:r>
                        <a:rPr lang="en-GB" sz="1100" i="1">
                          <a:solidFill>
                            <a:schemeClr val="accent6"/>
                          </a:solidFill>
                          <a:latin typeface="Cambria Math" panose="02040503050406030204" pitchFamily="18" charset="0"/>
                        </a:rPr>
                        <m:t>𝑀𝑎𝑛</m:t>
                      </m:r>
                      <m:d>
                        <m:dPr>
                          <m:ctrlPr>
                            <a:rPr lang="en-GB" sz="1100" i="1">
                              <a:solidFill>
                                <a:schemeClr val="accent6"/>
                              </a:solidFill>
                              <a:latin typeface="Cambria Math" panose="02040503050406030204" pitchFamily="18" charset="0"/>
                            </a:rPr>
                          </m:ctrlPr>
                        </m:dPr>
                        <m:e>
                          <m:r>
                            <a:rPr lang="en-GB" sz="1100" i="1">
                              <a:solidFill>
                                <a:schemeClr val="accent6"/>
                              </a:solidFill>
                              <a:latin typeface="Cambria Math" panose="02040503050406030204" pitchFamily="18" charset="0"/>
                            </a:rPr>
                            <m:t>𝑊</m:t>
                          </m:r>
                        </m:e>
                      </m:d>
                    </m:oMath>
                  </m:oMathPara>
                </a14:m>
                <a:endParaRPr lang="en-GB" sz="1100" dirty="0">
                  <a:solidFill>
                    <a:schemeClr val="accent6"/>
                  </a:solidFill>
                </a:endParaRPr>
              </a:p>
            </p:txBody>
          </p:sp>
        </mc:Choice>
        <mc:Fallback xmlns="">
          <p:sp>
            <p:nvSpPr>
              <p:cNvPr id="112" name="Rectangle 111">
                <a:extLst>
                  <a:ext uri="{FF2B5EF4-FFF2-40B4-BE49-F238E27FC236}">
                    <a16:creationId xmlns:a16="http://schemas.microsoft.com/office/drawing/2014/main" id="{23831E9E-6920-6D47-84D8-0242C12DC409}"/>
                  </a:ext>
                </a:extLst>
              </p:cNvPr>
              <p:cNvSpPr>
                <a:spLocks noRot="1" noChangeAspect="1" noMove="1" noResize="1" noEditPoints="1" noAdjustHandles="1" noChangeArrowheads="1" noChangeShapeType="1" noTextEdit="1"/>
              </p:cNvSpPr>
              <p:nvPr/>
            </p:nvSpPr>
            <p:spPr>
              <a:xfrm>
                <a:off x="6225511" y="5258505"/>
                <a:ext cx="1248564" cy="43088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E1FCEDD5-28E4-2848-9124-160C2BB8BF6B}"/>
                  </a:ext>
                </a:extLst>
              </p:cNvPr>
              <p:cNvSpPr/>
              <p:nvPr/>
            </p:nvSpPr>
            <p:spPr>
              <a:xfrm>
                <a:off x="8444871" y="5299121"/>
                <a:ext cx="750796" cy="430887"/>
              </a:xfrm>
              <a:prstGeom prst="rect">
                <a:avLst/>
              </a:prstGeom>
            </p:spPr>
            <p:txBody>
              <a:bodyPr wrap="square">
                <a:spAutoFit/>
              </a:bodyPr>
              <a:lstStyle/>
              <a:p>
                <a:r>
                  <a:rPr lang="en-GB" sz="1100" dirty="0">
                    <a:solidFill>
                      <a:schemeClr val="tx1">
                        <a:lumMod val="60000"/>
                        <a:lumOff val="40000"/>
                      </a:schemeClr>
                    </a:solidFill>
                  </a:rPr>
                  <a:t>Eliminate </a:t>
                </a:r>
              </a:p>
              <a:p>
                <a:pPr/>
                <a14:m>
                  <m:oMathPara xmlns:m="http://schemas.openxmlformats.org/officeDocument/2006/math">
                    <m:oMathParaPr>
                      <m:jc m:val="centerGroup"/>
                    </m:oMathParaPr>
                    <m:oMath xmlns:m="http://schemas.openxmlformats.org/officeDocument/2006/math">
                      <m:r>
                        <a:rPr lang="de-DE" sz="1100" i="1">
                          <a:solidFill>
                            <a:schemeClr val="tx1">
                              <a:lumMod val="60000"/>
                              <a:lumOff val="40000"/>
                            </a:schemeClr>
                          </a:solidFill>
                          <a:latin typeface="Cambria Math" panose="02040503050406030204" pitchFamily="18" charset="0"/>
                        </a:rPr>
                        <m:t>𝑇𝑟𝑎𝑣𝑒𝑙</m:t>
                      </m:r>
                      <m:d>
                        <m:dPr>
                          <m:ctrlPr>
                            <a:rPr lang="en-GB" sz="1100" i="1">
                              <a:solidFill>
                                <a:schemeClr val="tx1">
                                  <a:lumMod val="60000"/>
                                  <a:lumOff val="40000"/>
                                </a:schemeClr>
                              </a:solidFill>
                              <a:latin typeface="Cambria Math" panose="02040503050406030204" pitchFamily="18" charset="0"/>
                            </a:rPr>
                          </m:ctrlPr>
                        </m:dPr>
                        <m:e>
                          <m:r>
                            <a:rPr lang="de-DE" sz="1100" i="1">
                              <a:solidFill>
                                <a:schemeClr val="tx1">
                                  <a:lumMod val="60000"/>
                                  <a:lumOff val="40000"/>
                                </a:schemeClr>
                              </a:solidFill>
                              <a:latin typeface="Cambria Math" panose="02040503050406030204" pitchFamily="18" charset="0"/>
                            </a:rPr>
                            <m:t>𝑋</m:t>
                          </m:r>
                        </m:e>
                      </m:d>
                    </m:oMath>
                  </m:oMathPara>
                </a14:m>
                <a:endParaRPr lang="en-GB" sz="1100" dirty="0">
                  <a:solidFill>
                    <a:schemeClr val="tx1">
                      <a:lumMod val="60000"/>
                      <a:lumOff val="40000"/>
                    </a:schemeClr>
                  </a:solidFill>
                </a:endParaRPr>
              </a:p>
            </p:txBody>
          </p:sp>
        </mc:Choice>
        <mc:Fallback xmlns="">
          <p:sp>
            <p:nvSpPr>
              <p:cNvPr id="113" name="Rectangle 112">
                <a:extLst>
                  <a:ext uri="{FF2B5EF4-FFF2-40B4-BE49-F238E27FC236}">
                    <a16:creationId xmlns:a16="http://schemas.microsoft.com/office/drawing/2014/main" id="{E1FCEDD5-28E4-2848-9124-160C2BB8BF6B}"/>
                  </a:ext>
                </a:extLst>
              </p:cNvPr>
              <p:cNvSpPr>
                <a:spLocks noRot="1" noChangeAspect="1" noMove="1" noResize="1" noEditPoints="1" noAdjustHandles="1" noChangeArrowheads="1" noChangeShapeType="1" noTextEdit="1"/>
              </p:cNvSpPr>
              <p:nvPr/>
            </p:nvSpPr>
            <p:spPr>
              <a:xfrm>
                <a:off x="8444871" y="5299121"/>
                <a:ext cx="750796" cy="43088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2E87D25-B9D4-2A41-B4C3-A4066C7C28A1}"/>
                  </a:ext>
                </a:extLst>
              </p:cNvPr>
              <p:cNvSpPr txBox="1"/>
              <p:nvPr/>
            </p:nvSpPr>
            <p:spPr>
              <a:xfrm>
                <a:off x="874164" y="5532790"/>
                <a:ext cx="436315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dirty="0"/>
                  <a:t>The same has to be done for </a:t>
                </a:r>
                <a14:m>
                  <m:oMath xmlns:m="http://schemas.openxmlformats.org/officeDocument/2006/math">
                    <m:sSub>
                      <m:sSubPr>
                        <m:ctrlPr>
                          <a:rPr lang="de-DE" i="1" smtClean="0">
                            <a:solidFill>
                              <a:schemeClr val="tx1">
                                <a:lumMod val="20000"/>
                                <a:lumOff val="80000"/>
                              </a:schemeClr>
                            </a:solidFill>
                            <a:latin typeface="Cambria Math" panose="02040503050406030204" pitchFamily="18" charset="0"/>
                          </a:rPr>
                        </m:ctrlPr>
                      </m:sSubPr>
                      <m:e>
                        <m:r>
                          <a:rPr lang="de-DE" b="1" i="1">
                            <a:solidFill>
                              <a:schemeClr val="tx1">
                                <a:lumMod val="20000"/>
                                <a:lumOff val="80000"/>
                              </a:schemeClr>
                            </a:solidFill>
                            <a:latin typeface="Cambria Math" panose="02040503050406030204" pitchFamily="18" charset="0"/>
                          </a:rPr>
                          <m:t>𝑪</m:t>
                        </m:r>
                      </m:e>
                      <m:sub>
                        <m:r>
                          <a:rPr lang="de-DE" i="1">
                            <a:solidFill>
                              <a:schemeClr val="tx1">
                                <a:lumMod val="20000"/>
                                <a:lumOff val="80000"/>
                              </a:schemeClr>
                            </a:solidFill>
                            <a:latin typeface="Cambria Math" panose="02040503050406030204" pitchFamily="18" charset="0"/>
                          </a:rPr>
                          <m:t>2</m:t>
                        </m:r>
                      </m:sub>
                    </m:sSub>
                  </m:oMath>
                </a14:m>
                <a:r>
                  <a:rPr lang="en-GB" dirty="0">
                    <a:solidFill>
                      <a:schemeClr val="tx1">
                        <a:lumMod val="60000"/>
                        <a:lumOff val="40000"/>
                      </a:schemeClr>
                    </a:solidFill>
                  </a:rPr>
                  <a:t> </a:t>
                </a:r>
                <a:r>
                  <a:rPr lang="en-GB" dirty="0"/>
                  <a:t>and </a:t>
                </a:r>
                <a14:m>
                  <m:oMath xmlns:m="http://schemas.openxmlformats.org/officeDocument/2006/math">
                    <m:sSub>
                      <m:sSubPr>
                        <m:ctrlPr>
                          <a:rPr lang="de-DE" i="1" smtClean="0">
                            <a:solidFill>
                              <a:schemeClr val="accent6">
                                <a:lumMod val="40000"/>
                                <a:lumOff val="60000"/>
                              </a:schemeClr>
                            </a:solidFill>
                            <a:latin typeface="Cambria Math" panose="02040503050406030204" pitchFamily="18" charset="0"/>
                          </a:rPr>
                        </m:ctrlPr>
                      </m:sSubPr>
                      <m:e>
                        <m:r>
                          <a:rPr lang="de-DE" b="1" i="1">
                            <a:solidFill>
                              <a:schemeClr val="accent6">
                                <a:lumMod val="40000"/>
                                <a:lumOff val="60000"/>
                              </a:schemeClr>
                            </a:solidFill>
                            <a:latin typeface="Cambria Math" panose="02040503050406030204" pitchFamily="18" charset="0"/>
                          </a:rPr>
                          <m:t>𝑪</m:t>
                        </m:r>
                      </m:e>
                      <m:sub>
                        <m:r>
                          <a:rPr lang="de-DE" i="1">
                            <a:solidFill>
                              <a:schemeClr val="accent6">
                                <a:lumMod val="40000"/>
                                <a:lumOff val="60000"/>
                              </a:schemeClr>
                            </a:solidFill>
                            <a:latin typeface="Cambria Math" panose="02040503050406030204" pitchFamily="18" charset="0"/>
                          </a:rPr>
                          <m:t>1</m:t>
                        </m:r>
                      </m:sub>
                    </m:sSub>
                  </m:oMath>
                </a14:m>
                <a:endParaRPr lang="en-GB" dirty="0"/>
              </a:p>
            </p:txBody>
          </p:sp>
        </mc:Choice>
        <mc:Fallback xmlns="">
          <p:sp>
            <p:nvSpPr>
              <p:cNvPr id="118" name="TextBox 117">
                <a:extLst>
                  <a:ext uri="{FF2B5EF4-FFF2-40B4-BE49-F238E27FC236}">
                    <a16:creationId xmlns:a16="http://schemas.microsoft.com/office/drawing/2014/main" id="{B2E87D25-B9D4-2A41-B4C3-A4066C7C28A1}"/>
                  </a:ext>
                </a:extLst>
              </p:cNvPr>
              <p:cNvSpPr txBox="1">
                <a:spLocks noRot="1" noChangeAspect="1" noMove="1" noResize="1" noEditPoints="1" noAdjustHandles="1" noChangeArrowheads="1" noChangeShapeType="1" noTextEdit="1"/>
              </p:cNvSpPr>
              <p:nvPr/>
            </p:nvSpPr>
            <p:spPr>
              <a:xfrm>
                <a:off x="874164" y="5532790"/>
                <a:ext cx="4363152" cy="369332"/>
              </a:xfrm>
              <a:prstGeom prst="rect">
                <a:avLst/>
              </a:prstGeom>
              <a:blipFill>
                <a:blip r:embed="rId13"/>
                <a:stretch>
                  <a:fillRect/>
                </a:stretch>
              </a:blipFill>
            </p:spPr>
            <p:txBody>
              <a:bodyPr/>
              <a:lstStyle/>
              <a:p>
                <a:r>
                  <a:rPr lang="en-DE">
                    <a:noFill/>
                  </a:rPr>
                  <a:t> </a:t>
                </a:r>
              </a:p>
            </p:txBody>
          </p:sp>
        </mc:Fallback>
      </mc:AlternateContent>
      <p:grpSp>
        <p:nvGrpSpPr>
          <p:cNvPr id="61" name="Group 60">
            <a:extLst>
              <a:ext uri="{FF2B5EF4-FFF2-40B4-BE49-F238E27FC236}">
                <a16:creationId xmlns:a16="http://schemas.microsoft.com/office/drawing/2014/main" id="{CE6BE8F3-DF3C-C74F-985F-1DCAC8FD2B3D}"/>
              </a:ext>
            </a:extLst>
          </p:cNvPr>
          <p:cNvGrpSpPr/>
          <p:nvPr/>
        </p:nvGrpSpPr>
        <p:grpSpPr>
          <a:xfrm>
            <a:off x="5543362" y="4326535"/>
            <a:ext cx="6288313" cy="986246"/>
            <a:chOff x="5589344" y="1663629"/>
            <a:chExt cx="6288313" cy="986246"/>
          </a:xfrm>
        </p:grpSpPr>
        <p:cxnSp>
          <p:nvCxnSpPr>
            <p:cNvPr id="66" name="Straight Connector 65">
              <a:extLst>
                <a:ext uri="{FF2B5EF4-FFF2-40B4-BE49-F238E27FC236}">
                  <a16:creationId xmlns:a16="http://schemas.microsoft.com/office/drawing/2014/main" id="{2E6074E1-2E34-6046-8433-5374B051EF86}"/>
                </a:ext>
              </a:extLst>
            </p:cNvPr>
            <p:cNvCxnSpPr>
              <a:cxnSpLocks/>
              <a:stCxn id="106" idx="3"/>
              <a:endCxn id="111"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DE7DD5-3AB7-584D-A573-64853686CEE9}"/>
                </a:ext>
              </a:extLst>
            </p:cNvPr>
            <p:cNvCxnSpPr>
              <a:cxnSpLocks/>
              <a:stCxn id="111" idx="3"/>
              <a:endCxn id="108"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65B906A2-7659-444A-B3FD-5C5B7D02DEC9}"/>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938BFD99-C520-B347-A275-205DE4E857D3}"/>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109" name="TextBox 108">
                    <a:extLst>
                      <a:ext uri="{FF2B5EF4-FFF2-40B4-BE49-F238E27FC236}">
                        <a16:creationId xmlns:a16="http://schemas.microsoft.com/office/drawing/2014/main" id="{938BFD99-C520-B347-A275-205DE4E857D3}"/>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14"/>
                    <a:stretch>
                      <a:fillRect l="-25000" b="-2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461C698C-CB6E-9E4C-AA82-28E7F3D7E7C0}"/>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111" name="TextBox 110">
                    <a:extLst>
                      <a:ext uri="{FF2B5EF4-FFF2-40B4-BE49-F238E27FC236}">
                        <a16:creationId xmlns:a16="http://schemas.microsoft.com/office/drawing/2014/main" id="{461C698C-CB6E-9E4C-AA82-28E7F3D7E7C0}"/>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1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88" name="Group 87">
              <a:extLst>
                <a:ext uri="{FF2B5EF4-FFF2-40B4-BE49-F238E27FC236}">
                  <a16:creationId xmlns:a16="http://schemas.microsoft.com/office/drawing/2014/main" id="{D43C5D4A-C011-8D4F-9B28-C2710A196F39}"/>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903B2774-BCAB-5B40-9BA3-9AAD5B1034B2}"/>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107" name="TextBox 106">
                    <a:extLst>
                      <a:ext uri="{FF2B5EF4-FFF2-40B4-BE49-F238E27FC236}">
                        <a16:creationId xmlns:a16="http://schemas.microsoft.com/office/drawing/2014/main" id="{903B2774-BCAB-5B40-9BA3-9AAD5B1034B2}"/>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16"/>
                    <a:stretch>
                      <a:fillRect l="-2500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24B0756-F618-5148-A35B-E9EDE8862592}"/>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108" name="TextBox 107">
                    <a:extLst>
                      <a:ext uri="{FF2B5EF4-FFF2-40B4-BE49-F238E27FC236}">
                        <a16:creationId xmlns:a16="http://schemas.microsoft.com/office/drawing/2014/main" id="{224B0756-F618-5148-A35B-E9EDE8862592}"/>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17"/>
                    <a:stretch>
                      <a:fillRect b="-1724"/>
                    </a:stretch>
                  </a:blipFill>
                  <a:ln>
                    <a:solidFill>
                      <a:srgbClr val="7030A0"/>
                    </a:solidFill>
                  </a:ln>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F280B1E0-DE71-F94F-B7CA-35C171174C9B}"/>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35962D81-EE86-2F42-9ED4-AA91F0CD849B}"/>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98" name="TextBox 97">
                    <a:extLst>
                      <a:ext uri="{FF2B5EF4-FFF2-40B4-BE49-F238E27FC236}">
                        <a16:creationId xmlns:a16="http://schemas.microsoft.com/office/drawing/2014/main" id="{35962D81-EE86-2F42-9ED4-AA91F0CD849B}"/>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18"/>
                    <a:stretch>
                      <a:fillRect l="-12245" b="-2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908FDE05-7806-6040-8F4C-FE2BFC855F81}"/>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106" name="TextBox 105">
                    <a:extLst>
                      <a:ext uri="{FF2B5EF4-FFF2-40B4-BE49-F238E27FC236}">
                        <a16:creationId xmlns:a16="http://schemas.microsoft.com/office/drawing/2014/main" id="{908FDE05-7806-6040-8F4C-FE2BFC855F81}"/>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1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4731F2FB-E606-B449-B5A0-FCBE3708967C}"/>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FFC000"/>
                            </a:solidFill>
                            <a:latin typeface="Cambria Math" charset="0"/>
                          </a:rPr>
                          <m:t>𝐸𝑝𝑖𝑑</m:t>
                        </m:r>
                      </m:oMath>
                    </m:oMathPara>
                  </a14:m>
                  <a:endParaRPr lang="en-GB" dirty="0">
                    <a:solidFill>
                      <a:srgbClr val="FFC000"/>
                    </a:solidFill>
                  </a:endParaRPr>
                </a:p>
              </p:txBody>
            </p:sp>
          </mc:Choice>
          <mc:Fallback xmlns="">
            <p:sp>
              <p:nvSpPr>
                <p:cNvPr id="90" name="Rectangle 89">
                  <a:extLst>
                    <a:ext uri="{FF2B5EF4-FFF2-40B4-BE49-F238E27FC236}">
                      <a16:creationId xmlns:a16="http://schemas.microsoft.com/office/drawing/2014/main" id="{4731F2FB-E606-B449-B5A0-FCBE3708967C}"/>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20"/>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65538B28-264B-DF4B-9346-FAEB805D12FB}"/>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FFC000"/>
                            </a:solidFill>
                            <a:latin typeface="Cambria Math" charset="0"/>
                          </a:rPr>
                          <m:t>𝐸𝑝𝑖𝑑</m:t>
                        </m:r>
                      </m:oMath>
                    </m:oMathPara>
                  </a14:m>
                  <a:endParaRPr lang="de-DE" i="1" dirty="0">
                    <a:solidFill>
                      <a:srgbClr val="FFC000"/>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rgbClr val="FFC000"/>
                            </a:solidFill>
                            <a:latin typeface="Cambria Math" panose="02040503050406030204" pitchFamily="18" charset="0"/>
                          </a:rPr>
                          <m:t>𝑆𝑖𝑐𝑘</m:t>
                        </m:r>
                        <m:d>
                          <m:dPr>
                            <m:ctrlPr>
                              <a:rPr lang="de-DE" i="1">
                                <a:solidFill>
                                  <a:srgbClr val="FFC000"/>
                                </a:solidFill>
                                <a:latin typeface="Cambria Math" panose="02040503050406030204" pitchFamily="18" charset="0"/>
                              </a:rPr>
                            </m:ctrlPr>
                          </m:dPr>
                          <m:e>
                            <m:r>
                              <a:rPr lang="de-DE" i="1">
                                <a:solidFill>
                                  <a:srgbClr val="FFC000"/>
                                </a:solidFill>
                                <a:latin typeface="Cambria Math" panose="02040503050406030204" pitchFamily="18" charset="0"/>
                              </a:rPr>
                              <m:t>𝑋</m:t>
                            </m:r>
                          </m:e>
                        </m:d>
                      </m:oMath>
                    </m:oMathPara>
                  </a14:m>
                  <a:endParaRPr lang="de-DE" dirty="0">
                    <a:solidFill>
                      <a:srgbClr val="FFC000"/>
                    </a:solidFill>
                  </a:endParaRPr>
                </a:p>
              </p:txBody>
            </p:sp>
          </mc:Choice>
          <mc:Fallback xmlns="">
            <p:sp>
              <p:nvSpPr>
                <p:cNvPr id="91" name="Rectangle 90">
                  <a:extLst>
                    <a:ext uri="{FF2B5EF4-FFF2-40B4-BE49-F238E27FC236}">
                      <a16:creationId xmlns:a16="http://schemas.microsoft.com/office/drawing/2014/main" id="{65538B28-264B-DF4B-9346-FAEB805D12FB}"/>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661B4B2-FE0D-9740-8A05-4B9FCFD09B04}"/>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94" name="TextBox 93">
                  <a:extLst>
                    <a:ext uri="{FF2B5EF4-FFF2-40B4-BE49-F238E27FC236}">
                      <a16:creationId xmlns:a16="http://schemas.microsoft.com/office/drawing/2014/main" id="{A661B4B2-FE0D-9740-8A05-4B9FCFD09B04}"/>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DCC302C-6E8A-854E-9851-FE02C3FD1A9D}"/>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96" name="TextBox 95">
                  <a:extLst>
                    <a:ext uri="{FF2B5EF4-FFF2-40B4-BE49-F238E27FC236}">
                      <a16:creationId xmlns:a16="http://schemas.microsoft.com/office/drawing/2014/main" id="{CDCC302C-6E8A-854E-9851-FE02C3FD1A9D}"/>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2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B177C1EF-6EC0-8148-8609-0D1AF5BEF3B4}"/>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97" name="TextBox 96">
                  <a:extLst>
                    <a:ext uri="{FF2B5EF4-FFF2-40B4-BE49-F238E27FC236}">
                      <a16:creationId xmlns:a16="http://schemas.microsoft.com/office/drawing/2014/main" id="{B177C1EF-6EC0-8148-8609-0D1AF5BEF3B4}"/>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24"/>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D33FB8C5-8780-D8D0-05A8-D3CF417B2DF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60A0E3E1-8226-E845-0891-20167D1AE81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51E6DB40-2FA0-A8B3-E207-D5F0DC7BFB1F}"/>
              </a:ext>
            </a:extLst>
          </p:cNvPr>
          <p:cNvSpPr>
            <a:spLocks noGrp="1"/>
          </p:cNvSpPr>
          <p:nvPr>
            <p:ph type="sldNum" sz="quarter" idx="11"/>
          </p:nvPr>
        </p:nvSpPr>
        <p:spPr/>
        <p:txBody>
          <a:bodyPr/>
          <a:lstStyle/>
          <a:p>
            <a:fld id="{EB1502E6-D9AE-3544-B6D5-378AAA0B915F}" type="slidenum">
              <a:rPr lang="de-DE" altLang="de-DE" smtClean="0"/>
              <a:pPr/>
              <a:t>10</a:t>
            </a:fld>
            <a:endParaRPr lang="de-DE" altLang="de-DE" dirty="0"/>
          </a:p>
        </p:txBody>
      </p:sp>
    </p:spTree>
    <p:extLst>
      <p:ext uri="{BB962C8B-B14F-4D97-AF65-F5344CB8AC3E}">
        <p14:creationId xmlns:p14="http://schemas.microsoft.com/office/powerpoint/2010/main" val="763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500"/>
                                  </p:stCondLst>
                                  <p:childTnLst>
                                    <p:set>
                                      <p:cBhvr>
                                        <p:cTn id="31" dur="1" fill="hold">
                                          <p:stCondLst>
                                            <p:cond delay="0"/>
                                          </p:stCondLst>
                                        </p:cTn>
                                        <p:tgtEl>
                                          <p:spTgt spid="9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5"/>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50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93" grpId="0"/>
      <p:bldP spid="99" grpId="0"/>
      <p:bldP spid="100" grpId="0"/>
      <p:bldP spid="102" grpId="0"/>
      <p:bldP spid="104" grpId="0"/>
      <p:bldP spid="105" grpId="0"/>
      <p:bldP spid="110" grpId="0" animBg="1"/>
      <p:bldP spid="112" grpId="0"/>
      <p:bldP spid="113" grpId="0"/>
      <p:bldP spid="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a:xfrm>
                <a:off x="623392" y="1332842"/>
                <a:ext cx="11087099" cy="4688445"/>
              </a:xfrm>
            </p:spPr>
            <p:txBody>
              <a:bodyPr>
                <a:normAutofit fontScale="92500" lnSpcReduction="10000"/>
              </a:bodyPr>
              <a:lstStyle/>
              <a:p>
                <a:r>
                  <a:rPr lang="en-GB" dirty="0"/>
                  <a:t>With each cluster </a:t>
                </a:r>
                <a14:m>
                  <m:oMath xmlns:m="http://schemas.openxmlformats.org/officeDocument/2006/math">
                    <m:r>
                      <a:rPr lang="en-GB" i="1" dirty="0" smtClean="0">
                        <a:latin typeface="Cambria Math" panose="02040503050406030204" pitchFamily="18" charset="0"/>
                      </a:rPr>
                      <m:t>𝑖</m:t>
                    </m:r>
                  </m:oMath>
                </a14:m>
                <a:r>
                  <a:rPr lang="en-GB" dirty="0"/>
                  <a:t> independent of the rest, each </a:t>
                </a:r>
                <a14:m>
                  <m:oMath xmlns:m="http://schemas.openxmlformats.org/officeDocument/2006/math">
                    <m:r>
                      <a:rPr lang="en-GB" i="1" dirty="0">
                        <a:latin typeface="Cambria Math" panose="02040503050406030204" pitchFamily="18" charset="0"/>
                      </a:rPr>
                      <m:t>𝑖</m:t>
                    </m:r>
                  </m:oMath>
                </a14:m>
                <a:r>
                  <a:rPr lang="en-GB" dirty="0"/>
                  <a:t> can answer queries about instances of its PRVs based on its local model and the messages received</a:t>
                </a:r>
              </a:p>
              <a:p>
                <a:pPr lvl="1"/>
                <a:r>
                  <a:rPr lang="en-GB" dirty="0"/>
                  <a:t>Query terms: grounded instances or parameterised versions of its PRVs</a:t>
                </a:r>
              </a:p>
              <a:p>
                <a:pPr lvl="2"/>
                <a:r>
                  <a:rPr lang="en-GB" dirty="0"/>
                  <a:t>Conjunctive queries if terms only concern the cluster PRVs</a:t>
                </a:r>
              </a:p>
              <a:p>
                <a:pPr lvl="1"/>
                <a:r>
                  <a:rPr lang="en-GB" dirty="0"/>
                  <a:t>E.g., </a:t>
                </a:r>
                <a14:m>
                  <m:oMath xmlns:m="http://schemas.openxmlformats.org/officeDocument/2006/math">
                    <m:sSub>
                      <m:sSubPr>
                        <m:ctrlPr>
                          <a:rPr lang="de-DE" b="0" i="1" smtClean="0">
                            <a:solidFill>
                              <a:srgbClr val="7030A0"/>
                            </a:solidFill>
                            <a:latin typeface="Cambria Math" panose="02040503050406030204" pitchFamily="18" charset="0"/>
                          </a:rPr>
                        </m:ctrlPr>
                      </m:sSubPr>
                      <m:e>
                        <m:r>
                          <a:rPr lang="de-DE" b="1" i="1" smtClean="0">
                            <a:solidFill>
                              <a:srgbClr val="7030A0"/>
                            </a:solidFill>
                            <a:latin typeface="Cambria Math" panose="02040503050406030204" pitchFamily="18" charset="0"/>
                          </a:rPr>
                          <m:t>𝑪</m:t>
                        </m:r>
                      </m:e>
                      <m:sub>
                        <m:r>
                          <a:rPr lang="de-DE" b="0" i="1" smtClean="0">
                            <a:solidFill>
                              <a:srgbClr val="7030A0"/>
                            </a:solidFill>
                            <a:latin typeface="Cambria Math" panose="02040503050406030204" pitchFamily="18" charset="0"/>
                          </a:rPr>
                          <m:t>3</m:t>
                        </m:r>
                      </m:sub>
                    </m:sSub>
                  </m:oMath>
                </a14:m>
                <a:r>
                  <a:rPr lang="en-GB" dirty="0">
                    <a:solidFill>
                      <a:srgbClr val="7030A0"/>
                    </a:solidFill>
                  </a:rPr>
                  <a:t>: </a:t>
                </a:r>
                <a14:m>
                  <m:oMath xmlns:m="http://schemas.openxmlformats.org/officeDocument/2006/math">
                    <m:sSub>
                      <m:sSubPr>
                        <m:ctrlPr>
                          <a:rPr lang="de-DE" i="1">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𝑔</m:t>
                        </m:r>
                      </m:e>
                      <m:sub>
                        <m:r>
                          <a:rPr lang="de-DE" i="1">
                            <a:solidFill>
                              <a:srgbClr val="7030A0"/>
                            </a:solidFill>
                            <a:latin typeface="Cambria Math" panose="02040503050406030204" pitchFamily="18" charset="0"/>
                          </a:rPr>
                          <m:t>3</m:t>
                        </m:r>
                      </m:sub>
                    </m:sSub>
                  </m:oMath>
                </a14:m>
                <a:r>
                  <a:rPr lang="en-GB" dirty="0">
                    <a:solidFill>
                      <a:srgbClr val="7030A0"/>
                    </a:solidFill>
                  </a:rPr>
                  <a:t> ➝ independent of the rest given </a:t>
                </a:r>
                <a14:m>
                  <m:oMath xmlns:m="http://schemas.openxmlformats.org/officeDocument/2006/math">
                    <m:r>
                      <a:rPr lang="de-DE" i="1">
                        <a:latin typeface="Cambria Math" charset="0"/>
                      </a:rPr>
                      <m:t>𝐸𝑝𝑖𝑑</m:t>
                    </m:r>
                    <m:r>
                      <a:rPr lang="de-DE" i="1">
                        <a:latin typeface="Cambria Math" panose="02040503050406030204" pitchFamily="18" charset="0"/>
                      </a:rPr>
                      <m:t>,</m:t>
                    </m:r>
                    <m:r>
                      <a:rPr lang="de-DE" i="1">
                        <a:latin typeface="Cambria Math" panose="02040503050406030204" pitchFamily="18" charset="0"/>
                      </a:rPr>
                      <m:t>𝑆𝑖𝑐𝑘</m:t>
                    </m:r>
                    <m:d>
                      <m:dPr>
                        <m:ctrlPr>
                          <a:rPr lang="de-DE" i="1">
                            <a:latin typeface="Cambria Math" panose="02040503050406030204" pitchFamily="18" charset="0"/>
                          </a:rPr>
                        </m:ctrlPr>
                      </m:dPr>
                      <m:e>
                        <m:r>
                          <a:rPr lang="de-DE" i="1">
                            <a:latin typeface="Cambria Math" panose="02040503050406030204" pitchFamily="18" charset="0"/>
                          </a:rPr>
                          <m:t>𝑋</m:t>
                        </m:r>
                      </m:e>
                    </m:d>
                  </m:oMath>
                </a14:m>
                <a:endParaRPr lang="de-DE" dirty="0"/>
              </a:p>
              <a:p>
                <a:pPr lvl="2"/>
                <a:r>
                  <a:rPr lang="en-GB" dirty="0">
                    <a:solidFill>
                      <a:srgbClr val="7030A0"/>
                    </a:solidFill>
                  </a:rPr>
                  <a:t>Based on </a:t>
                </a:r>
                <a14:m>
                  <m:oMath xmlns:m="http://schemas.openxmlformats.org/officeDocument/2006/math">
                    <m:sSub>
                      <m:sSubPr>
                        <m:ctrlPr>
                          <a:rPr lang="de-DE" i="1">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𝑔</m:t>
                        </m:r>
                      </m:e>
                      <m:sub>
                        <m:r>
                          <a:rPr lang="de-DE" i="1">
                            <a:solidFill>
                              <a:srgbClr val="7030A0"/>
                            </a:solidFill>
                            <a:latin typeface="Cambria Math" panose="02040503050406030204" pitchFamily="18" charset="0"/>
                          </a:rPr>
                          <m:t>3</m:t>
                        </m:r>
                      </m:sub>
                    </m:sSub>
                  </m:oMath>
                </a14:m>
                <a:r>
                  <a:rPr lang="en-GB" dirty="0">
                    <a:solidFill>
                      <a:srgbClr val="7030A0"/>
                    </a:solidFill>
                  </a:rPr>
                  <a:t> and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23</m:t>
                        </m:r>
                      </m:sub>
                    </m:sSub>
                  </m:oMath>
                </a14:m>
                <a:r>
                  <a:rPr lang="en-GB" dirty="0">
                    <a:solidFill>
                      <a:srgbClr val="7030A0"/>
                    </a:solidFill>
                  </a:rPr>
                  <a:t>, </a:t>
                </a:r>
                <a14:m>
                  <m:oMath xmlns:m="http://schemas.openxmlformats.org/officeDocument/2006/math">
                    <m:sSub>
                      <m:sSubPr>
                        <m:ctrlPr>
                          <a:rPr lang="de-DE" i="1">
                            <a:solidFill>
                              <a:srgbClr val="7030A0"/>
                            </a:solidFill>
                            <a:latin typeface="Cambria Math" panose="02040503050406030204" pitchFamily="18" charset="0"/>
                          </a:rPr>
                        </m:ctrlPr>
                      </m:sSubPr>
                      <m:e>
                        <m:r>
                          <a:rPr lang="de-DE" b="1" i="1">
                            <a:solidFill>
                              <a:srgbClr val="7030A0"/>
                            </a:solidFill>
                            <a:latin typeface="Cambria Math" panose="02040503050406030204" pitchFamily="18" charset="0"/>
                          </a:rPr>
                          <m:t>𝑪</m:t>
                        </m:r>
                      </m:e>
                      <m:sub>
                        <m:r>
                          <a:rPr lang="de-DE" i="1">
                            <a:solidFill>
                              <a:srgbClr val="7030A0"/>
                            </a:solidFill>
                            <a:latin typeface="Cambria Math" panose="02040503050406030204" pitchFamily="18" charset="0"/>
                          </a:rPr>
                          <m:t>3</m:t>
                        </m:r>
                      </m:sub>
                    </m:sSub>
                  </m:oMath>
                </a14:m>
                <a:r>
                  <a:rPr lang="en-GB" dirty="0">
                    <a:solidFill>
                      <a:srgbClr val="7030A0"/>
                    </a:solidFill>
                  </a:rPr>
                  <a:t> can answer queries </a:t>
                </a:r>
                <a:br>
                  <a:rPr lang="en-GB" dirty="0">
                    <a:solidFill>
                      <a:srgbClr val="7030A0"/>
                    </a:solidFill>
                  </a:rPr>
                </a:br>
                <a:r>
                  <a:rPr lang="en-GB" dirty="0">
                    <a:solidFill>
                      <a:srgbClr val="7030A0"/>
                    </a:solidFill>
                  </a:rPr>
                  <a:t>about </a:t>
                </a:r>
                <a14:m>
                  <m:oMath xmlns:m="http://schemas.openxmlformats.org/officeDocument/2006/math">
                    <m:r>
                      <a:rPr lang="en-GB" i="1" dirty="0">
                        <a:solidFill>
                          <a:srgbClr val="7030A0"/>
                        </a:solidFill>
                        <a:latin typeface="Cambria Math" charset="0"/>
                      </a:rPr>
                      <m:t>𝐸𝑝𝑖𝑑</m:t>
                    </m:r>
                    <m:r>
                      <a:rPr lang="de-DE" b="0" i="1" dirty="0" smtClean="0">
                        <a:solidFill>
                          <a:srgbClr val="7030A0"/>
                        </a:solidFill>
                        <a:latin typeface="Cambria Math" panose="02040503050406030204" pitchFamily="18" charset="0"/>
                      </a:rPr>
                      <m:t>,</m:t>
                    </m:r>
                    <m:r>
                      <a:rPr lang="en-GB" i="1" dirty="0">
                        <a:solidFill>
                          <a:srgbClr val="7030A0"/>
                        </a:solidFill>
                        <a:latin typeface="Cambria Math" charset="0"/>
                      </a:rPr>
                      <m:t> </m:t>
                    </m:r>
                    <m:r>
                      <a:rPr lang="en-GB" i="1" dirty="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r>
                      <a:rPr lang="de-DE" b="0" i="1" dirty="0" smtClean="0">
                        <a:solidFill>
                          <a:srgbClr val="7030A0"/>
                        </a:solidFill>
                        <a:latin typeface="Cambria Math" panose="02040503050406030204" pitchFamily="18" charset="0"/>
                      </a:rPr>
                      <m:t>,</m:t>
                    </m:r>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oMath>
                </a14:m>
                <a:r>
                  <a:rPr lang="en-GB" dirty="0">
                    <a:solidFill>
                      <a:srgbClr val="7030A0"/>
                    </a:solidFill>
                  </a:rPr>
                  <a:t> such as</a:t>
                </a:r>
                <a:r>
                  <a:rPr lang="en-GB" dirty="0">
                    <a:solidFill>
                      <a:srgbClr val="C00000"/>
                    </a:solidFill>
                  </a:rPr>
                  <a:t> </a:t>
                </a:r>
              </a:p>
              <a:p>
                <a:pPr marL="1384300" lvl="2" indent="0">
                  <a:buNone/>
                </a:pPr>
                <a14:m>
                  <m:oMath xmlns:m="http://schemas.openxmlformats.org/officeDocument/2006/math">
                    <m:r>
                      <a:rPr lang="de-DE" i="1" dirty="0">
                        <a:latin typeface="Cambria Math" panose="02040503050406030204" pitchFamily="18" charset="0"/>
                      </a:rPr>
                      <m:t>𝑃</m:t>
                    </m:r>
                    <m:d>
                      <m:dPr>
                        <m:ctrlPr>
                          <a:rPr lang="de-DE" i="1" dirty="0">
                            <a:latin typeface="Cambria Math" panose="02040503050406030204" pitchFamily="18" charset="0"/>
                          </a:rPr>
                        </m:ctrlPr>
                      </m:dPr>
                      <m:e>
                        <m:r>
                          <a:rPr lang="de-DE" i="1" dirty="0">
                            <a:latin typeface="Cambria Math" panose="02040503050406030204" pitchFamily="18" charset="0"/>
                          </a:rPr>
                          <m:t>𝑆</m:t>
                        </m:r>
                        <m:r>
                          <a:rPr lang="en-GB" i="1" dirty="0">
                            <a:latin typeface="Cambria Math" charset="0"/>
                          </a:rPr>
                          <m:t>𝑖𝑐𝑘</m:t>
                        </m:r>
                        <m:d>
                          <m:dPr>
                            <m:ctrlPr>
                              <a:rPr lang="de-DE" i="1" dirty="0">
                                <a:latin typeface="Cambria Math" panose="02040503050406030204" pitchFamily="18" charset="0"/>
                              </a:rPr>
                            </m:ctrlPr>
                          </m:dPr>
                          <m:e>
                            <m:r>
                              <a:rPr lang="de-DE" i="1" dirty="0">
                                <a:latin typeface="Cambria Math" panose="02040503050406030204" pitchFamily="18" charset="0"/>
                              </a:rPr>
                              <m:t>𝑋</m:t>
                            </m:r>
                          </m:e>
                        </m:d>
                      </m:e>
                    </m:d>
                    <m:r>
                      <a:rPr lang="de-DE" i="1" dirty="0">
                        <a:latin typeface="Cambria Math" panose="02040503050406030204" pitchFamily="18" charset="0"/>
                      </a:rPr>
                      <m:t>,</m:t>
                    </m:r>
                  </m:oMath>
                </a14:m>
                <a:r>
                  <a:rPr lang="de-DE" i="1" dirty="0">
                    <a:latin typeface="Cambria Math" panose="02040503050406030204" pitchFamily="18" charset="0"/>
                  </a:rPr>
                  <a:t> </a:t>
                </a:r>
                <a:br>
                  <a:rPr lang="de-DE" i="1" dirty="0">
                    <a:latin typeface="Cambria Math" panose="02040503050406030204" pitchFamily="18" charset="0"/>
                  </a:rPr>
                </a:br>
                <a14:m>
                  <m:oMath xmlns:m="http://schemas.openxmlformats.org/officeDocument/2006/math">
                    <m:r>
                      <a:rPr lang="de-DE" i="1" dirty="0">
                        <a:latin typeface="Cambria Math" panose="02040503050406030204" pitchFamily="18" charset="0"/>
                      </a:rPr>
                      <m:t>𝑃</m:t>
                    </m:r>
                    <m:d>
                      <m:dPr>
                        <m:ctrlPr>
                          <a:rPr lang="de-DE" i="1" dirty="0">
                            <a:latin typeface="Cambria Math" panose="02040503050406030204" pitchFamily="18" charset="0"/>
                          </a:rPr>
                        </m:ctrlPr>
                      </m:dPr>
                      <m:e>
                        <m:r>
                          <a:rPr lang="de-DE" i="1" dirty="0">
                            <a:latin typeface="Cambria Math" panose="02040503050406030204" pitchFamily="18" charset="0"/>
                          </a:rPr>
                          <m:t>𝑇𝑟𝑒𝑎𝑡</m:t>
                        </m:r>
                        <m:d>
                          <m:dPr>
                            <m:ctrlPr>
                              <a:rPr lang="de-DE" i="1" dirty="0">
                                <a:latin typeface="Cambria Math" panose="02040503050406030204" pitchFamily="18" charset="0"/>
                              </a:rPr>
                            </m:ctrlPr>
                          </m:dPr>
                          <m:e>
                            <m:r>
                              <a:rPr lang="de-DE" i="1" dirty="0">
                                <a:latin typeface="Cambria Math" panose="02040503050406030204" pitchFamily="18" charset="0"/>
                              </a:rPr>
                              <m:t>𝑒𝑣𝑒</m:t>
                            </m:r>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𝑚</m:t>
                                </m:r>
                              </m:e>
                              <m:sub>
                                <m:r>
                                  <a:rPr lang="de-DE" i="1" dirty="0">
                                    <a:latin typeface="Cambria Math" panose="02040503050406030204" pitchFamily="18" charset="0"/>
                                  </a:rPr>
                                  <m:t>2</m:t>
                                </m:r>
                              </m:sub>
                            </m:sSub>
                          </m:e>
                        </m:d>
                      </m:e>
                    </m:d>
                    <m:r>
                      <a:rPr lang="de-DE" i="1" dirty="0">
                        <a:latin typeface="Cambria Math" panose="02040503050406030204" pitchFamily="18" charset="0"/>
                      </a:rPr>
                      <m:t>,</m:t>
                    </m:r>
                  </m:oMath>
                </a14:m>
                <a:r>
                  <a:rPr lang="de-DE" i="1" dirty="0">
                    <a:latin typeface="Cambria Math" panose="02040503050406030204" pitchFamily="18" charset="0"/>
                  </a:rPr>
                  <a:t> </a:t>
                </a:r>
                <a:br>
                  <a:rPr lang="de-DE" i="1" dirty="0">
                    <a:latin typeface="Cambria Math" panose="02040503050406030204" pitchFamily="18" charset="0"/>
                  </a:rPr>
                </a:br>
                <a14:m>
                  <m:oMath xmlns:m="http://schemas.openxmlformats.org/officeDocument/2006/math">
                    <m:r>
                      <a:rPr lang="de-DE" i="1" dirty="0">
                        <a:latin typeface="Cambria Math" panose="02040503050406030204" pitchFamily="18" charset="0"/>
                      </a:rPr>
                      <m:t>𝑃</m:t>
                    </m:r>
                    <m:d>
                      <m:dPr>
                        <m:ctrlPr>
                          <a:rPr lang="de-DE" i="1" dirty="0">
                            <a:latin typeface="Cambria Math" panose="02040503050406030204" pitchFamily="18" charset="0"/>
                          </a:rPr>
                        </m:ctrlPr>
                      </m:dPr>
                      <m:e>
                        <m:r>
                          <a:rPr lang="de-DE" i="1" dirty="0">
                            <a:latin typeface="Cambria Math" panose="02040503050406030204" pitchFamily="18" charset="0"/>
                          </a:rPr>
                          <m:t>𝐸𝑝𝑖𝑑</m:t>
                        </m:r>
                        <m:r>
                          <a:rPr lang="de-DE" i="1" dirty="0">
                            <a:latin typeface="Cambria Math" panose="02040503050406030204" pitchFamily="18" charset="0"/>
                          </a:rPr>
                          <m:t>,</m:t>
                        </m:r>
                        <m:r>
                          <a:rPr lang="de-DE" i="1" dirty="0">
                            <a:latin typeface="Cambria Math" panose="02040503050406030204" pitchFamily="18" charset="0"/>
                          </a:rPr>
                          <m:t>𝑆𝑖𝑐𝑘</m:t>
                        </m:r>
                        <m:d>
                          <m:dPr>
                            <m:ctrlPr>
                              <a:rPr lang="de-DE" i="1" dirty="0">
                                <a:latin typeface="Cambria Math" panose="02040503050406030204" pitchFamily="18" charset="0"/>
                              </a:rPr>
                            </m:ctrlPr>
                          </m:dPr>
                          <m:e>
                            <m:r>
                              <a:rPr lang="de-DE" i="1" dirty="0">
                                <a:latin typeface="Cambria Math" panose="02040503050406030204" pitchFamily="18" charset="0"/>
                              </a:rPr>
                              <m:t>𝑎𝑙𝑖𝑐𝑒</m:t>
                            </m:r>
                          </m:e>
                        </m:d>
                      </m:e>
                    </m:d>
                  </m:oMath>
                </a14:m>
                <a:r>
                  <a:rPr lang="en-GB" dirty="0">
                    <a:solidFill>
                      <a:srgbClr val="C00000"/>
                    </a:solidFill>
                  </a:rPr>
                  <a:t> </a:t>
                </a:r>
              </a:p>
              <a:p>
                <a:pPr lvl="3"/>
                <a:r>
                  <a:rPr lang="en-GB" dirty="0">
                    <a:solidFill>
                      <a:srgbClr val="7030A0"/>
                    </a:solidFill>
                  </a:rPr>
                  <a:t>Cannot answer any queries </a:t>
                </a:r>
                <a:br>
                  <a:rPr lang="en-GB" dirty="0">
                    <a:solidFill>
                      <a:srgbClr val="7030A0"/>
                    </a:solidFill>
                  </a:rPr>
                </a:br>
                <a:r>
                  <a:rPr lang="en-GB" dirty="0">
                    <a:solidFill>
                      <a:srgbClr val="7030A0"/>
                    </a:solidFill>
                  </a:rPr>
                  <a:t>about </a:t>
                </a:r>
                <a14:m>
                  <m:oMath xmlns:m="http://schemas.openxmlformats.org/officeDocument/2006/math">
                    <m:r>
                      <a:rPr lang="de-DE" b="0" i="1" smtClean="0">
                        <a:solidFill>
                          <a:schemeClr val="accent6"/>
                        </a:solidFill>
                        <a:latin typeface="Cambria Math" panose="02040503050406030204" pitchFamily="18" charset="0"/>
                      </a:rPr>
                      <m:t>𝑁𝑎𝑡</m:t>
                    </m:r>
                    <m:d>
                      <m:dPr>
                        <m:ctrlPr>
                          <a:rPr lang="de-DE" b="0" i="1" smtClean="0">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𝐷</m:t>
                        </m:r>
                      </m:e>
                    </m:d>
                    <m:r>
                      <a:rPr lang="de-DE" b="0" i="1" smtClean="0">
                        <a:solidFill>
                          <a:srgbClr val="7030A0"/>
                        </a:solidFill>
                        <a:latin typeface="Cambria Math" panose="02040503050406030204" pitchFamily="18" charset="0"/>
                      </a:rPr>
                      <m:t>,</m:t>
                    </m:r>
                    <m:r>
                      <a:rPr lang="de-DE" b="0" i="1" smtClean="0">
                        <a:solidFill>
                          <a:schemeClr val="accent6"/>
                        </a:solidFill>
                        <a:latin typeface="Cambria Math" panose="02040503050406030204" pitchFamily="18" charset="0"/>
                      </a:rPr>
                      <m:t>𝐴𝑐𝑐</m:t>
                    </m:r>
                    <m:d>
                      <m:dPr>
                        <m:ctrlPr>
                          <a:rPr lang="de-DE" b="0" i="1" smtClean="0">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𝐼</m:t>
                        </m:r>
                      </m:e>
                    </m:d>
                    <m:r>
                      <a:rPr lang="de-DE" b="0" i="1" smtClean="0">
                        <a:solidFill>
                          <a:srgbClr val="7030A0"/>
                        </a:solidFill>
                        <a:latin typeface="Cambria Math" panose="02040503050406030204" pitchFamily="18" charset="0"/>
                      </a:rPr>
                      <m:t>,</m:t>
                    </m:r>
                    <m:r>
                      <a:rPr lang="de-DE" b="0" i="1" smtClean="0">
                        <a:solidFill>
                          <a:schemeClr val="tx1">
                            <a:lumMod val="60000"/>
                            <a:lumOff val="40000"/>
                          </a:schemeClr>
                        </a:solidFill>
                        <a:latin typeface="Cambria Math" panose="02040503050406030204" pitchFamily="18" charset="0"/>
                      </a:rPr>
                      <m:t>𝑇𝑟𝑎𝑣𝑒𝑙</m:t>
                    </m:r>
                    <m:d>
                      <m:dPr>
                        <m:ctrlPr>
                          <a:rPr lang="de-DE" b="0" i="1" smtClean="0">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oMath>
                </a14:m>
                <a:r>
                  <a:rPr lang="en-GB" dirty="0">
                    <a:solidFill>
                      <a:schemeClr val="tx1">
                        <a:lumMod val="60000"/>
                        <a:lumOff val="40000"/>
                      </a:schemeClr>
                    </a:solidFill>
                  </a:rPr>
                  <a:t> </a:t>
                </a:r>
                <a:br>
                  <a:rPr lang="en-GB" dirty="0"/>
                </a:br>
                <a:r>
                  <a:rPr lang="en-GB" dirty="0"/>
                  <a:t>but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r>
                  <a:rPr lang="en-GB" dirty="0"/>
                  <a:t> and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t>, respectively, can</a:t>
                </a:r>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xfrm>
                <a:off x="623392" y="1332842"/>
                <a:ext cx="11087099" cy="4688445"/>
              </a:xfrm>
              <a:blipFill>
                <a:blip r:embed="rId2"/>
                <a:stretch>
                  <a:fillRect l="-1600" t="-2432" r="-914"/>
                </a:stretch>
              </a:blipFill>
            </p:spPr>
            <p:txBody>
              <a:bodyPr/>
              <a:lstStyle/>
              <a:p>
                <a:r>
                  <a:rPr lang="en-DE">
                    <a:noFill/>
                  </a:rPr>
                  <a:t> </a:t>
                </a:r>
              </a:p>
            </p:txBody>
          </p:sp>
        </mc:Fallback>
      </mc:AlternateContent>
      <p:grpSp>
        <p:nvGrpSpPr>
          <p:cNvPr id="30" name="Group 29">
            <a:extLst>
              <a:ext uri="{FF2B5EF4-FFF2-40B4-BE49-F238E27FC236}">
                <a16:creationId xmlns:a16="http://schemas.microsoft.com/office/drawing/2014/main" id="{79CFED4E-0D7B-E64E-BDEE-1D4DB72D80F8}"/>
              </a:ext>
            </a:extLst>
          </p:cNvPr>
          <p:cNvGrpSpPr/>
          <p:nvPr/>
        </p:nvGrpSpPr>
        <p:grpSpPr>
          <a:xfrm>
            <a:off x="5543362" y="4326535"/>
            <a:ext cx="6288313" cy="986246"/>
            <a:chOff x="5589344" y="1663629"/>
            <a:chExt cx="6288313" cy="986246"/>
          </a:xfrm>
        </p:grpSpPr>
        <p:cxnSp>
          <p:nvCxnSpPr>
            <p:cNvPr id="31" name="Straight Connector 30">
              <a:extLst>
                <a:ext uri="{FF2B5EF4-FFF2-40B4-BE49-F238E27FC236}">
                  <a16:creationId xmlns:a16="http://schemas.microsoft.com/office/drawing/2014/main" id="{2DDE9612-4109-6B40-AEEC-AD5833381644}"/>
                </a:ext>
              </a:extLst>
            </p:cNvPr>
            <p:cNvCxnSpPr>
              <a:cxnSpLocks/>
              <a:stCxn id="44" idx="3"/>
              <a:endCxn id="48"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0258995-45D4-2D41-9264-EC074544AC18}"/>
                </a:ext>
              </a:extLst>
            </p:cNvPr>
            <p:cNvCxnSpPr>
              <a:cxnSpLocks/>
              <a:stCxn id="48" idx="3"/>
              <a:endCxn id="46"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5B8B9D7A-4623-5845-854C-560D2A9BB90F}"/>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68B6452-9E11-6048-9D8F-8773396AC649}"/>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47" name="TextBox 46">
                    <a:extLst>
                      <a:ext uri="{FF2B5EF4-FFF2-40B4-BE49-F238E27FC236}">
                        <a16:creationId xmlns:a16="http://schemas.microsoft.com/office/drawing/2014/main" id="{968B6452-9E11-6048-9D8F-8773396AC649}"/>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F6EDEAB-9B02-A144-9B5E-D1C21C9D4783}"/>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48" name="TextBox 47">
                    <a:extLst>
                      <a:ext uri="{FF2B5EF4-FFF2-40B4-BE49-F238E27FC236}">
                        <a16:creationId xmlns:a16="http://schemas.microsoft.com/office/drawing/2014/main" id="{DF6EDEAB-9B02-A144-9B5E-D1C21C9D478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4" name="Group 33">
              <a:extLst>
                <a:ext uri="{FF2B5EF4-FFF2-40B4-BE49-F238E27FC236}">
                  <a16:creationId xmlns:a16="http://schemas.microsoft.com/office/drawing/2014/main" id="{55558D3B-25B5-F84F-B331-06D2A9E48144}"/>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5D72856-B275-3B42-AD07-CFC451AC50DB}"/>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45" name="TextBox 44">
                    <a:extLst>
                      <a:ext uri="{FF2B5EF4-FFF2-40B4-BE49-F238E27FC236}">
                        <a16:creationId xmlns:a16="http://schemas.microsoft.com/office/drawing/2014/main" id="{A5D72856-B275-3B42-AD07-CFC451AC50DB}"/>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0E0A271-EAA7-7B4E-972D-C92C29A4BBF8}"/>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46" name="TextBox 45">
                    <a:extLst>
                      <a:ext uri="{FF2B5EF4-FFF2-40B4-BE49-F238E27FC236}">
                        <a16:creationId xmlns:a16="http://schemas.microsoft.com/office/drawing/2014/main" id="{C0E0A271-EAA7-7B4E-972D-C92C29A4BBF8}"/>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b="-1724"/>
                    </a:stretch>
                  </a:blipFill>
                  <a:ln>
                    <a:solidFill>
                      <a:srgbClr val="7030A0"/>
                    </a:solidFill>
                  </a:ln>
                </p:spPr>
                <p:txBody>
                  <a:bodyPr/>
                  <a:lstStyle/>
                  <a:p>
                    <a:r>
                      <a:rPr lang="en-GB">
                        <a:noFill/>
                      </a:rPr>
                      <a:t> </a:t>
                    </a:r>
                  </a:p>
                </p:txBody>
              </p:sp>
            </mc:Fallback>
          </mc:AlternateContent>
        </p:grpSp>
        <p:grpSp>
          <p:nvGrpSpPr>
            <p:cNvPr id="35" name="Group 34">
              <a:extLst>
                <a:ext uri="{FF2B5EF4-FFF2-40B4-BE49-F238E27FC236}">
                  <a16:creationId xmlns:a16="http://schemas.microsoft.com/office/drawing/2014/main" id="{8747FB06-4E8F-CE45-A500-1EEF64146E70}"/>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56A8CD-81B3-3B43-B79C-59F34FCA4B78}"/>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43" name="TextBox 42">
                    <a:extLst>
                      <a:ext uri="{FF2B5EF4-FFF2-40B4-BE49-F238E27FC236}">
                        <a16:creationId xmlns:a16="http://schemas.microsoft.com/office/drawing/2014/main" id="{9156A8CD-81B3-3B43-B79C-59F34FCA4B78}"/>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ABF047C-9360-EA49-859C-AC56B3AB64A3}"/>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44" name="TextBox 43">
                    <a:extLst>
                      <a:ext uri="{FF2B5EF4-FFF2-40B4-BE49-F238E27FC236}">
                        <a16:creationId xmlns:a16="http://schemas.microsoft.com/office/drawing/2014/main" id="{1ABF047C-9360-EA49-859C-AC56B3AB64A3}"/>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53A6E949-9D09-8C44-BA6F-2399888B88AD}"/>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6" name="Rectangle 35">
                  <a:extLst>
                    <a:ext uri="{FF2B5EF4-FFF2-40B4-BE49-F238E27FC236}">
                      <a16:creationId xmlns:a16="http://schemas.microsoft.com/office/drawing/2014/main" id="{53A6E949-9D09-8C44-BA6F-2399888B88AD}"/>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E5423A57-6FF0-0844-A8AB-6D0837A7676E}"/>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37" name="Rectangle 36">
                  <a:extLst>
                    <a:ext uri="{FF2B5EF4-FFF2-40B4-BE49-F238E27FC236}">
                      <a16:creationId xmlns:a16="http://schemas.microsoft.com/office/drawing/2014/main" id="{E5423A57-6FF0-0844-A8AB-6D0837A7676E}"/>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7C9D9A6-FEDE-1944-BAB6-31A0732824BD}"/>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38" name="TextBox 37">
                  <a:extLst>
                    <a:ext uri="{FF2B5EF4-FFF2-40B4-BE49-F238E27FC236}">
                      <a16:creationId xmlns:a16="http://schemas.microsoft.com/office/drawing/2014/main" id="{D7C9D9A6-FEDE-1944-BAB6-31A0732824BD}"/>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1597B75-2F9E-0D4C-8BD0-A4F695A3DB0C}"/>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39" name="TextBox 38">
                  <a:extLst>
                    <a:ext uri="{FF2B5EF4-FFF2-40B4-BE49-F238E27FC236}">
                      <a16:creationId xmlns:a16="http://schemas.microsoft.com/office/drawing/2014/main" id="{31597B75-2F9E-0D4C-8BD0-A4F695A3DB0C}"/>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B70D394-FDE4-864C-AFB3-D0D3621940F9}"/>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40" name="TextBox 39">
                  <a:extLst>
                    <a:ext uri="{FF2B5EF4-FFF2-40B4-BE49-F238E27FC236}">
                      <a16:creationId xmlns:a16="http://schemas.microsoft.com/office/drawing/2014/main" id="{8B70D394-FDE4-864C-AFB3-D0D3621940F9}"/>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5E2A7C6-4B8B-634D-A899-0BA29C00134A}"/>
                  </a:ext>
                </a:extLst>
              </p:cNvPr>
              <p:cNvSpPr txBox="1"/>
              <p:nvPr/>
            </p:nvSpPr>
            <p:spPr>
              <a:xfrm>
                <a:off x="8007558" y="4993728"/>
                <a:ext cx="6313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𝑚</m:t>
                          </m:r>
                        </m:e>
                        <m:sub>
                          <m:r>
                            <a:rPr lang="de-DE" i="1">
                              <a:solidFill>
                                <a:schemeClr val="accent6"/>
                              </a:solidFill>
                              <a:latin typeface="Cambria Math" panose="02040503050406030204" pitchFamily="18" charset="0"/>
                            </a:rPr>
                            <m:t>12</m:t>
                          </m:r>
                        </m:sub>
                      </m:sSub>
                    </m:oMath>
                  </m:oMathPara>
                </a14:m>
                <a:endParaRPr lang="en-GB" dirty="0">
                  <a:solidFill>
                    <a:schemeClr val="accent6"/>
                  </a:solidFill>
                </a:endParaRPr>
              </a:p>
            </p:txBody>
          </p:sp>
        </mc:Choice>
        <mc:Fallback xmlns="">
          <p:sp>
            <p:nvSpPr>
              <p:cNvPr id="49" name="TextBox 48">
                <a:extLst>
                  <a:ext uri="{FF2B5EF4-FFF2-40B4-BE49-F238E27FC236}">
                    <a16:creationId xmlns:a16="http://schemas.microsoft.com/office/drawing/2014/main" id="{15E2A7C6-4B8B-634D-A899-0BA29C00134A}"/>
                  </a:ext>
                </a:extLst>
              </p:cNvPr>
              <p:cNvSpPr txBox="1">
                <a:spLocks noRot="1" noChangeAspect="1" noMove="1" noResize="1" noEditPoints="1" noAdjustHandles="1" noChangeArrowheads="1" noChangeShapeType="1" noTextEdit="1"/>
              </p:cNvSpPr>
              <p:nvPr/>
            </p:nvSpPr>
            <p:spPr>
              <a:xfrm>
                <a:off x="8007558" y="4993728"/>
                <a:ext cx="631327"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8805BFF-6E01-2D43-BD3D-42697309F252}"/>
                  </a:ext>
                </a:extLst>
              </p:cNvPr>
              <p:cNvSpPr txBox="1"/>
              <p:nvPr/>
            </p:nvSpPr>
            <p:spPr>
              <a:xfrm>
                <a:off x="10369182" y="5000546"/>
                <a:ext cx="636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23</m:t>
                          </m:r>
                        </m:sub>
                      </m:sSub>
                    </m:oMath>
                  </m:oMathPara>
                </a14:m>
                <a:endParaRPr lang="en-GB" dirty="0">
                  <a:solidFill>
                    <a:schemeClr val="tx1">
                      <a:lumMod val="60000"/>
                      <a:lumOff val="40000"/>
                    </a:schemeClr>
                  </a:solidFill>
                </a:endParaRPr>
              </a:p>
            </p:txBody>
          </p:sp>
        </mc:Choice>
        <mc:Fallback xmlns="">
          <p:sp>
            <p:nvSpPr>
              <p:cNvPr id="50" name="TextBox 49">
                <a:extLst>
                  <a:ext uri="{FF2B5EF4-FFF2-40B4-BE49-F238E27FC236}">
                    <a16:creationId xmlns:a16="http://schemas.microsoft.com/office/drawing/2014/main" id="{08805BFF-6E01-2D43-BD3D-42697309F252}"/>
                  </a:ext>
                </a:extLst>
              </p:cNvPr>
              <p:cNvSpPr txBox="1">
                <a:spLocks noRot="1" noChangeAspect="1" noMove="1" noResize="1" noEditPoints="1" noAdjustHandles="1" noChangeArrowheads="1" noChangeShapeType="1" noTextEdit="1"/>
              </p:cNvSpPr>
              <p:nvPr/>
            </p:nvSpPr>
            <p:spPr>
              <a:xfrm>
                <a:off x="10369182" y="5000546"/>
                <a:ext cx="636649"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DCFB163-214E-4F4D-A567-3BC910792B58}"/>
                  </a:ext>
                </a:extLst>
              </p:cNvPr>
              <p:cNvSpPr txBox="1"/>
              <p:nvPr/>
            </p:nvSpPr>
            <p:spPr>
              <a:xfrm>
                <a:off x="6462366" y="4998939"/>
                <a:ext cx="636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i="1">
                              <a:solidFill>
                                <a:schemeClr val="tx1">
                                  <a:lumMod val="60000"/>
                                  <a:lumOff val="40000"/>
                                </a:schemeClr>
                              </a:solidFill>
                              <a:latin typeface="Cambria Math" panose="02040503050406030204" pitchFamily="18" charset="0"/>
                            </a:rPr>
                            <m:t>2</m:t>
                          </m:r>
                          <m:r>
                            <a:rPr lang="de-DE" b="0" i="1" smtClean="0">
                              <a:solidFill>
                                <a:schemeClr val="tx1">
                                  <a:lumMod val="60000"/>
                                  <a:lumOff val="40000"/>
                                </a:schemeClr>
                              </a:solidFill>
                              <a:latin typeface="Cambria Math" panose="02040503050406030204" pitchFamily="18" charset="0"/>
                            </a:rPr>
                            <m:t>1</m:t>
                          </m:r>
                        </m:sub>
                      </m:sSub>
                    </m:oMath>
                  </m:oMathPara>
                </a14:m>
                <a:endParaRPr lang="en-GB" dirty="0">
                  <a:solidFill>
                    <a:schemeClr val="tx1">
                      <a:lumMod val="60000"/>
                      <a:lumOff val="40000"/>
                    </a:schemeClr>
                  </a:solidFill>
                </a:endParaRPr>
              </a:p>
            </p:txBody>
          </p:sp>
        </mc:Choice>
        <mc:Fallback xmlns="">
          <p:sp>
            <p:nvSpPr>
              <p:cNvPr id="51" name="TextBox 50">
                <a:extLst>
                  <a:ext uri="{FF2B5EF4-FFF2-40B4-BE49-F238E27FC236}">
                    <a16:creationId xmlns:a16="http://schemas.microsoft.com/office/drawing/2014/main" id="{8DCFB163-214E-4F4D-A567-3BC910792B58}"/>
                  </a:ext>
                </a:extLst>
              </p:cNvPr>
              <p:cNvSpPr txBox="1">
                <a:spLocks noRot="1" noChangeAspect="1" noMove="1" noResize="1" noEditPoints="1" noAdjustHandles="1" noChangeArrowheads="1" noChangeShapeType="1" noTextEdit="1"/>
              </p:cNvSpPr>
              <p:nvPr/>
            </p:nvSpPr>
            <p:spPr>
              <a:xfrm>
                <a:off x="6462366" y="4998939"/>
                <a:ext cx="636649"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34DB97E-D690-284E-B8EA-84D74BEA854D}"/>
                  </a:ext>
                </a:extLst>
              </p:cNvPr>
              <p:cNvSpPr txBox="1"/>
              <p:nvPr/>
            </p:nvSpPr>
            <p:spPr>
              <a:xfrm>
                <a:off x="8655538" y="4993728"/>
                <a:ext cx="636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𝑚</m:t>
                          </m:r>
                        </m:e>
                        <m:sub>
                          <m:r>
                            <a:rPr lang="de-DE" i="1">
                              <a:solidFill>
                                <a:srgbClr val="7030A0"/>
                              </a:solidFill>
                              <a:latin typeface="Cambria Math" panose="02040503050406030204" pitchFamily="18" charset="0"/>
                            </a:rPr>
                            <m:t>3</m:t>
                          </m:r>
                          <m:r>
                            <a:rPr lang="de-DE" b="0" i="1" smtClean="0">
                              <a:solidFill>
                                <a:srgbClr val="7030A0"/>
                              </a:solidFill>
                              <a:latin typeface="Cambria Math" panose="02040503050406030204" pitchFamily="18" charset="0"/>
                            </a:rPr>
                            <m:t>2</m:t>
                          </m:r>
                        </m:sub>
                      </m:sSub>
                    </m:oMath>
                  </m:oMathPara>
                </a14:m>
                <a:endParaRPr lang="en-GB" dirty="0">
                  <a:solidFill>
                    <a:srgbClr val="7030A0"/>
                  </a:solidFill>
                </a:endParaRPr>
              </a:p>
            </p:txBody>
          </p:sp>
        </mc:Choice>
        <mc:Fallback xmlns="">
          <p:sp>
            <p:nvSpPr>
              <p:cNvPr id="52" name="TextBox 51">
                <a:extLst>
                  <a:ext uri="{FF2B5EF4-FFF2-40B4-BE49-F238E27FC236}">
                    <a16:creationId xmlns:a16="http://schemas.microsoft.com/office/drawing/2014/main" id="{734DB97E-D690-284E-B8EA-84D74BEA854D}"/>
                  </a:ext>
                </a:extLst>
              </p:cNvPr>
              <p:cNvSpPr txBox="1">
                <a:spLocks noRot="1" noChangeAspect="1" noMove="1" noResize="1" noEditPoints="1" noAdjustHandles="1" noChangeArrowheads="1" noChangeShapeType="1" noTextEdit="1"/>
              </p:cNvSpPr>
              <p:nvPr/>
            </p:nvSpPr>
            <p:spPr>
              <a:xfrm>
                <a:off x="8655538" y="4993728"/>
                <a:ext cx="636649" cy="369332"/>
              </a:xfrm>
              <a:prstGeom prst="rect">
                <a:avLst/>
              </a:prstGeom>
              <a:blipFill>
                <a:blip r:embed="rId17"/>
                <a:stretch>
                  <a:fillRect/>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A3F37A3-C421-BF10-8F78-6F78ACE39AB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69087613-A928-EEAE-E8AF-C1DB7DD3DF7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C7BFD689-C336-0CDD-BA66-3600B825E0C5}"/>
              </a:ext>
            </a:extLst>
          </p:cNvPr>
          <p:cNvSpPr>
            <a:spLocks noGrp="1"/>
          </p:cNvSpPr>
          <p:nvPr>
            <p:ph type="sldNum" sz="quarter" idx="11"/>
          </p:nvPr>
        </p:nvSpPr>
        <p:spPr/>
        <p:txBody>
          <a:bodyPr/>
          <a:lstStyle/>
          <a:p>
            <a:fld id="{EB1502E6-D9AE-3544-B6D5-378AAA0B915F}" type="slidenum">
              <a:rPr lang="de-DE" altLang="de-DE" smtClean="0"/>
              <a:pPr/>
              <a:t>11</a:t>
            </a:fld>
            <a:endParaRPr lang="de-DE" altLang="de-DE" dirty="0"/>
          </a:p>
        </p:txBody>
      </p:sp>
    </p:spTree>
    <p:extLst>
      <p:ext uri="{BB962C8B-B14F-4D97-AF65-F5344CB8AC3E}">
        <p14:creationId xmlns:p14="http://schemas.microsoft.com/office/powerpoint/2010/main" val="363842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a:bodyPr>
              <a:lstStyle/>
              <a:p>
                <a:r>
                  <a:rPr lang="en-GB" dirty="0"/>
                  <a:t>Problem left: If each cluster asks for information on separators, some messages are sent multiple times</a:t>
                </a:r>
              </a:p>
              <a:p>
                <a:pPr lvl="1"/>
                <a:r>
                  <a:rPr lang="en-GB" dirty="0"/>
                  <a:t>E.g., </a:t>
                </a:r>
              </a:p>
              <a:p>
                <a:pPr lvl="2"/>
                <a14:m>
                  <m:oMath xmlns:m="http://schemas.openxmlformats.org/officeDocument/2006/math">
                    <m:sSub>
                      <m:sSubPr>
                        <m:ctrlPr>
                          <a:rPr lang="de-DE" b="0" i="1" smtClean="0">
                            <a:solidFill>
                              <a:srgbClr val="7030A0"/>
                            </a:solidFill>
                            <a:latin typeface="Cambria Math" panose="02040503050406030204" pitchFamily="18" charset="0"/>
                          </a:rPr>
                        </m:ctrlPr>
                      </m:sSubPr>
                      <m:e>
                        <m:r>
                          <a:rPr lang="de-DE" b="1" i="1" smtClean="0">
                            <a:solidFill>
                              <a:srgbClr val="7030A0"/>
                            </a:solidFill>
                            <a:latin typeface="Cambria Math" panose="02040503050406030204" pitchFamily="18" charset="0"/>
                          </a:rPr>
                          <m:t>𝑪</m:t>
                        </m:r>
                      </m:e>
                      <m:sub>
                        <m:r>
                          <a:rPr lang="de-DE" b="0" i="1" smtClean="0">
                            <a:solidFill>
                              <a:srgbClr val="7030A0"/>
                            </a:solidFill>
                            <a:latin typeface="Cambria Math" panose="02040503050406030204" pitchFamily="18" charset="0"/>
                          </a:rPr>
                          <m:t>3</m:t>
                        </m:r>
                      </m:sub>
                    </m:sSub>
                  </m:oMath>
                </a14:m>
                <a:r>
                  <a:rPr lang="en-GB" dirty="0"/>
                  <a:t> asks</a:t>
                </a:r>
                <a:r>
                  <a:rPr lang="de-DE" dirty="0">
                    <a:solidFill>
                      <a:schemeClr val="tx1">
                        <a:lumMod val="50000"/>
                        <a:lumOff val="50000"/>
                      </a:schemeClr>
                    </a:solidFill>
                  </a:rPr>
                  <a:t>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t>, which asks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endParaRPr lang="de-DE" dirty="0">
                  <a:solidFill>
                    <a:schemeClr val="accent1"/>
                  </a:solidFill>
                </a:endParaRPr>
              </a:p>
              <a:p>
                <a:pPr lvl="3"/>
                <a:r>
                  <a:rPr lang="en-GB" dirty="0"/>
                  <a:t>Messages calculated and sent: </a:t>
                </a:r>
                <a14:m>
                  <m:oMath xmlns:m="http://schemas.openxmlformats.org/officeDocument/2006/math">
                    <m:sSub>
                      <m:sSubPr>
                        <m:ctrlPr>
                          <a:rPr lang="de-DE" b="0" i="1" smtClean="0">
                            <a:solidFill>
                              <a:schemeClr val="accent6"/>
                            </a:solidFill>
                            <a:latin typeface="Cambria Math" panose="02040503050406030204" pitchFamily="18" charset="0"/>
                          </a:rPr>
                        </m:ctrlPr>
                      </m:sSubPr>
                      <m:e>
                        <m:r>
                          <a:rPr lang="de-DE" b="0" i="1" smtClean="0">
                            <a:solidFill>
                              <a:schemeClr val="accent6"/>
                            </a:solidFill>
                            <a:latin typeface="Cambria Math" panose="02040503050406030204" pitchFamily="18" charset="0"/>
                          </a:rPr>
                          <m:t>𝑚</m:t>
                        </m:r>
                      </m:e>
                      <m:sub>
                        <m:r>
                          <a:rPr lang="de-DE" b="0" i="1" smtClean="0">
                            <a:solidFill>
                              <a:schemeClr val="accent6"/>
                            </a:solidFill>
                            <a:latin typeface="Cambria Math" panose="02040503050406030204" pitchFamily="18" charset="0"/>
                          </a:rPr>
                          <m:t>12</m:t>
                        </m:r>
                      </m:sub>
                    </m:sSub>
                    <m:r>
                      <a:rPr lang="de-DE" b="0" i="1" smtClean="0">
                        <a:latin typeface="Cambria Math" panose="02040503050406030204" pitchFamily="18" charset="0"/>
                      </a:rPr>
                      <m:t>,</m:t>
                    </m:r>
                    <m:sSub>
                      <m:sSubPr>
                        <m:ctrlPr>
                          <a:rPr lang="de-DE" b="0" i="1" smtClean="0">
                            <a:solidFill>
                              <a:schemeClr val="tx1">
                                <a:lumMod val="60000"/>
                                <a:lumOff val="40000"/>
                              </a:schemeClr>
                            </a:solidFill>
                            <a:latin typeface="Cambria Math" panose="02040503050406030204" pitchFamily="18" charset="0"/>
                          </a:rPr>
                        </m:ctrlPr>
                      </m:sSubPr>
                      <m:e>
                        <m:r>
                          <a:rPr lang="de-DE" b="0" i="1" smtClean="0">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23</m:t>
                        </m:r>
                      </m:sub>
                    </m:sSub>
                  </m:oMath>
                </a14:m>
                <a:endParaRPr lang="en-GB" dirty="0"/>
              </a:p>
              <a:p>
                <a:pPr lvl="2"/>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r>
                      <a:rPr lang="de-DE" i="1">
                        <a:solidFill>
                          <a:schemeClr val="tx1">
                            <a:lumMod val="50000"/>
                            <a:lumOff val="50000"/>
                          </a:schemeClr>
                        </a:solidFill>
                        <a:latin typeface="Cambria Math" panose="02040503050406030204" pitchFamily="18" charset="0"/>
                      </a:rPr>
                      <m:t> </m:t>
                    </m:r>
                  </m:oMath>
                </a14:m>
                <a:r>
                  <a:rPr lang="en-GB" dirty="0"/>
                  <a:t>asks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r>
                  <a:rPr lang="de-DE" dirty="0">
                    <a:solidFill>
                      <a:schemeClr val="accent1"/>
                    </a:solidFill>
                  </a:rPr>
                  <a:t> </a:t>
                </a:r>
                <a:r>
                  <a:rPr lang="de-DE" dirty="0"/>
                  <a:t>and</a:t>
                </a:r>
                <a:r>
                  <a:rPr lang="de-DE" dirty="0">
                    <a:solidFill>
                      <a:schemeClr val="accent1"/>
                    </a:solidFill>
                  </a:rPr>
                  <a:t> </a:t>
                </a:r>
                <a14:m>
                  <m:oMath xmlns:m="http://schemas.openxmlformats.org/officeDocument/2006/math">
                    <m:sSub>
                      <m:sSubPr>
                        <m:ctrlPr>
                          <a:rPr lang="de-DE" i="1" smtClean="0">
                            <a:solidFill>
                              <a:srgbClr val="7030A0"/>
                            </a:solidFill>
                            <a:latin typeface="Cambria Math" panose="02040503050406030204" pitchFamily="18" charset="0"/>
                          </a:rPr>
                        </m:ctrlPr>
                      </m:sSubPr>
                      <m:e>
                        <m:r>
                          <a:rPr lang="de-DE" b="1" i="1">
                            <a:solidFill>
                              <a:srgbClr val="7030A0"/>
                            </a:solidFill>
                            <a:latin typeface="Cambria Math" panose="02040503050406030204" pitchFamily="18" charset="0"/>
                          </a:rPr>
                          <m:t>𝑪</m:t>
                        </m:r>
                      </m:e>
                      <m:sub>
                        <m:r>
                          <a:rPr lang="de-DE" i="1">
                            <a:solidFill>
                              <a:srgbClr val="7030A0"/>
                            </a:solidFill>
                            <a:latin typeface="Cambria Math" panose="02040503050406030204" pitchFamily="18" charset="0"/>
                          </a:rPr>
                          <m:t>3</m:t>
                        </m:r>
                      </m:sub>
                    </m:sSub>
                  </m:oMath>
                </a14:m>
                <a:endParaRPr lang="de-DE" dirty="0">
                  <a:solidFill>
                    <a:schemeClr val="accent1"/>
                  </a:solidFill>
                </a:endParaRPr>
              </a:p>
              <a:p>
                <a:pPr lvl="3"/>
                <a:r>
                  <a:rPr lang="en-GB" dirty="0"/>
                  <a:t>Messages calculated </a:t>
                </a:r>
                <a:br>
                  <a:rPr lang="en-GB" dirty="0"/>
                </a:br>
                <a:r>
                  <a:rPr lang="en-GB" dirty="0"/>
                  <a:t>and sent: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𝑚</m:t>
                        </m:r>
                      </m:e>
                      <m:sub>
                        <m:r>
                          <a:rPr lang="de-DE" i="1">
                            <a:solidFill>
                              <a:schemeClr val="accent6"/>
                            </a:solidFill>
                            <a:latin typeface="Cambria Math" panose="02040503050406030204" pitchFamily="18" charset="0"/>
                          </a:rPr>
                          <m:t>12</m:t>
                        </m:r>
                      </m:sub>
                    </m:sSub>
                    <m:r>
                      <a:rPr lang="de-DE" i="1">
                        <a:latin typeface="Cambria Math" panose="02040503050406030204" pitchFamily="18" charset="0"/>
                      </a:rPr>
                      <m:t>,</m:t>
                    </m:r>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𝑚</m:t>
                        </m:r>
                      </m:e>
                      <m:sub>
                        <m:r>
                          <a:rPr lang="de-DE" i="1">
                            <a:solidFill>
                              <a:srgbClr val="7030A0"/>
                            </a:solidFill>
                            <a:latin typeface="Cambria Math" panose="02040503050406030204" pitchFamily="18" charset="0"/>
                          </a:rPr>
                          <m:t>3</m:t>
                        </m:r>
                        <m:r>
                          <a:rPr lang="de-DE" b="0" i="1" smtClean="0">
                            <a:solidFill>
                              <a:srgbClr val="7030A0"/>
                            </a:solidFill>
                            <a:latin typeface="Cambria Math" panose="02040503050406030204" pitchFamily="18" charset="0"/>
                          </a:rPr>
                          <m:t>2</m:t>
                        </m:r>
                      </m:sub>
                    </m:sSub>
                  </m:oMath>
                </a14:m>
                <a:endParaRPr lang="en-GB" dirty="0"/>
              </a:p>
              <a:p>
                <a:pPr lvl="2"/>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b="1" i="1">
                            <a:solidFill>
                              <a:schemeClr val="accent6"/>
                            </a:solidFill>
                            <a:latin typeface="Cambria Math" panose="02040503050406030204" pitchFamily="18" charset="0"/>
                          </a:rPr>
                          <m:t>𝑪</m:t>
                        </m:r>
                      </m:e>
                      <m:sub>
                        <m:r>
                          <a:rPr lang="de-DE" i="1">
                            <a:solidFill>
                              <a:schemeClr val="accent6"/>
                            </a:solidFill>
                            <a:latin typeface="Cambria Math" panose="02040503050406030204" pitchFamily="18" charset="0"/>
                          </a:rPr>
                          <m:t>1</m:t>
                        </m:r>
                      </m:sub>
                    </m:sSub>
                  </m:oMath>
                </a14:m>
                <a:r>
                  <a:rPr lang="en-GB" dirty="0"/>
                  <a:t> asks</a:t>
                </a:r>
                <a:r>
                  <a:rPr lang="de-DE" dirty="0">
                    <a:solidFill>
                      <a:schemeClr val="tx1">
                        <a:lumMod val="50000"/>
                        <a:lumOff val="50000"/>
                      </a:schemeClr>
                    </a:solidFill>
                  </a:rPr>
                  <a:t>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b="1" i="1">
                            <a:solidFill>
                              <a:schemeClr val="tx1">
                                <a:lumMod val="60000"/>
                                <a:lumOff val="40000"/>
                              </a:schemeClr>
                            </a:solidFill>
                            <a:latin typeface="Cambria Math" panose="02040503050406030204" pitchFamily="18" charset="0"/>
                          </a:rPr>
                          <m:t>𝑪</m:t>
                        </m:r>
                      </m:e>
                      <m:sub>
                        <m:r>
                          <a:rPr lang="de-DE" i="1">
                            <a:solidFill>
                              <a:schemeClr val="tx1">
                                <a:lumMod val="60000"/>
                                <a:lumOff val="40000"/>
                              </a:schemeClr>
                            </a:solidFill>
                            <a:latin typeface="Cambria Math" panose="02040503050406030204" pitchFamily="18" charset="0"/>
                          </a:rPr>
                          <m:t>2</m:t>
                        </m:r>
                      </m:sub>
                    </m:sSub>
                  </m:oMath>
                </a14:m>
                <a:r>
                  <a:rPr lang="en-GB" dirty="0"/>
                  <a:t>, which asks</a:t>
                </a:r>
                <a:r>
                  <a:rPr lang="de-DE" dirty="0">
                    <a:solidFill>
                      <a:schemeClr val="accent1"/>
                    </a:solidFill>
                  </a:rPr>
                  <a:t> </a:t>
                </a:r>
                <a14:m>
                  <m:oMath xmlns:m="http://schemas.openxmlformats.org/officeDocument/2006/math">
                    <m:sSub>
                      <m:sSubPr>
                        <m:ctrlPr>
                          <a:rPr lang="de-DE" i="1" smtClean="0">
                            <a:solidFill>
                              <a:srgbClr val="7030A0"/>
                            </a:solidFill>
                            <a:latin typeface="Cambria Math" panose="02040503050406030204" pitchFamily="18" charset="0"/>
                          </a:rPr>
                        </m:ctrlPr>
                      </m:sSubPr>
                      <m:e>
                        <m:r>
                          <a:rPr lang="de-DE" b="1" i="1">
                            <a:solidFill>
                              <a:srgbClr val="7030A0"/>
                            </a:solidFill>
                            <a:latin typeface="Cambria Math" panose="02040503050406030204" pitchFamily="18" charset="0"/>
                          </a:rPr>
                          <m:t>𝑪</m:t>
                        </m:r>
                      </m:e>
                      <m:sub>
                        <m:r>
                          <a:rPr lang="de-DE" i="1">
                            <a:solidFill>
                              <a:srgbClr val="7030A0"/>
                            </a:solidFill>
                            <a:latin typeface="Cambria Math" panose="02040503050406030204" pitchFamily="18" charset="0"/>
                          </a:rPr>
                          <m:t>3</m:t>
                        </m:r>
                      </m:sub>
                    </m:sSub>
                  </m:oMath>
                </a14:m>
                <a:endParaRPr lang="de-DE" dirty="0">
                  <a:solidFill>
                    <a:schemeClr val="accent1"/>
                  </a:solidFill>
                </a:endParaRPr>
              </a:p>
              <a:p>
                <a:pPr lvl="3"/>
                <a:r>
                  <a:rPr lang="en-GB" dirty="0"/>
                  <a:t>Messages calculated </a:t>
                </a:r>
                <a:br>
                  <a:rPr lang="en-GB" dirty="0"/>
                </a:br>
                <a:r>
                  <a:rPr lang="en-GB" dirty="0"/>
                  <a:t>and sent: </a:t>
                </a:r>
                <a14:m>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𝑚</m:t>
                        </m:r>
                      </m:e>
                      <m:sub>
                        <m:r>
                          <a:rPr lang="de-DE" b="0" i="1" smtClean="0">
                            <a:solidFill>
                              <a:srgbClr val="7030A0"/>
                            </a:solidFill>
                            <a:latin typeface="Cambria Math" panose="02040503050406030204" pitchFamily="18" charset="0"/>
                          </a:rPr>
                          <m:t>32</m:t>
                        </m:r>
                      </m:sub>
                    </m:sSub>
                    <m:r>
                      <a:rPr lang="de-DE" i="1">
                        <a:latin typeface="Cambria Math" panose="02040503050406030204" pitchFamily="18" charset="0"/>
                      </a:rPr>
                      <m:t>,</m:t>
                    </m:r>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21</m:t>
                        </m:r>
                      </m:sub>
                    </m:sSub>
                  </m:oMath>
                </a14:m>
                <a:endParaRPr lang="en-GB" dirty="0">
                  <a:solidFill>
                    <a:schemeClr val="tx1">
                      <a:lumMod val="60000"/>
                      <a:lumOff val="40000"/>
                    </a:schemeClr>
                  </a:solidFill>
                </a:endParaRPr>
              </a:p>
              <a:p>
                <a:pPr lvl="2"/>
                <a:endParaRPr lang="en-GB" dirty="0"/>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r="-1257"/>
                </a:stretch>
              </a:blipFill>
            </p:spPr>
            <p:txBody>
              <a:bodyPr/>
              <a:lstStyle/>
              <a:p>
                <a:r>
                  <a:rPr lang="en-DE">
                    <a:noFill/>
                  </a:rPr>
                  <a:t> </a:t>
                </a:r>
              </a:p>
            </p:txBody>
          </p:sp>
        </mc:Fallback>
      </mc:AlternateContent>
      <p:cxnSp>
        <p:nvCxnSpPr>
          <p:cNvPr id="46" name="Curved Connector 45">
            <a:extLst>
              <a:ext uri="{FF2B5EF4-FFF2-40B4-BE49-F238E27FC236}">
                <a16:creationId xmlns:a16="http://schemas.microsoft.com/office/drawing/2014/main" id="{8271EB03-09B2-ED46-8048-BFB62FF56B55}"/>
              </a:ext>
            </a:extLst>
          </p:cNvPr>
          <p:cNvCxnSpPr>
            <a:cxnSpLocks/>
          </p:cNvCxnSpPr>
          <p:nvPr/>
        </p:nvCxnSpPr>
        <p:spPr>
          <a:xfrm rot="16200000" flipV="1">
            <a:off x="9897746" y="3141214"/>
            <a:ext cx="12700" cy="2356640"/>
          </a:xfrm>
          <a:prstGeom prst="curvedConnector3">
            <a:avLst>
              <a:gd name="adj1" fmla="val 180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A00AE478-9E99-AF42-BE3F-236B07F7CF54}"/>
                  </a:ext>
                </a:extLst>
              </p:cNvPr>
              <p:cNvSpPr/>
              <p:nvPr/>
            </p:nvSpPr>
            <p:spPr>
              <a:xfrm>
                <a:off x="9321169" y="3848343"/>
                <a:ext cx="1318888" cy="307777"/>
              </a:xfrm>
              <a:prstGeom prst="rect">
                <a:avLst/>
              </a:prstGeom>
            </p:spPr>
            <p:txBody>
              <a:bodyPr wrap="square">
                <a:spAutoFit/>
              </a:bodyPr>
              <a:lstStyle/>
              <a:p>
                <a14:m>
                  <m:oMath xmlns:m="http://schemas.openxmlformats.org/officeDocument/2006/math">
                    <m:r>
                      <a:rPr lang="de-DE" sz="1400" i="1">
                        <a:latin typeface="Cambria Math" charset="0"/>
                      </a:rPr>
                      <m:t>𝐸𝑝𝑖𝑑</m:t>
                    </m:r>
                    <m:r>
                      <a:rPr lang="de-DE" sz="1400" i="1">
                        <a:latin typeface="Cambria Math" panose="02040503050406030204" pitchFamily="18" charset="0"/>
                      </a:rPr>
                      <m:t>,</m:t>
                    </m:r>
                    <m:r>
                      <a:rPr lang="de-DE" sz="1400" i="1">
                        <a:latin typeface="Cambria Math" panose="02040503050406030204" pitchFamily="18" charset="0"/>
                      </a:rPr>
                      <m:t>𝑆𝑖𝑐𝑘</m:t>
                    </m:r>
                    <m:d>
                      <m:dPr>
                        <m:ctrlPr>
                          <a:rPr lang="de-DE" sz="1400" i="1">
                            <a:latin typeface="Cambria Math" panose="02040503050406030204" pitchFamily="18" charset="0"/>
                          </a:rPr>
                        </m:ctrlPr>
                      </m:dPr>
                      <m:e>
                        <m:r>
                          <a:rPr lang="de-DE" sz="1400" i="1">
                            <a:latin typeface="Cambria Math" panose="02040503050406030204" pitchFamily="18" charset="0"/>
                          </a:rPr>
                          <m:t>𝑋</m:t>
                        </m:r>
                      </m:e>
                    </m:d>
                  </m:oMath>
                </a14:m>
                <a:r>
                  <a:rPr lang="de-DE" sz="1400" dirty="0"/>
                  <a:t>?</a:t>
                </a:r>
              </a:p>
            </p:txBody>
          </p:sp>
        </mc:Choice>
        <mc:Fallback xmlns="">
          <p:sp>
            <p:nvSpPr>
              <p:cNvPr id="47" name="Rectangle 46">
                <a:extLst>
                  <a:ext uri="{FF2B5EF4-FFF2-40B4-BE49-F238E27FC236}">
                    <a16:creationId xmlns:a16="http://schemas.microsoft.com/office/drawing/2014/main" id="{A00AE478-9E99-AF42-BE3F-236B07F7CF54}"/>
                  </a:ext>
                </a:extLst>
              </p:cNvPr>
              <p:cNvSpPr>
                <a:spLocks noRot="1" noChangeAspect="1" noMove="1" noResize="1" noEditPoints="1" noAdjustHandles="1" noChangeArrowheads="1" noChangeShapeType="1" noTextEdit="1"/>
              </p:cNvSpPr>
              <p:nvPr/>
            </p:nvSpPr>
            <p:spPr>
              <a:xfrm>
                <a:off x="9321169" y="3848343"/>
                <a:ext cx="1318888" cy="307777"/>
              </a:xfrm>
              <a:prstGeom prst="rect">
                <a:avLst/>
              </a:prstGeom>
              <a:blipFill>
                <a:blip r:embed="rId3"/>
                <a:stretch>
                  <a:fillRect t="-4000" b="-20000"/>
                </a:stretch>
              </a:blipFill>
            </p:spPr>
            <p:txBody>
              <a:bodyPr/>
              <a:lstStyle/>
              <a:p>
                <a:r>
                  <a:rPr lang="en-GB">
                    <a:noFill/>
                  </a:rPr>
                  <a:t> </a:t>
                </a:r>
              </a:p>
            </p:txBody>
          </p:sp>
        </mc:Fallback>
      </mc:AlternateContent>
      <p:cxnSp>
        <p:nvCxnSpPr>
          <p:cNvPr id="48" name="Curved Connector 47">
            <a:extLst>
              <a:ext uri="{FF2B5EF4-FFF2-40B4-BE49-F238E27FC236}">
                <a16:creationId xmlns:a16="http://schemas.microsoft.com/office/drawing/2014/main" id="{2F289D3E-E24B-DC49-974D-51EA96E7DF94}"/>
              </a:ext>
            </a:extLst>
          </p:cNvPr>
          <p:cNvCxnSpPr>
            <a:cxnSpLocks/>
          </p:cNvCxnSpPr>
          <p:nvPr/>
        </p:nvCxnSpPr>
        <p:spPr>
          <a:xfrm rot="16200000" flipV="1">
            <a:off x="7520097" y="3120205"/>
            <a:ext cx="12700" cy="2398659"/>
          </a:xfrm>
          <a:prstGeom prst="curvedConnector3">
            <a:avLst>
              <a:gd name="adj1" fmla="val 1800000"/>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7630B49-1D2F-F44F-B081-1AF76FEE7660}"/>
                  </a:ext>
                </a:extLst>
              </p:cNvPr>
              <p:cNvSpPr/>
              <p:nvPr/>
            </p:nvSpPr>
            <p:spPr>
              <a:xfrm>
                <a:off x="7205058" y="3848343"/>
                <a:ext cx="659444" cy="307777"/>
              </a:xfrm>
              <a:prstGeom prst="rect">
                <a:avLst/>
              </a:prstGeom>
            </p:spPr>
            <p:txBody>
              <a:bodyPr wrap="square">
                <a:spAutoFit/>
              </a:bodyPr>
              <a:lstStyle/>
              <a:p>
                <a14:m>
                  <m:oMath xmlns:m="http://schemas.openxmlformats.org/officeDocument/2006/math">
                    <m:r>
                      <a:rPr lang="de-DE" sz="1400" i="1">
                        <a:latin typeface="Cambria Math" charset="0"/>
                      </a:rPr>
                      <m:t>𝐸𝑝𝑖𝑑</m:t>
                    </m:r>
                  </m:oMath>
                </a14:m>
                <a:r>
                  <a:rPr lang="de-DE" sz="1400" dirty="0"/>
                  <a:t>?</a:t>
                </a:r>
              </a:p>
            </p:txBody>
          </p:sp>
        </mc:Choice>
        <mc:Fallback xmlns="">
          <p:sp>
            <p:nvSpPr>
              <p:cNvPr id="49" name="Rectangle 48">
                <a:extLst>
                  <a:ext uri="{FF2B5EF4-FFF2-40B4-BE49-F238E27FC236}">
                    <a16:creationId xmlns:a16="http://schemas.microsoft.com/office/drawing/2014/main" id="{D7630B49-1D2F-F44F-B081-1AF76FEE7660}"/>
                  </a:ext>
                </a:extLst>
              </p:cNvPr>
              <p:cNvSpPr>
                <a:spLocks noRot="1" noChangeAspect="1" noMove="1" noResize="1" noEditPoints="1" noAdjustHandles="1" noChangeArrowheads="1" noChangeShapeType="1" noTextEdit="1"/>
              </p:cNvSpPr>
              <p:nvPr/>
            </p:nvSpPr>
            <p:spPr>
              <a:xfrm>
                <a:off x="7205058" y="3848343"/>
                <a:ext cx="659444" cy="307777"/>
              </a:xfrm>
              <a:prstGeom prst="rect">
                <a:avLst/>
              </a:prstGeom>
              <a:blipFill>
                <a:blip r:embed="rId4"/>
                <a:stretch>
                  <a:fillRect t="-4000" b="-20000"/>
                </a:stretch>
              </a:blipFill>
            </p:spPr>
            <p:txBody>
              <a:bodyPr/>
              <a:lstStyle/>
              <a:p>
                <a:r>
                  <a:rPr lang="en-GB">
                    <a:noFill/>
                  </a:rPr>
                  <a:t> </a:t>
                </a:r>
              </a:p>
            </p:txBody>
          </p:sp>
        </mc:Fallback>
      </mc:AlternateContent>
      <p:cxnSp>
        <p:nvCxnSpPr>
          <p:cNvPr id="50" name="Curved Connector 49">
            <a:extLst>
              <a:ext uri="{FF2B5EF4-FFF2-40B4-BE49-F238E27FC236}">
                <a16:creationId xmlns:a16="http://schemas.microsoft.com/office/drawing/2014/main" id="{9FEFDFAA-F927-974C-9E70-3D511A061894}"/>
              </a:ext>
            </a:extLst>
          </p:cNvPr>
          <p:cNvCxnSpPr>
            <a:cxnSpLocks/>
          </p:cNvCxnSpPr>
          <p:nvPr/>
        </p:nvCxnSpPr>
        <p:spPr>
          <a:xfrm rot="16200000" flipH="1">
            <a:off x="7520096" y="3835294"/>
            <a:ext cx="12700" cy="2398659"/>
          </a:xfrm>
          <a:prstGeom prst="curvedConnector3">
            <a:avLst>
              <a:gd name="adj1" fmla="val 180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5073164E-089B-6C40-A1F1-49D375220979}"/>
                  </a:ext>
                </a:extLst>
              </p:cNvPr>
              <p:cNvSpPr/>
              <p:nvPr/>
            </p:nvSpPr>
            <p:spPr>
              <a:xfrm>
                <a:off x="7252942" y="5231930"/>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51" name="Rectangle 50">
                <a:extLst>
                  <a:ext uri="{FF2B5EF4-FFF2-40B4-BE49-F238E27FC236}">
                    <a16:creationId xmlns:a16="http://schemas.microsoft.com/office/drawing/2014/main" id="{5073164E-089B-6C40-A1F1-49D375220979}"/>
                  </a:ext>
                </a:extLst>
              </p:cNvPr>
              <p:cNvSpPr>
                <a:spLocks noRot="1" noChangeAspect="1" noMove="1" noResize="1" noEditPoints="1" noAdjustHandles="1" noChangeArrowheads="1" noChangeShapeType="1" noTextEdit="1"/>
              </p:cNvSpPr>
              <p:nvPr/>
            </p:nvSpPr>
            <p:spPr>
              <a:xfrm>
                <a:off x="7252942" y="5231930"/>
                <a:ext cx="547009" cy="307777"/>
              </a:xfrm>
              <a:prstGeom prst="rect">
                <a:avLst/>
              </a:prstGeom>
              <a:blipFill>
                <a:blip r:embed="rId5"/>
                <a:stretch>
                  <a:fillRect/>
                </a:stretch>
              </a:blipFill>
            </p:spPr>
            <p:txBody>
              <a:bodyPr/>
              <a:lstStyle/>
              <a:p>
                <a:r>
                  <a:rPr lang="en-GB">
                    <a:noFill/>
                  </a:rPr>
                  <a:t> </a:t>
                </a:r>
              </a:p>
            </p:txBody>
          </p:sp>
        </mc:Fallback>
      </mc:AlternateContent>
      <p:cxnSp>
        <p:nvCxnSpPr>
          <p:cNvPr id="52" name="Curved Connector 51">
            <a:extLst>
              <a:ext uri="{FF2B5EF4-FFF2-40B4-BE49-F238E27FC236}">
                <a16:creationId xmlns:a16="http://schemas.microsoft.com/office/drawing/2014/main" id="{E396514F-22E6-1C4B-983F-099295148CDA}"/>
              </a:ext>
            </a:extLst>
          </p:cNvPr>
          <p:cNvCxnSpPr>
            <a:cxnSpLocks/>
          </p:cNvCxnSpPr>
          <p:nvPr/>
        </p:nvCxnSpPr>
        <p:spPr>
          <a:xfrm rot="16200000" flipH="1">
            <a:off x="9897746" y="3856303"/>
            <a:ext cx="12700" cy="2356640"/>
          </a:xfrm>
          <a:prstGeom prst="curvedConnector3">
            <a:avLst>
              <a:gd name="adj1" fmla="val 1800000"/>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89F758D1-654C-9249-8211-C7A46A957F01}"/>
                  </a:ext>
                </a:extLst>
              </p:cNvPr>
              <p:cNvSpPr/>
              <p:nvPr/>
            </p:nvSpPr>
            <p:spPr>
              <a:xfrm>
                <a:off x="9635935" y="5231930"/>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chemeClr val="tx1">
                      <a:lumMod val="60000"/>
                      <a:lumOff val="40000"/>
                    </a:schemeClr>
                  </a:solidFill>
                </a:endParaRPr>
              </a:p>
            </p:txBody>
          </p:sp>
        </mc:Choice>
        <mc:Fallback xmlns="">
          <p:sp>
            <p:nvSpPr>
              <p:cNvPr id="53" name="Rectangle 52">
                <a:extLst>
                  <a:ext uri="{FF2B5EF4-FFF2-40B4-BE49-F238E27FC236}">
                    <a16:creationId xmlns:a16="http://schemas.microsoft.com/office/drawing/2014/main" id="{89F758D1-654C-9249-8211-C7A46A957F01}"/>
                  </a:ext>
                </a:extLst>
              </p:cNvPr>
              <p:cNvSpPr>
                <a:spLocks noRot="1" noChangeAspect="1" noMove="1" noResize="1" noEditPoints="1" noAdjustHandles="1" noChangeArrowheads="1" noChangeShapeType="1" noTextEdit="1"/>
              </p:cNvSpPr>
              <p:nvPr/>
            </p:nvSpPr>
            <p:spPr>
              <a:xfrm>
                <a:off x="9635935" y="5231930"/>
                <a:ext cx="533544" cy="307777"/>
              </a:xfrm>
              <a:prstGeom prst="rect">
                <a:avLst/>
              </a:prstGeom>
              <a:blipFill>
                <a:blip r:embed="rId6"/>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48571CF6-F123-1649-85F6-79170D94EF4F}"/>
              </a:ext>
            </a:extLst>
          </p:cNvPr>
          <p:cNvSpPr/>
          <p:nvPr/>
        </p:nvSpPr>
        <p:spPr>
          <a:xfrm>
            <a:off x="3071664" y="5660997"/>
            <a:ext cx="3329777"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GB" dirty="0"/>
              <a:t>Organise in way that messages are calculated only once</a:t>
            </a:r>
          </a:p>
        </p:txBody>
      </p:sp>
      <p:cxnSp>
        <p:nvCxnSpPr>
          <p:cNvPr id="57" name="Curved Connector 56">
            <a:extLst>
              <a:ext uri="{FF2B5EF4-FFF2-40B4-BE49-F238E27FC236}">
                <a16:creationId xmlns:a16="http://schemas.microsoft.com/office/drawing/2014/main" id="{BCF72968-1AB0-3645-9523-6C444758C9DE}"/>
              </a:ext>
            </a:extLst>
          </p:cNvPr>
          <p:cNvCxnSpPr>
            <a:cxnSpLocks/>
          </p:cNvCxnSpPr>
          <p:nvPr/>
        </p:nvCxnSpPr>
        <p:spPr>
          <a:xfrm rot="16200000" flipV="1">
            <a:off x="9897746" y="3141214"/>
            <a:ext cx="12700" cy="2356640"/>
          </a:xfrm>
          <a:prstGeom prst="curvedConnector3">
            <a:avLst>
              <a:gd name="adj1" fmla="val 3875677"/>
            </a:avLst>
          </a:prstGeom>
          <a:ln w="28575">
            <a:solidFill>
              <a:schemeClr val="tx1">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FA46A8B9-32A2-EE47-B688-F2533C2C71E8}"/>
                  </a:ext>
                </a:extLst>
              </p:cNvPr>
              <p:cNvSpPr/>
              <p:nvPr/>
            </p:nvSpPr>
            <p:spPr>
              <a:xfrm>
                <a:off x="9321169" y="3603283"/>
                <a:ext cx="1318888" cy="307777"/>
              </a:xfrm>
              <a:prstGeom prst="rect">
                <a:avLst/>
              </a:prstGeom>
            </p:spPr>
            <p:txBody>
              <a:bodyPr wrap="square">
                <a:spAutoFit/>
              </a:bodyPr>
              <a:lstStyle/>
              <a:p>
                <a14:m>
                  <m:oMath xmlns:m="http://schemas.openxmlformats.org/officeDocument/2006/math">
                    <m:r>
                      <a:rPr lang="de-DE" sz="1400" i="1">
                        <a:latin typeface="Cambria Math" charset="0"/>
                      </a:rPr>
                      <m:t>𝐸𝑝𝑖𝑑</m:t>
                    </m:r>
                    <m:r>
                      <a:rPr lang="de-DE" sz="1400" i="1">
                        <a:latin typeface="Cambria Math" panose="02040503050406030204" pitchFamily="18" charset="0"/>
                      </a:rPr>
                      <m:t>,</m:t>
                    </m:r>
                    <m:r>
                      <a:rPr lang="de-DE" sz="1400" i="1">
                        <a:latin typeface="Cambria Math" panose="02040503050406030204" pitchFamily="18" charset="0"/>
                      </a:rPr>
                      <m:t>𝑆𝑖𝑐𝑘</m:t>
                    </m:r>
                    <m:d>
                      <m:dPr>
                        <m:ctrlPr>
                          <a:rPr lang="de-DE" sz="1400" i="1">
                            <a:latin typeface="Cambria Math" panose="02040503050406030204" pitchFamily="18" charset="0"/>
                          </a:rPr>
                        </m:ctrlPr>
                      </m:dPr>
                      <m:e>
                        <m:r>
                          <a:rPr lang="de-DE" sz="1400" i="1">
                            <a:latin typeface="Cambria Math" panose="02040503050406030204" pitchFamily="18" charset="0"/>
                          </a:rPr>
                          <m:t>𝑋</m:t>
                        </m:r>
                      </m:e>
                    </m:d>
                  </m:oMath>
                </a14:m>
                <a:r>
                  <a:rPr lang="de-DE" sz="1400" dirty="0"/>
                  <a:t>?</a:t>
                </a:r>
              </a:p>
            </p:txBody>
          </p:sp>
        </mc:Choice>
        <mc:Fallback xmlns="">
          <p:sp>
            <p:nvSpPr>
              <p:cNvPr id="58" name="Rectangle 57">
                <a:extLst>
                  <a:ext uri="{FF2B5EF4-FFF2-40B4-BE49-F238E27FC236}">
                    <a16:creationId xmlns:a16="http://schemas.microsoft.com/office/drawing/2014/main" id="{FA46A8B9-32A2-EE47-B688-F2533C2C71E8}"/>
                  </a:ext>
                </a:extLst>
              </p:cNvPr>
              <p:cNvSpPr>
                <a:spLocks noRot="1" noChangeAspect="1" noMove="1" noResize="1" noEditPoints="1" noAdjustHandles="1" noChangeArrowheads="1" noChangeShapeType="1" noTextEdit="1"/>
              </p:cNvSpPr>
              <p:nvPr/>
            </p:nvSpPr>
            <p:spPr>
              <a:xfrm>
                <a:off x="9321169" y="3603283"/>
                <a:ext cx="1318888" cy="307777"/>
              </a:xfrm>
              <a:prstGeom prst="rect">
                <a:avLst/>
              </a:prstGeom>
              <a:blipFill>
                <a:blip r:embed="rId7"/>
                <a:stretch>
                  <a:fillRect t="-4000" b="-16000"/>
                </a:stretch>
              </a:blipFill>
            </p:spPr>
            <p:txBody>
              <a:bodyPr/>
              <a:lstStyle/>
              <a:p>
                <a:r>
                  <a:rPr lang="en-GB">
                    <a:noFill/>
                  </a:rPr>
                  <a:t> </a:t>
                </a:r>
              </a:p>
            </p:txBody>
          </p:sp>
        </mc:Fallback>
      </mc:AlternateContent>
      <p:cxnSp>
        <p:nvCxnSpPr>
          <p:cNvPr id="59" name="Curved Connector 58">
            <a:extLst>
              <a:ext uri="{FF2B5EF4-FFF2-40B4-BE49-F238E27FC236}">
                <a16:creationId xmlns:a16="http://schemas.microsoft.com/office/drawing/2014/main" id="{801FE546-C5FE-8A42-8C81-FFC16ACBDA59}"/>
              </a:ext>
            </a:extLst>
          </p:cNvPr>
          <p:cNvCxnSpPr>
            <a:cxnSpLocks/>
          </p:cNvCxnSpPr>
          <p:nvPr/>
        </p:nvCxnSpPr>
        <p:spPr>
          <a:xfrm rot="16200000" flipV="1">
            <a:off x="7520097" y="3120205"/>
            <a:ext cx="12700" cy="2398659"/>
          </a:xfrm>
          <a:prstGeom prst="curvedConnector3">
            <a:avLst>
              <a:gd name="adj1" fmla="val 3616205"/>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6D3384B-1216-514D-A18A-F8D594C5D2BC}"/>
                  </a:ext>
                </a:extLst>
              </p:cNvPr>
              <p:cNvSpPr/>
              <p:nvPr/>
            </p:nvSpPr>
            <p:spPr>
              <a:xfrm>
                <a:off x="7205058" y="3603283"/>
                <a:ext cx="659444" cy="307777"/>
              </a:xfrm>
              <a:prstGeom prst="rect">
                <a:avLst/>
              </a:prstGeom>
            </p:spPr>
            <p:txBody>
              <a:bodyPr wrap="square">
                <a:spAutoFit/>
              </a:bodyPr>
              <a:lstStyle/>
              <a:p>
                <a14:m>
                  <m:oMath xmlns:m="http://schemas.openxmlformats.org/officeDocument/2006/math">
                    <m:r>
                      <a:rPr lang="de-DE" sz="1400" i="1">
                        <a:latin typeface="Cambria Math" charset="0"/>
                      </a:rPr>
                      <m:t>𝐸𝑝𝑖𝑑</m:t>
                    </m:r>
                  </m:oMath>
                </a14:m>
                <a:r>
                  <a:rPr lang="de-DE" sz="1400" dirty="0"/>
                  <a:t>?</a:t>
                </a:r>
              </a:p>
            </p:txBody>
          </p:sp>
        </mc:Choice>
        <mc:Fallback xmlns="">
          <p:sp>
            <p:nvSpPr>
              <p:cNvPr id="60" name="Rectangle 59">
                <a:extLst>
                  <a:ext uri="{FF2B5EF4-FFF2-40B4-BE49-F238E27FC236}">
                    <a16:creationId xmlns:a16="http://schemas.microsoft.com/office/drawing/2014/main" id="{36D3384B-1216-514D-A18A-F8D594C5D2BC}"/>
                  </a:ext>
                </a:extLst>
              </p:cNvPr>
              <p:cNvSpPr>
                <a:spLocks noRot="1" noChangeAspect="1" noMove="1" noResize="1" noEditPoints="1" noAdjustHandles="1" noChangeArrowheads="1" noChangeShapeType="1" noTextEdit="1"/>
              </p:cNvSpPr>
              <p:nvPr/>
            </p:nvSpPr>
            <p:spPr>
              <a:xfrm>
                <a:off x="7205058" y="3603283"/>
                <a:ext cx="659444" cy="307777"/>
              </a:xfrm>
              <a:prstGeom prst="rect">
                <a:avLst/>
              </a:prstGeom>
              <a:blipFill>
                <a:blip r:embed="rId8"/>
                <a:stretch>
                  <a:fillRect t="-4000" b="-16000"/>
                </a:stretch>
              </a:blipFill>
            </p:spPr>
            <p:txBody>
              <a:bodyPr/>
              <a:lstStyle/>
              <a:p>
                <a:r>
                  <a:rPr lang="en-GB">
                    <a:noFill/>
                  </a:rPr>
                  <a:t> </a:t>
                </a:r>
              </a:p>
            </p:txBody>
          </p:sp>
        </mc:Fallback>
      </mc:AlternateContent>
      <p:cxnSp>
        <p:nvCxnSpPr>
          <p:cNvPr id="61" name="Curved Connector 60">
            <a:extLst>
              <a:ext uri="{FF2B5EF4-FFF2-40B4-BE49-F238E27FC236}">
                <a16:creationId xmlns:a16="http://schemas.microsoft.com/office/drawing/2014/main" id="{ACE99510-53E5-FC4A-A66D-7A03A8B1A87C}"/>
              </a:ext>
            </a:extLst>
          </p:cNvPr>
          <p:cNvCxnSpPr>
            <a:cxnSpLocks/>
          </p:cNvCxnSpPr>
          <p:nvPr/>
        </p:nvCxnSpPr>
        <p:spPr>
          <a:xfrm rot="16200000" flipH="1">
            <a:off x="7520096" y="3835294"/>
            <a:ext cx="12700" cy="2398659"/>
          </a:xfrm>
          <a:prstGeom prst="curvedConnector3">
            <a:avLst>
              <a:gd name="adj1" fmla="val 3875677"/>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6A4FD58B-F306-C04F-B38C-5B59218BDBCF}"/>
                  </a:ext>
                </a:extLst>
              </p:cNvPr>
              <p:cNvSpPr/>
              <p:nvPr/>
            </p:nvSpPr>
            <p:spPr>
              <a:xfrm>
                <a:off x="7252942" y="5472912"/>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62" name="Rectangle 61">
                <a:extLst>
                  <a:ext uri="{FF2B5EF4-FFF2-40B4-BE49-F238E27FC236}">
                    <a16:creationId xmlns:a16="http://schemas.microsoft.com/office/drawing/2014/main" id="{6A4FD58B-F306-C04F-B38C-5B59218BDBCF}"/>
                  </a:ext>
                </a:extLst>
              </p:cNvPr>
              <p:cNvSpPr>
                <a:spLocks noRot="1" noChangeAspect="1" noMove="1" noResize="1" noEditPoints="1" noAdjustHandles="1" noChangeArrowheads="1" noChangeShapeType="1" noTextEdit="1"/>
              </p:cNvSpPr>
              <p:nvPr/>
            </p:nvSpPr>
            <p:spPr>
              <a:xfrm>
                <a:off x="7252942" y="5472912"/>
                <a:ext cx="547009" cy="307777"/>
              </a:xfrm>
              <a:prstGeom prst="rect">
                <a:avLst/>
              </a:prstGeom>
              <a:blipFill>
                <a:blip r:embed="rId9"/>
                <a:stretch>
                  <a:fillRect/>
                </a:stretch>
              </a:blipFill>
            </p:spPr>
            <p:txBody>
              <a:bodyPr/>
              <a:lstStyle/>
              <a:p>
                <a:r>
                  <a:rPr lang="en-GB">
                    <a:noFill/>
                  </a:rPr>
                  <a:t> </a:t>
                </a:r>
              </a:p>
            </p:txBody>
          </p:sp>
        </mc:Fallback>
      </mc:AlternateContent>
      <p:cxnSp>
        <p:nvCxnSpPr>
          <p:cNvPr id="63" name="Curved Connector 62">
            <a:extLst>
              <a:ext uri="{FF2B5EF4-FFF2-40B4-BE49-F238E27FC236}">
                <a16:creationId xmlns:a16="http://schemas.microsoft.com/office/drawing/2014/main" id="{11CE49D9-25F2-2D4F-9287-14D24EEB3143}"/>
              </a:ext>
            </a:extLst>
          </p:cNvPr>
          <p:cNvCxnSpPr>
            <a:cxnSpLocks/>
          </p:cNvCxnSpPr>
          <p:nvPr/>
        </p:nvCxnSpPr>
        <p:spPr>
          <a:xfrm rot="16200000" flipH="1">
            <a:off x="9897746" y="3856303"/>
            <a:ext cx="12700" cy="2356640"/>
          </a:xfrm>
          <a:prstGeom prst="curvedConnector3">
            <a:avLst>
              <a:gd name="adj1" fmla="val 3875685"/>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313B125D-2D88-B04A-884D-A9A2761DAB10}"/>
                  </a:ext>
                </a:extLst>
              </p:cNvPr>
              <p:cNvSpPr/>
              <p:nvPr/>
            </p:nvSpPr>
            <p:spPr>
              <a:xfrm>
                <a:off x="9635935" y="5472912"/>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rgbClr val="7030A0"/>
                  </a:solidFill>
                </a:endParaRPr>
              </a:p>
            </p:txBody>
          </p:sp>
        </mc:Choice>
        <mc:Fallback xmlns="">
          <p:sp>
            <p:nvSpPr>
              <p:cNvPr id="64" name="Rectangle 63">
                <a:extLst>
                  <a:ext uri="{FF2B5EF4-FFF2-40B4-BE49-F238E27FC236}">
                    <a16:creationId xmlns:a16="http://schemas.microsoft.com/office/drawing/2014/main" id="{313B125D-2D88-B04A-884D-A9A2761DAB10}"/>
                  </a:ext>
                </a:extLst>
              </p:cNvPr>
              <p:cNvSpPr>
                <a:spLocks noRot="1" noChangeAspect="1" noMove="1" noResize="1" noEditPoints="1" noAdjustHandles="1" noChangeArrowheads="1" noChangeShapeType="1" noTextEdit="1"/>
              </p:cNvSpPr>
              <p:nvPr/>
            </p:nvSpPr>
            <p:spPr>
              <a:xfrm>
                <a:off x="9635935" y="5472912"/>
                <a:ext cx="533544" cy="307777"/>
              </a:xfrm>
              <a:prstGeom prst="rect">
                <a:avLst/>
              </a:prstGeom>
              <a:blipFill>
                <a:blip r:embed="rId10"/>
                <a:stretch>
                  <a:fillRect/>
                </a:stretch>
              </a:blipFill>
            </p:spPr>
            <p:txBody>
              <a:bodyPr/>
              <a:lstStyle/>
              <a:p>
                <a:r>
                  <a:rPr lang="en-GB">
                    <a:noFill/>
                  </a:rPr>
                  <a:t> </a:t>
                </a:r>
              </a:p>
            </p:txBody>
          </p:sp>
        </mc:Fallback>
      </mc:AlternateContent>
      <p:cxnSp>
        <p:nvCxnSpPr>
          <p:cNvPr id="87" name="Curved Connector 86">
            <a:extLst>
              <a:ext uri="{FF2B5EF4-FFF2-40B4-BE49-F238E27FC236}">
                <a16:creationId xmlns:a16="http://schemas.microsoft.com/office/drawing/2014/main" id="{98D9EE96-083E-C143-9309-CEE774AC0266}"/>
              </a:ext>
            </a:extLst>
          </p:cNvPr>
          <p:cNvCxnSpPr>
            <a:cxnSpLocks/>
          </p:cNvCxnSpPr>
          <p:nvPr/>
        </p:nvCxnSpPr>
        <p:spPr>
          <a:xfrm rot="16200000" flipV="1">
            <a:off x="9897746" y="3141214"/>
            <a:ext cx="12700" cy="2356640"/>
          </a:xfrm>
          <a:prstGeom prst="curvedConnector3">
            <a:avLst>
              <a:gd name="adj1" fmla="val 5821622"/>
            </a:avLst>
          </a:prstGeom>
          <a:ln w="28575">
            <a:solidFill>
              <a:schemeClr val="tx1">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B738ED70-487F-F347-B22F-700225232CFE}"/>
                  </a:ext>
                </a:extLst>
              </p:cNvPr>
              <p:cNvSpPr/>
              <p:nvPr/>
            </p:nvSpPr>
            <p:spPr>
              <a:xfrm>
                <a:off x="9321169" y="3368630"/>
                <a:ext cx="1318888" cy="307777"/>
              </a:xfrm>
              <a:prstGeom prst="rect">
                <a:avLst/>
              </a:prstGeom>
            </p:spPr>
            <p:txBody>
              <a:bodyPr wrap="square">
                <a:spAutoFit/>
              </a:bodyPr>
              <a:lstStyle/>
              <a:p>
                <a14:m>
                  <m:oMath xmlns:m="http://schemas.openxmlformats.org/officeDocument/2006/math">
                    <m:r>
                      <a:rPr lang="de-DE" sz="1400" i="1">
                        <a:latin typeface="Cambria Math" charset="0"/>
                      </a:rPr>
                      <m:t>𝐸𝑝𝑖𝑑</m:t>
                    </m:r>
                    <m:r>
                      <a:rPr lang="de-DE" sz="1400" i="1">
                        <a:latin typeface="Cambria Math" panose="02040503050406030204" pitchFamily="18" charset="0"/>
                      </a:rPr>
                      <m:t>,</m:t>
                    </m:r>
                    <m:r>
                      <a:rPr lang="de-DE" sz="1400" i="1">
                        <a:latin typeface="Cambria Math" panose="02040503050406030204" pitchFamily="18" charset="0"/>
                      </a:rPr>
                      <m:t>𝑆𝑖𝑐𝑘</m:t>
                    </m:r>
                    <m:d>
                      <m:dPr>
                        <m:ctrlPr>
                          <a:rPr lang="de-DE" sz="1400" i="1">
                            <a:latin typeface="Cambria Math" panose="02040503050406030204" pitchFamily="18" charset="0"/>
                          </a:rPr>
                        </m:ctrlPr>
                      </m:dPr>
                      <m:e>
                        <m:r>
                          <a:rPr lang="de-DE" sz="1400" i="1">
                            <a:latin typeface="Cambria Math" panose="02040503050406030204" pitchFamily="18" charset="0"/>
                          </a:rPr>
                          <m:t>𝑋</m:t>
                        </m:r>
                      </m:e>
                    </m:d>
                  </m:oMath>
                </a14:m>
                <a:r>
                  <a:rPr lang="de-DE" sz="1400" dirty="0"/>
                  <a:t>?</a:t>
                </a:r>
              </a:p>
            </p:txBody>
          </p:sp>
        </mc:Choice>
        <mc:Fallback xmlns="">
          <p:sp>
            <p:nvSpPr>
              <p:cNvPr id="88" name="Rectangle 87">
                <a:extLst>
                  <a:ext uri="{FF2B5EF4-FFF2-40B4-BE49-F238E27FC236}">
                    <a16:creationId xmlns:a16="http://schemas.microsoft.com/office/drawing/2014/main" id="{B738ED70-487F-F347-B22F-700225232CFE}"/>
                  </a:ext>
                </a:extLst>
              </p:cNvPr>
              <p:cNvSpPr>
                <a:spLocks noRot="1" noChangeAspect="1" noMove="1" noResize="1" noEditPoints="1" noAdjustHandles="1" noChangeArrowheads="1" noChangeShapeType="1" noTextEdit="1"/>
              </p:cNvSpPr>
              <p:nvPr/>
            </p:nvSpPr>
            <p:spPr>
              <a:xfrm>
                <a:off x="9321169" y="3368630"/>
                <a:ext cx="1318888" cy="307777"/>
              </a:xfrm>
              <a:prstGeom prst="rect">
                <a:avLst/>
              </a:prstGeom>
              <a:blipFill>
                <a:blip r:embed="rId11"/>
                <a:stretch>
                  <a:fillRect b="-20000"/>
                </a:stretch>
              </a:blipFill>
            </p:spPr>
            <p:txBody>
              <a:bodyPr/>
              <a:lstStyle/>
              <a:p>
                <a:r>
                  <a:rPr lang="en-GB">
                    <a:noFill/>
                  </a:rPr>
                  <a:t> </a:t>
                </a:r>
              </a:p>
            </p:txBody>
          </p:sp>
        </mc:Fallback>
      </mc:AlternateContent>
      <p:cxnSp>
        <p:nvCxnSpPr>
          <p:cNvPr id="89" name="Curved Connector 88">
            <a:extLst>
              <a:ext uri="{FF2B5EF4-FFF2-40B4-BE49-F238E27FC236}">
                <a16:creationId xmlns:a16="http://schemas.microsoft.com/office/drawing/2014/main" id="{B4B2CC64-F360-9246-9E80-96E313A7AA57}"/>
              </a:ext>
            </a:extLst>
          </p:cNvPr>
          <p:cNvCxnSpPr>
            <a:cxnSpLocks/>
          </p:cNvCxnSpPr>
          <p:nvPr/>
        </p:nvCxnSpPr>
        <p:spPr>
          <a:xfrm rot="16200000" flipV="1">
            <a:off x="7520097" y="3120205"/>
            <a:ext cx="12700" cy="2398659"/>
          </a:xfrm>
          <a:prstGeom prst="curvedConnector3">
            <a:avLst>
              <a:gd name="adj1" fmla="val 5367551"/>
            </a:avLst>
          </a:prstGeom>
          <a:ln w="28575">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29082F51-C065-4449-B834-894A198AEF67}"/>
                  </a:ext>
                </a:extLst>
              </p:cNvPr>
              <p:cNvSpPr/>
              <p:nvPr/>
            </p:nvSpPr>
            <p:spPr>
              <a:xfrm>
                <a:off x="7205058" y="3368630"/>
                <a:ext cx="659444" cy="307777"/>
              </a:xfrm>
              <a:prstGeom prst="rect">
                <a:avLst/>
              </a:prstGeom>
            </p:spPr>
            <p:txBody>
              <a:bodyPr wrap="square">
                <a:spAutoFit/>
              </a:bodyPr>
              <a:lstStyle/>
              <a:p>
                <a14:m>
                  <m:oMath xmlns:m="http://schemas.openxmlformats.org/officeDocument/2006/math">
                    <m:r>
                      <a:rPr lang="de-DE" sz="1400" i="1">
                        <a:latin typeface="Cambria Math" charset="0"/>
                      </a:rPr>
                      <m:t>𝐸𝑝𝑖𝑑</m:t>
                    </m:r>
                  </m:oMath>
                </a14:m>
                <a:r>
                  <a:rPr lang="de-DE" sz="1400" dirty="0"/>
                  <a:t>?</a:t>
                </a:r>
              </a:p>
            </p:txBody>
          </p:sp>
        </mc:Choice>
        <mc:Fallback xmlns="">
          <p:sp>
            <p:nvSpPr>
              <p:cNvPr id="90" name="Rectangle 89">
                <a:extLst>
                  <a:ext uri="{FF2B5EF4-FFF2-40B4-BE49-F238E27FC236}">
                    <a16:creationId xmlns:a16="http://schemas.microsoft.com/office/drawing/2014/main" id="{29082F51-C065-4449-B834-894A198AEF67}"/>
                  </a:ext>
                </a:extLst>
              </p:cNvPr>
              <p:cNvSpPr>
                <a:spLocks noRot="1" noChangeAspect="1" noMove="1" noResize="1" noEditPoints="1" noAdjustHandles="1" noChangeArrowheads="1" noChangeShapeType="1" noTextEdit="1"/>
              </p:cNvSpPr>
              <p:nvPr/>
            </p:nvSpPr>
            <p:spPr>
              <a:xfrm>
                <a:off x="7205058" y="3368630"/>
                <a:ext cx="659444" cy="307777"/>
              </a:xfrm>
              <a:prstGeom prst="rect">
                <a:avLst/>
              </a:prstGeom>
              <a:blipFill>
                <a:blip r:embed="rId12"/>
                <a:stretch>
                  <a:fillRect b="-20000"/>
                </a:stretch>
              </a:blipFill>
            </p:spPr>
            <p:txBody>
              <a:bodyPr/>
              <a:lstStyle/>
              <a:p>
                <a:r>
                  <a:rPr lang="en-GB">
                    <a:noFill/>
                  </a:rPr>
                  <a:t> </a:t>
                </a:r>
              </a:p>
            </p:txBody>
          </p:sp>
        </mc:Fallback>
      </mc:AlternateContent>
      <p:cxnSp>
        <p:nvCxnSpPr>
          <p:cNvPr id="91" name="Curved Connector 90">
            <a:extLst>
              <a:ext uri="{FF2B5EF4-FFF2-40B4-BE49-F238E27FC236}">
                <a16:creationId xmlns:a16="http://schemas.microsoft.com/office/drawing/2014/main" id="{0C6BBA02-0858-DF44-BB2A-62F367659FF8}"/>
              </a:ext>
            </a:extLst>
          </p:cNvPr>
          <p:cNvCxnSpPr>
            <a:cxnSpLocks/>
          </p:cNvCxnSpPr>
          <p:nvPr/>
        </p:nvCxnSpPr>
        <p:spPr>
          <a:xfrm rot="16200000" flipH="1">
            <a:off x="7520096" y="3835294"/>
            <a:ext cx="12700" cy="2398659"/>
          </a:xfrm>
          <a:prstGeom prst="curvedConnector3">
            <a:avLst>
              <a:gd name="adj1" fmla="val 5951346"/>
            </a:avLst>
          </a:prstGeom>
          <a:ln w="28575">
            <a:solidFill>
              <a:schemeClr val="tx1">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3A89AF2E-C512-614C-8ED5-AEA35B785E4D}"/>
                  </a:ext>
                </a:extLst>
              </p:cNvPr>
              <p:cNvSpPr/>
              <p:nvPr/>
            </p:nvSpPr>
            <p:spPr>
              <a:xfrm>
                <a:off x="7237296" y="5715929"/>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tx1">
                      <a:lumMod val="60000"/>
                      <a:lumOff val="40000"/>
                    </a:schemeClr>
                  </a:solidFill>
                </a:endParaRPr>
              </a:p>
            </p:txBody>
          </p:sp>
        </mc:Choice>
        <mc:Fallback xmlns="">
          <p:sp>
            <p:nvSpPr>
              <p:cNvPr id="92" name="Rectangle 91">
                <a:extLst>
                  <a:ext uri="{FF2B5EF4-FFF2-40B4-BE49-F238E27FC236}">
                    <a16:creationId xmlns:a16="http://schemas.microsoft.com/office/drawing/2014/main" id="{3A89AF2E-C512-614C-8ED5-AEA35B785E4D}"/>
                  </a:ext>
                </a:extLst>
              </p:cNvPr>
              <p:cNvSpPr>
                <a:spLocks noRot="1" noChangeAspect="1" noMove="1" noResize="1" noEditPoints="1" noAdjustHandles="1" noChangeArrowheads="1" noChangeShapeType="1" noTextEdit="1"/>
              </p:cNvSpPr>
              <p:nvPr/>
            </p:nvSpPr>
            <p:spPr>
              <a:xfrm>
                <a:off x="7237296" y="5715929"/>
                <a:ext cx="533544" cy="307777"/>
              </a:xfrm>
              <a:prstGeom prst="rect">
                <a:avLst/>
              </a:prstGeom>
              <a:blipFill>
                <a:blip r:embed="rId13"/>
                <a:stretch>
                  <a:fillRect/>
                </a:stretch>
              </a:blipFill>
            </p:spPr>
            <p:txBody>
              <a:bodyPr/>
              <a:lstStyle/>
              <a:p>
                <a:r>
                  <a:rPr lang="en-GB">
                    <a:noFill/>
                  </a:rPr>
                  <a:t> </a:t>
                </a:r>
              </a:p>
            </p:txBody>
          </p:sp>
        </mc:Fallback>
      </mc:AlternateContent>
      <p:cxnSp>
        <p:nvCxnSpPr>
          <p:cNvPr id="93" name="Curved Connector 92">
            <a:extLst>
              <a:ext uri="{FF2B5EF4-FFF2-40B4-BE49-F238E27FC236}">
                <a16:creationId xmlns:a16="http://schemas.microsoft.com/office/drawing/2014/main" id="{B2DF5106-26D8-4B40-8E1F-519827FDAE2F}"/>
              </a:ext>
            </a:extLst>
          </p:cNvPr>
          <p:cNvCxnSpPr>
            <a:cxnSpLocks/>
          </p:cNvCxnSpPr>
          <p:nvPr/>
        </p:nvCxnSpPr>
        <p:spPr>
          <a:xfrm rot="16200000" flipH="1">
            <a:off x="9897746" y="3856303"/>
            <a:ext cx="12700" cy="2356640"/>
          </a:xfrm>
          <a:prstGeom prst="curvedConnector3">
            <a:avLst>
              <a:gd name="adj1" fmla="val 5886488"/>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D85039F2-C9CA-024E-8EFA-B83625D2481D}"/>
                  </a:ext>
                </a:extLst>
              </p:cNvPr>
              <p:cNvSpPr/>
              <p:nvPr/>
            </p:nvSpPr>
            <p:spPr>
              <a:xfrm>
                <a:off x="9620290" y="5715929"/>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rgbClr val="7030A0"/>
                  </a:solidFill>
                </a:endParaRPr>
              </a:p>
            </p:txBody>
          </p:sp>
        </mc:Choice>
        <mc:Fallback xmlns="">
          <p:sp>
            <p:nvSpPr>
              <p:cNvPr id="94" name="Rectangle 93">
                <a:extLst>
                  <a:ext uri="{FF2B5EF4-FFF2-40B4-BE49-F238E27FC236}">
                    <a16:creationId xmlns:a16="http://schemas.microsoft.com/office/drawing/2014/main" id="{D85039F2-C9CA-024E-8EFA-B83625D2481D}"/>
                  </a:ext>
                </a:extLst>
              </p:cNvPr>
              <p:cNvSpPr>
                <a:spLocks noRot="1" noChangeAspect="1" noMove="1" noResize="1" noEditPoints="1" noAdjustHandles="1" noChangeArrowheads="1" noChangeShapeType="1" noTextEdit="1"/>
              </p:cNvSpPr>
              <p:nvPr/>
            </p:nvSpPr>
            <p:spPr>
              <a:xfrm>
                <a:off x="9620290" y="5715929"/>
                <a:ext cx="533544" cy="307777"/>
              </a:xfrm>
              <a:prstGeom prst="rect">
                <a:avLst/>
              </a:prstGeom>
              <a:blipFill>
                <a:blip r:embed="rId14"/>
                <a:stretch>
                  <a:fillRect/>
                </a:stretch>
              </a:blipFill>
            </p:spPr>
            <p:txBody>
              <a:bodyPr/>
              <a:lstStyle/>
              <a:p>
                <a:r>
                  <a:rPr lang="en-GB">
                    <a:noFill/>
                  </a:rPr>
                  <a:t> </a:t>
                </a:r>
              </a:p>
            </p:txBody>
          </p:sp>
        </mc:Fallback>
      </mc:AlternateContent>
      <p:grpSp>
        <p:nvGrpSpPr>
          <p:cNvPr id="45" name="Group 44">
            <a:extLst>
              <a:ext uri="{FF2B5EF4-FFF2-40B4-BE49-F238E27FC236}">
                <a16:creationId xmlns:a16="http://schemas.microsoft.com/office/drawing/2014/main" id="{FD58FAB1-CEA1-5449-81F5-B91CE8869D54}"/>
              </a:ext>
            </a:extLst>
          </p:cNvPr>
          <p:cNvGrpSpPr/>
          <p:nvPr/>
        </p:nvGrpSpPr>
        <p:grpSpPr>
          <a:xfrm>
            <a:off x="5543362" y="4326535"/>
            <a:ext cx="6288313" cy="952521"/>
            <a:chOff x="5589344" y="1663629"/>
            <a:chExt cx="6288313" cy="952521"/>
          </a:xfrm>
        </p:grpSpPr>
        <p:cxnSp>
          <p:nvCxnSpPr>
            <p:cNvPr id="54" name="Straight Connector 53">
              <a:extLst>
                <a:ext uri="{FF2B5EF4-FFF2-40B4-BE49-F238E27FC236}">
                  <a16:creationId xmlns:a16="http://schemas.microsoft.com/office/drawing/2014/main" id="{E5DA46E6-8D87-464D-BFF6-976DB5DA2ABB}"/>
                </a:ext>
              </a:extLst>
            </p:cNvPr>
            <p:cNvCxnSpPr>
              <a:cxnSpLocks/>
              <a:stCxn id="85" idx="3"/>
              <a:endCxn id="98"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292FED-9E3A-5546-87B9-9773688DC542}"/>
                </a:ext>
              </a:extLst>
            </p:cNvPr>
            <p:cNvCxnSpPr>
              <a:cxnSpLocks/>
              <a:stCxn id="98" idx="3"/>
              <a:endCxn id="96"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0B994460-D033-D44E-8624-33E442A951ED}"/>
                    </a:ext>
                  </a:extLst>
                </p:cNvPr>
                <p:cNvSpPr txBox="1"/>
                <p:nvPr/>
              </p:nvSpPr>
              <p:spPr>
                <a:xfrm>
                  <a:off x="7893400" y="1663629"/>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98" name="TextBox 97">
                  <a:extLst>
                    <a:ext uri="{FF2B5EF4-FFF2-40B4-BE49-F238E27FC236}">
                      <a16:creationId xmlns:a16="http://schemas.microsoft.com/office/drawing/2014/main" id="{0B994460-D033-D44E-8624-33E442A951ED}"/>
                    </a:ext>
                  </a:extLst>
                </p:cNvPr>
                <p:cNvSpPr txBox="1">
                  <a:spLocks noRot="1" noChangeAspect="1" noMove="1" noResize="1" noEditPoints="1" noAdjustHandles="1" noChangeArrowheads="1" noChangeShapeType="1" noTextEdit="1"/>
                </p:cNvSpPr>
                <p:nvPr/>
              </p:nvSpPr>
              <p:spPr>
                <a:xfrm>
                  <a:off x="7893400" y="1663629"/>
                  <a:ext cx="1631714" cy="715089"/>
                </a:xfrm>
                <a:prstGeom prst="roundRect">
                  <a:avLst/>
                </a:prstGeom>
                <a:blipFill>
                  <a:blip r:embed="rId15"/>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22C914AA-3674-5547-ABCA-3AE31DADD112}"/>
                    </a:ext>
                  </a:extLst>
                </p:cNvPr>
                <p:cNvSpPr txBox="1"/>
                <p:nvPr/>
              </p:nvSpPr>
              <p:spPr>
                <a:xfrm>
                  <a:off x="10254802" y="1663629"/>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96" name="TextBox 95">
                  <a:extLst>
                    <a:ext uri="{FF2B5EF4-FFF2-40B4-BE49-F238E27FC236}">
                      <a16:creationId xmlns:a16="http://schemas.microsoft.com/office/drawing/2014/main" id="{22C914AA-3674-5547-ABCA-3AE31DADD112}"/>
                    </a:ext>
                  </a:extLst>
                </p:cNvPr>
                <p:cNvSpPr txBox="1">
                  <a:spLocks noRot="1" noChangeAspect="1" noMove="1" noResize="1" noEditPoints="1" noAdjustHandles="1" noChangeArrowheads="1" noChangeShapeType="1" noTextEdit="1"/>
                </p:cNvSpPr>
                <p:nvPr/>
              </p:nvSpPr>
              <p:spPr>
                <a:xfrm>
                  <a:off x="10254802" y="1663629"/>
                  <a:ext cx="1622190" cy="715089"/>
                </a:xfrm>
                <a:prstGeom prst="roundRect">
                  <a:avLst/>
                </a:prstGeom>
                <a:blipFill>
                  <a:blip r:embed="rId16"/>
                  <a:stretch>
                    <a:fillRect b="-1724"/>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BED098C-E88C-C045-B5C8-A0DFDEFBF8B6}"/>
                    </a:ext>
                  </a:extLst>
                </p:cNvPr>
                <p:cNvSpPr txBox="1"/>
                <p:nvPr/>
              </p:nvSpPr>
              <p:spPr>
                <a:xfrm>
                  <a:off x="5589344" y="1663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85" name="TextBox 84">
                  <a:extLst>
                    <a:ext uri="{FF2B5EF4-FFF2-40B4-BE49-F238E27FC236}">
                      <a16:creationId xmlns:a16="http://schemas.microsoft.com/office/drawing/2014/main" id="{0BED098C-E88C-C045-B5C8-A0DFDEFBF8B6}"/>
                    </a:ext>
                  </a:extLst>
                </p:cNvPr>
                <p:cNvSpPr txBox="1">
                  <a:spLocks noRot="1" noChangeAspect="1" noMove="1" noResize="1" noEditPoints="1" noAdjustHandles="1" noChangeArrowheads="1" noChangeShapeType="1" noTextEdit="1"/>
                </p:cNvSpPr>
                <p:nvPr/>
              </p:nvSpPr>
              <p:spPr>
                <a:xfrm>
                  <a:off x="5589344" y="1663630"/>
                  <a:ext cx="1532812" cy="715089"/>
                </a:xfrm>
                <a:prstGeom prst="roundRect">
                  <a:avLst/>
                </a:prstGeom>
                <a:blipFill>
                  <a:blip r:embed="rId17"/>
                  <a:stretch>
                    <a:fillRect/>
                  </a:stretch>
                </a:blipFill>
                <a:ln>
                  <a:solidFill>
                    <a:schemeClr val="accent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12A7E7F4-0ACE-5E42-AD22-F111BB248BD7}"/>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7" name="Rectangle 66">
                  <a:extLst>
                    <a:ext uri="{FF2B5EF4-FFF2-40B4-BE49-F238E27FC236}">
                      <a16:creationId xmlns:a16="http://schemas.microsoft.com/office/drawing/2014/main" id="{12A7E7F4-0ACE-5E42-AD22-F111BB248BD7}"/>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8"/>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A03BB5AC-CD66-0540-BAE2-3CCD23637459}"/>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78" name="Rectangle 77">
                  <a:extLst>
                    <a:ext uri="{FF2B5EF4-FFF2-40B4-BE49-F238E27FC236}">
                      <a16:creationId xmlns:a16="http://schemas.microsoft.com/office/drawing/2014/main" id="{A03BB5AC-CD66-0540-BAE2-3CCD23637459}"/>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B32B4F4-411D-A640-844B-A2B37D9B7087}"/>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79" name="TextBox 78">
                  <a:extLst>
                    <a:ext uri="{FF2B5EF4-FFF2-40B4-BE49-F238E27FC236}">
                      <a16:creationId xmlns:a16="http://schemas.microsoft.com/office/drawing/2014/main" id="{0B32B4F4-411D-A640-844B-A2B37D9B7087}"/>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5DEC04E-FF44-1146-A1C3-EB61A1676EF2}"/>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80" name="TextBox 79">
                  <a:extLst>
                    <a:ext uri="{FF2B5EF4-FFF2-40B4-BE49-F238E27FC236}">
                      <a16:creationId xmlns:a16="http://schemas.microsoft.com/office/drawing/2014/main" id="{95DEC04E-FF44-1146-A1C3-EB61A1676EF2}"/>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21"/>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0D273B6-4D97-7E4E-A14F-BB26DADE34F4}"/>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81" name="TextBox 80">
                  <a:extLst>
                    <a:ext uri="{FF2B5EF4-FFF2-40B4-BE49-F238E27FC236}">
                      <a16:creationId xmlns:a16="http://schemas.microsoft.com/office/drawing/2014/main" id="{F0D273B6-4D97-7E4E-A14F-BB26DADE34F4}"/>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22"/>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EDDBFEC2-84A2-DEA4-D793-CC4325B781C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8084E7C5-4B90-A5F1-9046-4343F3608524}"/>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C94BF019-614F-7012-AB46-E241784A6E9E}"/>
              </a:ext>
            </a:extLst>
          </p:cNvPr>
          <p:cNvSpPr>
            <a:spLocks noGrp="1"/>
          </p:cNvSpPr>
          <p:nvPr>
            <p:ph type="sldNum" sz="quarter" idx="11"/>
          </p:nvPr>
        </p:nvSpPr>
        <p:spPr/>
        <p:txBody>
          <a:bodyPr/>
          <a:lstStyle/>
          <a:p>
            <a:fld id="{EB1502E6-D9AE-3544-B6D5-378AAA0B915F}" type="slidenum">
              <a:rPr lang="de-DE" altLang="de-DE" smtClean="0"/>
              <a:pPr/>
              <a:t>12</a:t>
            </a:fld>
            <a:endParaRPr lang="de-DE" altLang="de-DE" dirty="0"/>
          </a:p>
        </p:txBody>
      </p:sp>
    </p:spTree>
    <p:extLst>
      <p:ext uri="{BB962C8B-B14F-4D97-AF65-F5344CB8AC3E}">
        <p14:creationId xmlns:p14="http://schemas.microsoft.com/office/powerpoint/2010/main" val="2903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1" grpId="0"/>
      <p:bldP spid="53" grpId="0"/>
      <p:bldP spid="9" grpId="0" animBg="1"/>
      <p:bldP spid="58" grpId="0"/>
      <p:bldP spid="60" grpId="0"/>
      <p:bldP spid="62" grpId="0"/>
      <p:bldP spid="64" grpId="0"/>
      <p:bldP spid="88" grpId="0"/>
      <p:bldP spid="90" grpId="0"/>
      <p:bldP spid="92"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lnSpcReduction="10000"/>
              </a:bodyPr>
              <a:lstStyle/>
              <a:p>
                <a:r>
                  <a:rPr lang="en-GB" dirty="0"/>
                  <a:t>Use dynamic programming to organise the order of asking or rather sending information in messages:</a:t>
                </a:r>
              </a:p>
              <a:p>
                <a:pPr marL="801688" lvl="1" indent="-344488">
                  <a:buFont typeface="Zapf Dingbats"/>
                  <a:buChar char="➝"/>
                </a:pPr>
                <a:r>
                  <a:rPr lang="en-GB" dirty="0"/>
                  <a:t>If a node </a:t>
                </a:r>
                <a14:m>
                  <m:oMath xmlns:m="http://schemas.openxmlformats.org/officeDocument/2006/math">
                    <m:r>
                      <a:rPr lang="de-DE" b="0" i="1" smtClean="0">
                        <a:latin typeface="Cambria Math" panose="02040503050406030204" pitchFamily="18" charset="0"/>
                      </a:rPr>
                      <m:t>𝑖</m:t>
                    </m:r>
                  </m:oMath>
                </a14:m>
                <a:r>
                  <a:rPr lang="en-GB" dirty="0"/>
                  <a:t> has received all information from neighbours but one, </a:t>
                </a:r>
                <a14:m>
                  <m:oMath xmlns:m="http://schemas.openxmlformats.org/officeDocument/2006/math">
                    <m:r>
                      <a:rPr lang="de-DE" b="0" i="1" smtClean="0">
                        <a:latin typeface="Cambria Math" panose="02040503050406030204" pitchFamily="18" charset="0"/>
                      </a:rPr>
                      <m:t>𝑗</m:t>
                    </m:r>
                  </m:oMath>
                </a14:m>
                <a:r>
                  <a:rPr lang="en-GB" dirty="0"/>
                  <a:t>, node </a:t>
                </a:r>
                <a14:m>
                  <m:oMath xmlns:m="http://schemas.openxmlformats.org/officeDocument/2006/math">
                    <m:r>
                      <a:rPr lang="de-DE" i="1">
                        <a:latin typeface="Cambria Math" panose="02040503050406030204" pitchFamily="18" charset="0"/>
                      </a:rPr>
                      <m:t>𝑖</m:t>
                    </m:r>
                  </m:oMath>
                </a14:m>
                <a:r>
                  <a:rPr lang="en-GB" dirty="0"/>
                  <a:t> sends a message with its information on the separator </a:t>
                </a:r>
                <a14:m>
                  <m:oMath xmlns:m="http://schemas.openxmlformats.org/officeDocument/2006/math">
                    <m:sSub>
                      <m:sSubPr>
                        <m:ctrlPr>
                          <a:rPr lang="de-DE" b="0" i="1" smtClean="0">
                            <a:latin typeface="Cambria Math" panose="02040503050406030204" pitchFamily="18" charset="0"/>
                          </a:rPr>
                        </m:ctrlPr>
                      </m:sSubPr>
                      <m:e>
                        <m:r>
                          <a:rPr lang="de-DE" b="1" i="1" smtClean="0">
                            <a:latin typeface="Cambria Math" panose="02040503050406030204" pitchFamily="18" charset="0"/>
                          </a:rPr>
                          <m:t>𝑺</m:t>
                        </m:r>
                      </m:e>
                      <m:sub>
                        <m:r>
                          <a:rPr lang="de-DE" i="1">
                            <a:latin typeface="Cambria Math" panose="02040503050406030204" pitchFamily="18" charset="0"/>
                          </a:rPr>
                          <m:t>𝑖</m:t>
                        </m:r>
                        <m:r>
                          <a:rPr lang="de-DE" b="0" i="1" smtClean="0">
                            <a:latin typeface="Cambria Math" panose="02040503050406030204" pitchFamily="18" charset="0"/>
                          </a:rPr>
                          <m:t>𝑗</m:t>
                        </m:r>
                      </m:sub>
                    </m:sSub>
                  </m:oMath>
                </a14:m>
                <a:r>
                  <a:rPr lang="en-GB" dirty="0"/>
                  <a:t> to</a:t>
                </a:r>
                <a:r>
                  <a:rPr lang="de-DE" dirty="0"/>
                  <a:t> </a:t>
                </a:r>
                <a14:m>
                  <m:oMath xmlns:m="http://schemas.openxmlformats.org/officeDocument/2006/math">
                    <m:r>
                      <a:rPr lang="de-DE" b="0" i="1" smtClean="0">
                        <a:latin typeface="Cambria Math" panose="02040503050406030204" pitchFamily="18" charset="0"/>
                      </a:rPr>
                      <m:t>𝑗</m:t>
                    </m:r>
                  </m:oMath>
                </a14:m>
                <a:endParaRPr lang="de-DE" b="0" dirty="0"/>
              </a:p>
              <a:p>
                <a:pPr marL="801688" lvl="1" indent="-344488">
                  <a:buFont typeface="Zapf Dingbats"/>
                  <a:buChar char="➝"/>
                </a:pPr>
                <a:r>
                  <a:rPr lang="en-GB" dirty="0"/>
                  <a:t>If a node </a:t>
                </a:r>
                <a14:m>
                  <m:oMath xmlns:m="http://schemas.openxmlformats.org/officeDocument/2006/math">
                    <m:r>
                      <a:rPr lang="de-DE" i="1">
                        <a:latin typeface="Cambria Math" panose="02040503050406030204" pitchFamily="18" charset="0"/>
                      </a:rPr>
                      <m:t>𝑖</m:t>
                    </m:r>
                    <m:r>
                      <a:rPr lang="de-DE" i="1">
                        <a:latin typeface="Cambria Math" panose="02040503050406030204" pitchFamily="18" charset="0"/>
                      </a:rPr>
                      <m:t> </m:t>
                    </m:r>
                  </m:oMath>
                </a14:m>
                <a:r>
                  <a:rPr lang="en-GB" dirty="0"/>
                  <a:t>has received all messages, then it sends messages to all neighbours </a:t>
                </a:r>
                <a14:m>
                  <m:oMath xmlns:m="http://schemas.openxmlformats.org/officeDocument/2006/math">
                    <m:r>
                      <a:rPr lang="de-DE" b="0" i="1" smtClean="0">
                        <a:latin typeface="Cambria Math" panose="02040503050406030204" pitchFamily="18" charset="0"/>
                      </a:rPr>
                      <m:t>𝑗</m:t>
                    </m:r>
                  </m:oMath>
                </a14:m>
                <a:r>
                  <a:rPr lang="en-GB" dirty="0"/>
                  <a:t> that have not received a message yet</a:t>
                </a:r>
              </a:p>
              <a:p>
                <a:r>
                  <a:rPr lang="en-GB" dirty="0"/>
                  <a:t>When computing the message, </a:t>
                </a:r>
                <a:br>
                  <a:rPr lang="en-GB" dirty="0"/>
                </a:br>
                <a14:m>
                  <m:oMath xmlns:m="http://schemas.openxmlformats.org/officeDocument/2006/math">
                    <m:r>
                      <a:rPr lang="de-DE" i="1">
                        <a:latin typeface="Cambria Math" panose="02040503050406030204" pitchFamily="18" charset="0"/>
                      </a:rPr>
                      <m:t>𝑖</m:t>
                    </m:r>
                  </m:oMath>
                </a14:m>
                <a:r>
                  <a:rPr lang="en-GB" dirty="0"/>
                  <a:t> takes into consideration </a:t>
                </a:r>
              </a:p>
              <a:p>
                <a:pPr lvl="1"/>
                <a:r>
                  <a:rPr lang="en-GB" dirty="0"/>
                  <a:t>its local model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𝑖</m:t>
                        </m:r>
                      </m:sub>
                    </m:sSub>
                  </m:oMath>
                </a14:m>
                <a:r>
                  <a:rPr lang="en-GB" dirty="0"/>
                  <a:t> as well as </a:t>
                </a:r>
              </a:p>
              <a:p>
                <a:pPr lvl="1"/>
                <a:r>
                  <a:rPr lang="en-GB" dirty="0"/>
                  <a:t>the messages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panose="02040503050406030204" pitchFamily="18" charset="0"/>
                          </a:rPr>
                          <m:t>𝑘𝑖</m:t>
                        </m:r>
                      </m:sub>
                    </m:sSub>
                  </m:oMath>
                </a14:m>
                <a:r>
                  <a:rPr lang="en-GB" dirty="0"/>
                  <a:t> received </a:t>
                </a:r>
                <a:br>
                  <a:rPr lang="en-GB" dirty="0"/>
                </a:br>
                <a:r>
                  <a:rPr lang="en-GB" dirty="0"/>
                  <a:t>from all other neighbours </a:t>
                </a:r>
                <a14:m>
                  <m:oMath xmlns:m="http://schemas.openxmlformats.org/officeDocument/2006/math">
                    <m:r>
                      <a:rPr lang="de-DE" b="0" i="1" smtClean="0">
                        <a:latin typeface="Cambria Math" panose="02040503050406030204" pitchFamily="18" charset="0"/>
                      </a:rPr>
                      <m:t>𝑘</m:t>
                    </m:r>
                  </m:oMath>
                </a14:m>
                <a:r>
                  <a:rPr lang="en-GB" dirty="0"/>
                  <a:t> </a:t>
                </a:r>
                <a:br>
                  <a:rPr lang="en-GB" dirty="0"/>
                </a:br>
                <a:r>
                  <a:rPr lang="en-GB" dirty="0"/>
                  <a:t>but the receiving neighbour </a:t>
                </a:r>
                <a14:m>
                  <m:oMath xmlns:m="http://schemas.openxmlformats.org/officeDocument/2006/math">
                    <m:r>
                      <a:rPr lang="de-DE" b="0" i="1" smtClean="0">
                        <a:latin typeface="Cambria Math" panose="02040503050406030204" pitchFamily="18" charset="0"/>
                      </a:rPr>
                      <m:t>𝑗</m:t>
                    </m:r>
                  </m:oMath>
                </a14:m>
                <a:endParaRPr lang="en-GB" dirty="0"/>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3039"/>
                </a:stretch>
              </a:blipFill>
            </p:spPr>
            <p:txBody>
              <a:bodyPr/>
              <a:lstStyle/>
              <a:p>
                <a:r>
                  <a:rPr lang="en-DE">
                    <a:noFill/>
                  </a:rPr>
                  <a:t> </a:t>
                </a:r>
              </a:p>
            </p:txBody>
          </p:sp>
        </mc:Fallback>
      </mc:AlternateContent>
      <p:cxnSp>
        <p:nvCxnSpPr>
          <p:cNvPr id="32" name="Curved Connector 31">
            <a:extLst>
              <a:ext uri="{FF2B5EF4-FFF2-40B4-BE49-F238E27FC236}">
                <a16:creationId xmlns:a16="http://schemas.microsoft.com/office/drawing/2014/main" id="{7D949362-91C1-0D40-8ADF-627C8B89F306}"/>
              </a:ext>
            </a:extLst>
          </p:cNvPr>
          <p:cNvCxnSpPr>
            <a:cxnSpLocks/>
          </p:cNvCxnSpPr>
          <p:nvPr/>
        </p:nvCxnSpPr>
        <p:spPr>
          <a:xfrm rot="16200000" flipH="1">
            <a:off x="7455650" y="3838495"/>
            <a:ext cx="12700" cy="2398659"/>
          </a:xfrm>
          <a:prstGeom prst="curvedConnector3">
            <a:avLst>
              <a:gd name="adj1" fmla="val 180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19FDC2D5-443D-8548-82C1-BAE6D7A50D01}"/>
                  </a:ext>
                </a:extLst>
              </p:cNvPr>
              <p:cNvSpPr/>
              <p:nvPr/>
            </p:nvSpPr>
            <p:spPr>
              <a:xfrm>
                <a:off x="7188496" y="5235131"/>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33" name="Rectangle 32">
                <a:extLst>
                  <a:ext uri="{FF2B5EF4-FFF2-40B4-BE49-F238E27FC236}">
                    <a16:creationId xmlns:a16="http://schemas.microsoft.com/office/drawing/2014/main" id="{19FDC2D5-443D-8548-82C1-BAE6D7A50D01}"/>
                  </a:ext>
                </a:extLst>
              </p:cNvPr>
              <p:cNvSpPr>
                <a:spLocks noRot="1" noChangeAspect="1" noMove="1" noResize="1" noEditPoints="1" noAdjustHandles="1" noChangeArrowheads="1" noChangeShapeType="1" noTextEdit="1"/>
              </p:cNvSpPr>
              <p:nvPr/>
            </p:nvSpPr>
            <p:spPr>
              <a:xfrm>
                <a:off x="7188496" y="5235131"/>
                <a:ext cx="547009" cy="307777"/>
              </a:xfrm>
              <a:prstGeom prst="rect">
                <a:avLst/>
              </a:prstGeom>
              <a:blipFill>
                <a:blip r:embed="rId3"/>
                <a:stretch>
                  <a:fillRect/>
                </a:stretch>
              </a:blipFill>
            </p:spPr>
            <p:txBody>
              <a:bodyPr/>
              <a:lstStyle/>
              <a:p>
                <a:r>
                  <a:rPr lang="en-GB">
                    <a:noFill/>
                  </a:rPr>
                  <a:t> </a:t>
                </a:r>
              </a:p>
            </p:txBody>
          </p:sp>
        </mc:Fallback>
      </mc:AlternateContent>
      <p:cxnSp>
        <p:nvCxnSpPr>
          <p:cNvPr id="34" name="Curved Connector 33">
            <a:extLst>
              <a:ext uri="{FF2B5EF4-FFF2-40B4-BE49-F238E27FC236}">
                <a16:creationId xmlns:a16="http://schemas.microsoft.com/office/drawing/2014/main" id="{72AC8234-F197-1E41-A1F7-6FFB9FFD7E52}"/>
              </a:ext>
            </a:extLst>
          </p:cNvPr>
          <p:cNvCxnSpPr>
            <a:cxnSpLocks/>
          </p:cNvCxnSpPr>
          <p:nvPr/>
        </p:nvCxnSpPr>
        <p:spPr>
          <a:xfrm rot="16200000" flipH="1">
            <a:off x="9833300" y="3859504"/>
            <a:ext cx="12700" cy="2356640"/>
          </a:xfrm>
          <a:prstGeom prst="curvedConnector3">
            <a:avLst>
              <a:gd name="adj1" fmla="val 1875685"/>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ACAC5D98-C9B7-3D4A-A10E-EA90F04643A4}"/>
                  </a:ext>
                </a:extLst>
              </p:cNvPr>
              <p:cNvSpPr/>
              <p:nvPr/>
            </p:nvSpPr>
            <p:spPr>
              <a:xfrm>
                <a:off x="9572852" y="5231322"/>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rgbClr val="7030A0"/>
                  </a:solidFill>
                </a:endParaRPr>
              </a:p>
            </p:txBody>
          </p:sp>
        </mc:Choice>
        <mc:Fallback xmlns="">
          <p:sp>
            <p:nvSpPr>
              <p:cNvPr id="35" name="Rectangle 34">
                <a:extLst>
                  <a:ext uri="{FF2B5EF4-FFF2-40B4-BE49-F238E27FC236}">
                    <a16:creationId xmlns:a16="http://schemas.microsoft.com/office/drawing/2014/main" id="{ACAC5D98-C9B7-3D4A-A10E-EA90F04643A4}"/>
                  </a:ext>
                </a:extLst>
              </p:cNvPr>
              <p:cNvSpPr>
                <a:spLocks noRot="1" noChangeAspect="1" noMove="1" noResize="1" noEditPoints="1" noAdjustHandles="1" noChangeArrowheads="1" noChangeShapeType="1" noTextEdit="1"/>
              </p:cNvSpPr>
              <p:nvPr/>
            </p:nvSpPr>
            <p:spPr>
              <a:xfrm>
                <a:off x="9572852" y="5231322"/>
                <a:ext cx="533544" cy="307777"/>
              </a:xfrm>
              <a:prstGeom prst="rect">
                <a:avLst/>
              </a:prstGeom>
              <a:blipFill>
                <a:blip r:embed="rId4"/>
                <a:stretch>
                  <a:fillRect/>
                </a:stretch>
              </a:blipFill>
            </p:spPr>
            <p:txBody>
              <a:bodyPr/>
              <a:lstStyle/>
              <a:p>
                <a:r>
                  <a:rPr lang="en-GB">
                    <a:noFill/>
                  </a:rPr>
                  <a:t> </a:t>
                </a:r>
              </a:p>
            </p:txBody>
          </p:sp>
        </mc:Fallback>
      </mc:AlternateContent>
      <p:cxnSp>
        <p:nvCxnSpPr>
          <p:cNvPr id="37" name="Curved Connector 36">
            <a:extLst>
              <a:ext uri="{FF2B5EF4-FFF2-40B4-BE49-F238E27FC236}">
                <a16:creationId xmlns:a16="http://schemas.microsoft.com/office/drawing/2014/main" id="{1C790035-BEC8-764A-828D-7A469C7B2B19}"/>
              </a:ext>
            </a:extLst>
          </p:cNvPr>
          <p:cNvCxnSpPr>
            <a:cxnSpLocks/>
          </p:cNvCxnSpPr>
          <p:nvPr/>
        </p:nvCxnSpPr>
        <p:spPr>
          <a:xfrm rot="16200000" flipH="1">
            <a:off x="9833300" y="3859504"/>
            <a:ext cx="12700" cy="2356640"/>
          </a:xfrm>
          <a:prstGeom prst="curvedConnector3">
            <a:avLst>
              <a:gd name="adj1" fmla="val 4280000"/>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1F0A8A7B-A586-D949-BAD5-16B300EE8585}"/>
                  </a:ext>
                </a:extLst>
              </p:cNvPr>
              <p:cNvSpPr/>
              <p:nvPr/>
            </p:nvSpPr>
            <p:spPr>
              <a:xfrm>
                <a:off x="9572852" y="5539099"/>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chemeClr val="tx1">
                      <a:lumMod val="60000"/>
                      <a:lumOff val="40000"/>
                    </a:schemeClr>
                  </a:solidFill>
                </a:endParaRPr>
              </a:p>
            </p:txBody>
          </p:sp>
        </mc:Choice>
        <mc:Fallback xmlns="">
          <p:sp>
            <p:nvSpPr>
              <p:cNvPr id="40" name="Rectangle 39">
                <a:extLst>
                  <a:ext uri="{FF2B5EF4-FFF2-40B4-BE49-F238E27FC236}">
                    <a16:creationId xmlns:a16="http://schemas.microsoft.com/office/drawing/2014/main" id="{1F0A8A7B-A586-D949-BAD5-16B300EE8585}"/>
                  </a:ext>
                </a:extLst>
              </p:cNvPr>
              <p:cNvSpPr>
                <a:spLocks noRot="1" noChangeAspect="1" noMove="1" noResize="1" noEditPoints="1" noAdjustHandles="1" noChangeArrowheads="1" noChangeShapeType="1" noTextEdit="1"/>
              </p:cNvSpPr>
              <p:nvPr/>
            </p:nvSpPr>
            <p:spPr>
              <a:xfrm>
                <a:off x="9572852" y="5539099"/>
                <a:ext cx="533544" cy="307777"/>
              </a:xfrm>
              <a:prstGeom prst="rect">
                <a:avLst/>
              </a:prstGeom>
              <a:blipFill>
                <a:blip r:embed="rId5"/>
                <a:stretch>
                  <a:fillRect/>
                </a:stretch>
              </a:blipFill>
            </p:spPr>
            <p:txBody>
              <a:bodyPr/>
              <a:lstStyle/>
              <a:p>
                <a:r>
                  <a:rPr lang="en-GB">
                    <a:noFill/>
                  </a:rPr>
                  <a:t> </a:t>
                </a:r>
              </a:p>
            </p:txBody>
          </p:sp>
        </mc:Fallback>
      </mc:AlternateContent>
      <p:cxnSp>
        <p:nvCxnSpPr>
          <p:cNvPr id="46" name="Curved Connector 45">
            <a:extLst>
              <a:ext uri="{FF2B5EF4-FFF2-40B4-BE49-F238E27FC236}">
                <a16:creationId xmlns:a16="http://schemas.microsoft.com/office/drawing/2014/main" id="{DD37E714-C300-284B-AB6A-FCABC2C82F6D}"/>
              </a:ext>
            </a:extLst>
          </p:cNvPr>
          <p:cNvCxnSpPr>
            <a:cxnSpLocks/>
          </p:cNvCxnSpPr>
          <p:nvPr/>
        </p:nvCxnSpPr>
        <p:spPr>
          <a:xfrm rot="16200000" flipH="1">
            <a:off x="7455650" y="3838495"/>
            <a:ext cx="12700" cy="2398659"/>
          </a:xfrm>
          <a:prstGeom prst="curvedConnector3">
            <a:avLst>
              <a:gd name="adj1" fmla="val 4191346"/>
            </a:avLst>
          </a:prstGeom>
          <a:ln w="28575">
            <a:solidFill>
              <a:schemeClr val="tx1">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2E58CB4-3C10-B545-8EC8-344F1F53B8B5}"/>
                  </a:ext>
                </a:extLst>
              </p:cNvPr>
              <p:cNvSpPr/>
              <p:nvPr/>
            </p:nvSpPr>
            <p:spPr>
              <a:xfrm>
                <a:off x="7195227" y="5539099"/>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tx1">
                      <a:lumMod val="60000"/>
                      <a:lumOff val="40000"/>
                    </a:schemeClr>
                  </a:solidFill>
                </a:endParaRPr>
              </a:p>
            </p:txBody>
          </p:sp>
        </mc:Choice>
        <mc:Fallback xmlns="">
          <p:sp>
            <p:nvSpPr>
              <p:cNvPr id="48" name="Rectangle 47">
                <a:extLst>
                  <a:ext uri="{FF2B5EF4-FFF2-40B4-BE49-F238E27FC236}">
                    <a16:creationId xmlns:a16="http://schemas.microsoft.com/office/drawing/2014/main" id="{22E58CB4-3C10-B545-8EC8-344F1F53B8B5}"/>
                  </a:ext>
                </a:extLst>
              </p:cNvPr>
              <p:cNvSpPr>
                <a:spLocks noRot="1" noChangeAspect="1" noMove="1" noResize="1" noEditPoints="1" noAdjustHandles="1" noChangeArrowheads="1" noChangeShapeType="1" noTextEdit="1"/>
              </p:cNvSpPr>
              <p:nvPr/>
            </p:nvSpPr>
            <p:spPr>
              <a:xfrm>
                <a:off x="7195227" y="5539099"/>
                <a:ext cx="533544" cy="307777"/>
              </a:xfrm>
              <a:prstGeom prst="rect">
                <a:avLst/>
              </a:prstGeom>
              <a:blipFill>
                <a:blip r:embed="rId6"/>
                <a:stretch>
                  <a:fillRect/>
                </a:stretch>
              </a:blipFill>
            </p:spPr>
            <p:txBody>
              <a:bodyPr/>
              <a:lstStyle/>
              <a:p>
                <a:r>
                  <a:rPr lang="en-GB">
                    <a:noFill/>
                  </a:rPr>
                  <a:t> </a:t>
                </a:r>
              </a:p>
            </p:txBody>
          </p:sp>
        </mc:Fallback>
      </mc:AlternateContent>
      <p:grpSp>
        <p:nvGrpSpPr>
          <p:cNvPr id="25" name="Group 24">
            <a:extLst>
              <a:ext uri="{FF2B5EF4-FFF2-40B4-BE49-F238E27FC236}">
                <a16:creationId xmlns:a16="http://schemas.microsoft.com/office/drawing/2014/main" id="{7E5C468B-772C-3E4E-9089-F39613F6FA7D}"/>
              </a:ext>
            </a:extLst>
          </p:cNvPr>
          <p:cNvGrpSpPr/>
          <p:nvPr/>
        </p:nvGrpSpPr>
        <p:grpSpPr>
          <a:xfrm>
            <a:off x="5543362" y="4326535"/>
            <a:ext cx="6288313" cy="952521"/>
            <a:chOff x="5589344" y="1663629"/>
            <a:chExt cx="6288313" cy="952521"/>
          </a:xfrm>
        </p:grpSpPr>
        <p:cxnSp>
          <p:nvCxnSpPr>
            <p:cNvPr id="26" name="Straight Connector 25">
              <a:extLst>
                <a:ext uri="{FF2B5EF4-FFF2-40B4-BE49-F238E27FC236}">
                  <a16:creationId xmlns:a16="http://schemas.microsoft.com/office/drawing/2014/main" id="{828EA839-CB7C-4847-97AD-39B029FCCD12}"/>
                </a:ext>
              </a:extLst>
            </p:cNvPr>
            <p:cNvCxnSpPr>
              <a:cxnSpLocks/>
              <a:stCxn id="50" idx="3"/>
              <a:endCxn id="54"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57D71C-D9FD-E242-8DD9-8D765082807D}"/>
                </a:ext>
              </a:extLst>
            </p:cNvPr>
            <p:cNvCxnSpPr>
              <a:cxnSpLocks/>
              <a:stCxn id="54" idx="3"/>
              <a:endCxn id="52"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B8C8BEE-8571-6A4C-B7FB-BEECC22ECF33}"/>
                    </a:ext>
                  </a:extLst>
                </p:cNvPr>
                <p:cNvSpPr txBox="1"/>
                <p:nvPr/>
              </p:nvSpPr>
              <p:spPr>
                <a:xfrm>
                  <a:off x="7893400" y="1663629"/>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54" name="TextBox 53">
                  <a:extLst>
                    <a:ext uri="{FF2B5EF4-FFF2-40B4-BE49-F238E27FC236}">
                      <a16:creationId xmlns:a16="http://schemas.microsoft.com/office/drawing/2014/main" id="{DB8C8BEE-8571-6A4C-B7FB-BEECC22ECF33}"/>
                    </a:ext>
                  </a:extLst>
                </p:cNvPr>
                <p:cNvSpPr txBox="1">
                  <a:spLocks noRot="1" noChangeAspect="1" noMove="1" noResize="1" noEditPoints="1" noAdjustHandles="1" noChangeArrowheads="1" noChangeShapeType="1" noTextEdit="1"/>
                </p:cNvSpPr>
                <p:nvPr/>
              </p:nvSpPr>
              <p:spPr>
                <a:xfrm>
                  <a:off x="7893400" y="1663629"/>
                  <a:ext cx="1631714" cy="715089"/>
                </a:xfrm>
                <a:prstGeom prst="roundRect">
                  <a:avLst/>
                </a:prstGeom>
                <a:blipFill>
                  <a:blip r:embed="rId7"/>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481AF2E-21B8-CE4A-8E69-D46AEA618EB4}"/>
                    </a:ext>
                  </a:extLst>
                </p:cNvPr>
                <p:cNvSpPr txBox="1"/>
                <p:nvPr/>
              </p:nvSpPr>
              <p:spPr>
                <a:xfrm>
                  <a:off x="10254802" y="1663629"/>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52" name="TextBox 51">
                  <a:extLst>
                    <a:ext uri="{FF2B5EF4-FFF2-40B4-BE49-F238E27FC236}">
                      <a16:creationId xmlns:a16="http://schemas.microsoft.com/office/drawing/2014/main" id="{F481AF2E-21B8-CE4A-8E69-D46AEA618EB4}"/>
                    </a:ext>
                  </a:extLst>
                </p:cNvPr>
                <p:cNvSpPr txBox="1">
                  <a:spLocks noRot="1" noChangeAspect="1" noMove="1" noResize="1" noEditPoints="1" noAdjustHandles="1" noChangeArrowheads="1" noChangeShapeType="1" noTextEdit="1"/>
                </p:cNvSpPr>
                <p:nvPr/>
              </p:nvSpPr>
              <p:spPr>
                <a:xfrm>
                  <a:off x="10254802" y="1663629"/>
                  <a:ext cx="1622190" cy="715089"/>
                </a:xfrm>
                <a:prstGeom prst="roundRect">
                  <a:avLst/>
                </a:prstGeom>
                <a:blipFill>
                  <a:blip r:embed="rId8"/>
                  <a:stretch>
                    <a:fillRect b="-1724"/>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00249B3-B8A0-0445-8382-84CCE1255A6A}"/>
                    </a:ext>
                  </a:extLst>
                </p:cNvPr>
                <p:cNvSpPr txBox="1"/>
                <p:nvPr/>
              </p:nvSpPr>
              <p:spPr>
                <a:xfrm>
                  <a:off x="5589344" y="1663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50" name="TextBox 49">
                  <a:extLst>
                    <a:ext uri="{FF2B5EF4-FFF2-40B4-BE49-F238E27FC236}">
                      <a16:creationId xmlns:a16="http://schemas.microsoft.com/office/drawing/2014/main" id="{E00249B3-B8A0-0445-8382-84CCE1255A6A}"/>
                    </a:ext>
                  </a:extLst>
                </p:cNvPr>
                <p:cNvSpPr txBox="1">
                  <a:spLocks noRot="1" noChangeAspect="1" noMove="1" noResize="1" noEditPoints="1" noAdjustHandles="1" noChangeArrowheads="1" noChangeShapeType="1" noTextEdit="1"/>
                </p:cNvSpPr>
                <p:nvPr/>
              </p:nvSpPr>
              <p:spPr>
                <a:xfrm>
                  <a:off x="5589344" y="1663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4B2D3E73-5439-8D47-8792-B6742550A1CE}"/>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42" name="Rectangle 41">
                  <a:extLst>
                    <a:ext uri="{FF2B5EF4-FFF2-40B4-BE49-F238E27FC236}">
                      <a16:creationId xmlns:a16="http://schemas.microsoft.com/office/drawing/2014/main" id="{4B2D3E73-5439-8D47-8792-B6742550A1CE}"/>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169F2441-11F8-844F-B05E-78CF2746ABBE}"/>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3" name="Rectangle 42">
                  <a:extLst>
                    <a:ext uri="{FF2B5EF4-FFF2-40B4-BE49-F238E27FC236}">
                      <a16:creationId xmlns:a16="http://schemas.microsoft.com/office/drawing/2014/main" id="{169F2441-11F8-844F-B05E-78CF2746ABBE}"/>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D757C1-2EC9-5042-9729-E5738FC4D083}"/>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44" name="TextBox 43">
                  <a:extLst>
                    <a:ext uri="{FF2B5EF4-FFF2-40B4-BE49-F238E27FC236}">
                      <a16:creationId xmlns:a16="http://schemas.microsoft.com/office/drawing/2014/main" id="{BED757C1-2EC9-5042-9729-E5738FC4D083}"/>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1FB1309-8201-6F47-AADE-AA534BF35E82}"/>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45" name="TextBox 44">
                  <a:extLst>
                    <a:ext uri="{FF2B5EF4-FFF2-40B4-BE49-F238E27FC236}">
                      <a16:creationId xmlns:a16="http://schemas.microsoft.com/office/drawing/2014/main" id="{41FB1309-8201-6F47-AADE-AA534BF35E82}"/>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A6C8CF2-D565-5E4C-96E9-DE1B4438AFE3}"/>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47" name="TextBox 46">
                  <a:extLst>
                    <a:ext uri="{FF2B5EF4-FFF2-40B4-BE49-F238E27FC236}">
                      <a16:creationId xmlns:a16="http://schemas.microsoft.com/office/drawing/2014/main" id="{CA6C8CF2-D565-5E4C-96E9-DE1B4438AFE3}"/>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9641FED2-B9CE-AC16-D728-F3586839D704}"/>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8C10BE65-8F00-FAD5-BAAF-D08DC4EB454D}"/>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6C674B78-91ED-457B-0B2E-1AD19E58C38D}"/>
              </a:ext>
            </a:extLst>
          </p:cNvPr>
          <p:cNvSpPr>
            <a:spLocks noGrp="1"/>
          </p:cNvSpPr>
          <p:nvPr>
            <p:ph type="sldNum" sz="quarter" idx="11"/>
          </p:nvPr>
        </p:nvSpPr>
        <p:spPr/>
        <p:txBody>
          <a:bodyPr/>
          <a:lstStyle/>
          <a:p>
            <a:fld id="{EB1502E6-D9AE-3544-B6D5-378AAA0B915F}" type="slidenum">
              <a:rPr lang="de-DE" altLang="de-DE" smtClean="0"/>
              <a:pPr/>
              <a:t>13</a:t>
            </a:fld>
            <a:endParaRPr lang="de-DE" altLang="de-DE" dirty="0"/>
          </a:p>
        </p:txBody>
      </p:sp>
    </p:spTree>
    <p:extLst>
      <p:ext uri="{BB962C8B-B14F-4D97-AF65-F5344CB8AC3E}">
        <p14:creationId xmlns:p14="http://schemas.microsoft.com/office/powerpoint/2010/main" val="13680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2"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right)">
                                      <p:cBhvr>
                                        <p:cTn id="24" dur="500"/>
                                        <p:tgtEl>
                                          <p:spTgt spid="46"/>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0"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fontScale="92500" lnSpcReduction="20000"/>
              </a:bodyPr>
              <a:lstStyle/>
              <a:p>
                <a:r>
                  <a:rPr lang="en-GB" dirty="0"/>
                  <a:t>Observations:</a:t>
                </a:r>
              </a:p>
              <a:p>
                <a:pPr marL="801688" lvl="1" indent="-344488">
                  <a:buFont typeface="Zapf Dingbats"/>
                  <a:buChar char="➝"/>
                </a:pPr>
                <a:r>
                  <a:rPr lang="en-GB" dirty="0"/>
                  <a:t>If a node </a:t>
                </a:r>
                <a14:m>
                  <m:oMath xmlns:m="http://schemas.openxmlformats.org/officeDocument/2006/math">
                    <m:r>
                      <a:rPr lang="en-GB" b="0" i="1" smtClean="0">
                        <a:latin typeface="Cambria Math" panose="02040503050406030204" pitchFamily="18" charset="0"/>
                      </a:rPr>
                      <m:t>𝑖</m:t>
                    </m:r>
                  </m:oMath>
                </a14:m>
                <a:r>
                  <a:rPr lang="en-GB" dirty="0"/>
                  <a:t> has received all information from neighbours but one, </a:t>
                </a:r>
                <a14:m>
                  <m:oMath xmlns:m="http://schemas.openxmlformats.org/officeDocument/2006/math">
                    <m:r>
                      <a:rPr lang="en-GB" b="0" i="1" smtClean="0">
                        <a:latin typeface="Cambria Math" panose="02040503050406030204" pitchFamily="18" charset="0"/>
                      </a:rPr>
                      <m:t>𝑗</m:t>
                    </m:r>
                  </m:oMath>
                </a14:m>
                <a:r>
                  <a:rPr lang="en-GB" dirty="0"/>
                  <a:t>, node </a:t>
                </a:r>
                <a14:m>
                  <m:oMath xmlns:m="http://schemas.openxmlformats.org/officeDocument/2006/math">
                    <m:r>
                      <a:rPr lang="en-GB" i="1" smtClean="0">
                        <a:latin typeface="Cambria Math" panose="02040503050406030204" pitchFamily="18" charset="0"/>
                      </a:rPr>
                      <m:t>𝑖</m:t>
                    </m:r>
                  </m:oMath>
                </a14:m>
                <a:r>
                  <a:rPr lang="en-GB" dirty="0"/>
                  <a:t> sends a message with its information on the separator </a:t>
                </a:r>
                <a14:m>
                  <m:oMath xmlns:m="http://schemas.openxmlformats.org/officeDocument/2006/math">
                    <m:sSub>
                      <m:sSubPr>
                        <m:ctrlPr>
                          <a:rPr lang="en-GB" b="0" i="1" smtClean="0">
                            <a:latin typeface="Cambria Math" panose="02040503050406030204" pitchFamily="18" charset="0"/>
                          </a:rPr>
                        </m:ctrlPr>
                      </m:sSubPr>
                      <m:e>
                        <m:r>
                          <a:rPr lang="en-GB" b="1" i="1" smtClean="0">
                            <a:latin typeface="Cambria Math" panose="02040503050406030204" pitchFamily="18" charset="0"/>
                          </a:rPr>
                          <m:t>𝑺</m:t>
                        </m:r>
                      </m:e>
                      <m:sub>
                        <m:r>
                          <a:rPr lang="en-GB" i="1" smtClean="0">
                            <a:latin typeface="Cambria Math" panose="02040503050406030204" pitchFamily="18" charset="0"/>
                          </a:rPr>
                          <m:t>𝑖</m:t>
                        </m:r>
                        <m:r>
                          <a:rPr lang="en-GB" b="0" i="1" smtClean="0">
                            <a:latin typeface="Cambria Math" panose="02040503050406030204" pitchFamily="18" charset="0"/>
                          </a:rPr>
                          <m:t>𝑗</m:t>
                        </m:r>
                      </m:sub>
                    </m:sSub>
                  </m:oMath>
                </a14:m>
                <a:r>
                  <a:rPr lang="en-GB" dirty="0"/>
                  <a:t> to </a:t>
                </a:r>
                <a14:m>
                  <m:oMath xmlns:m="http://schemas.openxmlformats.org/officeDocument/2006/math">
                    <m:r>
                      <a:rPr lang="en-GB" b="0" i="1" smtClean="0">
                        <a:latin typeface="Cambria Math" panose="02040503050406030204" pitchFamily="18" charset="0"/>
                      </a:rPr>
                      <m:t>𝑗</m:t>
                    </m:r>
                  </m:oMath>
                </a14:m>
                <a:endParaRPr lang="en-GB" b="0" dirty="0"/>
              </a:p>
              <a:p>
                <a:pPr lvl="2"/>
                <a:r>
                  <a:rPr lang="en-GB" b="0" dirty="0">
                    <a:solidFill>
                      <a:schemeClr val="accent1"/>
                    </a:solidFill>
                  </a:rPr>
                  <a:t>Trivially true at leaf nodes (</a:t>
                </a:r>
                <a:r>
                  <a:rPr lang="en-GB" b="0" i="1" dirty="0">
                    <a:solidFill>
                      <a:schemeClr val="accent1"/>
                    </a:solidFill>
                  </a:rPr>
                  <a:t>periphery</a:t>
                </a:r>
                <a:r>
                  <a:rPr lang="en-GB" b="0" dirty="0">
                    <a:solidFill>
                      <a:schemeClr val="accent1"/>
                    </a:solidFill>
                  </a:rPr>
                  <a:t>), can start sending immediately to its only neighbour (in </a:t>
                </a:r>
                <a:r>
                  <a:rPr lang="en-GB" b="0" i="1" dirty="0">
                    <a:solidFill>
                      <a:schemeClr val="accent1"/>
                    </a:solidFill>
                  </a:rPr>
                  <a:t>parallel</a:t>
                </a:r>
                <a:r>
                  <a:rPr lang="en-GB" b="0" dirty="0">
                    <a:solidFill>
                      <a:schemeClr val="accent1"/>
                    </a:solidFill>
                  </a:rPr>
                  <a:t>!)</a:t>
                </a:r>
              </a:p>
              <a:p>
                <a:pPr lvl="3"/>
                <a:r>
                  <a:rPr lang="en-GB" dirty="0">
                    <a:solidFill>
                      <a:schemeClr val="accent1"/>
                    </a:solidFill>
                  </a:rPr>
                  <a:t>From periphery inbound, new nodes trigger this first condition</a:t>
                </a:r>
                <a:endParaRPr lang="en-GB" b="0" dirty="0">
                  <a:solidFill>
                    <a:schemeClr val="accent1"/>
                  </a:solidFill>
                </a:endParaRPr>
              </a:p>
              <a:p>
                <a:pPr marL="801688" lvl="1" indent="-344488">
                  <a:buFont typeface="Zapf Dingbats"/>
                  <a:buChar char="➝"/>
                </a:pPr>
                <a:r>
                  <a:rPr lang="en-GB" dirty="0"/>
                  <a:t>If a node </a:t>
                </a:r>
                <a14:m>
                  <m:oMath xmlns:m="http://schemas.openxmlformats.org/officeDocument/2006/math">
                    <m:r>
                      <a:rPr lang="en-GB" i="1" smtClean="0">
                        <a:latin typeface="Cambria Math" panose="02040503050406030204" pitchFamily="18" charset="0"/>
                      </a:rPr>
                      <m:t>𝑖</m:t>
                    </m:r>
                    <m:r>
                      <a:rPr lang="en-GB" i="1" smtClean="0">
                        <a:latin typeface="Cambria Math" panose="02040503050406030204" pitchFamily="18" charset="0"/>
                      </a:rPr>
                      <m:t> </m:t>
                    </m:r>
                  </m:oMath>
                </a14:m>
                <a:r>
                  <a:rPr lang="en-GB" dirty="0"/>
                  <a:t>has received all messages, then it sends messages to all neighbours </a:t>
                </a:r>
                <a14:m>
                  <m:oMath xmlns:m="http://schemas.openxmlformats.org/officeDocument/2006/math">
                    <m:r>
                      <a:rPr lang="en-GB" b="0" i="1" smtClean="0">
                        <a:latin typeface="Cambria Math" panose="02040503050406030204" pitchFamily="18" charset="0"/>
                      </a:rPr>
                      <m:t>𝑗</m:t>
                    </m:r>
                  </m:oMath>
                </a14:m>
                <a:r>
                  <a:rPr lang="en-GB" dirty="0"/>
                  <a:t> that have not yet received a message</a:t>
                </a:r>
              </a:p>
              <a:p>
                <a:pPr lvl="2"/>
                <a:r>
                  <a:rPr lang="en-GB" dirty="0">
                    <a:solidFill>
                      <a:srgbClr val="FFC000"/>
                    </a:solidFill>
                  </a:rPr>
                  <a:t>As messages are sent further inwards, </a:t>
                </a:r>
                <a:br>
                  <a:rPr lang="en-GB" dirty="0">
                    <a:solidFill>
                      <a:srgbClr val="FFC000"/>
                    </a:solidFill>
                  </a:rPr>
                </a:br>
                <a:r>
                  <a:rPr lang="en-GB" dirty="0">
                    <a:solidFill>
                      <a:srgbClr val="FFC000"/>
                    </a:solidFill>
                  </a:rPr>
                  <a:t>a first node at the centre will </a:t>
                </a:r>
                <a:br>
                  <a:rPr lang="en-GB" dirty="0">
                    <a:solidFill>
                      <a:srgbClr val="FFC000"/>
                    </a:solidFill>
                  </a:rPr>
                </a:br>
                <a:r>
                  <a:rPr lang="en-GB" dirty="0">
                    <a:solidFill>
                      <a:srgbClr val="FFC000"/>
                    </a:solidFill>
                  </a:rPr>
                  <a:t>have received all messages </a:t>
                </a:r>
                <a:br>
                  <a:rPr lang="en-GB" dirty="0">
                    <a:solidFill>
                      <a:srgbClr val="FFC000"/>
                    </a:solidFill>
                  </a:rPr>
                </a:br>
                <a:r>
                  <a:rPr lang="en-GB" dirty="0">
                    <a:solidFill>
                      <a:srgbClr val="FFC000"/>
                    </a:solidFill>
                  </a:rPr>
                  <a:t>and will start sending </a:t>
                </a:r>
                <a:br>
                  <a:rPr lang="en-GB" dirty="0">
                    <a:solidFill>
                      <a:srgbClr val="FFC000"/>
                    </a:solidFill>
                  </a:rPr>
                </a:br>
                <a:r>
                  <a:rPr lang="en-GB" dirty="0">
                    <a:solidFill>
                      <a:srgbClr val="FFC000"/>
                    </a:solidFill>
                  </a:rPr>
                  <a:t>messages outbound, leading </a:t>
                </a:r>
                <a:br>
                  <a:rPr lang="en-GB" dirty="0">
                    <a:solidFill>
                      <a:srgbClr val="FFC000"/>
                    </a:solidFill>
                  </a:rPr>
                </a:br>
                <a:r>
                  <a:rPr lang="en-GB" dirty="0">
                    <a:solidFill>
                      <a:srgbClr val="FFC000"/>
                    </a:solidFill>
                  </a:rPr>
                  <a:t>to new nodes triggering </a:t>
                </a:r>
                <a:br>
                  <a:rPr lang="en-GB" dirty="0">
                    <a:solidFill>
                      <a:srgbClr val="FFC000"/>
                    </a:solidFill>
                  </a:rPr>
                </a:br>
                <a:r>
                  <a:rPr lang="en-GB" dirty="0">
                    <a:solidFill>
                      <a:srgbClr val="FFC000"/>
                    </a:solidFill>
                  </a:rPr>
                  <a:t>this second condition</a:t>
                </a:r>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1600" t="-3315" r="-571"/>
                </a:stretch>
              </a:blipFill>
            </p:spPr>
            <p:txBody>
              <a:bodyPr/>
              <a:lstStyle/>
              <a:p>
                <a:r>
                  <a:rPr lang="en-DE">
                    <a:noFill/>
                  </a:rPr>
                  <a:t> </a:t>
                </a:r>
              </a:p>
            </p:txBody>
          </p:sp>
        </mc:Fallback>
      </mc:AlternateContent>
      <p:sp>
        <p:nvSpPr>
          <p:cNvPr id="5" name="TextBox 4">
            <a:extLst>
              <a:ext uri="{FF2B5EF4-FFF2-40B4-BE49-F238E27FC236}">
                <a16:creationId xmlns:a16="http://schemas.microsoft.com/office/drawing/2014/main" id="{8AA03E5F-6B20-F74F-A10B-ADE21B7F2341}"/>
              </a:ext>
            </a:extLst>
          </p:cNvPr>
          <p:cNvSpPr txBox="1"/>
          <p:nvPr/>
        </p:nvSpPr>
        <p:spPr>
          <a:xfrm>
            <a:off x="5015881" y="5262080"/>
            <a:ext cx="705678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dirty="0"/>
              <a:t>Two passes from periphery to centre and back suffice to distribute all information and make the clusters independent from each other*</a:t>
            </a:r>
          </a:p>
        </p:txBody>
      </p:sp>
      <p:sp>
        <p:nvSpPr>
          <p:cNvPr id="6" name="TextBox 5">
            <a:extLst>
              <a:ext uri="{FF2B5EF4-FFF2-40B4-BE49-F238E27FC236}">
                <a16:creationId xmlns:a16="http://schemas.microsoft.com/office/drawing/2014/main" id="{E8C25298-BA7E-B34C-9800-50FF7AB0724A}"/>
              </a:ext>
            </a:extLst>
          </p:cNvPr>
          <p:cNvSpPr txBox="1"/>
          <p:nvPr/>
        </p:nvSpPr>
        <p:spPr>
          <a:xfrm>
            <a:off x="2884682" y="6181369"/>
            <a:ext cx="6955734" cy="400110"/>
          </a:xfrm>
          <a:prstGeom prst="rect">
            <a:avLst/>
          </a:prstGeom>
          <a:noFill/>
        </p:spPr>
        <p:txBody>
          <a:bodyPr wrap="square" rtlCol="0">
            <a:spAutoFit/>
          </a:bodyPr>
          <a:lstStyle/>
          <a:p>
            <a:r>
              <a:rPr lang="en-GB" sz="1000" dirty="0">
                <a:solidFill>
                  <a:schemeClr val="bg1">
                    <a:lumMod val="85000"/>
                  </a:schemeClr>
                </a:solidFill>
              </a:rPr>
              <a:t>* Shown by  Steffen L. Lauritzen and David J. </a:t>
            </a:r>
            <a:r>
              <a:rPr lang="en-GB" sz="1000" dirty="0" err="1">
                <a:solidFill>
                  <a:schemeClr val="bg1">
                    <a:lumMod val="85000"/>
                  </a:schemeClr>
                </a:solidFill>
              </a:rPr>
              <a:t>Spiegelhalter</a:t>
            </a:r>
            <a:r>
              <a:rPr lang="en-GB" sz="1000" dirty="0">
                <a:solidFill>
                  <a:schemeClr val="bg1">
                    <a:lumMod val="85000"/>
                  </a:schemeClr>
                </a:solidFill>
              </a:rPr>
              <a:t>: Local Computations with Probabilities on Graphical Structures and Their Application to Expert Systems. In: </a:t>
            </a:r>
            <a:r>
              <a:rPr lang="en-GB" sz="1000" i="1" dirty="0">
                <a:solidFill>
                  <a:schemeClr val="bg1">
                    <a:lumMod val="85000"/>
                  </a:schemeClr>
                </a:solidFill>
              </a:rPr>
              <a:t>Journal of the Royal Statistical Society. Series B: Methodological</a:t>
            </a:r>
            <a:r>
              <a:rPr lang="en-GB" sz="1000" dirty="0">
                <a:solidFill>
                  <a:schemeClr val="bg1">
                    <a:lumMod val="85000"/>
                  </a:schemeClr>
                </a:solidFill>
              </a:rPr>
              <a:t>, 1988.</a:t>
            </a:r>
          </a:p>
        </p:txBody>
      </p:sp>
      <p:grpSp>
        <p:nvGrpSpPr>
          <p:cNvPr id="20" name="Group 19">
            <a:extLst>
              <a:ext uri="{FF2B5EF4-FFF2-40B4-BE49-F238E27FC236}">
                <a16:creationId xmlns:a16="http://schemas.microsoft.com/office/drawing/2014/main" id="{5CDD298F-3FCF-3245-A456-FBEE222F535A}"/>
              </a:ext>
            </a:extLst>
          </p:cNvPr>
          <p:cNvGrpSpPr/>
          <p:nvPr/>
        </p:nvGrpSpPr>
        <p:grpSpPr>
          <a:xfrm>
            <a:off x="5543362" y="4326535"/>
            <a:ext cx="6288313" cy="952521"/>
            <a:chOff x="5589344" y="1663629"/>
            <a:chExt cx="6288313" cy="952521"/>
          </a:xfrm>
        </p:grpSpPr>
        <p:cxnSp>
          <p:nvCxnSpPr>
            <p:cNvPr id="25" name="Straight Connector 24">
              <a:extLst>
                <a:ext uri="{FF2B5EF4-FFF2-40B4-BE49-F238E27FC236}">
                  <a16:creationId xmlns:a16="http://schemas.microsoft.com/office/drawing/2014/main" id="{280D426C-5D4D-B442-9A0E-29B87265838F}"/>
                </a:ext>
              </a:extLst>
            </p:cNvPr>
            <p:cNvCxnSpPr>
              <a:cxnSpLocks/>
              <a:stCxn id="34" idx="3"/>
              <a:endCxn id="32"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C3E961-37FA-9A45-AE7C-9191E0038222}"/>
                </a:ext>
              </a:extLst>
            </p:cNvPr>
            <p:cNvCxnSpPr>
              <a:cxnSpLocks/>
              <a:stCxn id="32" idx="3"/>
              <a:endCxn id="33"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C351BF5-DEC0-E444-B686-9A67C8349B28}"/>
                    </a:ext>
                  </a:extLst>
                </p:cNvPr>
                <p:cNvSpPr txBox="1"/>
                <p:nvPr/>
              </p:nvSpPr>
              <p:spPr>
                <a:xfrm>
                  <a:off x="7893400" y="1663629"/>
                  <a:ext cx="1631714" cy="715089"/>
                </a:xfrm>
                <a:prstGeom prst="roundRect">
                  <a:avLst/>
                </a:prstGeom>
                <a:ln>
                  <a:solidFill>
                    <a:srgbClr val="FFC000"/>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rgbClr val="FFC000"/>
                            </a:solidFill>
                            <a:latin typeface="Cambria Math" charset="0"/>
                          </a:rPr>
                          <m:t>𝐸𝑝𝑖𝑑</m:t>
                        </m:r>
                        <m:r>
                          <a:rPr lang="en-GB" i="1" dirty="0" smtClean="0">
                            <a:solidFill>
                              <a:srgbClr val="FFC000"/>
                            </a:solidFill>
                            <a:latin typeface="Cambria Math" charset="0"/>
                          </a:rPr>
                          <m:t> </m:t>
                        </m:r>
                        <m:r>
                          <a:rPr lang="en-GB" i="1" dirty="0" smtClean="0">
                            <a:solidFill>
                              <a:srgbClr val="FFC000"/>
                            </a:solidFill>
                            <a:latin typeface="Cambria Math" charset="0"/>
                          </a:rPr>
                          <m:t>𝑆𝑖𝑐𝑘</m:t>
                        </m:r>
                        <m:d>
                          <m:dPr>
                            <m:ctrlPr>
                              <a:rPr lang="de-DE" i="1" dirty="0">
                                <a:solidFill>
                                  <a:srgbClr val="FFC000"/>
                                </a:solidFill>
                                <a:latin typeface="Cambria Math" panose="02040503050406030204" pitchFamily="18" charset="0"/>
                              </a:rPr>
                            </m:ctrlPr>
                          </m:dPr>
                          <m:e>
                            <m:r>
                              <a:rPr lang="de-DE" i="1" dirty="0">
                                <a:solidFill>
                                  <a:srgbClr val="FFC000"/>
                                </a:solidFill>
                                <a:latin typeface="Cambria Math" charset="0"/>
                              </a:rPr>
                              <m:t>𝑋</m:t>
                            </m:r>
                          </m:e>
                        </m:d>
                      </m:oMath>
                    </m:oMathPara>
                  </a14:m>
                  <a:endParaRPr lang="de-DE" i="1" dirty="0">
                    <a:solidFill>
                      <a:srgbClr val="FFC000"/>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rgbClr val="FFC000"/>
                            </a:solidFill>
                            <a:latin typeface="Cambria Math" charset="0"/>
                          </a:rPr>
                          <m:t>𝑇𝑟𝑎𝑣𝑒𝑙</m:t>
                        </m:r>
                        <m:d>
                          <m:dPr>
                            <m:ctrlPr>
                              <a:rPr lang="de-DE" i="1" dirty="0">
                                <a:solidFill>
                                  <a:srgbClr val="FFC000"/>
                                </a:solidFill>
                                <a:latin typeface="Cambria Math" panose="02040503050406030204" pitchFamily="18" charset="0"/>
                              </a:rPr>
                            </m:ctrlPr>
                          </m:dPr>
                          <m:e>
                            <m:r>
                              <a:rPr lang="de-DE" i="1" dirty="0">
                                <a:solidFill>
                                  <a:srgbClr val="FFC000"/>
                                </a:solidFill>
                                <a:latin typeface="Cambria Math" charset="0"/>
                              </a:rPr>
                              <m:t>𝑋</m:t>
                            </m:r>
                          </m:e>
                        </m:d>
                      </m:oMath>
                    </m:oMathPara>
                  </a14:m>
                  <a:endParaRPr lang="en-GB" dirty="0">
                    <a:solidFill>
                      <a:srgbClr val="FFC000"/>
                    </a:solidFill>
                  </a:endParaRPr>
                </a:p>
              </p:txBody>
            </p:sp>
          </mc:Choice>
          <mc:Fallback xmlns="">
            <p:sp>
              <p:nvSpPr>
                <p:cNvPr id="32" name="TextBox 31">
                  <a:extLst>
                    <a:ext uri="{FF2B5EF4-FFF2-40B4-BE49-F238E27FC236}">
                      <a16:creationId xmlns:a16="http://schemas.microsoft.com/office/drawing/2014/main" id="{5C351BF5-DEC0-E444-B686-9A67C8349B28}"/>
                    </a:ext>
                  </a:extLst>
                </p:cNvPr>
                <p:cNvSpPr txBox="1">
                  <a:spLocks noRot="1" noChangeAspect="1" noMove="1" noResize="1" noEditPoints="1" noAdjustHandles="1" noChangeArrowheads="1" noChangeShapeType="1" noTextEdit="1"/>
                </p:cNvSpPr>
                <p:nvPr/>
              </p:nvSpPr>
              <p:spPr>
                <a:xfrm>
                  <a:off x="7893400" y="1663629"/>
                  <a:ext cx="1631714" cy="715089"/>
                </a:xfrm>
                <a:prstGeom prst="roundRect">
                  <a:avLst/>
                </a:prstGeom>
                <a:blipFill>
                  <a:blip r:embed="rId4"/>
                  <a:stretch>
                    <a:fillRect/>
                  </a:stretch>
                </a:blipFill>
                <a:ln>
                  <a:solidFill>
                    <a:srgbClr val="FFC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C22186C-DFF2-DA4A-8194-4BD03878881A}"/>
                    </a:ext>
                  </a:extLst>
                </p:cNvPr>
                <p:cNvSpPr txBox="1"/>
                <p:nvPr/>
              </p:nvSpPr>
              <p:spPr>
                <a:xfrm>
                  <a:off x="10254802" y="1663629"/>
                  <a:ext cx="1622190" cy="715089"/>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en-GB" i="1" dirty="0" smtClean="0">
                            <a:solidFill>
                              <a:schemeClr val="accent1"/>
                            </a:solidFill>
                            <a:latin typeface="Cambria Math" charset="0"/>
                          </a:rPr>
                          <m:t>𝑆𝑖𝑐𝑘</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𝑋</m:t>
                            </m:r>
                          </m:e>
                        </m:d>
                      </m:oMath>
                    </m:oMathPara>
                  </a14:m>
                  <a:endParaRPr lang="de-DE" i="1" dirty="0">
                    <a:solidFill>
                      <a:schemeClr val="accent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accent1"/>
                            </a:solidFill>
                            <a:latin typeface="Cambria Math" charset="0"/>
                          </a:rPr>
                          <m:t>𝑇𝑟𝑒𝑎𝑡</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charset="0"/>
                              </a:rPr>
                              <m:t>𝑋</m:t>
                            </m:r>
                            <m:r>
                              <a:rPr lang="de-DE" i="1" dirty="0">
                                <a:solidFill>
                                  <a:schemeClr val="accent1"/>
                                </a:solidFill>
                                <a:latin typeface="Cambria Math" charset="0"/>
                              </a:rPr>
                              <m:t>,</m:t>
                            </m:r>
                            <m:r>
                              <a:rPr lang="de-DE" i="1" dirty="0">
                                <a:solidFill>
                                  <a:schemeClr val="accent1"/>
                                </a:solidFill>
                                <a:latin typeface="Cambria Math" panose="02040503050406030204" pitchFamily="18" charset="0"/>
                              </a:rPr>
                              <m:t>𝑀</m:t>
                            </m:r>
                          </m:e>
                        </m:d>
                        <m:r>
                          <a:rPr lang="de-DE" b="0" i="1" dirty="0" smtClean="0">
                            <a:solidFill>
                              <a:schemeClr val="accent1"/>
                            </a:solidFill>
                            <a:latin typeface="Cambria Math" panose="02040503050406030204" pitchFamily="18" charset="0"/>
                          </a:rPr>
                          <m:t>  </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9C22186C-DFF2-DA4A-8194-4BD03878881A}"/>
                    </a:ext>
                  </a:extLst>
                </p:cNvPr>
                <p:cNvSpPr txBox="1">
                  <a:spLocks noRot="1" noChangeAspect="1" noMove="1" noResize="1" noEditPoints="1" noAdjustHandles="1" noChangeArrowheads="1" noChangeShapeType="1" noTextEdit="1"/>
                </p:cNvSpPr>
                <p:nvPr/>
              </p:nvSpPr>
              <p:spPr>
                <a:xfrm>
                  <a:off x="10254802" y="1663629"/>
                  <a:ext cx="1622190" cy="715089"/>
                </a:xfrm>
                <a:prstGeom prst="roundRect">
                  <a:avLst/>
                </a:prstGeom>
                <a:blipFill>
                  <a:blip r:embed="rId5"/>
                  <a:stretch>
                    <a:fillRect b="-1724"/>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22E0A08-FC2C-954D-B510-C2E5E27A473B}"/>
                    </a:ext>
                  </a:extLst>
                </p:cNvPr>
                <p:cNvSpPr txBox="1"/>
                <p:nvPr/>
              </p:nvSpPr>
              <p:spPr>
                <a:xfrm>
                  <a:off x="5589344" y="1663630"/>
                  <a:ext cx="1532812" cy="715089"/>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de-DE" b="0" i="1" dirty="0" smtClean="0">
                            <a:solidFill>
                              <a:schemeClr val="accent1"/>
                            </a:solidFill>
                            <a:latin typeface="Cambria Math" panose="02040503050406030204" pitchFamily="18" charset="0"/>
                          </a:rPr>
                          <m:t>𝐴𝑐𝑐</m:t>
                        </m:r>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𝐼</m:t>
                            </m:r>
                          </m:e>
                        </m:d>
                      </m:oMath>
                    </m:oMathPara>
                  </a14:m>
                  <a:endParaRPr lang="de-DE" i="1" dirty="0">
                    <a:solidFill>
                      <a:schemeClr val="accent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1"/>
                            </a:solidFill>
                            <a:latin typeface="Cambria Math" panose="02040503050406030204" pitchFamily="18" charset="0"/>
                          </a:rPr>
                          <m:t>𝑁𝑎𝑡</m:t>
                        </m:r>
                        <m:d>
                          <m:dPr>
                            <m:ctrlPr>
                              <a:rPr lang="de-DE" i="1" dirty="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𝐷</m:t>
                            </m:r>
                          </m:e>
                        </m:d>
                      </m:oMath>
                    </m:oMathPara>
                  </a14:m>
                  <a:endParaRPr lang="en-GB" dirty="0">
                    <a:solidFill>
                      <a:schemeClr val="accent1"/>
                    </a:solidFill>
                  </a:endParaRPr>
                </a:p>
              </p:txBody>
            </p:sp>
          </mc:Choice>
          <mc:Fallback xmlns="">
            <p:sp>
              <p:nvSpPr>
                <p:cNvPr id="34" name="TextBox 33">
                  <a:extLst>
                    <a:ext uri="{FF2B5EF4-FFF2-40B4-BE49-F238E27FC236}">
                      <a16:creationId xmlns:a16="http://schemas.microsoft.com/office/drawing/2014/main" id="{022E0A08-FC2C-954D-B510-C2E5E27A473B}"/>
                    </a:ext>
                  </a:extLst>
                </p:cNvPr>
                <p:cNvSpPr txBox="1">
                  <a:spLocks noRot="1" noChangeAspect="1" noMove="1" noResize="1" noEditPoints="1" noAdjustHandles="1" noChangeArrowheads="1" noChangeShapeType="1" noTextEdit="1"/>
                </p:cNvSpPr>
                <p:nvPr/>
              </p:nvSpPr>
              <p:spPr>
                <a:xfrm>
                  <a:off x="5589344" y="1663630"/>
                  <a:ext cx="1532812" cy="715089"/>
                </a:xfrm>
                <a:prstGeom prst="roundRect">
                  <a:avLst/>
                </a:prstGeom>
                <a:blipFill>
                  <a:blip r:embed="rId6"/>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8D59AF8-EF39-C04E-A17F-587DD4DAC2E5}"/>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5" name="Rectangle 34">
                  <a:extLst>
                    <a:ext uri="{FF2B5EF4-FFF2-40B4-BE49-F238E27FC236}">
                      <a16:creationId xmlns:a16="http://schemas.microsoft.com/office/drawing/2014/main" id="{78D59AF8-EF39-C04E-A17F-587DD4DAC2E5}"/>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7"/>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2CC0EDD-C00A-274C-A29E-7665A6D79F37}"/>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36" name="Rectangle 35">
                  <a:extLst>
                    <a:ext uri="{FF2B5EF4-FFF2-40B4-BE49-F238E27FC236}">
                      <a16:creationId xmlns:a16="http://schemas.microsoft.com/office/drawing/2014/main" id="{72CC0EDD-C00A-274C-A29E-7665A6D79F37}"/>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7BCB649-B286-5B49-80FE-CCD94EC727D8}"/>
                    </a:ext>
                  </a:extLst>
                </p:cNvPr>
                <p:cNvSpPr txBox="1"/>
                <p:nvPr/>
              </p:nvSpPr>
              <p:spPr>
                <a:xfrm rot="5400000">
                  <a:off x="6847230" y="2104304"/>
                  <a:ext cx="270879" cy="295377"/>
                </a:xfrm>
                <a:prstGeom prst="round1Rect">
                  <a:avLst>
                    <a:gd name="adj" fmla="val 38863"/>
                  </a:avLst>
                </a:prstGeom>
                <a:solidFill>
                  <a:schemeClr val="accent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37" name="TextBox 36">
                  <a:extLst>
                    <a:ext uri="{FF2B5EF4-FFF2-40B4-BE49-F238E27FC236}">
                      <a16:creationId xmlns:a16="http://schemas.microsoft.com/office/drawing/2014/main" id="{57BCB649-B286-5B49-80FE-CCD94EC727D8}"/>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06E3AF5-6B38-5C45-AC9A-E9DA3645DB25}"/>
                    </a:ext>
                  </a:extLst>
                </p:cNvPr>
                <p:cNvSpPr txBox="1"/>
                <p:nvPr/>
              </p:nvSpPr>
              <p:spPr>
                <a:xfrm rot="5400000">
                  <a:off x="9247790" y="2104304"/>
                  <a:ext cx="270879" cy="295377"/>
                </a:xfrm>
                <a:prstGeom prst="round1Rect">
                  <a:avLst>
                    <a:gd name="adj" fmla="val 35453"/>
                  </a:avLst>
                </a:prstGeom>
                <a:solidFill>
                  <a:srgbClr val="FFC00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38" name="TextBox 37">
                  <a:extLst>
                    <a:ext uri="{FF2B5EF4-FFF2-40B4-BE49-F238E27FC236}">
                      <a16:creationId xmlns:a16="http://schemas.microsoft.com/office/drawing/2014/main" id="{706E3AF5-6B38-5C45-AC9A-E9DA3645DB25}"/>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0"/>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5FCAE09-5E21-9B43-B906-C3C58611AA2A}"/>
                    </a:ext>
                  </a:extLst>
                </p:cNvPr>
                <p:cNvSpPr txBox="1"/>
                <p:nvPr/>
              </p:nvSpPr>
              <p:spPr>
                <a:xfrm rot="5400000">
                  <a:off x="11594529" y="2104304"/>
                  <a:ext cx="270879" cy="295377"/>
                </a:xfrm>
                <a:prstGeom prst="round1Rect">
                  <a:avLst>
                    <a:gd name="adj" fmla="val 37158"/>
                  </a:avLst>
                </a:prstGeom>
                <a:solidFill>
                  <a:schemeClr val="accent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39" name="TextBox 38">
                  <a:extLst>
                    <a:ext uri="{FF2B5EF4-FFF2-40B4-BE49-F238E27FC236}">
                      <a16:creationId xmlns:a16="http://schemas.microsoft.com/office/drawing/2014/main" id="{C5FCAE09-5E21-9B43-B906-C3C58611AA2A}"/>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1"/>
                  <a:stretch>
                    <a:fillRect/>
                  </a:stretch>
                </a:blipFill>
              </p:spPr>
              <p:txBody>
                <a:bodyPr/>
                <a:lstStyle/>
                <a:p>
                  <a:r>
                    <a:rPr lang="en-GB">
                      <a:noFill/>
                    </a:rPr>
                    <a:t> </a:t>
                  </a:r>
                </a:p>
              </p:txBody>
            </p:sp>
          </mc:Fallback>
        </mc:AlternateContent>
      </p:grpSp>
      <p:sp>
        <p:nvSpPr>
          <p:cNvPr id="21" name="TextBox 20">
            <a:extLst>
              <a:ext uri="{FF2B5EF4-FFF2-40B4-BE49-F238E27FC236}">
                <a16:creationId xmlns:a16="http://schemas.microsoft.com/office/drawing/2014/main" id="{80427F66-38F9-E844-A775-86F6CA95C87D}"/>
              </a:ext>
            </a:extLst>
          </p:cNvPr>
          <p:cNvSpPr txBox="1"/>
          <p:nvPr/>
        </p:nvSpPr>
        <p:spPr>
          <a:xfrm>
            <a:off x="6694894" y="1045609"/>
            <a:ext cx="544305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dirty="0"/>
              <a:t>Graph structured called (first-order) junction tree</a:t>
            </a:r>
          </a:p>
          <a:p>
            <a:pPr algn="ctr"/>
            <a:r>
              <a:rPr lang="en-GB" dirty="0"/>
              <a:t>and algorithm called (lifted) junction tree algorithm</a:t>
            </a:r>
          </a:p>
        </p:txBody>
      </p:sp>
      <p:sp>
        <p:nvSpPr>
          <p:cNvPr id="4" name="Date Placeholder 3">
            <a:extLst>
              <a:ext uri="{FF2B5EF4-FFF2-40B4-BE49-F238E27FC236}">
                <a16:creationId xmlns:a16="http://schemas.microsoft.com/office/drawing/2014/main" id="{45232EEE-DA08-2CDA-035A-01E85772EFB8}"/>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7" name="Footer Placeholder 6">
            <a:extLst>
              <a:ext uri="{FF2B5EF4-FFF2-40B4-BE49-F238E27FC236}">
                <a16:creationId xmlns:a16="http://schemas.microsoft.com/office/drawing/2014/main" id="{8156135F-16BC-5FD5-7C8F-FFB7E1AED25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8" name="Slide Number Placeholder 7">
            <a:extLst>
              <a:ext uri="{FF2B5EF4-FFF2-40B4-BE49-F238E27FC236}">
                <a16:creationId xmlns:a16="http://schemas.microsoft.com/office/drawing/2014/main" id="{E7CE5470-B352-08C1-1BAF-AD1701DDBB9D}"/>
              </a:ext>
            </a:extLst>
          </p:cNvPr>
          <p:cNvSpPr>
            <a:spLocks noGrp="1"/>
          </p:cNvSpPr>
          <p:nvPr>
            <p:ph type="sldNum" sz="quarter" idx="11"/>
          </p:nvPr>
        </p:nvSpPr>
        <p:spPr/>
        <p:txBody>
          <a:bodyPr/>
          <a:lstStyle/>
          <a:p>
            <a:fld id="{EB1502E6-D9AE-3544-B6D5-378AAA0B915F}" type="slidenum">
              <a:rPr lang="de-DE" altLang="de-DE" smtClean="0"/>
              <a:pPr/>
              <a:t>14</a:t>
            </a:fld>
            <a:endParaRPr lang="de-DE" altLang="de-DE" dirty="0"/>
          </a:p>
        </p:txBody>
      </p:sp>
    </p:spTree>
    <p:extLst>
      <p:ext uri="{BB962C8B-B14F-4D97-AF65-F5344CB8AC3E}">
        <p14:creationId xmlns:p14="http://schemas.microsoft.com/office/powerpoint/2010/main" val="20847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86EF36-06AB-47E3-5BA2-F678D9061DC6}"/>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9796FA34-9A68-664F-9DA1-ACA7E6AB93A4}"/>
              </a:ext>
            </a:extLst>
          </p:cNvPr>
          <p:cNvSpPr>
            <a:spLocks noGrp="1"/>
          </p:cNvSpPr>
          <p:nvPr>
            <p:ph type="title"/>
          </p:nvPr>
        </p:nvSpPr>
        <p:spPr/>
        <p:txBody>
          <a:bodyPr/>
          <a:lstStyle/>
          <a:p>
            <a:pPr algn="l"/>
            <a:r>
              <a:rPr lang="en-GB" dirty="0"/>
              <a:t>Lifted Junction Tree Algorithm (LJT)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519B2A-C75E-3849-9D4E-E596D449B97D}"/>
                  </a:ext>
                </a:extLst>
              </p:cNvPr>
              <p:cNvSpPr>
                <a:spLocks noGrp="1"/>
              </p:cNvSpPr>
              <p:nvPr>
                <p:ph type="body" sz="quarter" idx="13"/>
              </p:nvPr>
            </p:nvSpPr>
            <p:spPr/>
            <p:txBody>
              <a:bodyPr>
                <a:normAutofit lnSpcReduction="10000"/>
              </a:bodyPr>
              <a:lstStyle/>
              <a:p>
                <a:r>
                  <a:rPr lang="en-GB" dirty="0"/>
                  <a:t>Inputs</a:t>
                </a:r>
              </a:p>
              <a:p>
                <a:pPr lvl="1"/>
                <a:r>
                  <a:rPr lang="en-GB" dirty="0"/>
                  <a:t>Model </a:t>
                </a:r>
                <a14:m>
                  <m:oMath xmlns:m="http://schemas.openxmlformats.org/officeDocument/2006/math">
                    <m:r>
                      <a:rPr lang="en-GB" b="0" i="1" smtClean="0">
                        <a:latin typeface="Cambria Math" panose="02040503050406030204" pitchFamily="18" charset="0"/>
                      </a:rPr>
                      <m:t>𝐺</m:t>
                    </m:r>
                  </m:oMath>
                </a14:m>
                <a:endParaRPr lang="en-GB" dirty="0"/>
              </a:p>
              <a:p>
                <a:pPr lvl="1"/>
                <a:r>
                  <a:rPr lang="en-GB" dirty="0"/>
                  <a:t>Evidence </a:t>
                </a:r>
                <a14:m>
                  <m:oMath xmlns:m="http://schemas.openxmlformats.org/officeDocument/2006/math">
                    <m:r>
                      <a:rPr lang="en-GB" b="1" i="1" smtClean="0">
                        <a:latin typeface="Cambria Math" panose="02040503050406030204" pitchFamily="18" charset="0"/>
                      </a:rPr>
                      <m:t>𝒆</m:t>
                    </m:r>
                  </m:oMath>
                </a14:m>
                <a:r>
                  <a:rPr lang="en-GB" dirty="0"/>
                  <a:t> as evidence parfactors</a:t>
                </a:r>
              </a:p>
              <a:p>
                <a:pPr lvl="1"/>
                <a:r>
                  <a:rPr lang="en-GB" dirty="0"/>
                  <a:t>Set of query terms </a:t>
                </a:r>
                <a14:m>
                  <m:oMath xmlns:m="http://schemas.openxmlformats.org/officeDocument/2006/math">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1" i="1" smtClean="0">
                                    <a:latin typeface="Cambria Math" panose="02040503050406030204" pitchFamily="18" charset="0"/>
                                  </a:rPr>
                                  <m:t>𝑸</m:t>
                                </m:r>
                              </m:e>
                              <m:sub>
                                <m:r>
                                  <a:rPr lang="en-GB" b="0" i="1" smtClean="0">
                                    <a:latin typeface="Cambria Math" panose="02040503050406030204" pitchFamily="18" charset="0"/>
                                  </a:rPr>
                                  <m:t>𝑖</m:t>
                                </m:r>
                              </m:sub>
                            </m:sSub>
                          </m:e>
                        </m:d>
                      </m:e>
                      <m:sub>
                        <m: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sSubSup>
                  </m:oMath>
                </a14:m>
                <a:endParaRPr lang="en-GB" dirty="0"/>
              </a:p>
              <a:p>
                <a:pPr lvl="2"/>
                <a:r>
                  <a:rPr lang="en-GB" dirty="0"/>
                  <a:t>Queries on </a:t>
                </a:r>
                <a14:m>
                  <m:oMath xmlns:m="http://schemas.openxmlformats.org/officeDocument/2006/math">
                    <m:r>
                      <a:rPr lang="en-GB" b="0" i="1" smtClean="0">
                        <a:latin typeface="Cambria Math" panose="02040503050406030204" pitchFamily="18" charset="0"/>
                      </a:rPr>
                      <m:t>𝐺</m:t>
                    </m:r>
                  </m:oMath>
                </a14:m>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1" i="1" smtClean="0">
                                <a:latin typeface="Cambria Math" panose="02040503050406030204" pitchFamily="18" charset="0"/>
                              </a:rPr>
                              <m:t>𝑸</m:t>
                            </m:r>
                          </m:e>
                          <m:sub>
                            <m:r>
                              <a:rPr lang="en-GB" b="0" i="1" smtClean="0">
                                <a:latin typeface="Cambria Math" panose="02040503050406030204" pitchFamily="18" charset="0"/>
                              </a:rPr>
                              <m:t>𝑖</m:t>
                            </m:r>
                          </m:sub>
                        </m:sSub>
                        <m:r>
                          <a:rPr lang="en-GB" b="0" i="1" smtClean="0">
                            <a:latin typeface="Cambria Math" panose="02040503050406030204" pitchFamily="18" charset="0"/>
                          </a:rPr>
                          <m:t> | </m:t>
                        </m:r>
                        <m:r>
                          <a:rPr lang="en-GB" b="1" i="1" smtClean="0">
                            <a:latin typeface="Cambria Math" panose="02040503050406030204" pitchFamily="18" charset="0"/>
                          </a:rPr>
                          <m:t>𝒆</m:t>
                        </m:r>
                      </m:e>
                    </m:d>
                  </m:oMath>
                </a14:m>
                <a:r>
                  <a:rPr lang="en-GB" dirty="0"/>
                  <a:t>,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𝑚</m:t>
                        </m:r>
                      </m:e>
                    </m:d>
                  </m:oMath>
                </a14:m>
                <a:endParaRPr lang="en-GB" dirty="0"/>
              </a:p>
              <a:p>
                <a:endParaRPr lang="en-GB" dirty="0"/>
              </a:p>
              <a:p>
                <a:r>
                  <a:rPr lang="en-GB" dirty="0"/>
                  <a:t>LJT consists of four steps</a:t>
                </a:r>
              </a:p>
              <a:p>
                <a:pPr marL="715246" lvl="1" indent="-456743">
                  <a:buFont typeface="+mj-lt"/>
                  <a:buAutoNum type="arabicPeriod"/>
                </a:pPr>
                <a:r>
                  <a:rPr lang="en-GB" dirty="0">
                    <a:solidFill>
                      <a:schemeClr val="accent1"/>
                    </a:solidFill>
                  </a:rPr>
                  <a:t>Build FO jtree </a:t>
                </a:r>
                <a14:m>
                  <m:oMath xmlns:m="http://schemas.openxmlformats.org/officeDocument/2006/math">
                    <m:r>
                      <a:rPr lang="en-GB" i="1" smtClean="0">
                        <a:solidFill>
                          <a:schemeClr val="accent1"/>
                        </a:solidFill>
                        <a:latin typeface="Cambria Math" panose="02040503050406030204" pitchFamily="18" charset="0"/>
                      </a:rPr>
                      <m:t>𝐽</m:t>
                    </m:r>
                  </m:oMath>
                </a14:m>
                <a:r>
                  <a:rPr lang="en-GB" dirty="0">
                    <a:solidFill>
                      <a:schemeClr val="accent1"/>
                    </a:solidFill>
                  </a:rPr>
                  <a:t> for model </a:t>
                </a:r>
                <a14:m>
                  <m:oMath xmlns:m="http://schemas.openxmlformats.org/officeDocument/2006/math">
                    <m:r>
                      <a:rPr lang="en-GB" b="0" i="1" smtClean="0">
                        <a:solidFill>
                          <a:schemeClr val="accent1"/>
                        </a:solidFill>
                        <a:latin typeface="Cambria Math" panose="02040503050406030204" pitchFamily="18" charset="0"/>
                      </a:rPr>
                      <m:t>𝐺</m:t>
                    </m:r>
                  </m:oMath>
                </a14:m>
                <a:endParaRPr lang="en-GB" dirty="0">
                  <a:solidFill>
                    <a:schemeClr val="accent1"/>
                  </a:solidFill>
                </a:endParaRPr>
              </a:p>
              <a:p>
                <a:pPr marL="715246" lvl="1" indent="-456743">
                  <a:buFont typeface="+mj-lt"/>
                  <a:buAutoNum type="arabicPeriod"/>
                </a:pPr>
                <a:r>
                  <a:rPr lang="en-GB" dirty="0">
                    <a:solidFill>
                      <a:schemeClr val="accent1"/>
                    </a:solidFill>
                  </a:rPr>
                  <a:t>Enter evidence </a:t>
                </a:r>
                <a14:m>
                  <m:oMath xmlns:m="http://schemas.openxmlformats.org/officeDocument/2006/math">
                    <m:r>
                      <a:rPr lang="en-GB" b="1" i="1" smtClean="0">
                        <a:solidFill>
                          <a:schemeClr val="accent1"/>
                        </a:solidFill>
                        <a:latin typeface="Cambria Math" panose="02040503050406030204" pitchFamily="18" charset="0"/>
                      </a:rPr>
                      <m:t>𝒆</m:t>
                    </m:r>
                  </m:oMath>
                </a14:m>
                <a:r>
                  <a:rPr lang="en-GB" dirty="0">
                    <a:solidFill>
                      <a:schemeClr val="accent1"/>
                    </a:solidFill>
                  </a:rPr>
                  <a:t> in </a:t>
                </a:r>
                <a14:m>
                  <m:oMath xmlns:m="http://schemas.openxmlformats.org/officeDocument/2006/math">
                    <m:r>
                      <a:rPr lang="en-GB" i="1" smtClean="0">
                        <a:solidFill>
                          <a:schemeClr val="accent1"/>
                        </a:solidFill>
                        <a:latin typeface="Cambria Math" panose="02040503050406030204" pitchFamily="18" charset="0"/>
                      </a:rPr>
                      <m:t>𝐽</m:t>
                    </m:r>
                  </m:oMath>
                </a14:m>
                <a:endParaRPr lang="en-GB" dirty="0">
                  <a:solidFill>
                    <a:schemeClr val="accent1"/>
                  </a:solidFill>
                </a:endParaRPr>
              </a:p>
              <a:p>
                <a:pPr marL="715246" lvl="1" indent="-456743">
                  <a:buFont typeface="+mj-lt"/>
                  <a:buAutoNum type="arabicPeriod"/>
                </a:pPr>
                <a:r>
                  <a:rPr lang="en-GB" dirty="0">
                    <a:solidFill>
                      <a:schemeClr val="accent1"/>
                    </a:solidFill>
                  </a:rPr>
                  <a:t>Pass messages in </a:t>
                </a:r>
                <a14:m>
                  <m:oMath xmlns:m="http://schemas.openxmlformats.org/officeDocument/2006/math">
                    <m:r>
                      <a:rPr lang="en-GB" i="1" smtClean="0">
                        <a:solidFill>
                          <a:schemeClr val="accent1"/>
                        </a:solidFill>
                        <a:latin typeface="Cambria Math" panose="02040503050406030204" pitchFamily="18" charset="0"/>
                      </a:rPr>
                      <m:t>𝐽</m:t>
                    </m:r>
                  </m:oMath>
                </a14:m>
                <a:endParaRPr lang="en-GB" dirty="0">
                  <a:solidFill>
                    <a:schemeClr val="accent1"/>
                  </a:solidFill>
                </a:endParaRPr>
              </a:p>
              <a:p>
                <a:pPr marL="715246" lvl="1" indent="-456743">
                  <a:buFont typeface="+mj-lt"/>
                  <a:buAutoNum type="arabicPeriod"/>
                </a:pPr>
                <a:r>
                  <a:rPr lang="en-GB" dirty="0">
                    <a:solidFill>
                      <a:schemeClr val="accent1"/>
                    </a:solidFill>
                  </a:rPr>
                  <a:t>Answer queries </a:t>
                </a:r>
                <a14:m>
                  <m:oMath xmlns:m="http://schemas.openxmlformats.org/officeDocument/2006/math">
                    <m:sSubSup>
                      <m:sSubSupPr>
                        <m:ctrlPr>
                          <a:rPr lang="en-GB" i="1" smtClean="0">
                            <a:solidFill>
                              <a:schemeClr val="accent1"/>
                            </a:solidFill>
                            <a:latin typeface="Cambria Math" panose="02040503050406030204" pitchFamily="18" charset="0"/>
                          </a:rPr>
                        </m:ctrlPr>
                      </m:sSubSupPr>
                      <m:e>
                        <m:d>
                          <m:dPr>
                            <m:begChr m:val="{"/>
                            <m:endChr m:val="}"/>
                            <m:ctrlPr>
                              <a:rPr lang="en-GB" i="1">
                                <a:solidFill>
                                  <a:schemeClr val="accent1"/>
                                </a:solidFill>
                                <a:latin typeface="Cambria Math" panose="02040503050406030204" pitchFamily="18" charset="0"/>
                              </a:rPr>
                            </m:ctrlPr>
                          </m:dPr>
                          <m:e>
                            <m:sSub>
                              <m:sSubPr>
                                <m:ctrlPr>
                                  <a:rPr lang="en-GB" i="1">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𝑸</m:t>
                                </m:r>
                              </m:e>
                              <m:sub>
                                <m:r>
                                  <a:rPr lang="en-GB" i="1">
                                    <a:solidFill>
                                      <a:schemeClr val="accent1"/>
                                    </a:solidFill>
                                    <a:latin typeface="Cambria Math" panose="02040503050406030204" pitchFamily="18" charset="0"/>
                                  </a:rPr>
                                  <m:t>𝑖</m:t>
                                </m:r>
                              </m:sub>
                            </m:sSub>
                          </m:e>
                        </m:d>
                      </m:e>
                      <m:sub>
                        <m:r>
                          <a:rPr lang="en-GB" i="1">
                            <a:solidFill>
                              <a:schemeClr val="accent1"/>
                            </a:solidFill>
                            <a:latin typeface="Cambria Math" panose="02040503050406030204" pitchFamily="18" charset="0"/>
                          </a:rPr>
                          <m:t>𝑖</m:t>
                        </m:r>
                        <m:r>
                          <a:rPr lang="en-GB" i="1">
                            <a:solidFill>
                              <a:schemeClr val="accent1"/>
                            </a:solidFill>
                            <a:latin typeface="Cambria Math" panose="02040503050406030204" pitchFamily="18" charset="0"/>
                          </a:rPr>
                          <m:t>=1</m:t>
                        </m:r>
                      </m:sub>
                      <m:sup>
                        <m:r>
                          <a:rPr lang="en-GB" i="1">
                            <a:solidFill>
                              <a:schemeClr val="accent1"/>
                            </a:solidFill>
                            <a:latin typeface="Cambria Math" panose="02040503050406030204" pitchFamily="18" charset="0"/>
                          </a:rPr>
                          <m:t>𝑚</m:t>
                        </m:r>
                      </m:sup>
                    </m:sSubSup>
                  </m:oMath>
                </a14:m>
                <a:endParaRPr lang="en-GB" dirty="0">
                  <a:solidFill>
                    <a:schemeClr val="accent1"/>
                  </a:solidFill>
                </a:endParaRPr>
              </a:p>
              <a:p>
                <a:pPr lvl="1"/>
                <a:endParaRPr lang="en-GB" dirty="0"/>
              </a:p>
            </p:txBody>
          </p:sp>
        </mc:Choice>
        <mc:Fallback xmlns="">
          <p:sp>
            <p:nvSpPr>
              <p:cNvPr id="3" name="Content Placeholder 2">
                <a:extLst>
                  <a:ext uri="{FF2B5EF4-FFF2-40B4-BE49-F238E27FC236}">
                    <a16:creationId xmlns:a16="http://schemas.microsoft.com/office/drawing/2014/main" id="{86519B2A-C75E-3849-9D4E-E596D449B97D}"/>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3039" b="-552"/>
                </a:stretch>
              </a:blipFill>
            </p:spPr>
            <p:txBody>
              <a:bodyPr/>
              <a:lstStyle/>
              <a:p>
                <a:r>
                  <a:rPr lang="en-DE">
                    <a:noFill/>
                  </a:rPr>
                  <a:t> </a:t>
                </a:r>
              </a:p>
            </p:txBody>
          </p:sp>
        </mc:Fallback>
      </mc:AlternateContent>
      <p:grpSp>
        <p:nvGrpSpPr>
          <p:cNvPr id="57" name="Group 56">
            <a:extLst>
              <a:ext uri="{FF2B5EF4-FFF2-40B4-BE49-F238E27FC236}">
                <a16:creationId xmlns:a16="http://schemas.microsoft.com/office/drawing/2014/main" id="{8F6FD29B-3448-DF47-9408-37EB53BA4B94}"/>
              </a:ext>
            </a:extLst>
          </p:cNvPr>
          <p:cNvGrpSpPr/>
          <p:nvPr/>
        </p:nvGrpSpPr>
        <p:grpSpPr>
          <a:xfrm>
            <a:off x="5543362" y="4919668"/>
            <a:ext cx="6288313" cy="952521"/>
            <a:chOff x="5589344" y="1663629"/>
            <a:chExt cx="6288313" cy="952521"/>
          </a:xfrm>
        </p:grpSpPr>
        <p:cxnSp>
          <p:nvCxnSpPr>
            <p:cNvPr id="58" name="Straight Connector 57">
              <a:extLst>
                <a:ext uri="{FF2B5EF4-FFF2-40B4-BE49-F238E27FC236}">
                  <a16:creationId xmlns:a16="http://schemas.microsoft.com/office/drawing/2014/main" id="{BD7D3A91-D8F4-8548-9369-88EA41CF9BCB}"/>
                </a:ext>
              </a:extLst>
            </p:cNvPr>
            <p:cNvCxnSpPr>
              <a:cxnSpLocks/>
              <a:stCxn id="69" idx="3"/>
              <a:endCxn id="73"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20A88E-270F-4C49-8C39-93FD11266673}"/>
                </a:ext>
              </a:extLst>
            </p:cNvPr>
            <p:cNvCxnSpPr>
              <a:cxnSpLocks/>
              <a:stCxn id="73" idx="3"/>
              <a:endCxn id="71"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7FF71F5D-D016-AD4B-AFB1-0A163B0F939C}"/>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8955CD0-2F2F-514E-92CB-0DF3B4D2BF16}"/>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GB" sz="1400" i="1" smtClean="0">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charset="0"/>
                                </a:rPr>
                                <m:t>𝑔</m:t>
                              </m:r>
                            </m:e>
                            <m:sub>
                              <m:r>
                                <a:rPr lang="en-GB"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72" name="TextBox 71">
                    <a:extLst>
                      <a:ext uri="{FF2B5EF4-FFF2-40B4-BE49-F238E27FC236}">
                        <a16:creationId xmlns:a16="http://schemas.microsoft.com/office/drawing/2014/main" id="{88955CD0-2F2F-514E-92CB-0DF3B4D2BF16}"/>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3"/>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85CC92F-F046-7A46-8A77-F8C9557FBEEF}"/>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smtClean="0">
                              <a:solidFill>
                                <a:schemeClr val="tx1">
                                  <a:lumMod val="60000"/>
                                  <a:lumOff val="40000"/>
                                </a:schemeClr>
                              </a:solidFill>
                              <a:latin typeface="Cambria Math" charset="0"/>
                            </a:rPr>
                            <m:t>𝐸𝑝𝑖𝑑</m:t>
                          </m:r>
                          <m:r>
                            <a:rPr lang="en-GB" i="1" smtClean="0">
                              <a:solidFill>
                                <a:schemeClr val="tx1">
                                  <a:lumMod val="60000"/>
                                  <a:lumOff val="40000"/>
                                </a:schemeClr>
                              </a:solidFill>
                              <a:latin typeface="Cambria Math" charset="0"/>
                            </a:rPr>
                            <m:t> </m:t>
                          </m:r>
                          <m:r>
                            <a:rPr lang="en-GB" i="1" smtClean="0">
                              <a:solidFill>
                                <a:schemeClr val="tx1">
                                  <a:lumMod val="60000"/>
                                  <a:lumOff val="40000"/>
                                </a:schemeClr>
                              </a:solidFill>
                              <a:latin typeface="Cambria Math" charset="0"/>
                            </a:rPr>
                            <m:t>𝑆𝑖𝑐𝑘</m:t>
                          </m:r>
                          <m:d>
                            <m:dPr>
                              <m:ctrlPr>
                                <a:rPr lang="en-GB" i="1">
                                  <a:solidFill>
                                    <a:schemeClr val="tx1">
                                      <a:lumMod val="60000"/>
                                      <a:lumOff val="40000"/>
                                    </a:schemeClr>
                                  </a:solidFill>
                                  <a:latin typeface="Cambria Math" panose="02040503050406030204" pitchFamily="18" charset="0"/>
                                </a:rPr>
                              </m:ctrlPr>
                            </m:dPr>
                            <m:e>
                              <m:r>
                                <a:rPr lang="en-GB" i="1">
                                  <a:solidFill>
                                    <a:schemeClr val="tx1">
                                      <a:lumMod val="60000"/>
                                      <a:lumOff val="40000"/>
                                    </a:schemeClr>
                                  </a:solidFill>
                                  <a:latin typeface="Cambria Math" charset="0"/>
                                </a:rPr>
                                <m:t>𝑋</m:t>
                              </m:r>
                            </m:e>
                          </m:d>
                        </m:oMath>
                      </m:oMathPara>
                    </a14:m>
                    <a:endParaRPr lang="en-GB"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a:solidFill>
                                <a:schemeClr val="tx1">
                                  <a:lumMod val="60000"/>
                                  <a:lumOff val="40000"/>
                                </a:schemeClr>
                              </a:solidFill>
                              <a:latin typeface="Cambria Math" charset="0"/>
                            </a:rPr>
                            <m:t>𝑇𝑟𝑎𝑣𝑒𝑙</m:t>
                          </m:r>
                          <m:d>
                            <m:dPr>
                              <m:ctrlPr>
                                <a:rPr lang="en-GB" i="1">
                                  <a:solidFill>
                                    <a:schemeClr val="tx1">
                                      <a:lumMod val="60000"/>
                                      <a:lumOff val="40000"/>
                                    </a:schemeClr>
                                  </a:solidFill>
                                  <a:latin typeface="Cambria Math" panose="02040503050406030204" pitchFamily="18" charset="0"/>
                                </a:rPr>
                              </m:ctrlPr>
                            </m:dPr>
                            <m:e>
                              <m:r>
                                <a:rPr lang="en-GB" i="1">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61" name="Group 60">
              <a:extLst>
                <a:ext uri="{FF2B5EF4-FFF2-40B4-BE49-F238E27FC236}">
                  <a16:creationId xmlns:a16="http://schemas.microsoft.com/office/drawing/2014/main" id="{3CCD7217-7FD2-A344-BFB9-C55AE481CD4E}"/>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920DCBD-00AB-9241-9BC4-833793BC97DF}"/>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GB" sz="1400" i="1" smtClean="0">
                                  <a:solidFill>
                                    <a:srgbClr val="7030A0"/>
                                  </a:solidFill>
                                  <a:latin typeface="Cambria Math" panose="02040503050406030204" pitchFamily="18" charset="0"/>
                                </a:rPr>
                              </m:ctrlPr>
                            </m:sSubPr>
                            <m:e>
                              <m:r>
                                <a:rPr lang="en-GB" sz="1400" i="1">
                                  <a:solidFill>
                                    <a:srgbClr val="7030A0"/>
                                  </a:solidFill>
                                  <a:latin typeface="Cambria Math" charset="0"/>
                                </a:rPr>
                                <m:t>𝑔</m:t>
                              </m:r>
                            </m:e>
                            <m:sub>
                              <m:r>
                                <a:rPr lang="en-GB"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70" name="TextBox 69">
                    <a:extLst>
                      <a:ext uri="{FF2B5EF4-FFF2-40B4-BE49-F238E27FC236}">
                        <a16:creationId xmlns:a16="http://schemas.microsoft.com/office/drawing/2014/main" id="{2920DCBD-00AB-9241-9BC4-833793BC97DF}"/>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C869416-DE58-4342-93CA-36F1E22C40B5}"/>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smtClean="0">
                              <a:solidFill>
                                <a:srgbClr val="7030A0"/>
                              </a:solidFill>
                              <a:latin typeface="Cambria Math" charset="0"/>
                            </a:rPr>
                            <m:t>𝐸𝑝𝑖𝑑</m:t>
                          </m:r>
                          <m:r>
                            <a:rPr lang="en-GB" i="1" smtClean="0">
                              <a:solidFill>
                                <a:srgbClr val="7030A0"/>
                              </a:solidFill>
                              <a:latin typeface="Cambria Math" charset="0"/>
                            </a:rPr>
                            <m:t> </m:t>
                          </m:r>
                          <m:r>
                            <a:rPr lang="en-GB" i="1" smtClean="0">
                              <a:solidFill>
                                <a:srgbClr val="7030A0"/>
                              </a:solidFill>
                              <a:latin typeface="Cambria Math" charset="0"/>
                            </a:rPr>
                            <m:t>𝑆𝑖𝑐𝑘</m:t>
                          </m:r>
                          <m:d>
                            <m:dPr>
                              <m:ctrlPr>
                                <a:rPr lang="en-GB" i="1">
                                  <a:solidFill>
                                    <a:srgbClr val="7030A0"/>
                                  </a:solidFill>
                                  <a:latin typeface="Cambria Math" panose="02040503050406030204" pitchFamily="18" charset="0"/>
                                </a:rPr>
                              </m:ctrlPr>
                            </m:dPr>
                            <m:e>
                              <m:r>
                                <a:rPr lang="en-GB" i="1">
                                  <a:solidFill>
                                    <a:srgbClr val="7030A0"/>
                                  </a:solidFill>
                                  <a:latin typeface="Cambria Math" panose="02040503050406030204" pitchFamily="18" charset="0"/>
                                </a:rPr>
                                <m:t>𝑋</m:t>
                              </m:r>
                            </m:e>
                          </m:d>
                        </m:oMath>
                      </m:oMathPara>
                    </a14:m>
                    <a:endParaRPr lang="en-GB"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GB" i="1">
                              <a:solidFill>
                                <a:srgbClr val="7030A0"/>
                              </a:solidFill>
                              <a:latin typeface="Cambria Math" charset="0"/>
                            </a:rPr>
                            <m:t>𝑇𝑟𝑒𝑎𝑡</m:t>
                          </m:r>
                          <m:d>
                            <m:dPr>
                              <m:ctrlPr>
                                <a:rPr lang="en-GB" i="1">
                                  <a:solidFill>
                                    <a:srgbClr val="7030A0"/>
                                  </a:solidFill>
                                  <a:latin typeface="Cambria Math" panose="02040503050406030204" pitchFamily="18" charset="0"/>
                                </a:rPr>
                              </m:ctrlPr>
                            </m:dPr>
                            <m:e>
                              <m:r>
                                <a:rPr lang="en-GB" i="1">
                                  <a:solidFill>
                                    <a:srgbClr val="7030A0"/>
                                  </a:solidFill>
                                  <a:latin typeface="Cambria Math" charset="0"/>
                                </a:rPr>
                                <m:t>𝑋</m:t>
                              </m:r>
                              <m:r>
                                <a:rPr lang="en-GB" i="1">
                                  <a:solidFill>
                                    <a:srgbClr val="7030A0"/>
                                  </a:solidFill>
                                  <a:latin typeface="Cambria Math" charset="0"/>
                                </a:rPr>
                                <m:t>,</m:t>
                              </m:r>
                              <m:r>
                                <a:rPr lang="en-GB" i="1">
                                  <a:solidFill>
                                    <a:srgbClr val="7030A0"/>
                                  </a:solidFill>
                                  <a:latin typeface="Cambria Math" panose="02040503050406030204" pitchFamily="18" charset="0"/>
                                </a:rPr>
                                <m:t>𝑀</m:t>
                              </m:r>
                            </m:e>
                          </m:d>
                          <m:r>
                            <a:rPr lang="en-GB" b="0" i="1"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62" name="Group 61">
              <a:extLst>
                <a:ext uri="{FF2B5EF4-FFF2-40B4-BE49-F238E27FC236}">
                  <a16:creationId xmlns:a16="http://schemas.microsoft.com/office/drawing/2014/main" id="{D143B6BD-C4CA-E643-9A42-41012FC27933}"/>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437A035-CEB8-5A41-8609-475C147D3122}"/>
                      </a:ext>
                    </a:extLst>
                  </p:cNvPr>
                  <p:cNvSpPr txBox="1"/>
                  <p:nvPr/>
                </p:nvSpPr>
                <p:spPr>
                  <a:xfrm>
                    <a:off x="614410"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sz="1400" i="1" smtClean="0">
                                  <a:solidFill>
                                    <a:schemeClr val="accent6"/>
                                  </a:solidFill>
                                  <a:latin typeface="Cambria Math" panose="02040503050406030204" pitchFamily="18" charset="0"/>
                                </a:rPr>
                              </m:ctrlPr>
                            </m:sSubPr>
                            <m:e>
                              <m:r>
                                <a:rPr lang="en-GB" sz="1400" i="1">
                                  <a:solidFill>
                                    <a:schemeClr val="accent6"/>
                                  </a:solidFill>
                                  <a:latin typeface="Cambria Math" panose="02040503050406030204" pitchFamily="18" charset="0"/>
                                </a:rPr>
                                <m:t>𝑔</m:t>
                              </m:r>
                            </m:e>
                            <m:sub>
                              <m:r>
                                <a:rPr lang="en-GB" sz="1400" i="1">
                                  <a:solidFill>
                                    <a:schemeClr val="accent6"/>
                                  </a:solidFill>
                                  <a:latin typeface="Cambria Math" panose="02040503050406030204" pitchFamily="18" charset="0"/>
                                </a:rPr>
                                <m:t>0</m:t>
                              </m:r>
                            </m:sub>
                          </m:sSub>
                          <m:r>
                            <a:rPr lang="en-GB" sz="1400" i="1">
                              <a:solidFill>
                                <a:schemeClr val="accent6"/>
                              </a:solidFill>
                              <a:latin typeface="Cambria Math" panose="02040503050406030204" pitchFamily="18" charset="0"/>
                            </a:rPr>
                            <m:t>,</m:t>
                          </m:r>
                          <m:sSub>
                            <m:sSubPr>
                              <m:ctrlPr>
                                <a:rPr lang="en-GB" sz="1400" i="1" smtClean="0">
                                  <a:solidFill>
                                    <a:schemeClr val="accent6"/>
                                  </a:solidFill>
                                  <a:latin typeface="Cambria Math" panose="02040503050406030204" pitchFamily="18" charset="0"/>
                                </a:rPr>
                              </m:ctrlPr>
                            </m:sSubPr>
                            <m:e>
                              <m:r>
                                <a:rPr lang="en-GB" sz="1400" i="1">
                                  <a:solidFill>
                                    <a:schemeClr val="accent6"/>
                                  </a:solidFill>
                                  <a:latin typeface="Cambria Math" charset="0"/>
                                </a:rPr>
                                <m:t>𝑔</m:t>
                              </m:r>
                            </m:e>
                            <m:sub>
                              <m:r>
                                <a:rPr lang="en-GB" sz="1400" i="1">
                                  <a:solidFill>
                                    <a:schemeClr val="accent6"/>
                                  </a:solidFill>
                                  <a:latin typeface="Cambria Math" charset="0"/>
                                </a:rPr>
                                <m:t>1</m:t>
                              </m:r>
                            </m:sub>
                          </m:sSub>
                          <m:r>
                            <a:rPr lang="en-GB" sz="1400" b="0" i="1" smtClean="0">
                              <a:solidFill>
                                <a:schemeClr val="accent6"/>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68" name="TextBox 67">
                    <a:extLst>
                      <a:ext uri="{FF2B5EF4-FFF2-40B4-BE49-F238E27FC236}">
                        <a16:creationId xmlns:a16="http://schemas.microsoft.com/office/drawing/2014/main" id="{F437A035-CEB8-5A41-8609-475C147D3122}"/>
                      </a:ext>
                    </a:extLst>
                  </p:cNvPr>
                  <p:cNvSpPr txBox="1">
                    <a:spLocks noRot="1" noChangeAspect="1" noMove="1" noResize="1" noEditPoints="1" noAdjustHandles="1" noChangeArrowheads="1" noChangeShapeType="1" noTextEdit="1"/>
                  </p:cNvSpPr>
                  <p:nvPr/>
                </p:nvSpPr>
                <p:spPr>
                  <a:xfrm>
                    <a:off x="614410"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513A3D8-9971-7D4E-8C0E-C1B1ACDCEC24}"/>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smtClean="0">
                              <a:solidFill>
                                <a:schemeClr val="accent6"/>
                              </a:solidFill>
                              <a:latin typeface="Cambria Math" charset="0"/>
                            </a:rPr>
                            <m:t>𝐸𝑝𝑖𝑑</m:t>
                          </m:r>
                          <m:r>
                            <a:rPr lang="en-GB" i="1" smtClean="0">
                              <a:solidFill>
                                <a:schemeClr val="accent6"/>
                              </a:solidFill>
                              <a:latin typeface="Cambria Math" charset="0"/>
                            </a:rPr>
                            <m:t> </m:t>
                          </m:r>
                          <m:r>
                            <a:rPr lang="en-GB" b="0" i="1" smtClean="0">
                              <a:solidFill>
                                <a:schemeClr val="accent6"/>
                              </a:solidFill>
                              <a:latin typeface="Cambria Math" panose="02040503050406030204" pitchFamily="18" charset="0"/>
                            </a:rPr>
                            <m:t>𝐴𝑐𝑐</m:t>
                          </m:r>
                          <m:d>
                            <m:dPr>
                              <m:ctrlPr>
                                <a:rPr lang="en-GB" i="1">
                                  <a:solidFill>
                                    <a:schemeClr val="accent6"/>
                                  </a:solidFill>
                                  <a:latin typeface="Cambria Math" panose="02040503050406030204" pitchFamily="18" charset="0"/>
                                </a:rPr>
                              </m:ctrlPr>
                            </m:dPr>
                            <m:e>
                              <m:r>
                                <a:rPr lang="en-GB" b="0" i="1" smtClean="0">
                                  <a:solidFill>
                                    <a:schemeClr val="accent6"/>
                                  </a:solidFill>
                                  <a:latin typeface="Cambria Math" panose="02040503050406030204" pitchFamily="18" charset="0"/>
                                </a:rPr>
                                <m:t>𝐼</m:t>
                              </m:r>
                            </m:e>
                          </m:d>
                        </m:oMath>
                      </m:oMathPara>
                    </a14:m>
                    <a:endParaRPr lang="en-GB"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en-GB" b="0" i="1" smtClean="0">
                              <a:solidFill>
                                <a:schemeClr val="accent6"/>
                              </a:solidFill>
                              <a:latin typeface="Cambria Math" panose="02040503050406030204" pitchFamily="18" charset="0"/>
                            </a:rPr>
                            <m:t>𝑁𝑎𝑡</m:t>
                          </m:r>
                          <m:d>
                            <m:dPr>
                              <m:ctrlPr>
                                <a:rPr lang="en-GB" i="1">
                                  <a:solidFill>
                                    <a:schemeClr val="accent6"/>
                                  </a:solidFill>
                                  <a:latin typeface="Cambria Math" panose="02040503050406030204" pitchFamily="18" charset="0"/>
                                </a:rPr>
                              </m:ctrlPr>
                            </m:dPr>
                            <m:e>
                              <m:r>
                                <a:rPr lang="en-GB" b="0" i="1"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519D32F1-D617-7D48-BE85-104FA3F6C253}"/>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94C1CBC3-69B2-6146-B10A-C22E4B95F831}"/>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solidFill>
                              <a:schemeClr val="tx1"/>
                            </a:solidFill>
                            <a:latin typeface="Cambria Math" charset="0"/>
                          </a:rPr>
                          <m:t>𝐸𝑝𝑖𝑑</m:t>
                        </m:r>
                      </m:oMath>
                    </m:oMathPara>
                  </a14:m>
                  <a:endParaRPr lang="en-GB"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en-GB" i="1">
                            <a:solidFill>
                              <a:schemeClr val="tx1"/>
                            </a:solidFill>
                            <a:latin typeface="Cambria Math" panose="02040503050406030204" pitchFamily="18" charset="0"/>
                          </a:rPr>
                          <m:t>𝑆𝑖𝑐𝑘</m:t>
                        </m:r>
                        <m:d>
                          <m:dPr>
                            <m:ctrlPr>
                              <a:rPr lang="en-GB" i="1">
                                <a:solidFill>
                                  <a:schemeClr val="tx1"/>
                                </a:solidFill>
                                <a:latin typeface="Cambria Math" panose="02040503050406030204" pitchFamily="18" charset="0"/>
                              </a:rPr>
                            </m:ctrlPr>
                          </m:dPr>
                          <m:e>
                            <m:r>
                              <a:rPr lang="en-GB" i="1">
                                <a:solidFill>
                                  <a:schemeClr val="tx1"/>
                                </a:solidFill>
                                <a:latin typeface="Cambria Math" panose="02040503050406030204" pitchFamily="18" charset="0"/>
                              </a:rPr>
                              <m:t>𝑋</m:t>
                            </m:r>
                          </m:e>
                        </m:d>
                      </m:oMath>
                    </m:oMathPara>
                  </a14:m>
                  <a:endParaRPr lang="en-GB"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0766761-9CA0-3843-811C-018E19FE2BA0}"/>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bg1"/>
                                </a:solidFill>
                                <a:latin typeface="Cambria Math" panose="02040503050406030204" pitchFamily="18" charset="0"/>
                              </a:rPr>
                            </m:ctrlPr>
                          </m:sSubPr>
                          <m:e>
                            <m:r>
                              <a:rPr lang="en-GB" sz="1400" b="1" i="1">
                                <a:solidFill>
                                  <a:schemeClr val="bg1"/>
                                </a:solidFill>
                                <a:latin typeface="Cambria Math" panose="02040503050406030204" pitchFamily="18" charset="0"/>
                              </a:rPr>
                              <m:t>𝑪</m:t>
                            </m:r>
                          </m:e>
                          <m:sub>
                            <m:r>
                              <a:rPr lang="en-GB"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238D379-0EC4-DC4C-A211-3297290C68E0}"/>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bg1"/>
                                </a:solidFill>
                                <a:latin typeface="Cambria Math" panose="02040503050406030204" pitchFamily="18" charset="0"/>
                              </a:rPr>
                            </m:ctrlPr>
                          </m:sSubPr>
                          <m:e>
                            <m:r>
                              <a:rPr lang="en-GB" sz="1400" b="1" i="1">
                                <a:solidFill>
                                  <a:schemeClr val="bg1"/>
                                </a:solidFill>
                                <a:latin typeface="Cambria Math" panose="02040503050406030204" pitchFamily="18" charset="0"/>
                              </a:rPr>
                              <m:t>𝑪</m:t>
                            </m:r>
                          </m:e>
                          <m:sub>
                            <m:r>
                              <a:rPr lang="en-GB"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F38EF96-97BA-A440-A99C-57A6014D178C}"/>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bg1"/>
                                </a:solidFill>
                                <a:latin typeface="Cambria Math" panose="02040503050406030204" pitchFamily="18" charset="0"/>
                              </a:rPr>
                            </m:ctrlPr>
                          </m:sSubPr>
                          <m:e>
                            <m:r>
                              <a:rPr lang="en-GB" sz="1400" b="1" i="1">
                                <a:solidFill>
                                  <a:schemeClr val="bg1"/>
                                </a:solidFill>
                                <a:latin typeface="Cambria Math" panose="02040503050406030204" pitchFamily="18" charset="0"/>
                              </a:rPr>
                              <m:t>𝑪</m:t>
                            </m:r>
                          </m:e>
                          <m:sub>
                            <m:r>
                              <a:rPr lang="en-GB"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F4945BB-C65F-5A44-B9BC-9BA55B5E1B89}"/>
                  </a:ext>
                </a:extLst>
              </p:cNvPr>
              <p:cNvSpPr txBox="1"/>
              <p:nvPr/>
            </p:nvSpPr>
            <p:spPr>
              <a:xfrm>
                <a:off x="7732185" y="2458755"/>
                <a:ext cx="4354462" cy="1510029"/>
              </a:xfrm>
              <a:prstGeom prst="rect">
                <a:avLst/>
              </a:prstGeom>
              <a:noFill/>
            </p:spPr>
            <p:txBody>
              <a:bodyPr wrap="none" rtlCol="0">
                <a:spAutoFit/>
              </a:bodyPr>
              <a:lstStyle/>
              <a:p>
                <a:pPr algn="ctr"/>
                <a:r>
                  <a:rPr lang="en-GB" sz="1798" dirty="0"/>
                  <a:t>Evidence: </a:t>
                </a:r>
              </a:p>
              <a:p>
                <a:pPr algn="ctr"/>
                <a14:m>
                  <m:oMathPara xmlns:m="http://schemas.openxmlformats.org/officeDocument/2006/math">
                    <m:oMathParaPr>
                      <m:jc m:val="centerGroup"/>
                    </m:oMathParaPr>
                    <m:oMath xmlns:m="http://schemas.openxmlformats.org/officeDocument/2006/math">
                      <m:r>
                        <a:rPr lang="en-GB" sz="1798" i="1">
                          <a:latin typeface="Cambria Math" panose="02040503050406030204" pitchFamily="18" charset="0"/>
                        </a:rPr>
                        <m:t>𝑠𝑖𝑐𝑘</m:t>
                      </m:r>
                      <m:d>
                        <m:dPr>
                          <m:ctrlPr>
                            <a:rPr lang="en-GB" sz="1798" b="0" i="1" smtClean="0">
                              <a:latin typeface="Cambria Math" panose="02040503050406030204" pitchFamily="18" charset="0"/>
                            </a:rPr>
                          </m:ctrlPr>
                        </m:dPr>
                        <m:e>
                          <m:r>
                            <a:rPr lang="en-GB" sz="1798" b="0" i="1" smtClean="0">
                              <a:latin typeface="Cambria Math" panose="02040503050406030204" pitchFamily="18" charset="0"/>
                            </a:rPr>
                            <m:t>𝑒𝑣𝑒</m:t>
                          </m:r>
                        </m:e>
                      </m:d>
                    </m:oMath>
                  </m:oMathPara>
                </a14:m>
                <a:endParaRPr lang="en-GB" sz="1798" dirty="0"/>
              </a:p>
              <a:p>
                <a:pPr algn="ctr"/>
                <a:endParaRPr lang="en-GB" sz="1798" dirty="0"/>
              </a:p>
              <a:p>
                <a:pPr algn="ctr"/>
                <a:r>
                  <a:rPr lang="en-GB" sz="1798" dirty="0"/>
                  <a:t>Queries: </a:t>
                </a:r>
              </a:p>
              <a:p>
                <a:pPr algn="ctr"/>
                <a14:m>
                  <m:oMathPara xmlns:m="http://schemas.openxmlformats.org/officeDocument/2006/math">
                    <m:oMathParaPr>
                      <m:jc m:val="centerGroup"/>
                    </m:oMathParaPr>
                    <m:oMath xmlns:m="http://schemas.openxmlformats.org/officeDocument/2006/math">
                      <m:d>
                        <m:dPr>
                          <m:begChr m:val="{"/>
                          <m:endChr m:val="}"/>
                          <m:ctrlPr>
                            <a:rPr lang="en-GB" sz="1798" i="1">
                              <a:latin typeface="Cambria Math" panose="02040503050406030204" pitchFamily="18" charset="0"/>
                            </a:rPr>
                          </m:ctrlPr>
                        </m:dPr>
                        <m:e>
                          <m:d>
                            <m:dPr>
                              <m:begChr m:val="{"/>
                              <m:endChr m:val="}"/>
                              <m:ctrlPr>
                                <a:rPr lang="en-GB" sz="1798" i="1">
                                  <a:latin typeface="Cambria Math" panose="02040503050406030204" pitchFamily="18" charset="0"/>
                                </a:rPr>
                              </m:ctrlPr>
                            </m:dPr>
                            <m:e>
                              <m:r>
                                <a:rPr lang="en-GB" sz="1798" i="1">
                                  <a:latin typeface="Cambria Math" panose="02040503050406030204" pitchFamily="18" charset="0"/>
                                </a:rPr>
                                <m:t>𝐸𝑝𝑖𝑑</m:t>
                              </m:r>
                            </m:e>
                          </m:d>
                          <m:r>
                            <a:rPr lang="en-GB" sz="1798" i="1">
                              <a:latin typeface="Cambria Math" panose="02040503050406030204" pitchFamily="18" charset="0"/>
                            </a:rPr>
                            <m:t>, </m:t>
                          </m:r>
                          <m:d>
                            <m:dPr>
                              <m:begChr m:val="{"/>
                              <m:endChr m:val="}"/>
                              <m:ctrlPr>
                                <a:rPr lang="en-GB" sz="1798" i="1">
                                  <a:latin typeface="Cambria Math" panose="02040503050406030204" pitchFamily="18" charset="0"/>
                                </a:rPr>
                              </m:ctrlPr>
                            </m:dPr>
                            <m:e>
                              <m:r>
                                <a:rPr lang="en-GB" sz="1798" i="1">
                                  <a:latin typeface="Cambria Math" panose="02040503050406030204" pitchFamily="18" charset="0"/>
                                </a:rPr>
                                <m:t>𝑇𝑟𝑎𝑣𝑒𝑙</m:t>
                              </m:r>
                              <m:d>
                                <m:dPr>
                                  <m:ctrlPr>
                                    <a:rPr lang="en-GB" sz="1798" b="0" i="1" smtClean="0">
                                      <a:latin typeface="Cambria Math" panose="02040503050406030204" pitchFamily="18" charset="0"/>
                                    </a:rPr>
                                  </m:ctrlPr>
                                </m:dPr>
                                <m:e>
                                  <m:r>
                                    <a:rPr lang="en-GB" sz="1798" b="0" i="1" smtClean="0">
                                      <a:latin typeface="Cambria Math" panose="02040503050406030204" pitchFamily="18" charset="0"/>
                                    </a:rPr>
                                    <m:t>𝑒𝑣𝑒</m:t>
                                  </m:r>
                                </m:e>
                              </m:d>
                              <m:r>
                                <a:rPr lang="en-GB" sz="1798" b="0" i="1" smtClean="0">
                                  <a:latin typeface="Cambria Math" panose="02040503050406030204" pitchFamily="18" charset="0"/>
                                </a:rPr>
                                <m:t> </m:t>
                              </m:r>
                              <m:r>
                                <a:rPr lang="en-GB" sz="1798" i="1">
                                  <a:latin typeface="Cambria Math" panose="02040503050406030204" pitchFamily="18" charset="0"/>
                                </a:rPr>
                                <m:t>,</m:t>
                              </m:r>
                              <m:r>
                                <a:rPr lang="en-GB" sz="1798" i="1">
                                  <a:latin typeface="Cambria Math" panose="02040503050406030204" pitchFamily="18" charset="0"/>
                                </a:rPr>
                                <m:t>𝑇𝑟𝑒𝑎𝑡</m:t>
                              </m:r>
                              <m:d>
                                <m:dPr>
                                  <m:ctrlPr>
                                    <a:rPr lang="en-GB" sz="1798" b="0" i="1" smtClean="0">
                                      <a:latin typeface="Cambria Math" panose="02040503050406030204" pitchFamily="18" charset="0"/>
                                    </a:rPr>
                                  </m:ctrlPr>
                                </m:dPr>
                                <m:e>
                                  <m:r>
                                    <a:rPr lang="en-GB" sz="1798" b="0" i="1" smtClean="0">
                                      <a:latin typeface="Cambria Math" panose="02040503050406030204" pitchFamily="18" charset="0"/>
                                    </a:rPr>
                                    <m:t>𝑒𝑣𝑒</m:t>
                                  </m:r>
                                  <m:r>
                                    <a:rPr lang="en-GB" sz="1798" b="0" i="1" smtClean="0">
                                      <a:latin typeface="Cambria Math" panose="02040503050406030204" pitchFamily="18" charset="0"/>
                                    </a:rPr>
                                    <m:t>,</m:t>
                                  </m:r>
                                  <m:sSub>
                                    <m:sSubPr>
                                      <m:ctrlPr>
                                        <a:rPr lang="en-GB" sz="1798" b="0" i="1" smtClean="0">
                                          <a:latin typeface="Cambria Math" panose="02040503050406030204" pitchFamily="18" charset="0"/>
                                        </a:rPr>
                                      </m:ctrlPr>
                                    </m:sSubPr>
                                    <m:e>
                                      <m:r>
                                        <a:rPr lang="en-GB" sz="1798" b="0" i="1" smtClean="0">
                                          <a:latin typeface="Cambria Math" panose="02040503050406030204" pitchFamily="18" charset="0"/>
                                        </a:rPr>
                                        <m:t>𝑚</m:t>
                                      </m:r>
                                    </m:e>
                                    <m:sub>
                                      <m:r>
                                        <a:rPr lang="en-GB" sz="1798" b="0" i="1" smtClean="0">
                                          <a:latin typeface="Cambria Math" panose="02040503050406030204" pitchFamily="18" charset="0"/>
                                        </a:rPr>
                                        <m:t>1</m:t>
                                      </m:r>
                                    </m:sub>
                                  </m:sSub>
                                </m:e>
                              </m:d>
                            </m:e>
                          </m:d>
                        </m:e>
                      </m:d>
                    </m:oMath>
                  </m:oMathPara>
                </a14:m>
                <a:endParaRPr lang="en-GB" sz="1798" dirty="0"/>
              </a:p>
            </p:txBody>
          </p:sp>
        </mc:Choice>
        <mc:Fallback xmlns="">
          <p:sp>
            <p:nvSpPr>
              <p:cNvPr id="74" name="TextBox 73">
                <a:extLst>
                  <a:ext uri="{FF2B5EF4-FFF2-40B4-BE49-F238E27FC236}">
                    <a16:creationId xmlns:a16="http://schemas.microsoft.com/office/drawing/2014/main" id="{6F4945BB-C65F-5A44-B9BC-9BA55B5E1B89}"/>
                  </a:ext>
                </a:extLst>
              </p:cNvPr>
              <p:cNvSpPr txBox="1">
                <a:spLocks noRot="1" noChangeAspect="1" noMove="1" noResize="1" noEditPoints="1" noAdjustHandles="1" noChangeArrowheads="1" noChangeShapeType="1" noTextEdit="1"/>
              </p:cNvSpPr>
              <p:nvPr/>
            </p:nvSpPr>
            <p:spPr>
              <a:xfrm>
                <a:off x="7732185" y="2458755"/>
                <a:ext cx="4354462" cy="1510029"/>
              </a:xfrm>
              <a:prstGeom prst="rect">
                <a:avLst/>
              </a:prstGeom>
              <a:blipFill>
                <a:blip r:embed="rId15"/>
                <a:stretch>
                  <a:fillRect t="-1667" b="-1667"/>
                </a:stretch>
              </a:blipFill>
            </p:spPr>
            <p:txBody>
              <a:bodyPr/>
              <a:lstStyle/>
              <a:p>
                <a:r>
                  <a:rPr lang="en-GB">
                    <a:noFill/>
                  </a:rPr>
                  <a:t> </a:t>
                </a:r>
              </a:p>
            </p:txBody>
          </p:sp>
        </mc:Fallback>
      </mc:AlternateContent>
      <p:grpSp>
        <p:nvGrpSpPr>
          <p:cNvPr id="75" name="Group 74">
            <a:extLst>
              <a:ext uri="{FF2B5EF4-FFF2-40B4-BE49-F238E27FC236}">
                <a16:creationId xmlns:a16="http://schemas.microsoft.com/office/drawing/2014/main" id="{9808E7DC-BBA8-5E40-9C7E-90BBE3EE05A4}"/>
              </a:ext>
            </a:extLst>
          </p:cNvPr>
          <p:cNvGrpSpPr/>
          <p:nvPr/>
        </p:nvGrpSpPr>
        <p:grpSpPr>
          <a:xfrm>
            <a:off x="8169497" y="745865"/>
            <a:ext cx="3658145" cy="1650928"/>
            <a:chOff x="6907622" y="3651587"/>
            <a:chExt cx="5051915" cy="2279933"/>
          </a:xfrm>
        </p:grpSpPr>
        <p:grpSp>
          <p:nvGrpSpPr>
            <p:cNvPr id="76" name="Group 75">
              <a:extLst>
                <a:ext uri="{FF2B5EF4-FFF2-40B4-BE49-F238E27FC236}">
                  <a16:creationId xmlns:a16="http://schemas.microsoft.com/office/drawing/2014/main" id="{9021A5E3-29A9-AC40-9DBE-7395555760D6}"/>
                </a:ext>
              </a:extLst>
            </p:cNvPr>
            <p:cNvGrpSpPr/>
            <p:nvPr/>
          </p:nvGrpSpPr>
          <p:grpSpPr>
            <a:xfrm>
              <a:off x="8323703" y="3758390"/>
              <a:ext cx="1952714" cy="514051"/>
              <a:chOff x="8737128" y="3128966"/>
              <a:chExt cx="1952714" cy="514051"/>
            </a:xfrm>
          </p:grpSpPr>
          <p:cxnSp>
            <p:nvCxnSpPr>
              <p:cNvPr id="104" name="Straight Connector 103">
                <a:extLst>
                  <a:ext uri="{FF2B5EF4-FFF2-40B4-BE49-F238E27FC236}">
                    <a16:creationId xmlns:a16="http://schemas.microsoft.com/office/drawing/2014/main" id="{3C5C8080-F9B6-C84C-8184-956C2BD6554E}"/>
                  </a:ext>
                </a:extLst>
              </p:cNvPr>
              <p:cNvCxnSpPr>
                <a:cxnSpLocks/>
                <a:stCxn id="77" idx="6"/>
                <a:endCxn id="109"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03CB002-E072-2949-A8ED-18CE2EC2F60D}"/>
                  </a:ext>
                </a:extLst>
              </p:cNvPr>
              <p:cNvCxnSpPr>
                <a:cxnSpLocks/>
                <a:stCxn id="78" idx="2"/>
                <a:endCxn id="109"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19C988E-6E0B-E442-B972-8143BF30D6AE}"/>
                  </a:ext>
                </a:extLst>
              </p:cNvPr>
              <p:cNvCxnSpPr>
                <a:cxnSpLocks/>
                <a:stCxn id="81" idx="0"/>
                <a:endCxn id="109"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C403AE90-7D95-A44A-886F-0E49F690582A}"/>
                  </a:ext>
                </a:extLst>
              </p:cNvPr>
              <p:cNvGrpSpPr/>
              <p:nvPr/>
            </p:nvGrpSpPr>
            <p:grpSpPr>
              <a:xfrm>
                <a:off x="9540595" y="3128966"/>
                <a:ext cx="540370" cy="412745"/>
                <a:chOff x="9540595" y="3128966"/>
                <a:chExt cx="540370" cy="412745"/>
              </a:xfrm>
            </p:grpSpPr>
            <p:sp>
              <p:nvSpPr>
                <p:cNvPr id="108" name="Rectangle 107">
                  <a:extLst>
                    <a:ext uri="{FF2B5EF4-FFF2-40B4-BE49-F238E27FC236}">
                      <a16:creationId xmlns:a16="http://schemas.microsoft.com/office/drawing/2014/main" id="{EC1210FA-1840-C040-AF75-C7490E5AA324}"/>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9" name="Rectangle 108">
                  <a:extLst>
                    <a:ext uri="{FF2B5EF4-FFF2-40B4-BE49-F238E27FC236}">
                      <a16:creationId xmlns:a16="http://schemas.microsoft.com/office/drawing/2014/main" id="{D5DC08DF-AE32-534F-A192-4D59D392BADC}"/>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10" name="Rectangle 109">
                  <a:extLst>
                    <a:ext uri="{FF2B5EF4-FFF2-40B4-BE49-F238E27FC236}">
                      <a16:creationId xmlns:a16="http://schemas.microsoft.com/office/drawing/2014/main" id="{1F302116-BE69-7948-8E50-5FA2D1561E30}"/>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C8EEE7A1-FC6C-504B-B5ED-30AB50BD5491}"/>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charset="0"/>
                                  </a:rPr>
                                  <m:t>𝑔</m:t>
                                </m:r>
                              </m:e>
                              <m:sub>
                                <m:r>
                                  <a:rPr lang="en-GB"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77" name="Oval 76">
                  <a:extLst>
                    <a:ext uri="{FF2B5EF4-FFF2-40B4-BE49-F238E27FC236}">
                      <a16:creationId xmlns:a16="http://schemas.microsoft.com/office/drawing/2014/main" id="{9BDD1EB6-AB78-C74A-B90F-452687971934}"/>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charset="0"/>
                          </a:rPr>
                          <m:t>𝑁𝑎𝑡</m:t>
                        </m:r>
                        <m:d>
                          <m:dPr>
                            <m:ctrlPr>
                              <a:rPr lang="en-GB" sz="1400" i="1">
                                <a:latin typeface="Cambria Math" panose="02040503050406030204" pitchFamily="18" charset="0"/>
                              </a:rPr>
                            </m:ctrlPr>
                          </m:dPr>
                          <m:e>
                            <m:r>
                              <a:rPr lang="en-GB"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Oval 77">
                  <a:extLst>
                    <a:ext uri="{FF2B5EF4-FFF2-40B4-BE49-F238E27FC236}">
                      <a16:creationId xmlns:a16="http://schemas.microsoft.com/office/drawing/2014/main" id="{E7DA6416-A510-CE47-BD66-BB61967B11C9}"/>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𝐴𝑐𝑐</m:t>
                        </m:r>
                        <m:d>
                          <m:dPr>
                            <m:ctrlPr>
                              <a:rPr lang="en-GB" sz="1400" i="1">
                                <a:latin typeface="Cambria Math" panose="02040503050406030204" pitchFamily="18" charset="0"/>
                              </a:rPr>
                            </m:ctrlPr>
                          </m:dPr>
                          <m:e>
                            <m:r>
                              <a:rPr lang="en-GB"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Oval 78">
                  <a:extLst>
                    <a:ext uri="{FF2B5EF4-FFF2-40B4-BE49-F238E27FC236}">
                      <a16:creationId xmlns:a16="http://schemas.microsoft.com/office/drawing/2014/main" id="{69FF7A5A-262D-9E4B-9036-3CCDB5CCF54D}"/>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𝑆𝑖𝑐𝑘</m:t>
                        </m:r>
                        <m:d>
                          <m:dPr>
                            <m:ctrlPr>
                              <a:rPr lang="en-GB" sz="1400" i="1">
                                <a:latin typeface="Cambria Math" panose="02040503050406030204" pitchFamily="18" charset="0"/>
                              </a:rPr>
                            </m:ctrlPr>
                          </m:dPr>
                          <m:e>
                            <m:r>
                              <a:rPr lang="en-GB"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Oval 79">
                  <a:extLst>
                    <a:ext uri="{FF2B5EF4-FFF2-40B4-BE49-F238E27FC236}">
                      <a16:creationId xmlns:a16="http://schemas.microsoft.com/office/drawing/2014/main" id="{49BE3FB9-EB47-5B4F-BB51-89F1577A7FC4}"/>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𝑇𝑟𝑎𝑣𝑒𝑙</m:t>
                        </m:r>
                        <m:d>
                          <m:dPr>
                            <m:ctrlPr>
                              <a:rPr lang="en-GB" sz="1400" i="1">
                                <a:latin typeface="Cambria Math" panose="02040503050406030204" pitchFamily="18" charset="0"/>
                              </a:rPr>
                            </m:ctrlPr>
                          </m:dPr>
                          <m:e>
                            <m:r>
                              <a:rPr lang="en-GB"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Oval 80">
                  <a:extLst>
                    <a:ext uri="{FF2B5EF4-FFF2-40B4-BE49-F238E27FC236}">
                      <a16:creationId xmlns:a16="http://schemas.microsoft.com/office/drawing/2014/main" id="{38AD1000-871A-6242-B0AC-4C24046ADAF7}"/>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Oval 81">
                  <a:extLst>
                    <a:ext uri="{FF2B5EF4-FFF2-40B4-BE49-F238E27FC236}">
                      <a16:creationId xmlns:a16="http://schemas.microsoft.com/office/drawing/2014/main" id="{D28A7AF0-8487-5F4C-8A23-E8665719E406}"/>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𝑇𝑟𝑒𝑎𝑡</m:t>
                        </m:r>
                        <m:d>
                          <m:dPr>
                            <m:ctrlPr>
                              <a:rPr lang="en-GB" sz="1400" i="1">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83" name="Straight Connector 82">
              <a:extLst>
                <a:ext uri="{FF2B5EF4-FFF2-40B4-BE49-F238E27FC236}">
                  <a16:creationId xmlns:a16="http://schemas.microsoft.com/office/drawing/2014/main" id="{B9443631-943F-D943-A008-46DAA67502B7}"/>
                </a:ext>
              </a:extLst>
            </p:cNvPr>
            <p:cNvCxnSpPr>
              <a:cxnSpLocks/>
              <a:stCxn id="80" idx="6"/>
              <a:endCxn id="101"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D5AB868-4133-CF49-9140-10F19DDBCB70}"/>
                </a:ext>
              </a:extLst>
            </p:cNvPr>
            <p:cNvCxnSpPr>
              <a:cxnSpLocks/>
              <a:stCxn id="81" idx="4"/>
              <a:endCxn id="101"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DE8F6A7-0550-304F-BE48-AD87F5722587}"/>
                </a:ext>
              </a:extLst>
            </p:cNvPr>
            <p:cNvCxnSpPr>
              <a:cxnSpLocks/>
              <a:stCxn id="79" idx="0"/>
              <a:endCxn id="101"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DBF8EC0-EE84-004C-A27D-6AEB6430946C}"/>
                </a:ext>
              </a:extLst>
            </p:cNvPr>
            <p:cNvGrpSpPr/>
            <p:nvPr/>
          </p:nvGrpSpPr>
          <p:grpSpPr>
            <a:xfrm>
              <a:off x="8610247" y="4990220"/>
              <a:ext cx="474503" cy="412240"/>
              <a:chOff x="9288700" y="3036033"/>
              <a:chExt cx="474503" cy="412240"/>
            </a:xfrm>
          </p:grpSpPr>
          <p:sp>
            <p:nvSpPr>
              <p:cNvPr id="100" name="Rectangle 99">
                <a:extLst>
                  <a:ext uri="{FF2B5EF4-FFF2-40B4-BE49-F238E27FC236}">
                    <a16:creationId xmlns:a16="http://schemas.microsoft.com/office/drawing/2014/main" id="{AA68F40A-69BA-C445-9C00-4D72D66D328B}"/>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1" name="Rectangle 100">
                <a:extLst>
                  <a:ext uri="{FF2B5EF4-FFF2-40B4-BE49-F238E27FC236}">
                    <a16:creationId xmlns:a16="http://schemas.microsoft.com/office/drawing/2014/main" id="{DF5A5878-5F71-D143-B6B0-58449F50459E}"/>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2" name="Rectangle 101">
                <a:extLst>
                  <a:ext uri="{FF2B5EF4-FFF2-40B4-BE49-F238E27FC236}">
                    <a16:creationId xmlns:a16="http://schemas.microsoft.com/office/drawing/2014/main" id="{B2FFFDAA-DA56-B841-88F4-888FD10CDCFC}"/>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58A0FBD-E767-904E-AD16-ECC3F28DD0DA}"/>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charset="0"/>
                                </a:rPr>
                                <m:t>𝑔</m:t>
                              </m:r>
                            </m:e>
                            <m:sub>
                              <m:r>
                                <a:rPr lang="en-GB"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87" name="Straight Connector 86">
              <a:extLst>
                <a:ext uri="{FF2B5EF4-FFF2-40B4-BE49-F238E27FC236}">
                  <a16:creationId xmlns:a16="http://schemas.microsoft.com/office/drawing/2014/main" id="{6E973951-6C69-7240-9869-B7B2CC06310D}"/>
                </a:ext>
              </a:extLst>
            </p:cNvPr>
            <p:cNvCxnSpPr>
              <a:cxnSpLocks/>
              <a:stCxn id="81" idx="4"/>
              <a:endCxn id="97"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8457012-0CBF-B642-9A9C-EF06C19F279C}"/>
                </a:ext>
              </a:extLst>
            </p:cNvPr>
            <p:cNvCxnSpPr>
              <a:cxnSpLocks/>
              <a:stCxn id="82" idx="2"/>
              <a:endCxn id="97"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714EB2E-5A86-8F4F-B1A7-248207632752}"/>
                </a:ext>
              </a:extLst>
            </p:cNvPr>
            <p:cNvCxnSpPr>
              <a:cxnSpLocks/>
              <a:stCxn id="79" idx="0"/>
              <a:endCxn id="97"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06A77EAB-4584-2C47-A299-03FD9C45FFEC}"/>
                </a:ext>
              </a:extLst>
            </p:cNvPr>
            <p:cNvGrpSpPr/>
            <p:nvPr/>
          </p:nvGrpSpPr>
          <p:grpSpPr>
            <a:xfrm>
              <a:off x="9393015" y="4990220"/>
              <a:ext cx="546126" cy="412737"/>
              <a:chOff x="9540595" y="3036033"/>
              <a:chExt cx="546126" cy="412737"/>
            </a:xfrm>
          </p:grpSpPr>
          <p:sp>
            <p:nvSpPr>
              <p:cNvPr id="96" name="Rectangle 95">
                <a:extLst>
                  <a:ext uri="{FF2B5EF4-FFF2-40B4-BE49-F238E27FC236}">
                    <a16:creationId xmlns:a16="http://schemas.microsoft.com/office/drawing/2014/main" id="{EA8C7E1F-C6EF-674B-B35E-09F86CA6F248}"/>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7" name="Rectangle 96">
                <a:extLst>
                  <a:ext uri="{FF2B5EF4-FFF2-40B4-BE49-F238E27FC236}">
                    <a16:creationId xmlns:a16="http://schemas.microsoft.com/office/drawing/2014/main" id="{A1478A17-DE31-FF4F-BBC7-798285B5C065}"/>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8" name="Rectangle 97">
                <a:extLst>
                  <a:ext uri="{FF2B5EF4-FFF2-40B4-BE49-F238E27FC236}">
                    <a16:creationId xmlns:a16="http://schemas.microsoft.com/office/drawing/2014/main" id="{A33D3980-9601-D34D-BCEE-FC0A91E22BE5}"/>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FF5E01F-0B8C-E941-8C26-AFD39DA204F5}"/>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charset="0"/>
                                </a:rPr>
                                <m:t>𝑔</m:t>
                              </m:r>
                            </m:e>
                            <m:sub>
                              <m:r>
                                <a:rPr lang="en-GB"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91" name="Group 90">
              <a:extLst>
                <a:ext uri="{FF2B5EF4-FFF2-40B4-BE49-F238E27FC236}">
                  <a16:creationId xmlns:a16="http://schemas.microsoft.com/office/drawing/2014/main" id="{5091AC20-E34A-434E-9E6A-2FF921D215BB}"/>
                </a:ext>
              </a:extLst>
            </p:cNvPr>
            <p:cNvGrpSpPr/>
            <p:nvPr/>
          </p:nvGrpSpPr>
          <p:grpSpPr>
            <a:xfrm>
              <a:off x="9648485" y="4409628"/>
              <a:ext cx="749540" cy="380873"/>
              <a:chOff x="8665851" y="3155493"/>
              <a:chExt cx="749540" cy="380873"/>
            </a:xfrm>
          </p:grpSpPr>
          <p:cxnSp>
            <p:nvCxnSpPr>
              <p:cNvPr id="92" name="Straight Connector 91">
                <a:extLst>
                  <a:ext uri="{FF2B5EF4-FFF2-40B4-BE49-F238E27FC236}">
                    <a16:creationId xmlns:a16="http://schemas.microsoft.com/office/drawing/2014/main" id="{8DE3D449-4C37-5945-A62B-1F21DCBE3A60}"/>
                  </a:ext>
                </a:extLst>
              </p:cNvPr>
              <p:cNvCxnSpPr>
                <a:cxnSpLocks/>
                <a:stCxn id="81" idx="6"/>
                <a:endCxn id="94"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23E8660-BF3F-854E-B1AD-7522E5D80B72}"/>
                  </a:ext>
                </a:extLst>
              </p:cNvPr>
              <p:cNvGrpSpPr/>
              <p:nvPr/>
            </p:nvGrpSpPr>
            <p:grpSpPr>
              <a:xfrm>
                <a:off x="8957481" y="3155493"/>
                <a:ext cx="457910" cy="380873"/>
                <a:chOff x="8957481" y="3155493"/>
                <a:chExt cx="457910" cy="380873"/>
              </a:xfrm>
            </p:grpSpPr>
            <p:sp>
              <p:nvSpPr>
                <p:cNvPr id="94" name="Rectangle 93">
                  <a:extLst>
                    <a:ext uri="{FF2B5EF4-FFF2-40B4-BE49-F238E27FC236}">
                      <a16:creationId xmlns:a16="http://schemas.microsoft.com/office/drawing/2014/main" id="{6B5D905C-8021-774A-ADD0-4CE125F29669}"/>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EFD4560-956E-5641-9CD7-A36AD3BFDEE6}"/>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charset="0"/>
                                  </a:rPr>
                                  <m:t>𝑔</m:t>
                                </m:r>
                              </m:e>
                              <m:sub>
                                <m:r>
                                  <a:rPr lang="en-GB"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51CF2AAD-77E4-49B8-FF39-FE25391191A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7D16887D-9037-DC5B-5873-A27678714E22}"/>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7CF2B29-88CB-8705-1200-65B44DA77E76}"/>
              </a:ext>
            </a:extLst>
          </p:cNvPr>
          <p:cNvSpPr>
            <a:spLocks noGrp="1"/>
          </p:cNvSpPr>
          <p:nvPr>
            <p:ph type="sldNum" sz="quarter" idx="11"/>
          </p:nvPr>
        </p:nvSpPr>
        <p:spPr/>
        <p:txBody>
          <a:bodyPr/>
          <a:lstStyle/>
          <a:p>
            <a:fld id="{EB1502E6-D9AE-3544-B6D5-378AAA0B915F}" type="slidenum">
              <a:rPr lang="de-DE" altLang="de-DE" smtClean="0"/>
              <a:pPr/>
              <a:t>15</a:t>
            </a:fld>
            <a:endParaRPr lang="de-DE" altLang="de-DE" dirty="0"/>
          </a:p>
        </p:txBody>
      </p:sp>
    </p:spTree>
    <p:extLst>
      <p:ext uri="{BB962C8B-B14F-4D97-AF65-F5344CB8AC3E}">
        <p14:creationId xmlns:p14="http://schemas.microsoft.com/office/powerpoint/2010/main" val="47920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First-order Jtree (FO Jtree)</a:t>
            </a:r>
          </a:p>
        </p:txBody>
      </p:sp>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fontScale="92500" lnSpcReduction="10000"/>
          </a:bodyPr>
          <a:lstStyle/>
          <a:p>
            <a:r>
              <a:rPr lang="en-GB" dirty="0"/>
              <a:t>As seen on the earlier slides</a:t>
            </a:r>
          </a:p>
          <a:p>
            <a:pPr lvl="1"/>
            <a:r>
              <a:rPr lang="en-GB" dirty="0"/>
              <a:t>Acyclic graph </a:t>
            </a:r>
          </a:p>
          <a:p>
            <a:pPr lvl="1"/>
            <a:r>
              <a:rPr lang="en-GB" dirty="0"/>
              <a:t>Nodes contain PRVs, which form clusters</a:t>
            </a:r>
          </a:p>
          <a:p>
            <a:pPr lvl="1"/>
            <a:r>
              <a:rPr lang="en-GB" dirty="0"/>
              <a:t>Edges are based on the separators between the clusters</a:t>
            </a:r>
          </a:p>
          <a:p>
            <a:pPr lvl="1"/>
            <a:r>
              <a:rPr lang="en-GB" dirty="0"/>
              <a:t>Nodes have parfactors assigned</a:t>
            </a:r>
          </a:p>
          <a:p>
            <a:r>
              <a:rPr lang="en-GB" dirty="0"/>
              <a:t>Next slides:</a:t>
            </a:r>
          </a:p>
          <a:p>
            <a:pPr lvl="1"/>
            <a:r>
              <a:rPr lang="en-GB" dirty="0"/>
              <a:t>Formal definition</a:t>
            </a:r>
          </a:p>
          <a:p>
            <a:pPr lvl="1"/>
            <a:r>
              <a:rPr lang="en-GB" dirty="0"/>
              <a:t>Construction</a:t>
            </a:r>
          </a:p>
          <a:p>
            <a:pPr lvl="2"/>
            <a:r>
              <a:rPr lang="en-GB" dirty="0"/>
              <a:t>Get an </a:t>
            </a:r>
            <a:r>
              <a:rPr lang="en-GB" i="1" dirty="0"/>
              <a:t>acyclic</a:t>
            </a:r>
            <a:r>
              <a:rPr lang="en-GB" dirty="0"/>
              <a:t> structure </a:t>
            </a:r>
            <a:br>
              <a:rPr lang="en-GB" dirty="0"/>
            </a:br>
            <a:r>
              <a:rPr lang="en-GB" dirty="0"/>
              <a:t>with valid </a:t>
            </a:r>
            <a:r>
              <a:rPr lang="en-GB" i="1" dirty="0"/>
              <a:t>separators</a:t>
            </a:r>
            <a:r>
              <a:rPr lang="en-GB" dirty="0"/>
              <a:t> and </a:t>
            </a:r>
            <a:br>
              <a:rPr lang="en-GB" dirty="0"/>
            </a:br>
            <a:r>
              <a:rPr lang="en-GB" dirty="0"/>
              <a:t>each parfactor of a model </a:t>
            </a:r>
            <a:br>
              <a:rPr lang="en-GB" dirty="0"/>
            </a:br>
            <a:r>
              <a:rPr lang="en-GB" dirty="0"/>
              <a:t>assigned to a </a:t>
            </a:r>
            <a:r>
              <a:rPr lang="en-GB" i="1" dirty="0"/>
              <a:t>local model</a:t>
            </a:r>
          </a:p>
        </p:txBody>
      </p:sp>
      <p:grpSp>
        <p:nvGrpSpPr>
          <p:cNvPr id="27" name="Group 26">
            <a:extLst>
              <a:ext uri="{FF2B5EF4-FFF2-40B4-BE49-F238E27FC236}">
                <a16:creationId xmlns:a16="http://schemas.microsoft.com/office/drawing/2014/main" id="{94805A78-4A5B-5A4F-9F5A-C8807CE0CC88}"/>
              </a:ext>
            </a:extLst>
          </p:cNvPr>
          <p:cNvGrpSpPr/>
          <p:nvPr/>
        </p:nvGrpSpPr>
        <p:grpSpPr>
          <a:xfrm>
            <a:off x="5543362" y="4919668"/>
            <a:ext cx="6288313" cy="986246"/>
            <a:chOff x="5589344" y="1663629"/>
            <a:chExt cx="6288313" cy="986246"/>
          </a:xfrm>
        </p:grpSpPr>
        <p:cxnSp>
          <p:nvCxnSpPr>
            <p:cNvPr id="28" name="Straight Connector 27">
              <a:extLst>
                <a:ext uri="{FF2B5EF4-FFF2-40B4-BE49-F238E27FC236}">
                  <a16:creationId xmlns:a16="http://schemas.microsoft.com/office/drawing/2014/main" id="{90B384D7-EF84-D84E-84CA-724F6B347933}"/>
                </a:ext>
              </a:extLst>
            </p:cNvPr>
            <p:cNvCxnSpPr>
              <a:cxnSpLocks/>
              <a:stCxn id="53" idx="3"/>
              <a:endCxn id="57"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6736EF-85D9-D446-BEBF-C455A737853C}"/>
                </a:ext>
              </a:extLst>
            </p:cNvPr>
            <p:cNvCxnSpPr>
              <a:cxnSpLocks/>
              <a:stCxn id="57" idx="3"/>
              <a:endCxn id="55"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CCF70B9-17A5-F340-8E84-7178680D0BFE}"/>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0CA0A60-0426-9142-B54D-AE7595DE0600}"/>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56" name="TextBox 55">
                    <a:extLst>
                      <a:ext uri="{FF2B5EF4-FFF2-40B4-BE49-F238E27FC236}">
                        <a16:creationId xmlns:a16="http://schemas.microsoft.com/office/drawing/2014/main" id="{F0CA0A60-0426-9142-B54D-AE7595DE0600}"/>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AF06815-FF67-D143-A365-D67BB4A3C896}"/>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57" name="TextBox 56">
                    <a:extLst>
                      <a:ext uri="{FF2B5EF4-FFF2-40B4-BE49-F238E27FC236}">
                        <a16:creationId xmlns:a16="http://schemas.microsoft.com/office/drawing/2014/main" id="{8AF06815-FF67-D143-A365-D67BB4A3C896}"/>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A2129DD8-7524-EF43-84A6-669A40482D00}"/>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90F9C98-EE74-BE47-A3FC-F07CBF97AEAF}"/>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54" name="TextBox 53">
                    <a:extLst>
                      <a:ext uri="{FF2B5EF4-FFF2-40B4-BE49-F238E27FC236}">
                        <a16:creationId xmlns:a16="http://schemas.microsoft.com/office/drawing/2014/main" id="{D90F9C98-EE74-BE47-A3FC-F07CBF97AEAF}"/>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B2D2317-9B72-0A41-AC45-8C121BA82656}"/>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55" name="TextBox 54">
                    <a:extLst>
                      <a:ext uri="{FF2B5EF4-FFF2-40B4-BE49-F238E27FC236}">
                        <a16:creationId xmlns:a16="http://schemas.microsoft.com/office/drawing/2014/main" id="{FB2D2317-9B72-0A41-AC45-8C121BA82656}"/>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a:stretch>
                  </a:blipFill>
                  <a:ln>
                    <a:solidFill>
                      <a:srgbClr val="7030A0"/>
                    </a:solidFill>
                  </a:ln>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6A949DEB-D735-A343-BF66-978B6B82D5C4}"/>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867E81D-8012-5F4C-93FE-80DB29429235}"/>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52" name="TextBox 51">
                    <a:extLst>
                      <a:ext uri="{FF2B5EF4-FFF2-40B4-BE49-F238E27FC236}">
                        <a16:creationId xmlns:a16="http://schemas.microsoft.com/office/drawing/2014/main" id="{A867E81D-8012-5F4C-93FE-80DB29429235}"/>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9CD3C7F-9A66-1846-8912-8A95AF570D2D}"/>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53" name="TextBox 52">
                    <a:extLst>
                      <a:ext uri="{FF2B5EF4-FFF2-40B4-BE49-F238E27FC236}">
                        <a16:creationId xmlns:a16="http://schemas.microsoft.com/office/drawing/2014/main" id="{69CD3C7F-9A66-1846-8912-8A95AF570D2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D350C498-B84C-5244-826F-FFFA0D65167A}"/>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47" name="Rectangle 46">
                  <a:extLst>
                    <a:ext uri="{FF2B5EF4-FFF2-40B4-BE49-F238E27FC236}">
                      <a16:creationId xmlns:a16="http://schemas.microsoft.com/office/drawing/2014/main" id="{D350C498-B84C-5244-826F-FFFA0D65167A}"/>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41288716-0D22-504F-8E8D-87917CC28FA5}"/>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8" name="Rectangle 47">
                  <a:extLst>
                    <a:ext uri="{FF2B5EF4-FFF2-40B4-BE49-F238E27FC236}">
                      <a16:creationId xmlns:a16="http://schemas.microsoft.com/office/drawing/2014/main" id="{41288716-0D22-504F-8E8D-87917CC28FA5}"/>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9717F82-2017-A045-A1DF-C0E3C4EBFCEB}"/>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49" name="TextBox 48">
                  <a:extLst>
                    <a:ext uri="{FF2B5EF4-FFF2-40B4-BE49-F238E27FC236}">
                      <a16:creationId xmlns:a16="http://schemas.microsoft.com/office/drawing/2014/main" id="{59717F82-2017-A045-A1DF-C0E3C4EBFCEB}"/>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0C90A82-4F37-4A4E-85D1-3CF7CE55ED07}"/>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50" name="TextBox 49">
                  <a:extLst>
                    <a:ext uri="{FF2B5EF4-FFF2-40B4-BE49-F238E27FC236}">
                      <a16:creationId xmlns:a16="http://schemas.microsoft.com/office/drawing/2014/main" id="{80C90A82-4F37-4A4E-85D1-3CF7CE55ED07}"/>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2084CAA-1992-6545-AC53-B132DA9BCF34}"/>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51" name="TextBox 50">
                  <a:extLst>
                    <a:ext uri="{FF2B5EF4-FFF2-40B4-BE49-F238E27FC236}">
                      <a16:creationId xmlns:a16="http://schemas.microsoft.com/office/drawing/2014/main" id="{32084CAA-1992-6545-AC53-B132DA9BCF34}"/>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0DE8215C-3454-3736-0A06-D93C47C84746}"/>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5E373854-7A5F-4690-B6CE-194191BC44E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8A9AD5F7-85FB-A70E-BB40-A90289B99D10}"/>
              </a:ext>
            </a:extLst>
          </p:cNvPr>
          <p:cNvSpPr>
            <a:spLocks noGrp="1"/>
          </p:cNvSpPr>
          <p:nvPr>
            <p:ph type="sldNum" sz="quarter" idx="11"/>
          </p:nvPr>
        </p:nvSpPr>
        <p:spPr/>
        <p:txBody>
          <a:bodyPr/>
          <a:lstStyle/>
          <a:p>
            <a:fld id="{EB1502E6-D9AE-3544-B6D5-378AAA0B915F}" type="slidenum">
              <a:rPr lang="de-DE" altLang="de-DE" smtClean="0"/>
              <a:pPr/>
              <a:t>16</a:t>
            </a:fld>
            <a:endParaRPr lang="de-DE" altLang="de-DE" dirty="0"/>
          </a:p>
        </p:txBody>
      </p:sp>
    </p:spTree>
    <p:extLst>
      <p:ext uri="{BB962C8B-B14F-4D97-AF65-F5344CB8AC3E}">
        <p14:creationId xmlns:p14="http://schemas.microsoft.com/office/powerpoint/2010/main" val="126159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B513-847F-E949-856D-8B7EDEDD608A}"/>
              </a:ext>
            </a:extLst>
          </p:cNvPr>
          <p:cNvSpPr>
            <a:spLocks noGrp="1"/>
          </p:cNvSpPr>
          <p:nvPr>
            <p:ph type="title"/>
          </p:nvPr>
        </p:nvSpPr>
        <p:spPr/>
        <p:txBody>
          <a:bodyPr/>
          <a:lstStyle/>
          <a:p>
            <a:r>
              <a:rPr lang="en-GB" dirty="0"/>
              <a:t>Parameterised Clusters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E6A99-AF4A-9342-B047-7AB10EC08340}"/>
                  </a:ext>
                </a:extLst>
              </p:cNvPr>
              <p:cNvSpPr>
                <a:spLocks noGrp="1"/>
              </p:cNvSpPr>
              <p:nvPr>
                <p:ph type="body" sz="quarter" idx="13"/>
              </p:nvPr>
            </p:nvSpPr>
            <p:spPr/>
            <p:txBody>
              <a:bodyPr>
                <a:normAutofit fontScale="85000" lnSpcReduction="10000"/>
              </a:bodyPr>
              <a:lstStyle/>
              <a:p>
                <a:r>
                  <a:rPr lang="en-GB" dirty="0"/>
                  <a:t>Node of an FO jtree:  Set of PRVs called parameterised cluster (</a:t>
                </a:r>
                <a:r>
                  <a:rPr lang="en-GB" dirty="0">
                    <a:solidFill>
                      <a:schemeClr val="accent1"/>
                    </a:solidFill>
                  </a:rPr>
                  <a:t>parcluster</a:t>
                </a:r>
                <a:r>
                  <a:rPr lang="en-GB" dirty="0"/>
                  <a:t>)</a:t>
                </a:r>
              </a:p>
              <a:p>
                <a:r>
                  <a:rPr lang="en-GB" dirty="0"/>
                  <a:t>Let </a:t>
                </a:r>
                <a14:m>
                  <m:oMath xmlns:m="http://schemas.openxmlformats.org/officeDocument/2006/math">
                    <m:r>
                      <a:rPr lang="en-GB" b="1" i="1" dirty="0" smtClean="0">
                        <a:latin typeface="Cambria Math" panose="02040503050406030204" pitchFamily="18" charset="0"/>
                      </a:rPr>
                      <m:t>𝑿</m:t>
                    </m:r>
                  </m:oMath>
                </a14:m>
                <a:r>
                  <a:rPr lang="en-GB" dirty="0"/>
                  <a:t> be a set of logical variables, </a:t>
                </a:r>
                <a14:m>
                  <m:oMath xmlns:m="http://schemas.openxmlformats.org/officeDocument/2006/math">
                    <m:r>
                      <a:rPr lang="de-DE" b="1" i="1" dirty="0" smtClean="0">
                        <a:latin typeface="Cambria Math" panose="02040503050406030204" pitchFamily="18" charset="0"/>
                      </a:rPr>
                      <m:t>𝑨</m:t>
                    </m:r>
                  </m:oMath>
                </a14:m>
                <a:r>
                  <a:rPr lang="en-GB" dirty="0"/>
                  <a:t> a set of PRVs with </a:t>
                </a:r>
                <a14:m>
                  <m:oMath xmlns:m="http://schemas.openxmlformats.org/officeDocument/2006/math">
                    <m:r>
                      <a:rPr lang="de-DE" b="0" i="1" dirty="0" smtClean="0">
                        <a:latin typeface="Cambria Math" panose="02040503050406030204" pitchFamily="18" charset="0"/>
                      </a:rPr>
                      <m:t>𝑙𝑣</m:t>
                    </m:r>
                    <m:d>
                      <m:dPr>
                        <m:ctrlPr>
                          <a:rPr lang="de-DE" b="0" i="1" dirty="0" smtClean="0">
                            <a:latin typeface="Cambria Math" panose="02040503050406030204" pitchFamily="18" charset="0"/>
                          </a:rPr>
                        </m:ctrlPr>
                      </m:dPr>
                      <m:e>
                        <m:r>
                          <a:rPr lang="de-DE" b="1" i="1" dirty="0" smtClean="0">
                            <a:latin typeface="Cambria Math" panose="02040503050406030204" pitchFamily="18" charset="0"/>
                          </a:rPr>
                          <m:t>𝑨</m:t>
                        </m:r>
                      </m:e>
                    </m:d>
                    <m:r>
                      <a:rPr lang="de-DE" b="1" i="1" dirty="0" smtClean="0">
                        <a:latin typeface="Cambria Math" panose="02040503050406030204" pitchFamily="18" charset="0"/>
                        <a:ea typeface="Cambria Math" panose="02040503050406030204" pitchFamily="18" charset="0"/>
                      </a:rPr>
                      <m:t>⊆</m:t>
                    </m:r>
                    <m:r>
                      <a:rPr lang="en-GB" b="1" i="1" dirty="0">
                        <a:latin typeface="Cambria Math" panose="02040503050406030204" pitchFamily="18" charset="0"/>
                      </a:rPr>
                      <m:t>𝑿</m:t>
                    </m:r>
                  </m:oMath>
                </a14:m>
                <a:r>
                  <a:rPr lang="en-GB" dirty="0"/>
                  <a:t>, and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𝒳</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𝒳</m:t>
                            </m:r>
                          </m:sub>
                        </m:sSub>
                      </m:e>
                    </m:d>
                  </m:oMath>
                </a14:m>
                <a:r>
                  <a:rPr lang="en-GB" dirty="0"/>
                  <a:t> a constraint on </a:t>
                </a:r>
                <a14:m>
                  <m:oMath xmlns:m="http://schemas.openxmlformats.org/officeDocument/2006/math">
                    <m:r>
                      <a:rPr lang="en-GB" b="1" i="1" dirty="0">
                        <a:latin typeface="Cambria Math" panose="02040503050406030204" pitchFamily="18" charset="0"/>
                      </a:rPr>
                      <m:t>𝑿</m:t>
                    </m:r>
                  </m:oMath>
                </a14:m>
                <a:endParaRPr lang="en-GB" dirty="0"/>
              </a:p>
              <a:p>
                <a:r>
                  <a:rPr lang="en-GB" dirty="0"/>
                  <a:t>Then, a parcluster </a:t>
                </a:r>
                <a14:m>
                  <m:oMath xmlns:m="http://schemas.openxmlformats.org/officeDocument/2006/math">
                    <m:r>
                      <a:rPr lang="de-DE" b="1" i="1" dirty="0" smtClean="0">
                        <a:latin typeface="Cambria Math" panose="02040503050406030204" pitchFamily="18" charset="0"/>
                      </a:rPr>
                      <m:t>𝑪</m:t>
                    </m:r>
                  </m:oMath>
                </a14:m>
                <a:r>
                  <a:rPr lang="en-GB" dirty="0"/>
                  <a:t> is given by </a:t>
                </a:r>
              </a:p>
              <a:p>
                <a:pPr marL="0" indent="0">
                  <a:buNone/>
                </a:pPr>
                <a14:m>
                  <m:oMathPara xmlns:m="http://schemas.openxmlformats.org/officeDocument/2006/math">
                    <m:oMathParaPr>
                      <m:jc m:val="centerGroup"/>
                    </m:oMathParaPr>
                    <m:oMath xmlns:m="http://schemas.openxmlformats.org/officeDocument/2006/math">
                      <m:r>
                        <a:rPr lang="en-GB" i="1" smtClean="0">
                          <a:solidFill>
                            <a:schemeClr val="accent1"/>
                          </a:solidFill>
                          <a:latin typeface="Cambria Math" panose="02040503050406030204" pitchFamily="18" charset="0"/>
                          <a:ea typeface="Cambria Math" panose="02040503050406030204" pitchFamily="18" charset="0"/>
                        </a:rPr>
                        <m:t>∀</m:t>
                      </m:r>
                      <m:r>
                        <a:rPr lang="de-DE" b="1" i="1">
                          <a:solidFill>
                            <a:schemeClr val="accent1"/>
                          </a:solidFill>
                          <a:latin typeface="Cambria Math" panose="02040503050406030204" pitchFamily="18" charset="0"/>
                          <a:ea typeface="Cambria Math" panose="02040503050406030204" pitchFamily="18" charset="0"/>
                        </a:rPr>
                        <m:t>𝒙</m:t>
                      </m:r>
                      <m:r>
                        <a:rPr lang="de-DE" i="1">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ea typeface="Cambria Math" panose="02040503050406030204" pitchFamily="18" charset="0"/>
                            </a:rPr>
                          </m:ctrlPr>
                        </m:sSubPr>
                        <m:e>
                          <m:r>
                            <a:rPr lang="de-DE" i="1">
                              <a:solidFill>
                                <a:schemeClr val="accent1"/>
                              </a:solidFill>
                              <a:latin typeface="Cambria Math" panose="02040503050406030204" pitchFamily="18" charset="0"/>
                              <a:ea typeface="Cambria Math" panose="02040503050406030204" pitchFamily="18" charset="0"/>
                            </a:rPr>
                            <m:t>𝐶</m:t>
                          </m:r>
                        </m:e>
                        <m:sub>
                          <m:r>
                            <a:rPr lang="de-DE" i="1">
                              <a:solidFill>
                                <a:schemeClr val="accent1"/>
                              </a:solidFill>
                              <a:latin typeface="Cambria Math" panose="02040503050406030204" pitchFamily="18" charset="0"/>
                              <a:ea typeface="Cambria Math" panose="02040503050406030204" pitchFamily="18" charset="0"/>
                            </a:rPr>
                            <m:t>𝒳</m:t>
                          </m:r>
                        </m:sub>
                      </m:sSub>
                      <m:r>
                        <a:rPr lang="de-DE">
                          <a:solidFill>
                            <a:schemeClr val="accent1"/>
                          </a:solidFill>
                          <a:latin typeface="Cambria Math" panose="02040503050406030204" pitchFamily="18" charset="0"/>
                          <a:ea typeface="Cambria Math" panose="02040503050406030204" pitchFamily="18" charset="0"/>
                        </a:rPr>
                        <m:t> :</m:t>
                      </m:r>
                      <m:sSub>
                        <m:sSubPr>
                          <m:ctrlPr>
                            <a:rPr lang="de-DE" b="1" i="1" dirty="0">
                              <a:solidFill>
                                <a:schemeClr val="accent1"/>
                              </a:solidFill>
                              <a:latin typeface="Cambria Math" panose="02040503050406030204" pitchFamily="18" charset="0"/>
                              <a:ea typeface="Cambria Math" panose="02040503050406030204" pitchFamily="18" charset="0"/>
                            </a:rPr>
                          </m:ctrlPr>
                        </m:sSubPr>
                        <m:e>
                          <m:r>
                            <a:rPr lang="de-DE" b="1" i="1" dirty="0">
                              <a:solidFill>
                                <a:schemeClr val="accent1"/>
                              </a:solidFill>
                              <a:latin typeface="Cambria Math" panose="02040503050406030204" pitchFamily="18" charset="0"/>
                            </a:rPr>
                            <m:t>𝑨</m:t>
                          </m:r>
                        </m:e>
                        <m:sub>
                          <m:r>
                            <a:rPr lang="de-DE" b="1" i="1" dirty="0">
                              <a:solidFill>
                                <a:schemeClr val="accent1"/>
                              </a:solidFill>
                              <a:latin typeface="Cambria Math" panose="02040503050406030204" pitchFamily="18" charset="0"/>
                            </a:rPr>
                            <m:t>|</m:t>
                          </m:r>
                          <m:d>
                            <m:dPr>
                              <m:ctrlPr>
                                <a:rPr lang="de-DE" b="1" i="1" dirty="0">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ea typeface="Cambria Math" panose="02040503050406030204" pitchFamily="18" charset="0"/>
                                </a:rPr>
                                <m:t>𝒳</m:t>
                              </m:r>
                              <m:r>
                                <a:rPr lang="de-DE" i="1">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ea typeface="Cambria Math" panose="02040503050406030204" pitchFamily="18" charset="0"/>
                                    </a:rPr>
                                  </m:ctrlPr>
                                </m:sSubPr>
                                <m:e>
                                  <m:r>
                                    <a:rPr lang="de-DE" i="1">
                                      <a:solidFill>
                                        <a:schemeClr val="accent1"/>
                                      </a:solidFill>
                                      <a:latin typeface="Cambria Math" panose="02040503050406030204" pitchFamily="18" charset="0"/>
                                      <a:ea typeface="Cambria Math" panose="02040503050406030204" pitchFamily="18" charset="0"/>
                                    </a:rPr>
                                    <m:t>𝐶</m:t>
                                  </m:r>
                                </m:e>
                                <m:sub>
                                  <m:r>
                                    <a:rPr lang="de-DE" i="1">
                                      <a:solidFill>
                                        <a:schemeClr val="accent1"/>
                                      </a:solidFill>
                                      <a:latin typeface="Cambria Math" panose="02040503050406030204" pitchFamily="18" charset="0"/>
                                      <a:ea typeface="Cambria Math" panose="02040503050406030204" pitchFamily="18" charset="0"/>
                                    </a:rPr>
                                    <m:t>𝒳</m:t>
                                  </m:r>
                                </m:sub>
                              </m:sSub>
                            </m:e>
                          </m:d>
                        </m:sub>
                      </m:sSub>
                    </m:oMath>
                  </m:oMathPara>
                </a14:m>
                <a:endParaRPr lang="en-GB" dirty="0"/>
              </a:p>
              <a:p>
                <a:pPr lvl="1"/>
                <a14:m>
                  <m:oMath xmlns:m="http://schemas.openxmlformats.org/officeDocument/2006/math">
                    <m:sSub>
                      <m:sSubPr>
                        <m:ctrlPr>
                          <a:rPr lang="de-DE" b="1"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rPr>
                          <m:t>𝑨</m:t>
                        </m:r>
                      </m:e>
                      <m:sub>
                        <m:r>
                          <a:rPr lang="de-DE" b="1" i="1" dirty="0">
                            <a:latin typeface="Cambria Math" panose="02040503050406030204" pitchFamily="18" charset="0"/>
                          </a:rPr>
                          <m:t>|</m:t>
                        </m:r>
                        <m:d>
                          <m:dPr>
                            <m:ctrlPr>
                              <a:rPr lang="de-DE" b="1" i="1" dirty="0">
                                <a:latin typeface="Cambria Math" panose="02040503050406030204" pitchFamily="18" charset="0"/>
                              </a:rPr>
                            </m:ctrlPr>
                          </m:dPr>
                          <m:e>
                            <m:r>
                              <a:rPr lang="de-DE" i="1">
                                <a:latin typeface="Cambria Math" panose="02040503050406030204" pitchFamily="18" charset="0"/>
                                <a:ea typeface="Cambria Math" panose="02040503050406030204" pitchFamily="18" charset="0"/>
                              </a:rPr>
                              <m:t>𝒳</m:t>
                            </m:r>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i="1">
                                    <a:latin typeface="Cambria Math" panose="02040503050406030204" pitchFamily="18" charset="0"/>
                                    <a:ea typeface="Cambria Math" panose="02040503050406030204" pitchFamily="18" charset="0"/>
                                  </a:rPr>
                                  <m:t>𝒳</m:t>
                                </m:r>
                              </m:sub>
                            </m:sSub>
                          </m:e>
                        </m:d>
                      </m:sub>
                    </m:sSub>
                  </m:oMath>
                </a14:m>
                <a:r>
                  <a:rPr lang="en-GB" dirty="0"/>
                  <a:t> for short</a:t>
                </a:r>
              </a:p>
              <a:p>
                <a:pPr lvl="2"/>
                <a:r>
                  <a:rPr lang="en-GB" dirty="0"/>
                  <a:t>Again,</a:t>
                </a:r>
                <a:r>
                  <a:rPr lang="de-DE" b="1" dirty="0"/>
                  <a:t> </a:t>
                </a:r>
                <a14:m>
                  <m:oMath xmlns:m="http://schemas.openxmlformats.org/officeDocument/2006/math">
                    <m:d>
                      <m:dPr>
                        <m:ctrlPr>
                          <a:rPr lang="de-DE" b="1" i="1" dirty="0">
                            <a:latin typeface="Cambria Math" panose="02040503050406030204" pitchFamily="18" charset="0"/>
                          </a:rPr>
                        </m:ctrlPr>
                      </m:dPr>
                      <m:e>
                        <m:r>
                          <a:rPr lang="de-DE" i="1">
                            <a:latin typeface="Cambria Math" panose="02040503050406030204" pitchFamily="18" charset="0"/>
                            <a:ea typeface="Cambria Math" panose="02040503050406030204" pitchFamily="18" charset="0"/>
                          </a:rPr>
                          <m:t>𝒳</m:t>
                        </m:r>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i="1">
                                <a:latin typeface="Cambria Math" panose="02040503050406030204" pitchFamily="18" charset="0"/>
                                <a:ea typeface="Cambria Math" panose="02040503050406030204" pitchFamily="18" charset="0"/>
                              </a:rPr>
                              <m:t>𝒳</m:t>
                            </m:r>
                          </m:sub>
                        </m:sSub>
                      </m:e>
                    </m:d>
                  </m:oMath>
                </a14:m>
                <a:r>
                  <a:rPr lang="en-GB" dirty="0"/>
                  <a:t> can be omitted if </a:t>
                </a:r>
                <a14:m>
                  <m:oMath xmlns:m="http://schemas.openxmlformats.org/officeDocument/2006/math">
                    <m:r>
                      <a:rPr lang="de-DE" b="0" i="1" smtClean="0">
                        <a:latin typeface="Cambria Math" panose="02040503050406030204" pitchFamily="18" charset="0"/>
                      </a:rPr>
                      <m:t>⊤</m:t>
                    </m:r>
                  </m:oMath>
                </a14:m>
                <a:r>
                  <a:rPr lang="en-GB" dirty="0"/>
                  <a:t> constraint encoded</a:t>
                </a:r>
              </a:p>
              <a:p>
                <a:pPr lvl="1"/>
                <a:r>
                  <a:rPr lang="en-GB" dirty="0"/>
                  <a:t>Depicted as a round shape containing </a:t>
                </a:r>
                <a14:m>
                  <m:oMath xmlns:m="http://schemas.openxmlformats.org/officeDocument/2006/math">
                    <m:r>
                      <a:rPr lang="de-DE" b="1" i="1" dirty="0" smtClean="0">
                        <a:solidFill>
                          <a:schemeClr val="tx1"/>
                        </a:solidFill>
                        <a:latin typeface="Cambria Math" panose="02040503050406030204" pitchFamily="18" charset="0"/>
                      </a:rPr>
                      <m:t>𝑨</m:t>
                    </m:r>
                  </m:oMath>
                </a14:m>
                <a:r>
                  <a:rPr lang="en-GB" dirty="0"/>
                  <a:t> or just </a:t>
                </a:r>
                <a14:m>
                  <m:oMath xmlns:m="http://schemas.openxmlformats.org/officeDocument/2006/math">
                    <m:r>
                      <a:rPr lang="de-DE" b="1" i="1" dirty="0">
                        <a:latin typeface="Cambria Math" panose="02040503050406030204" pitchFamily="18" charset="0"/>
                      </a:rPr>
                      <m:t>𝑨</m:t>
                    </m:r>
                  </m:oMath>
                </a14:m>
                <a:endParaRPr lang="en-GB" dirty="0"/>
              </a:p>
              <a:p>
                <a:pPr lvl="2"/>
                <a:r>
                  <a:rPr lang="en-GB" dirty="0"/>
                  <a:t>Again, constraint usually not depicted</a:t>
                </a:r>
              </a:p>
              <a:p>
                <a:pPr lvl="1"/>
                <a:r>
                  <a:rPr lang="en-GB" dirty="0"/>
                  <a:t>E.g., parcluster </a:t>
                </a:r>
                <a14:m>
                  <m:oMath xmlns:m="http://schemas.openxmlformats.org/officeDocument/2006/math">
                    <m:sSub>
                      <m:sSubPr>
                        <m:ctrlPr>
                          <a:rPr lang="de-DE" b="1" i="1" dirty="0" smtClean="0">
                            <a:solidFill>
                              <a:schemeClr val="tx1">
                                <a:lumMod val="60000"/>
                                <a:lumOff val="40000"/>
                              </a:schemeClr>
                            </a:solidFill>
                            <a:latin typeface="Cambria Math" panose="02040503050406030204" pitchFamily="18" charset="0"/>
                          </a:rPr>
                        </m:ctrlPr>
                      </m:sSubPr>
                      <m:e>
                        <m:r>
                          <a:rPr lang="de-DE"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a14:m>
                <a:endParaRPr lang="en-GB" dirty="0">
                  <a:solidFill>
                    <a:schemeClr val="tx1">
                      <a:lumMod val="60000"/>
                      <a:lumOff val="40000"/>
                    </a:schemeClr>
                  </a:solidFill>
                </a:endParaRPr>
              </a:p>
              <a:p>
                <a:pPr marL="914400" lvl="2" indent="0">
                  <a:buNone/>
                </a:pPr>
                <a14:m>
                  <m:oMathPara xmlns:m="http://schemas.openxmlformats.org/officeDocument/2006/math">
                    <m:oMathParaPr>
                      <m:jc m:val="centerGroup"/>
                    </m:oMathParaPr>
                    <m:oMath xmlns:m="http://schemas.openxmlformats.org/officeDocument/2006/math">
                      <m:r>
                        <a:rPr lang="de-DE"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b="0" i="1" smtClean="0">
                          <a:solidFill>
                            <a:schemeClr val="tx1">
                              <a:lumMod val="60000"/>
                              <a:lumOff val="40000"/>
                            </a:schemeClr>
                          </a:solidFill>
                          <a:latin typeface="Cambria Math" panose="02040503050406030204" pitchFamily="18" charset="0"/>
                          <a:ea typeface="Cambria Math" panose="02040503050406030204" pitchFamily="18" charset="0"/>
                        </a:rPr>
                        <m:t>𝑥</m:t>
                      </m:r>
                      <m:r>
                        <a:rPr lang="de-DE"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ea typeface="Cambria Math" panose="02040503050406030204" pitchFamily="18" charset="0"/>
                            </a:rPr>
                            <m:t>𝑋</m:t>
                          </m:r>
                        </m:e>
                      </m:d>
                      <m:r>
                        <a:rPr lang="de-DE" b="0" i="1" smtClean="0">
                          <a:solidFill>
                            <a:schemeClr val="tx1">
                              <a:lumMod val="60000"/>
                              <a:lumOff val="40000"/>
                            </a:schemeClr>
                          </a:solidFill>
                          <a:latin typeface="Cambria Math" panose="02040503050406030204" pitchFamily="18" charset="0"/>
                          <a:ea typeface="Cambria Math" panose="02040503050406030204" pitchFamily="18" charset="0"/>
                        </a:rPr>
                        <m:t> :</m:t>
                      </m:r>
                      <m:sSub>
                        <m:sSubPr>
                          <m:ctrlPr>
                            <a:rPr lang="de-DE"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d>
                            <m:dPr>
                              <m:begChr m:val="{"/>
                              <m:endChr m:val="}"/>
                              <m:ctrlPr>
                                <a:rPr lang="de-DE"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𝐸𝑝𝑖𝑑</m:t>
                              </m:r>
                              <m:r>
                                <a:rPr lang="de-DE" b="0" i="1" smtClean="0">
                                  <a:solidFill>
                                    <a:schemeClr val="tx1">
                                      <a:lumMod val="60000"/>
                                      <a:lumOff val="40000"/>
                                    </a:schemeClr>
                                  </a:solidFill>
                                  <a:latin typeface="Cambria Math" panose="02040503050406030204" pitchFamily="18" charset="0"/>
                                </a:rPr>
                                <m:t>,</m:t>
                              </m:r>
                              <m:r>
                                <a:rPr lang="de-DE" b="0" i="1" smtClean="0">
                                  <a:solidFill>
                                    <a:schemeClr val="tx1">
                                      <a:lumMod val="60000"/>
                                      <a:lumOff val="40000"/>
                                    </a:schemeClr>
                                  </a:solidFill>
                                  <a:latin typeface="Cambria Math" panose="02040503050406030204" pitchFamily="18" charset="0"/>
                                </a:rPr>
                                <m:t>𝑆𝑖𝑐𝑘</m:t>
                              </m:r>
                              <m:d>
                                <m:dPr>
                                  <m:ctrlPr>
                                    <a:rPr lang="de-DE" b="0" i="1" smtClean="0">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𝑥</m:t>
                                  </m:r>
                                </m:e>
                              </m:d>
                              <m:r>
                                <a:rPr lang="de-DE" b="0" i="1" smtClean="0">
                                  <a:solidFill>
                                    <a:schemeClr val="tx1">
                                      <a:lumMod val="60000"/>
                                      <a:lumOff val="40000"/>
                                    </a:schemeClr>
                                  </a:solidFill>
                                  <a:latin typeface="Cambria Math" panose="02040503050406030204" pitchFamily="18" charset="0"/>
                                </a:rPr>
                                <m:t>,</m:t>
                              </m:r>
                              <m:r>
                                <a:rPr lang="de-DE" b="0" i="1" smtClean="0">
                                  <a:solidFill>
                                    <a:schemeClr val="tx1">
                                      <a:lumMod val="60000"/>
                                      <a:lumOff val="40000"/>
                                    </a:schemeClr>
                                  </a:solidFill>
                                  <a:latin typeface="Cambria Math" panose="02040503050406030204" pitchFamily="18" charset="0"/>
                                </a:rPr>
                                <m:t>𝑇𝑟𝑎𝑣𝑒𝑙</m:t>
                              </m:r>
                              <m:d>
                                <m:dPr>
                                  <m:ctrlPr>
                                    <a:rPr lang="de-DE" b="0" i="1" smtClean="0">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𝑥</m:t>
                                  </m:r>
                                </m:e>
                              </m:d>
                            </m:e>
                          </m:d>
                        </m:e>
                        <m:sub>
                          <m:r>
                            <a:rPr lang="de-DE" b="0" i="1" smtClean="0">
                              <a:solidFill>
                                <a:schemeClr val="tx1">
                                  <a:lumMod val="60000"/>
                                  <a:lumOff val="40000"/>
                                </a:schemeClr>
                              </a:solidFill>
                              <a:latin typeface="Cambria Math" panose="02040503050406030204" pitchFamily="18" charset="0"/>
                            </a:rPr>
                            <m:t>|</m:t>
                          </m:r>
                          <m:d>
                            <m:dPr>
                              <m:ctrlPr>
                                <a:rPr lang="de-DE" b="0" i="1" smtClean="0">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r>
                                <a:rPr lang="de-DE" b="0" i="1" smtClean="0">
                                  <a:solidFill>
                                    <a:schemeClr val="tx1">
                                      <a:lumMod val="60000"/>
                                      <a:lumOff val="40000"/>
                                    </a:schemeClr>
                                  </a:solidFill>
                                  <a:latin typeface="Cambria Math" panose="02040503050406030204" pitchFamily="18" charset="0"/>
                                </a:rPr>
                                <m:t>,</m:t>
                              </m:r>
                              <m:r>
                                <a:rPr lang="de-DE"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i="1">
                                      <a:solidFill>
                                        <a:schemeClr val="tx1">
                                          <a:lumMod val="60000"/>
                                          <a:lumOff val="40000"/>
                                        </a:schemeClr>
                                      </a:solidFill>
                                      <a:latin typeface="Cambria Math" panose="02040503050406030204" pitchFamily="18" charset="0"/>
                                      <a:ea typeface="Cambria Math" panose="02040503050406030204" pitchFamily="18" charset="0"/>
                                    </a:rPr>
                                  </m:ctrlPr>
                                </m:dPr>
                                <m:e>
                                  <m:r>
                                    <a:rPr lang="de-DE" i="1">
                                      <a:solidFill>
                                        <a:schemeClr val="tx1">
                                          <a:lumMod val="60000"/>
                                          <a:lumOff val="40000"/>
                                        </a:schemeClr>
                                      </a:solidFill>
                                      <a:latin typeface="Cambria Math" panose="02040503050406030204" pitchFamily="18" charset="0"/>
                                      <a:ea typeface="Cambria Math" panose="02040503050406030204" pitchFamily="18" charset="0"/>
                                    </a:rPr>
                                    <m:t>𝑋</m:t>
                                  </m:r>
                                </m:e>
                              </m:d>
                            </m:e>
                          </m:d>
                        </m:sub>
                      </m:sSub>
                    </m:oMath>
                  </m:oMathPara>
                </a14:m>
                <a:br>
                  <a:rPr lang="de-DE" b="0" dirty="0">
                    <a:solidFill>
                      <a:schemeClr val="tx1">
                        <a:lumMod val="60000"/>
                        <a:lumOff val="40000"/>
                      </a:schemeClr>
                    </a:solidFill>
                  </a:rPr>
                </a:br>
                <a14:m>
                  <m:oMath xmlns:m="http://schemas.openxmlformats.org/officeDocument/2006/math">
                    <m:r>
                      <a:rPr lang="de-DE" b="0" i="1" smtClean="0">
                        <a:solidFill>
                          <a:schemeClr val="tx1">
                            <a:lumMod val="60000"/>
                            <a:lumOff val="40000"/>
                          </a:schemeClr>
                        </a:solidFill>
                        <a:latin typeface="Cambria Math" panose="02040503050406030204" pitchFamily="18" charset="0"/>
                      </a:rPr>
                      <m:t>=</m:t>
                    </m:r>
                  </m:oMath>
                </a14:m>
                <a:r>
                  <a:rPr lang="de-DE" dirty="0">
                    <a:solidFill>
                      <a:schemeClr val="tx1">
                        <a:lumMod val="60000"/>
                        <a:lumOff val="40000"/>
                      </a:schemeClr>
                    </a:solidFill>
                    <a:ea typeface="Cambria Math" panose="02040503050406030204" pitchFamily="18" charset="0"/>
                  </a:rPr>
                  <a:t> </a:t>
                </a:r>
                <a14:m>
                  <m:oMath xmlns:m="http://schemas.openxmlformats.org/officeDocument/2006/math">
                    <m:sSub>
                      <m:sSubPr>
                        <m:ctrlPr>
                          <a:rPr lang="de-DE" i="1">
                            <a:solidFill>
                              <a:schemeClr val="tx1">
                                <a:lumMod val="60000"/>
                                <a:lumOff val="40000"/>
                              </a:schemeClr>
                            </a:solidFill>
                            <a:latin typeface="Cambria Math" panose="02040503050406030204" pitchFamily="18" charset="0"/>
                            <a:ea typeface="Cambria Math" panose="02040503050406030204" pitchFamily="18" charset="0"/>
                          </a:rPr>
                        </m:ctrlPr>
                      </m:sSubPr>
                      <m:e>
                        <m:d>
                          <m:dPr>
                            <m:begChr m:val="{"/>
                            <m:endChr m:val="}"/>
                            <m:ctrlPr>
                              <a:rPr lang="de-DE" i="1">
                                <a:solidFill>
                                  <a:schemeClr val="tx1">
                                    <a:lumMod val="60000"/>
                                    <a:lumOff val="40000"/>
                                  </a:schemeClr>
                                </a:solidFill>
                                <a:latin typeface="Cambria Math" panose="02040503050406030204" pitchFamily="18" charset="0"/>
                                <a:ea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𝐸𝑝𝑖𝑑</m:t>
                            </m:r>
                            <m:r>
                              <a:rPr lang="de-DE" i="1">
                                <a:solidFill>
                                  <a:schemeClr val="tx1">
                                    <a:lumMod val="60000"/>
                                    <a:lumOff val="40000"/>
                                  </a:schemeClr>
                                </a:solidFill>
                                <a:latin typeface="Cambria Math" panose="02040503050406030204" pitchFamily="18" charset="0"/>
                              </a:rPr>
                              <m:t>,</m:t>
                            </m:r>
                            <m:r>
                              <a:rPr lang="de-DE" i="1">
                                <a:solidFill>
                                  <a:schemeClr val="tx1">
                                    <a:lumMod val="60000"/>
                                    <a:lumOff val="40000"/>
                                  </a:schemeClr>
                                </a:solidFill>
                                <a:latin typeface="Cambria Math" panose="02040503050406030204" pitchFamily="18" charset="0"/>
                              </a:rPr>
                              <m:t>𝑆𝑖𝑐𝑘</m:t>
                            </m:r>
                            <m:d>
                              <m:dPr>
                                <m:ctrlPr>
                                  <a:rPr lang="de-DE" i="1">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r>
                              <a:rPr lang="de-DE" i="1">
                                <a:solidFill>
                                  <a:schemeClr val="tx1">
                                    <a:lumMod val="60000"/>
                                    <a:lumOff val="40000"/>
                                  </a:schemeClr>
                                </a:solidFill>
                                <a:latin typeface="Cambria Math" panose="02040503050406030204" pitchFamily="18" charset="0"/>
                              </a:rPr>
                              <m:t>,</m:t>
                            </m:r>
                            <m:r>
                              <a:rPr lang="de-DE" i="1">
                                <a:solidFill>
                                  <a:schemeClr val="tx1">
                                    <a:lumMod val="60000"/>
                                    <a:lumOff val="40000"/>
                                  </a:schemeClr>
                                </a:solidFill>
                                <a:latin typeface="Cambria Math" panose="02040503050406030204" pitchFamily="18" charset="0"/>
                              </a:rPr>
                              <m:t>𝑇𝑟𝑎𝑣𝑒𝑙</m:t>
                            </m:r>
                            <m:d>
                              <m:dPr>
                                <m:ctrlPr>
                                  <a:rPr lang="de-DE" i="1">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e>
                        </m:d>
                      </m:e>
                      <m:sub>
                        <m:r>
                          <a:rPr lang="de-DE" i="1">
                            <a:solidFill>
                              <a:schemeClr val="tx1">
                                <a:lumMod val="60000"/>
                                <a:lumOff val="40000"/>
                              </a:schemeClr>
                            </a:solidFill>
                            <a:latin typeface="Cambria Math" panose="02040503050406030204" pitchFamily="18" charset="0"/>
                          </a:rPr>
                          <m:t>|</m:t>
                        </m:r>
                        <m:d>
                          <m:dPr>
                            <m:ctrlPr>
                              <a:rPr lang="de-DE" i="1">
                                <a:solidFill>
                                  <a:schemeClr val="tx1">
                                    <a:lumMod val="60000"/>
                                    <a:lumOff val="40000"/>
                                  </a:schemeClr>
                                </a:solidFill>
                                <a:latin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𝑋</m:t>
                            </m:r>
                            <m:r>
                              <a:rPr lang="de-DE" i="1">
                                <a:solidFill>
                                  <a:schemeClr val="tx1">
                                    <a:lumMod val="60000"/>
                                    <a:lumOff val="40000"/>
                                  </a:schemeClr>
                                </a:solidFill>
                                <a:latin typeface="Cambria Math" panose="02040503050406030204" pitchFamily="18" charset="0"/>
                              </a:rPr>
                              <m:t>,</m:t>
                            </m:r>
                            <m:r>
                              <a:rPr lang="de-DE" i="1">
                                <a:solidFill>
                                  <a:schemeClr val="tx1">
                                    <a:lumMod val="60000"/>
                                    <a:lumOff val="40000"/>
                                  </a:schemeClr>
                                </a:solidFill>
                                <a:latin typeface="Cambria Math" panose="02040503050406030204" pitchFamily="18" charset="0"/>
                                <a:ea typeface="Cambria Math" panose="02040503050406030204" pitchFamily="18" charset="0"/>
                              </a:rPr>
                              <m:t>𝒟</m:t>
                            </m:r>
                            <m:d>
                              <m:dPr>
                                <m:ctrlPr>
                                  <a:rPr lang="de-DE" i="1">
                                    <a:solidFill>
                                      <a:schemeClr val="tx1">
                                        <a:lumMod val="60000"/>
                                        <a:lumOff val="40000"/>
                                      </a:schemeClr>
                                    </a:solidFill>
                                    <a:latin typeface="Cambria Math" panose="02040503050406030204" pitchFamily="18" charset="0"/>
                                    <a:ea typeface="Cambria Math" panose="02040503050406030204" pitchFamily="18" charset="0"/>
                                  </a:rPr>
                                </m:ctrlPr>
                              </m:dPr>
                              <m:e>
                                <m:r>
                                  <a:rPr lang="de-DE" i="1">
                                    <a:solidFill>
                                      <a:schemeClr val="tx1">
                                        <a:lumMod val="60000"/>
                                        <a:lumOff val="40000"/>
                                      </a:schemeClr>
                                    </a:solidFill>
                                    <a:latin typeface="Cambria Math" panose="02040503050406030204" pitchFamily="18" charset="0"/>
                                    <a:ea typeface="Cambria Math" panose="02040503050406030204" pitchFamily="18" charset="0"/>
                                  </a:rPr>
                                  <m:t>𝑋</m:t>
                                </m:r>
                              </m:e>
                            </m:d>
                          </m:e>
                        </m:d>
                      </m:sub>
                    </m:sSub>
                  </m:oMath>
                </a14:m>
                <a:br>
                  <a:rPr lang="de-DE" i="1" dirty="0">
                    <a:solidFill>
                      <a:schemeClr val="tx1">
                        <a:lumMod val="60000"/>
                        <a:lumOff val="40000"/>
                      </a:schemeClr>
                    </a:solidFill>
                    <a:latin typeface="Cambria Math" panose="02040503050406030204" pitchFamily="18" charset="0"/>
                    <a:ea typeface="Cambria Math" panose="02040503050406030204" pitchFamily="18" charset="0"/>
                  </a:rPr>
                </a:br>
                <a14:m>
                  <m:oMath xmlns:m="http://schemas.openxmlformats.org/officeDocument/2006/math">
                    <m:r>
                      <a:rPr lang="de-DE" b="0" i="1" smtClean="0">
                        <a:solidFill>
                          <a:schemeClr val="tx1">
                            <a:lumMod val="60000"/>
                            <a:lumOff val="40000"/>
                          </a:schemeClr>
                        </a:solidFill>
                        <a:latin typeface="Cambria Math" panose="02040503050406030204" pitchFamily="18" charset="0"/>
                        <a:ea typeface="Cambria Math" panose="02040503050406030204" pitchFamily="18" charset="0"/>
                      </a:rPr>
                      <m:t>=</m:t>
                    </m:r>
                  </m:oMath>
                </a14:m>
                <a:r>
                  <a:rPr lang="de-DE" dirty="0">
                    <a:solidFill>
                      <a:schemeClr val="tx1">
                        <a:lumMod val="60000"/>
                        <a:lumOff val="40000"/>
                      </a:schemeClr>
                    </a:solidFill>
                    <a:ea typeface="Cambria Math" panose="02040503050406030204" pitchFamily="18" charset="0"/>
                  </a:rPr>
                  <a:t> </a:t>
                </a:r>
                <a14:m>
                  <m:oMath xmlns:m="http://schemas.openxmlformats.org/officeDocument/2006/math">
                    <m:d>
                      <m:dPr>
                        <m:begChr m:val="{"/>
                        <m:endChr m:val="}"/>
                        <m:ctrlPr>
                          <a:rPr lang="de-DE" i="1">
                            <a:solidFill>
                              <a:schemeClr val="tx1">
                                <a:lumMod val="60000"/>
                                <a:lumOff val="40000"/>
                              </a:schemeClr>
                            </a:solidFill>
                            <a:latin typeface="Cambria Math" panose="02040503050406030204" pitchFamily="18" charset="0"/>
                            <a:ea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𝐸𝑝𝑖𝑑</m:t>
                        </m:r>
                        <m:r>
                          <a:rPr lang="de-DE" i="1">
                            <a:solidFill>
                              <a:schemeClr val="tx1">
                                <a:lumMod val="60000"/>
                                <a:lumOff val="40000"/>
                              </a:schemeClr>
                            </a:solidFill>
                            <a:latin typeface="Cambria Math" panose="02040503050406030204" pitchFamily="18" charset="0"/>
                          </a:rPr>
                          <m:t>,</m:t>
                        </m:r>
                        <m:r>
                          <a:rPr lang="de-DE" i="1">
                            <a:solidFill>
                              <a:schemeClr val="tx1">
                                <a:lumMod val="60000"/>
                                <a:lumOff val="40000"/>
                              </a:schemeClr>
                            </a:solidFill>
                            <a:latin typeface="Cambria Math" panose="02040503050406030204" pitchFamily="18" charset="0"/>
                          </a:rPr>
                          <m:t>𝑆𝑖𝑐𝑘</m:t>
                        </m:r>
                        <m:d>
                          <m:dPr>
                            <m:ctrlPr>
                              <a:rPr lang="de-DE" i="1">
                                <a:solidFill>
                                  <a:schemeClr val="tx1">
                                    <a:lumMod val="60000"/>
                                    <a:lumOff val="40000"/>
                                  </a:schemeClr>
                                </a:solidFill>
                                <a:latin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𝑋</m:t>
                            </m:r>
                          </m:e>
                        </m:d>
                        <m:r>
                          <a:rPr lang="de-DE" i="1">
                            <a:solidFill>
                              <a:schemeClr val="tx1">
                                <a:lumMod val="60000"/>
                                <a:lumOff val="40000"/>
                              </a:schemeClr>
                            </a:solidFill>
                            <a:latin typeface="Cambria Math" panose="02040503050406030204" pitchFamily="18" charset="0"/>
                          </a:rPr>
                          <m:t>,</m:t>
                        </m:r>
                        <m:r>
                          <a:rPr lang="de-DE" i="1">
                            <a:solidFill>
                              <a:schemeClr val="tx1">
                                <a:lumMod val="60000"/>
                                <a:lumOff val="40000"/>
                              </a:schemeClr>
                            </a:solidFill>
                            <a:latin typeface="Cambria Math" panose="02040503050406030204" pitchFamily="18" charset="0"/>
                          </a:rPr>
                          <m:t>𝑇𝑟𝑎𝑣𝑒𝑙</m:t>
                        </m:r>
                        <m:d>
                          <m:dPr>
                            <m:ctrlPr>
                              <a:rPr lang="de-DE" i="1">
                                <a:solidFill>
                                  <a:schemeClr val="tx1">
                                    <a:lumMod val="60000"/>
                                    <a:lumOff val="40000"/>
                                  </a:schemeClr>
                                </a:solidFill>
                                <a:latin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𝑋</m:t>
                            </m:r>
                          </m:e>
                        </m:d>
                      </m:e>
                    </m:d>
                  </m:oMath>
                </a14:m>
                <a:endParaRPr lang="en-GB" dirty="0">
                  <a:solidFill>
                    <a:schemeClr val="tx1">
                      <a:lumMod val="60000"/>
                      <a:lumOff val="40000"/>
                    </a:schemeClr>
                  </a:solidFill>
                </a:endParaRPr>
              </a:p>
            </p:txBody>
          </p:sp>
        </mc:Choice>
        <mc:Fallback xmlns="">
          <p:sp>
            <p:nvSpPr>
              <p:cNvPr id="3" name="Content Placeholder 2">
                <a:extLst>
                  <a:ext uri="{FF2B5EF4-FFF2-40B4-BE49-F238E27FC236}">
                    <a16:creationId xmlns:a16="http://schemas.microsoft.com/office/drawing/2014/main" id="{360E6A99-AF4A-9342-B047-7AB10EC08340}"/>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486" t="-2486" r="-11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E73DD2E-71D3-C842-AB93-49E5146375A9}"/>
                  </a:ext>
                </a:extLst>
              </p:cNvPr>
              <p:cNvSpPr/>
              <p:nvPr/>
            </p:nvSpPr>
            <p:spPr>
              <a:xfrm>
                <a:off x="10250191" y="4279611"/>
                <a:ext cx="1519646" cy="646331"/>
              </a:xfrm>
              <a:prstGeom prst="rect">
                <a:avLst/>
              </a:prstGeom>
            </p:spPr>
            <p:txBody>
              <a:bodyPr wrap="square">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8" name="Rectangle 7">
                <a:extLst>
                  <a:ext uri="{FF2B5EF4-FFF2-40B4-BE49-F238E27FC236}">
                    <a16:creationId xmlns:a16="http://schemas.microsoft.com/office/drawing/2014/main" id="{8E73DD2E-71D3-C842-AB93-49E5146375A9}"/>
                  </a:ext>
                </a:extLst>
              </p:cNvPr>
              <p:cNvSpPr>
                <a:spLocks noRot="1" noChangeAspect="1" noMove="1" noResize="1" noEditPoints="1" noAdjustHandles="1" noChangeArrowheads="1" noChangeShapeType="1" noTextEdit="1"/>
              </p:cNvSpPr>
              <p:nvPr/>
            </p:nvSpPr>
            <p:spPr>
              <a:xfrm>
                <a:off x="10250191" y="4279611"/>
                <a:ext cx="1519646" cy="646331"/>
              </a:xfrm>
              <a:prstGeom prst="rect">
                <a:avLst/>
              </a:prstGeom>
              <a:blipFill>
                <a:blip r:embed="rId3"/>
                <a:stretch>
                  <a:fillRect l="-826"/>
                </a:stretch>
              </a:blipFill>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1E7568B0-5E4D-0B41-9422-26B9B3E2D50B}"/>
              </a:ext>
            </a:extLst>
          </p:cNvPr>
          <p:cNvGrpSpPr/>
          <p:nvPr/>
        </p:nvGrpSpPr>
        <p:grpSpPr>
          <a:xfrm>
            <a:off x="10194157" y="4929450"/>
            <a:ext cx="1637518" cy="723803"/>
            <a:chOff x="7893400" y="1663629"/>
            <a:chExt cx="1637518" cy="723803"/>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C2053CE-8470-3344-91CC-741A8A781A63}"/>
                    </a:ext>
                  </a:extLst>
                </p:cNvPr>
                <p:cNvSpPr txBox="1"/>
                <p:nvPr/>
              </p:nvSpPr>
              <p:spPr>
                <a:xfrm>
                  <a:off x="7893400" y="1663629"/>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27" name="TextBox 26">
                  <a:extLst>
                    <a:ext uri="{FF2B5EF4-FFF2-40B4-BE49-F238E27FC236}">
                      <a16:creationId xmlns:a16="http://schemas.microsoft.com/office/drawing/2014/main" id="{CC2053CE-8470-3344-91CC-741A8A781A63}"/>
                    </a:ext>
                  </a:extLst>
                </p:cNvPr>
                <p:cNvSpPr txBox="1">
                  <a:spLocks noRot="1" noChangeAspect="1" noMove="1" noResize="1" noEditPoints="1" noAdjustHandles="1" noChangeArrowheads="1" noChangeShapeType="1" noTextEdit="1"/>
                </p:cNvSpPr>
                <p:nvPr/>
              </p:nvSpPr>
              <p:spPr>
                <a:xfrm>
                  <a:off x="7893400" y="1663629"/>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3557539-DE93-B94C-A7AB-708EE9649C26}"/>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13557539-DE93-B94C-A7AB-708EE9649C26}"/>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5"/>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2B7505B2-26D1-0418-F743-4E443F64425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DBE192C3-F58D-73C3-12A3-BE763DE93263}"/>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ADF1A52-9E3C-F702-0AF4-CB0C98742637}"/>
              </a:ext>
            </a:extLst>
          </p:cNvPr>
          <p:cNvSpPr>
            <a:spLocks noGrp="1"/>
          </p:cNvSpPr>
          <p:nvPr>
            <p:ph type="sldNum" sz="quarter" idx="11"/>
          </p:nvPr>
        </p:nvSpPr>
        <p:spPr/>
        <p:txBody>
          <a:bodyPr/>
          <a:lstStyle/>
          <a:p>
            <a:fld id="{EB1502E6-D9AE-3544-B6D5-378AAA0B915F}" type="slidenum">
              <a:rPr lang="de-DE" altLang="de-DE" smtClean="0"/>
              <a:pPr/>
              <a:t>17</a:t>
            </a:fld>
            <a:endParaRPr lang="de-DE" altLang="de-DE" dirty="0"/>
          </a:p>
        </p:txBody>
      </p:sp>
    </p:spTree>
    <p:extLst>
      <p:ext uri="{BB962C8B-B14F-4D97-AF65-F5344CB8AC3E}">
        <p14:creationId xmlns:p14="http://schemas.microsoft.com/office/powerpoint/2010/main" val="293581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B513-847F-E949-856D-8B7EDEDD608A}"/>
              </a:ext>
            </a:extLst>
          </p:cNvPr>
          <p:cNvSpPr>
            <a:spLocks noGrp="1"/>
          </p:cNvSpPr>
          <p:nvPr>
            <p:ph type="title"/>
          </p:nvPr>
        </p:nvSpPr>
        <p:spPr/>
        <p:txBody>
          <a:bodyPr/>
          <a:lstStyle/>
          <a:p>
            <a:r>
              <a:rPr lang="en-GB" dirty="0"/>
              <a:t>FO Jtree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E6A99-AF4A-9342-B047-7AB10EC08340}"/>
                  </a:ext>
                </a:extLst>
              </p:cNvPr>
              <p:cNvSpPr>
                <a:spLocks noGrp="1"/>
              </p:cNvSpPr>
              <p:nvPr>
                <p:ph type="body" sz="quarter" idx="13"/>
              </p:nvPr>
            </p:nvSpPr>
            <p:spPr>
              <a:xfrm>
                <a:off x="623392" y="1509030"/>
                <a:ext cx="11087099" cy="4584266"/>
              </a:xfrm>
            </p:spPr>
            <p:txBody>
              <a:bodyPr>
                <a:normAutofit/>
              </a:bodyPr>
              <a:lstStyle/>
              <a:p>
                <a:r>
                  <a:rPr lang="en-GB" dirty="0"/>
                  <a:t>An FO jtree </a:t>
                </a:r>
                <a14:m>
                  <m:oMath xmlns:m="http://schemas.openxmlformats.org/officeDocument/2006/math">
                    <m:r>
                      <a:rPr lang="en-GB" i="1" smtClean="0">
                        <a:latin typeface="Cambria Math" panose="02040503050406030204" pitchFamily="18" charset="0"/>
                      </a:rPr>
                      <m:t>𝐽</m:t>
                    </m:r>
                  </m:oMath>
                </a14:m>
                <a:r>
                  <a:rPr lang="en-GB" dirty="0"/>
                  <a:t> for a model </a:t>
                </a:r>
                <a14:m>
                  <m:oMath xmlns:m="http://schemas.openxmlformats.org/officeDocument/2006/math">
                    <m:r>
                      <a:rPr lang="en-GB" i="1" smtClean="0">
                        <a:latin typeface="Cambria Math" panose="02040503050406030204" pitchFamily="18" charset="0"/>
                      </a:rPr>
                      <m:t>𝐺</m:t>
                    </m:r>
                  </m:oMath>
                </a14:m>
                <a:r>
                  <a:rPr lang="en-GB" dirty="0"/>
                  <a:t> is a cycle-free graph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𝐸</m:t>
                        </m:r>
                      </m:e>
                    </m:d>
                  </m:oMath>
                </a14:m>
                <a:endParaRPr lang="en-GB" b="0" dirty="0"/>
              </a:p>
              <a:p>
                <a:pPr lvl="1"/>
                <a:r>
                  <a:rPr lang="en-GB" dirty="0"/>
                  <a:t>Set of nodes </a:t>
                </a:r>
                <a14:m>
                  <m:oMath xmlns:m="http://schemas.openxmlformats.org/officeDocument/2006/math">
                    <m:r>
                      <a:rPr lang="en-GB" i="1">
                        <a:latin typeface="Cambria Math" panose="02040503050406030204" pitchFamily="18" charset="0"/>
                      </a:rPr>
                      <m:t>𝑉</m:t>
                    </m:r>
                    <m:r>
                      <a:rPr lang="en-GB" i="1">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𝑟𝑣</m:t>
                        </m:r>
                        <m:d>
                          <m:dPr>
                            <m:ctrlPr>
                              <a:rPr lang="en-GB" b="0" i="1" smtClean="0">
                                <a:latin typeface="Cambria Math" panose="02040503050406030204" pitchFamily="18" charset="0"/>
                              </a:rPr>
                            </m:ctrlPr>
                          </m:dPr>
                          <m:e>
                            <m:r>
                              <a:rPr lang="en-GB" b="0" i="1" smtClean="0">
                                <a:latin typeface="Cambria Math" panose="02040503050406030204" pitchFamily="18" charset="0"/>
                              </a:rPr>
                              <m:t>𝐺</m:t>
                            </m:r>
                          </m:e>
                        </m:d>
                      </m:sup>
                    </m:sSup>
                  </m:oMath>
                </a14:m>
                <a:endParaRPr lang="en-GB" dirty="0"/>
              </a:p>
              <a:p>
                <a:pPr lvl="2"/>
                <a:r>
                  <a:rPr lang="en-GB" dirty="0"/>
                  <a:t>I.e., nodes are sets of PRVs (parclusters)</a:t>
                </a:r>
              </a:p>
              <a:p>
                <a:pPr lvl="2"/>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2</m:t>
                        </m:r>
                      </m:e>
                      <m:sup>
                        <m:r>
                          <a:rPr lang="en-GB" i="1" smtClean="0">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sup>
                    </m:sSup>
                  </m:oMath>
                </a14:m>
                <a:r>
                  <a:rPr lang="en-GB" dirty="0"/>
                  <a:t> denotes the power set of </a:t>
                </a:r>
                <a14:m>
                  <m:oMath xmlns:m="http://schemas.openxmlformats.org/officeDocument/2006/math">
                    <m:r>
                      <a:rPr lang="en-GB" i="1">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oMath>
                </a14:m>
                <a:endParaRPr lang="en-GB" dirty="0"/>
              </a:p>
              <a:p>
                <a:pPr lvl="1"/>
                <a:r>
                  <a:rPr lang="en-GB" dirty="0"/>
                  <a:t>Set of edges </a:t>
                </a:r>
                <a14:m>
                  <m:oMath xmlns:m="http://schemas.openxmlformats.org/officeDocument/2006/math">
                    <m:r>
                      <a:rPr lang="en-GB" i="1">
                        <a:latin typeface="Cambria Math" panose="02040503050406030204" pitchFamily="18" charset="0"/>
                      </a:rPr>
                      <m:t>𝐸</m:t>
                    </m:r>
                    <m:r>
                      <a:rPr lang="en-GB"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𝑗</m:t>
                            </m:r>
                          </m:e>
                        </m:d>
                        <m:r>
                          <a:rPr lang="en-GB" b="0" i="1" smtClean="0">
                            <a:latin typeface="Cambria Math" panose="02040503050406030204" pitchFamily="18" charset="0"/>
                            <a:ea typeface="Cambria Math" panose="02040503050406030204" pitchFamily="18" charset="0"/>
                          </a:rPr>
                          <m:t> | </m:t>
                        </m:r>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𝑗</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𝑉</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𝑗</m:t>
                        </m:r>
                      </m:e>
                    </m:d>
                  </m:oMath>
                </a14:m>
                <a:r>
                  <a:rPr lang="en-GB" dirty="0"/>
                  <a:t>, </a:t>
                </a:r>
              </a:p>
              <a:p>
                <a:pPr lvl="2"/>
                <a:r>
                  <a:rPr lang="en-GB" dirty="0"/>
                  <a:t>Has to be cycle free, which includes no self-loops</a:t>
                </a:r>
              </a:p>
              <a:p>
                <a:pPr lvl="1"/>
                <a:r>
                  <a:rPr lang="en-GB" dirty="0"/>
                  <a:t>E.g., as depicted on the left</a:t>
                </a:r>
              </a:p>
              <a:p>
                <a:pPr lvl="2"/>
                <a:r>
                  <a:rPr lang="en-GB" dirty="0"/>
                  <a:t>But at this point in the </a:t>
                </a:r>
                <a:br>
                  <a:rPr lang="en-GB" dirty="0"/>
                </a:br>
                <a:r>
                  <a:rPr lang="en-GB" dirty="0"/>
                  <a:t>definition, could be any </a:t>
                </a:r>
                <a:br>
                  <a:rPr lang="en-GB" dirty="0"/>
                </a:br>
                <a:r>
                  <a:rPr lang="en-GB" dirty="0"/>
                  <a:t>subsets of PRVs</a:t>
                </a:r>
              </a:p>
            </p:txBody>
          </p:sp>
        </mc:Choice>
        <mc:Fallback xmlns="">
          <p:sp>
            <p:nvSpPr>
              <p:cNvPr id="3" name="Content Placeholder 2">
                <a:extLst>
                  <a:ext uri="{FF2B5EF4-FFF2-40B4-BE49-F238E27FC236}">
                    <a16:creationId xmlns:a16="http://schemas.microsoft.com/office/drawing/2014/main" id="{360E6A99-AF4A-9342-B047-7AB10EC08340}"/>
                  </a:ext>
                </a:extLst>
              </p:cNvPr>
              <p:cNvSpPr>
                <a:spLocks noGrp="1" noRot="1" noChangeAspect="1" noMove="1" noResize="1" noEditPoints="1" noAdjustHandles="1" noChangeArrowheads="1" noChangeShapeType="1" noTextEdit="1"/>
              </p:cNvSpPr>
              <p:nvPr>
                <p:ph type="body" sz="quarter" idx="13"/>
              </p:nvPr>
            </p:nvSpPr>
            <p:spPr>
              <a:xfrm>
                <a:off x="623392" y="1509030"/>
                <a:ext cx="11087099" cy="4584266"/>
              </a:xfrm>
              <a:blipFill>
                <a:blip r:embed="rId2"/>
                <a:stretch>
                  <a:fillRect l="-1829" t="-2210"/>
                </a:stretch>
              </a:blipFill>
            </p:spPr>
            <p:txBody>
              <a:bodyPr/>
              <a:lstStyle/>
              <a:p>
                <a:r>
                  <a:rPr lang="en-DE">
                    <a:noFill/>
                  </a:rPr>
                  <a:t> </a:t>
                </a:r>
              </a:p>
            </p:txBody>
          </p:sp>
        </mc:Fallback>
      </mc:AlternateContent>
      <p:grpSp>
        <p:nvGrpSpPr>
          <p:cNvPr id="67" name="Group 66">
            <a:extLst>
              <a:ext uri="{FF2B5EF4-FFF2-40B4-BE49-F238E27FC236}">
                <a16:creationId xmlns:a16="http://schemas.microsoft.com/office/drawing/2014/main" id="{0A06A493-9A38-BF45-ADBD-7AC793BEEF6D}"/>
              </a:ext>
            </a:extLst>
          </p:cNvPr>
          <p:cNvGrpSpPr/>
          <p:nvPr/>
        </p:nvGrpSpPr>
        <p:grpSpPr>
          <a:xfrm>
            <a:off x="5543362" y="4919668"/>
            <a:ext cx="6288313" cy="952521"/>
            <a:chOff x="5589344" y="1663629"/>
            <a:chExt cx="6288313" cy="952521"/>
          </a:xfrm>
        </p:grpSpPr>
        <p:cxnSp>
          <p:nvCxnSpPr>
            <p:cNvPr id="68" name="Straight Connector 67">
              <a:extLst>
                <a:ext uri="{FF2B5EF4-FFF2-40B4-BE49-F238E27FC236}">
                  <a16:creationId xmlns:a16="http://schemas.microsoft.com/office/drawing/2014/main" id="{FCAC6345-734B-554D-B182-28408AAC78BD}"/>
                </a:ext>
              </a:extLst>
            </p:cNvPr>
            <p:cNvCxnSpPr>
              <a:cxnSpLocks/>
              <a:stCxn id="79" idx="3"/>
              <a:endCxn id="93"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BB1C1C3-8867-AE4E-A386-8C2257D818D1}"/>
                </a:ext>
              </a:extLst>
            </p:cNvPr>
            <p:cNvCxnSpPr>
              <a:cxnSpLocks/>
              <a:stCxn id="93" idx="3"/>
              <a:endCxn id="91"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AA8DF7F-9192-4D4A-B707-B07DE0169CB1}"/>
                    </a:ext>
                  </a:extLst>
                </p:cNvPr>
                <p:cNvSpPr txBox="1"/>
                <p:nvPr/>
              </p:nvSpPr>
              <p:spPr>
                <a:xfrm>
                  <a:off x="7893400" y="1663629"/>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93" name="TextBox 92">
                  <a:extLst>
                    <a:ext uri="{FF2B5EF4-FFF2-40B4-BE49-F238E27FC236}">
                      <a16:creationId xmlns:a16="http://schemas.microsoft.com/office/drawing/2014/main" id="{BAA8DF7F-9192-4D4A-B707-B07DE0169CB1}"/>
                    </a:ext>
                  </a:extLst>
                </p:cNvPr>
                <p:cNvSpPr txBox="1">
                  <a:spLocks noRot="1" noChangeAspect="1" noMove="1" noResize="1" noEditPoints="1" noAdjustHandles="1" noChangeArrowheads="1" noChangeShapeType="1" noTextEdit="1"/>
                </p:cNvSpPr>
                <p:nvPr/>
              </p:nvSpPr>
              <p:spPr>
                <a:xfrm>
                  <a:off x="7893400" y="1663629"/>
                  <a:ext cx="1631714" cy="715089"/>
                </a:xfrm>
                <a:prstGeom prst="roundRect">
                  <a:avLst/>
                </a:prstGeom>
                <a:blipFill>
                  <a:blip r:embed="rId3"/>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482B43FA-BAC6-B84D-85F6-E36E5AEAE449}"/>
                    </a:ext>
                  </a:extLst>
                </p:cNvPr>
                <p:cNvSpPr txBox="1"/>
                <p:nvPr/>
              </p:nvSpPr>
              <p:spPr>
                <a:xfrm>
                  <a:off x="10254802" y="1663629"/>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91" name="TextBox 90">
                  <a:extLst>
                    <a:ext uri="{FF2B5EF4-FFF2-40B4-BE49-F238E27FC236}">
                      <a16:creationId xmlns:a16="http://schemas.microsoft.com/office/drawing/2014/main" id="{482B43FA-BAC6-B84D-85F6-E36E5AEAE449}"/>
                    </a:ext>
                  </a:extLst>
                </p:cNvPr>
                <p:cNvSpPr txBox="1">
                  <a:spLocks noRot="1" noChangeAspect="1" noMove="1" noResize="1" noEditPoints="1" noAdjustHandles="1" noChangeArrowheads="1" noChangeShapeType="1" noTextEdit="1"/>
                </p:cNvSpPr>
                <p:nvPr/>
              </p:nvSpPr>
              <p:spPr>
                <a:xfrm>
                  <a:off x="10254802" y="1663629"/>
                  <a:ext cx="1622190" cy="715089"/>
                </a:xfrm>
                <a:prstGeom prst="roundRect">
                  <a:avLst/>
                </a:prstGeom>
                <a:blipFill>
                  <a:blip r:embed="rId4"/>
                  <a:stretch>
                    <a:fillRect/>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2537648-8145-894B-9746-FF48CD496837}"/>
                    </a:ext>
                  </a:extLst>
                </p:cNvPr>
                <p:cNvSpPr txBox="1"/>
                <p:nvPr/>
              </p:nvSpPr>
              <p:spPr>
                <a:xfrm>
                  <a:off x="5589344" y="1663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9" name="TextBox 78">
                  <a:extLst>
                    <a:ext uri="{FF2B5EF4-FFF2-40B4-BE49-F238E27FC236}">
                      <a16:creationId xmlns:a16="http://schemas.microsoft.com/office/drawing/2014/main" id="{42537648-8145-894B-9746-FF48CD496837}"/>
                    </a:ext>
                  </a:extLst>
                </p:cNvPr>
                <p:cNvSpPr txBox="1">
                  <a:spLocks noRot="1" noChangeAspect="1" noMove="1" noResize="1" noEditPoints="1" noAdjustHandles="1" noChangeArrowheads="1" noChangeShapeType="1" noTextEdit="1"/>
                </p:cNvSpPr>
                <p:nvPr/>
              </p:nvSpPr>
              <p:spPr>
                <a:xfrm>
                  <a:off x="5589344" y="1663630"/>
                  <a:ext cx="1532812" cy="715089"/>
                </a:xfrm>
                <a:prstGeom prst="roundRect">
                  <a:avLst/>
                </a:prstGeom>
                <a:blipFill>
                  <a:blip r:embed="rId5"/>
                  <a:stretch>
                    <a:fillRect/>
                  </a:stretch>
                </a:blipFill>
                <a:ln>
                  <a:solidFill>
                    <a:schemeClr val="accent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3A46B73D-1617-3C4D-89C8-A50AEF9783C3}"/>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3" name="Rectangle 72">
                  <a:extLst>
                    <a:ext uri="{FF2B5EF4-FFF2-40B4-BE49-F238E27FC236}">
                      <a16:creationId xmlns:a16="http://schemas.microsoft.com/office/drawing/2014/main" id="{3A46B73D-1617-3C4D-89C8-A50AEF9783C3}"/>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188FC655-F7B9-E645-ADF1-CE5C07552B7B}"/>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74" name="Rectangle 73">
                  <a:extLst>
                    <a:ext uri="{FF2B5EF4-FFF2-40B4-BE49-F238E27FC236}">
                      <a16:creationId xmlns:a16="http://schemas.microsoft.com/office/drawing/2014/main" id="{188FC655-F7B9-E645-ADF1-CE5C07552B7B}"/>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92140F-D6F5-8944-AB48-01A5FC3DA598}"/>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75" name="TextBox 74">
                  <a:extLst>
                    <a:ext uri="{FF2B5EF4-FFF2-40B4-BE49-F238E27FC236}">
                      <a16:creationId xmlns:a16="http://schemas.microsoft.com/office/drawing/2014/main" id="{5892140F-D6F5-8944-AB48-01A5FC3DA598}"/>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D6649E7-DAD6-1046-AB8E-2569399FC7E7}"/>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76" name="TextBox 75">
                  <a:extLst>
                    <a:ext uri="{FF2B5EF4-FFF2-40B4-BE49-F238E27FC236}">
                      <a16:creationId xmlns:a16="http://schemas.microsoft.com/office/drawing/2014/main" id="{3D6649E7-DAD6-1046-AB8E-2569399FC7E7}"/>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9"/>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EA77C61-A467-1E43-94B4-F17E6F656932}"/>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77" name="TextBox 76">
                  <a:extLst>
                    <a:ext uri="{FF2B5EF4-FFF2-40B4-BE49-F238E27FC236}">
                      <a16:creationId xmlns:a16="http://schemas.microsoft.com/office/drawing/2014/main" id="{1EA77C61-A467-1E43-94B4-F17E6F656932}"/>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0"/>
                  <a:stretch>
                    <a:fillRect/>
                  </a:stretch>
                </a:blipFill>
              </p:spPr>
              <p:txBody>
                <a:bodyPr/>
                <a:lstStyle/>
                <a:p>
                  <a:r>
                    <a:rPr lang="en-GB">
                      <a:noFill/>
                    </a:rPr>
                    <a:t> </a:t>
                  </a:r>
                </a:p>
              </p:txBody>
            </p:sp>
          </mc:Fallback>
        </mc:AlternateContent>
      </p:grpSp>
      <p:grpSp>
        <p:nvGrpSpPr>
          <p:cNvPr id="94" name="Group 93">
            <a:extLst>
              <a:ext uri="{FF2B5EF4-FFF2-40B4-BE49-F238E27FC236}">
                <a16:creationId xmlns:a16="http://schemas.microsoft.com/office/drawing/2014/main" id="{BBD6BB72-88AD-D94A-95CC-E402204B2345}"/>
              </a:ext>
            </a:extLst>
          </p:cNvPr>
          <p:cNvGrpSpPr/>
          <p:nvPr/>
        </p:nvGrpSpPr>
        <p:grpSpPr>
          <a:xfrm>
            <a:off x="7069674" y="2132057"/>
            <a:ext cx="4761336" cy="2453955"/>
            <a:chOff x="6906687" y="3448697"/>
            <a:chExt cx="4761336" cy="2453955"/>
          </a:xfrm>
        </p:grpSpPr>
        <p:grpSp>
          <p:nvGrpSpPr>
            <p:cNvPr id="95" name="Group 94">
              <a:extLst>
                <a:ext uri="{FF2B5EF4-FFF2-40B4-BE49-F238E27FC236}">
                  <a16:creationId xmlns:a16="http://schemas.microsoft.com/office/drawing/2014/main" id="{3B816E9E-5050-4D44-9778-55347CA765C8}"/>
                </a:ext>
              </a:extLst>
            </p:cNvPr>
            <p:cNvGrpSpPr/>
            <p:nvPr/>
          </p:nvGrpSpPr>
          <p:grpSpPr>
            <a:xfrm>
              <a:off x="8241884" y="3532117"/>
              <a:ext cx="2034533" cy="552081"/>
              <a:chOff x="8655309" y="2902693"/>
              <a:chExt cx="2034533" cy="552081"/>
            </a:xfrm>
          </p:grpSpPr>
          <p:cxnSp>
            <p:nvCxnSpPr>
              <p:cNvPr id="123" name="Straight Connector 122">
                <a:extLst>
                  <a:ext uri="{FF2B5EF4-FFF2-40B4-BE49-F238E27FC236}">
                    <a16:creationId xmlns:a16="http://schemas.microsoft.com/office/drawing/2014/main" id="{E910C2B1-204F-AC4F-A937-2CAEA6743271}"/>
                  </a:ext>
                </a:extLst>
              </p:cNvPr>
              <p:cNvCxnSpPr>
                <a:cxnSpLocks/>
                <a:stCxn id="96" idx="6"/>
                <a:endCxn id="128" idx="1"/>
              </p:cNvCxnSpPr>
              <p:nvPr/>
            </p:nvCxnSpPr>
            <p:spPr>
              <a:xfrm flipV="1">
                <a:off x="8655309" y="3013607"/>
                <a:ext cx="922375"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17601D9-6B07-E642-9E27-DC406BA658A9}"/>
                  </a:ext>
                </a:extLst>
              </p:cNvPr>
              <p:cNvCxnSpPr>
                <a:cxnSpLocks/>
                <a:stCxn id="97" idx="2"/>
                <a:endCxn id="128" idx="3"/>
              </p:cNvCxnSpPr>
              <p:nvPr/>
            </p:nvCxnSpPr>
            <p:spPr>
              <a:xfrm flipH="1" flipV="1">
                <a:off x="9721684" y="3013607"/>
                <a:ext cx="96815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D7DE979-FD94-094B-BD1C-54E01833A69A}"/>
                  </a:ext>
                </a:extLst>
              </p:cNvPr>
              <p:cNvCxnSpPr>
                <a:cxnSpLocks/>
                <a:stCxn id="100" idx="0"/>
                <a:endCxn id="128"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9F333DC7-BCA0-B648-9CE0-24DAD2EA8B8B}"/>
                  </a:ext>
                </a:extLst>
              </p:cNvPr>
              <p:cNvGrpSpPr/>
              <p:nvPr/>
            </p:nvGrpSpPr>
            <p:grpSpPr>
              <a:xfrm>
                <a:off x="9540595" y="2902693"/>
                <a:ext cx="520306" cy="392206"/>
                <a:chOff x="9540595" y="2902693"/>
                <a:chExt cx="520306" cy="392206"/>
              </a:xfrm>
            </p:grpSpPr>
            <p:sp>
              <p:nvSpPr>
                <p:cNvPr id="127" name="Rectangle 126">
                  <a:extLst>
                    <a:ext uri="{FF2B5EF4-FFF2-40B4-BE49-F238E27FC236}">
                      <a16:creationId xmlns:a16="http://schemas.microsoft.com/office/drawing/2014/main" id="{A9EBADB9-4744-514E-AF14-B4D5FD949CFD}"/>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14767558-80D3-034F-9170-07FE3A8ED077}"/>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B81B583F-C174-6E49-A005-180D2B8CB02F}"/>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2C14D241-CCA0-374A-BF91-41946F3EBD09}"/>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11"/>
                      <a:stretch>
                        <a:fillRect l="-166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96" name="Oval 95">
                  <a:extLst>
                    <a:ext uri="{FF2B5EF4-FFF2-40B4-BE49-F238E27FC236}">
                      <a16:creationId xmlns:a16="http://schemas.microsoft.com/office/drawing/2014/main" id="{79232AA0-D20F-4E44-8122-F97673434D87}"/>
                    </a:ext>
                  </a:extLst>
                </p:cNvPr>
                <p:cNvSpPr/>
                <p:nvPr/>
              </p:nvSpPr>
              <p:spPr>
                <a:xfrm>
                  <a:off x="7109772" y="3448697"/>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23" name="Oval 122">
                  <a:extLst>
                    <a:ext uri="{FF2B5EF4-FFF2-40B4-BE49-F238E27FC236}">
                      <a16:creationId xmlns:a16="http://schemas.microsoft.com/office/drawing/2014/main" id="{860957F6-B11C-D24E-9FEB-36BDE6DDE81A}"/>
                    </a:ext>
                  </a:extLst>
                </p:cNvPr>
                <p:cNvSpPr>
                  <a:spLocks noRot="1" noChangeAspect="1" noMove="1" noResize="1" noEditPoints="1" noAdjustHandles="1" noChangeArrowheads="1" noChangeShapeType="1" noTextEdit="1"/>
                </p:cNvSpPr>
                <p:nvPr/>
              </p:nvSpPr>
              <p:spPr>
                <a:xfrm>
                  <a:off x="7109772" y="3448697"/>
                  <a:ext cx="1132112" cy="389513"/>
                </a:xfrm>
                <a:prstGeom prst="ellipse">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Oval 96">
                  <a:extLst>
                    <a:ext uri="{FF2B5EF4-FFF2-40B4-BE49-F238E27FC236}">
                      <a16:creationId xmlns:a16="http://schemas.microsoft.com/office/drawing/2014/main" id="{79209C90-B08B-1943-A72F-E7EBFCDCDB03}"/>
                    </a:ext>
                  </a:extLst>
                </p:cNvPr>
                <p:cNvSpPr/>
                <p:nvPr/>
              </p:nvSpPr>
              <p:spPr>
                <a:xfrm>
                  <a:off x="10276417" y="3448697"/>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24" name="Oval 123">
                  <a:extLst>
                    <a:ext uri="{FF2B5EF4-FFF2-40B4-BE49-F238E27FC236}">
                      <a16:creationId xmlns:a16="http://schemas.microsoft.com/office/drawing/2014/main" id="{A720D711-FC8C-6747-A442-4E62664BA076}"/>
                    </a:ext>
                  </a:extLst>
                </p:cNvPr>
                <p:cNvSpPr>
                  <a:spLocks noRot="1" noChangeAspect="1" noMove="1" noResize="1" noEditPoints="1" noAdjustHandles="1" noChangeArrowheads="1" noChangeShapeType="1" noTextEdit="1"/>
                </p:cNvSpPr>
                <p:nvPr/>
              </p:nvSpPr>
              <p:spPr>
                <a:xfrm>
                  <a:off x="10276417" y="3448697"/>
                  <a:ext cx="991003" cy="389513"/>
                </a:xfrm>
                <a:prstGeom prst="ellipse">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Oval 97">
                  <a:extLst>
                    <a:ext uri="{FF2B5EF4-FFF2-40B4-BE49-F238E27FC236}">
                      <a16:creationId xmlns:a16="http://schemas.microsoft.com/office/drawing/2014/main" id="{1DEC6F15-22BA-B84C-90CD-5B16D7D760AC}"/>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98" name="Oval 97">
                  <a:extLst>
                    <a:ext uri="{FF2B5EF4-FFF2-40B4-BE49-F238E27FC236}">
                      <a16:creationId xmlns:a16="http://schemas.microsoft.com/office/drawing/2014/main" id="{1DEC6F15-22BA-B84C-90CD-5B16D7D760AC}"/>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Oval 98">
                  <a:extLst>
                    <a:ext uri="{FF2B5EF4-FFF2-40B4-BE49-F238E27FC236}">
                      <a16:creationId xmlns:a16="http://schemas.microsoft.com/office/drawing/2014/main" id="{B786101C-1FA3-344C-9FA8-E79099150318}"/>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99" name="Oval 98">
                  <a:extLst>
                    <a:ext uri="{FF2B5EF4-FFF2-40B4-BE49-F238E27FC236}">
                      <a16:creationId xmlns:a16="http://schemas.microsoft.com/office/drawing/2014/main" id="{B786101C-1FA3-344C-9FA8-E79099150318}"/>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Oval 99">
                  <a:extLst>
                    <a:ext uri="{FF2B5EF4-FFF2-40B4-BE49-F238E27FC236}">
                      <a16:creationId xmlns:a16="http://schemas.microsoft.com/office/drawing/2014/main" id="{11D9E957-643D-D640-975D-E5E130D87C92}"/>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100" name="Oval 99">
                  <a:extLst>
                    <a:ext uri="{FF2B5EF4-FFF2-40B4-BE49-F238E27FC236}">
                      <a16:creationId xmlns:a16="http://schemas.microsoft.com/office/drawing/2014/main" id="{11D9E957-643D-D640-975D-E5E130D87C92}"/>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16"/>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Oval 100">
                  <a:extLst>
                    <a:ext uri="{FF2B5EF4-FFF2-40B4-BE49-F238E27FC236}">
                      <a16:creationId xmlns:a16="http://schemas.microsoft.com/office/drawing/2014/main" id="{37E43674-96D1-A14E-93DD-494575349E35}"/>
                    </a:ext>
                  </a:extLst>
                </p:cNvPr>
                <p:cNvSpPr/>
                <p:nvPr/>
              </p:nvSpPr>
              <p:spPr>
                <a:xfrm>
                  <a:off x="9875812" y="4774936"/>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101" name="Oval 100">
                  <a:extLst>
                    <a:ext uri="{FF2B5EF4-FFF2-40B4-BE49-F238E27FC236}">
                      <a16:creationId xmlns:a16="http://schemas.microsoft.com/office/drawing/2014/main" id="{37E43674-96D1-A14E-93DD-494575349E35}"/>
                    </a:ext>
                  </a:extLst>
                </p:cNvPr>
                <p:cNvSpPr>
                  <a:spLocks noRot="1" noChangeAspect="1" noMove="1" noResize="1" noEditPoints="1" noAdjustHandles="1" noChangeArrowheads="1" noChangeShapeType="1" noTextEdit="1"/>
                </p:cNvSpPr>
                <p:nvPr/>
              </p:nvSpPr>
              <p:spPr>
                <a:xfrm>
                  <a:off x="9875812" y="4774936"/>
                  <a:ext cx="1792211" cy="389513"/>
                </a:xfrm>
                <a:prstGeom prst="ellipse">
                  <a:avLst/>
                </a:prstGeom>
                <a:blipFill>
                  <a:blip r:embed="rId17"/>
                  <a:stretch>
                    <a:fillRect/>
                  </a:stretch>
                </a:blipFill>
                <a:ln>
                  <a:solidFill>
                    <a:schemeClr val="tx1"/>
                  </a:solidFill>
                </a:ln>
              </p:spPr>
              <p:txBody>
                <a:bodyPr/>
                <a:lstStyle/>
                <a:p>
                  <a:r>
                    <a:rPr lang="en-GB">
                      <a:noFill/>
                    </a:rPr>
                    <a:t> </a:t>
                  </a:r>
                </a:p>
              </p:txBody>
            </p:sp>
          </mc:Fallback>
        </mc:AlternateContent>
        <p:cxnSp>
          <p:nvCxnSpPr>
            <p:cNvPr id="102" name="Straight Connector 101">
              <a:extLst>
                <a:ext uri="{FF2B5EF4-FFF2-40B4-BE49-F238E27FC236}">
                  <a16:creationId xmlns:a16="http://schemas.microsoft.com/office/drawing/2014/main" id="{3D4CB142-AF42-D442-9506-89311D0CE838}"/>
                </a:ext>
              </a:extLst>
            </p:cNvPr>
            <p:cNvCxnSpPr>
              <a:cxnSpLocks/>
              <a:stCxn id="99" idx="6"/>
              <a:endCxn id="120"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233320D-C908-6D4D-AF68-BBDE0C8785C3}"/>
                </a:ext>
              </a:extLst>
            </p:cNvPr>
            <p:cNvCxnSpPr>
              <a:cxnSpLocks/>
              <a:stCxn id="100" idx="4"/>
              <a:endCxn id="120"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58A3922-D865-5640-8236-0016E712D255}"/>
                </a:ext>
              </a:extLst>
            </p:cNvPr>
            <p:cNvCxnSpPr>
              <a:cxnSpLocks/>
              <a:stCxn id="98" idx="0"/>
              <a:endCxn id="120"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B89CE5BC-2743-7148-986A-8E78A29EE6B9}"/>
                </a:ext>
              </a:extLst>
            </p:cNvPr>
            <p:cNvGrpSpPr/>
            <p:nvPr/>
          </p:nvGrpSpPr>
          <p:grpSpPr>
            <a:xfrm>
              <a:off x="8610247" y="4856880"/>
              <a:ext cx="474503" cy="391710"/>
              <a:chOff x="9288700" y="2902693"/>
              <a:chExt cx="474503" cy="391710"/>
            </a:xfrm>
          </p:grpSpPr>
          <p:sp>
            <p:nvSpPr>
              <p:cNvPr id="119" name="Rectangle 118">
                <a:extLst>
                  <a:ext uri="{FF2B5EF4-FFF2-40B4-BE49-F238E27FC236}">
                    <a16:creationId xmlns:a16="http://schemas.microsoft.com/office/drawing/2014/main" id="{50F0A2DB-50CC-484E-B3D2-76F0CBA5FC03}"/>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F9CC419B-CF53-274B-8FA3-5D9183272F2A}"/>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8528BCF9-3A2E-234D-B3F8-CC54A40A1348}"/>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1C08728E-9ED2-AF42-A0EC-4E1A17786589}"/>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8"/>
                    <a:stretch>
                      <a:fillRect l="-16667" r="-4167" b="-26087"/>
                    </a:stretch>
                  </a:blipFill>
                </p:spPr>
                <p:txBody>
                  <a:bodyPr/>
                  <a:lstStyle/>
                  <a:p>
                    <a:r>
                      <a:rPr lang="en-GB">
                        <a:noFill/>
                      </a:rPr>
                      <a:t> </a:t>
                    </a:r>
                  </a:p>
                </p:txBody>
              </p:sp>
            </mc:Fallback>
          </mc:AlternateContent>
        </p:grpSp>
        <p:cxnSp>
          <p:nvCxnSpPr>
            <p:cNvPr id="106" name="Straight Connector 105">
              <a:extLst>
                <a:ext uri="{FF2B5EF4-FFF2-40B4-BE49-F238E27FC236}">
                  <a16:creationId xmlns:a16="http://schemas.microsoft.com/office/drawing/2014/main" id="{97E9D6F1-8541-C94E-B66E-691A1CDD648F}"/>
                </a:ext>
              </a:extLst>
            </p:cNvPr>
            <p:cNvCxnSpPr>
              <a:cxnSpLocks/>
              <a:stCxn id="100" idx="4"/>
              <a:endCxn id="116"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965933B-E15C-814E-9960-F9E1AF54AE3E}"/>
                </a:ext>
              </a:extLst>
            </p:cNvPr>
            <p:cNvCxnSpPr>
              <a:cxnSpLocks/>
              <a:stCxn id="101" idx="2"/>
              <a:endCxn id="116" idx="3"/>
            </p:cNvCxnSpPr>
            <p:nvPr/>
          </p:nvCxnSpPr>
          <p:spPr>
            <a:xfrm flipH="1" flipV="1">
              <a:off x="9574104" y="4969692"/>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8BE11BB-DD78-6341-8273-0608B3ED6B5F}"/>
                </a:ext>
              </a:extLst>
            </p:cNvPr>
            <p:cNvCxnSpPr>
              <a:cxnSpLocks/>
              <a:stCxn id="98" idx="0"/>
              <a:endCxn id="116"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F309973E-7859-0E41-AEDA-B6C5F5A7634B}"/>
                </a:ext>
              </a:extLst>
            </p:cNvPr>
            <p:cNvGrpSpPr/>
            <p:nvPr/>
          </p:nvGrpSpPr>
          <p:grpSpPr>
            <a:xfrm>
              <a:off x="9393015" y="4856880"/>
              <a:ext cx="525629" cy="392206"/>
              <a:chOff x="9540595" y="2902693"/>
              <a:chExt cx="525629" cy="392206"/>
            </a:xfrm>
          </p:grpSpPr>
          <p:sp>
            <p:nvSpPr>
              <p:cNvPr id="115" name="Rectangle 114">
                <a:extLst>
                  <a:ext uri="{FF2B5EF4-FFF2-40B4-BE49-F238E27FC236}">
                    <a16:creationId xmlns:a16="http://schemas.microsoft.com/office/drawing/2014/main" id="{92B3A1D8-A2FA-0946-BCE7-599B42F7F345}"/>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D1E6C037-EC64-D14D-BE95-2726F651C944}"/>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E31226EA-7EB4-7443-A41B-FA418A92B68C}"/>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2D5CA25B-023B-4F4A-A9B7-FA7B13FBA7C2}"/>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45" name="TextBox 144">
                    <a:extLst>
                      <a:ext uri="{FF2B5EF4-FFF2-40B4-BE49-F238E27FC236}">
                        <a16:creationId xmlns:a16="http://schemas.microsoft.com/office/drawing/2014/main" id="{A010B3CA-2F44-8B48-9297-45B9CD29B62C}"/>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110" name="Group 109">
              <a:extLst>
                <a:ext uri="{FF2B5EF4-FFF2-40B4-BE49-F238E27FC236}">
                  <a16:creationId xmlns:a16="http://schemas.microsoft.com/office/drawing/2014/main" id="{430FD7DD-9B1A-3447-A7BE-1B888D3F19B7}"/>
                </a:ext>
              </a:extLst>
            </p:cNvPr>
            <p:cNvGrpSpPr/>
            <p:nvPr/>
          </p:nvGrpSpPr>
          <p:grpSpPr>
            <a:xfrm>
              <a:off x="9615584" y="4206954"/>
              <a:ext cx="761945" cy="348999"/>
              <a:chOff x="8632950" y="2952819"/>
              <a:chExt cx="761945" cy="348999"/>
            </a:xfrm>
          </p:grpSpPr>
          <p:cxnSp>
            <p:nvCxnSpPr>
              <p:cNvPr id="111" name="Straight Connector 110">
                <a:extLst>
                  <a:ext uri="{FF2B5EF4-FFF2-40B4-BE49-F238E27FC236}">
                    <a16:creationId xmlns:a16="http://schemas.microsoft.com/office/drawing/2014/main" id="{6B1176D3-0F36-0446-B00D-D7DFA6861AE2}"/>
                  </a:ext>
                </a:extLst>
              </p:cNvPr>
              <p:cNvCxnSpPr>
                <a:cxnSpLocks/>
                <a:stCxn id="100" idx="6"/>
                <a:endCxn id="113"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DE44D349-871D-A74C-AD0E-D6FF852CF4AF}"/>
                  </a:ext>
                </a:extLst>
              </p:cNvPr>
              <p:cNvGrpSpPr/>
              <p:nvPr/>
            </p:nvGrpSpPr>
            <p:grpSpPr>
              <a:xfrm>
                <a:off x="8957481" y="2952819"/>
                <a:ext cx="437414" cy="348999"/>
                <a:chOff x="8957481" y="2952819"/>
                <a:chExt cx="437414" cy="348999"/>
              </a:xfrm>
            </p:grpSpPr>
            <p:sp>
              <p:nvSpPr>
                <p:cNvPr id="113" name="Rectangle 112">
                  <a:extLst>
                    <a:ext uri="{FF2B5EF4-FFF2-40B4-BE49-F238E27FC236}">
                      <a16:creationId xmlns:a16="http://schemas.microsoft.com/office/drawing/2014/main" id="{8BC8ED31-A1F4-AF4E-B03A-3C158A25830E}"/>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9FC463D-17DF-8E4A-891B-17D579A28E5D}"/>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20"/>
                      <a:stretch>
                        <a:fillRect l="-16667" r="-4167" b="-21739"/>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F3C480CF-7FF4-BB68-8489-A2CDBC97CBB1}"/>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2084C616-FAB9-A94B-535B-72D80482EEAC}"/>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50009E7F-67CC-7678-BD24-06AB3CD8F9CE}"/>
              </a:ext>
            </a:extLst>
          </p:cNvPr>
          <p:cNvSpPr>
            <a:spLocks noGrp="1"/>
          </p:cNvSpPr>
          <p:nvPr>
            <p:ph type="sldNum" sz="quarter" idx="11"/>
          </p:nvPr>
        </p:nvSpPr>
        <p:spPr/>
        <p:txBody>
          <a:bodyPr/>
          <a:lstStyle/>
          <a:p>
            <a:fld id="{EB1502E6-D9AE-3544-B6D5-378AAA0B915F}" type="slidenum">
              <a:rPr lang="de-DE" altLang="de-DE" smtClean="0"/>
              <a:pPr/>
              <a:t>18</a:t>
            </a:fld>
            <a:endParaRPr lang="de-DE" altLang="de-DE" dirty="0"/>
          </a:p>
        </p:txBody>
      </p:sp>
    </p:spTree>
    <p:extLst>
      <p:ext uri="{BB962C8B-B14F-4D97-AF65-F5344CB8AC3E}">
        <p14:creationId xmlns:p14="http://schemas.microsoft.com/office/powerpoint/2010/main" val="26062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B513-847F-E949-856D-8B7EDEDD608A}"/>
              </a:ext>
            </a:extLst>
          </p:cNvPr>
          <p:cNvSpPr>
            <a:spLocks noGrp="1"/>
          </p:cNvSpPr>
          <p:nvPr>
            <p:ph type="title"/>
          </p:nvPr>
        </p:nvSpPr>
        <p:spPr/>
        <p:txBody>
          <a:bodyPr/>
          <a:lstStyle/>
          <a:p>
            <a:r>
              <a:rPr lang="en-GB"/>
              <a:t>FO Jtree</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E6A99-AF4A-9342-B047-7AB10EC08340}"/>
                  </a:ext>
                </a:extLst>
              </p:cNvPr>
              <p:cNvSpPr>
                <a:spLocks noGrp="1"/>
              </p:cNvSpPr>
              <p:nvPr>
                <p:ph type="body" sz="quarter" idx="13"/>
              </p:nvPr>
            </p:nvSpPr>
            <p:spPr>
              <a:xfrm>
                <a:off x="623391" y="1332843"/>
                <a:ext cx="6612278" cy="4584266"/>
              </a:xfrm>
            </p:spPr>
            <p:txBody>
              <a:bodyPr>
                <a:normAutofit fontScale="85000" lnSpcReduction="10000"/>
              </a:bodyPr>
              <a:lstStyle/>
              <a:p>
                <a:r>
                  <a:rPr lang="en-GB" dirty="0"/>
                  <a:t>An FO jtree </a:t>
                </a:r>
                <a14:m>
                  <m:oMath xmlns:m="http://schemas.openxmlformats.org/officeDocument/2006/math">
                    <m:r>
                      <a:rPr lang="en-GB" i="1">
                        <a:latin typeface="Cambria Math" panose="02040503050406030204" pitchFamily="18" charset="0"/>
                      </a:rPr>
                      <m:t>𝐽</m:t>
                    </m:r>
                  </m:oMath>
                </a14:m>
                <a:r>
                  <a:rPr lang="en-GB" dirty="0"/>
                  <a:t> for a model </a:t>
                </a:r>
                <a14:m>
                  <m:oMath xmlns:m="http://schemas.openxmlformats.org/officeDocument/2006/math">
                    <m:r>
                      <a:rPr lang="en-GB" i="1">
                        <a:latin typeface="Cambria Math" panose="02040503050406030204" pitchFamily="18" charset="0"/>
                      </a:rPr>
                      <m:t>𝐺</m:t>
                    </m:r>
                  </m:oMath>
                </a14:m>
                <a:r>
                  <a:rPr lang="en-GB" dirty="0"/>
                  <a:t> is a cycle-free graph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𝐸</m:t>
                        </m:r>
                      </m:e>
                    </m:d>
                  </m:oMath>
                </a14:m>
                <a:endParaRPr lang="en-GB" dirty="0"/>
              </a:p>
              <a:p>
                <a:pPr lvl="1"/>
                <a:r>
                  <a:rPr lang="en-GB" dirty="0"/>
                  <a:t>Has to satisfy three properties:</a:t>
                </a:r>
              </a:p>
              <a:p>
                <a:pPr marL="990067" lvl="2" indent="-457200">
                  <a:buFont typeface="+mj-lt"/>
                  <a:buAutoNum type="arabicPeriod"/>
                </a:pPr>
                <a:r>
                  <a:rPr lang="en-GB" dirty="0">
                    <a:ea typeface="Cambria Math" panose="02040503050406030204" pitchFamily="18" charset="0"/>
                  </a:rPr>
                  <a:t> </a:t>
                </a:r>
                <a14:m>
                  <m:oMath xmlns:m="http://schemas.openxmlformats.org/officeDocument/2006/math">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oMath>
                </a14:m>
                <a:endParaRPr lang="en-GB" dirty="0"/>
              </a:p>
              <a:p>
                <a:pPr lvl="3"/>
                <a:r>
                  <a:rPr lang="en-GB" dirty="0"/>
                  <a:t>Every parcluster consists of PRVs from </a:t>
                </a:r>
                <a14:m>
                  <m:oMath xmlns:m="http://schemas.openxmlformats.org/officeDocument/2006/math">
                    <m:r>
                      <a:rPr lang="en-GB" i="1" smtClean="0">
                        <a:latin typeface="Cambria Math" panose="02040503050406030204" pitchFamily="18" charset="0"/>
                      </a:rPr>
                      <m:t>𝐺</m:t>
                    </m:r>
                  </m:oMath>
                </a14:m>
                <a:endParaRPr lang="en-GB" dirty="0"/>
              </a:p>
              <a:p>
                <a:pPr marL="990067" lvl="2" indent="-457200">
                  <a:buFont typeface="+mj-lt"/>
                  <a:buAutoNum type="arabicPeriod"/>
                </a:pPr>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𝑔</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𝐺</m:t>
                    </m:r>
                    <m:r>
                      <a:rPr lang="en-GB" i="1">
                        <a:latin typeface="Cambria Math" panose="02040503050406030204" pitchFamily="18" charset="0"/>
                        <a:ea typeface="Cambria Math" panose="02040503050406030204" pitchFamily="18" charset="0"/>
                      </a:rPr>
                      <m:t> :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𝑔</m:t>
                        </m:r>
                      </m:e>
                    </m:d>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oMath>
                </a14:m>
                <a:endParaRPr lang="en-GB" b="1" dirty="0"/>
              </a:p>
              <a:p>
                <a:pPr lvl="3"/>
                <a:r>
                  <a:rPr lang="en-GB" dirty="0"/>
                  <a:t>Arguments of every parfactor in </a:t>
                </a:r>
                <a14:m>
                  <m:oMath xmlns:m="http://schemas.openxmlformats.org/officeDocument/2006/math">
                    <m:r>
                      <a:rPr lang="en-GB" i="1" smtClean="0">
                        <a:latin typeface="Cambria Math" panose="02040503050406030204" pitchFamily="18" charset="0"/>
                      </a:rPr>
                      <m:t>𝐺</m:t>
                    </m:r>
                  </m:oMath>
                </a14:m>
                <a:r>
                  <a:rPr lang="en-GB" dirty="0"/>
                  <a:t> occur in a parcluster</a:t>
                </a:r>
              </a:p>
              <a:p>
                <a:pPr marL="990067" lvl="2" indent="-457200">
                  <a:buFont typeface="+mj-lt"/>
                  <a:buAutoNum type="arabicPeriod"/>
                </a:pPr>
                <a:r>
                  <a:rPr lang="en-GB" dirty="0"/>
                  <a:t> If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𝐺</m:t>
                        </m:r>
                      </m:e>
                    </m:d>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b="1" i="1">
                        <a:latin typeface="Cambria Math" panose="02040503050406030204" pitchFamily="18" charset="0"/>
                      </a:rPr>
                      <m:t> </m:t>
                    </m:r>
                    <m:r>
                      <a:rPr lang="en-GB" b="1"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oMath>
                </a14:m>
                <a:r>
                  <a:rPr lang="en-GB" dirty="0"/>
                  <a:t> with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a:t>
                </a:r>
                <a:br>
                  <a:rPr lang="en-GB" dirty="0"/>
                </a:br>
                <a:r>
                  <a:rPr lang="en-GB" dirty="0"/>
                  <a:t> then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on the path between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oMath>
                </a14:m>
                <a:r>
                  <a:rPr lang="en-GB" dirty="0"/>
                  <a:t> </a:t>
                </a:r>
                <a:br>
                  <a:rPr lang="en-GB" dirty="0"/>
                </a:br>
                <a:r>
                  <a:rPr lang="en-GB" dirty="0"/>
                  <a:t> (running intersection property)</a:t>
                </a:r>
              </a:p>
              <a:p>
                <a:pPr lvl="3"/>
                <a:r>
                  <a:rPr lang="en-GB" dirty="0"/>
                  <a:t>If a PRV occurs in two parclusters, </a:t>
                </a:r>
                <a:br>
                  <a:rPr lang="en-GB" dirty="0"/>
                </a:br>
                <a:r>
                  <a:rPr lang="en-GB" dirty="0"/>
                  <a:t>it also occurs in every parcluster </a:t>
                </a:r>
                <a:br>
                  <a:rPr lang="en-GB" dirty="0"/>
                </a:br>
                <a:r>
                  <a:rPr lang="en-GB" dirty="0"/>
                  <a:t>on the path between them</a:t>
                </a:r>
              </a:p>
              <a:p>
                <a:pPr lvl="1"/>
                <a:r>
                  <a:rPr lang="en-GB" dirty="0"/>
                  <a:t>E.g., as depicted on the left</a:t>
                </a:r>
              </a:p>
              <a:p>
                <a:pPr lvl="2"/>
                <a:endParaRPr lang="en-GB" dirty="0"/>
              </a:p>
            </p:txBody>
          </p:sp>
        </mc:Choice>
        <mc:Fallback xmlns="">
          <p:sp>
            <p:nvSpPr>
              <p:cNvPr id="3" name="Content Placeholder 2">
                <a:extLst>
                  <a:ext uri="{FF2B5EF4-FFF2-40B4-BE49-F238E27FC236}">
                    <a16:creationId xmlns:a16="http://schemas.microsoft.com/office/drawing/2014/main" id="{360E6A99-AF4A-9342-B047-7AB10EC08340}"/>
                  </a:ext>
                </a:extLst>
              </p:cNvPr>
              <p:cNvSpPr>
                <a:spLocks noGrp="1" noRot="1" noChangeAspect="1" noMove="1" noResize="1" noEditPoints="1" noAdjustHandles="1" noChangeArrowheads="1" noChangeShapeType="1" noTextEdit="1"/>
              </p:cNvSpPr>
              <p:nvPr>
                <p:ph type="body" sz="quarter" idx="13"/>
              </p:nvPr>
            </p:nvSpPr>
            <p:spPr>
              <a:xfrm>
                <a:off x="623391" y="1332843"/>
                <a:ext cx="6612278" cy="4584266"/>
              </a:xfrm>
              <a:blipFill>
                <a:blip r:embed="rId3"/>
                <a:stretch>
                  <a:fillRect l="-2490" t="-2486" r="-192"/>
                </a:stretch>
              </a:blipFill>
            </p:spPr>
            <p:txBody>
              <a:bodyPr/>
              <a:lstStyle/>
              <a:p>
                <a:r>
                  <a:rPr lang="en-DE">
                    <a:noFill/>
                  </a:rPr>
                  <a:t> </a:t>
                </a:r>
              </a:p>
            </p:txBody>
          </p:sp>
        </mc:Fallback>
      </mc:AlternateContent>
      <p:grpSp>
        <p:nvGrpSpPr>
          <p:cNvPr id="70" name="Group 69">
            <a:extLst>
              <a:ext uri="{FF2B5EF4-FFF2-40B4-BE49-F238E27FC236}">
                <a16:creationId xmlns:a16="http://schemas.microsoft.com/office/drawing/2014/main" id="{ED7B9818-48DE-454A-A04C-EB9F353455E4}"/>
              </a:ext>
            </a:extLst>
          </p:cNvPr>
          <p:cNvGrpSpPr/>
          <p:nvPr/>
        </p:nvGrpSpPr>
        <p:grpSpPr>
          <a:xfrm>
            <a:off x="5543362" y="4919668"/>
            <a:ext cx="6288313" cy="986246"/>
            <a:chOff x="5589344" y="1663629"/>
            <a:chExt cx="6288313" cy="986246"/>
          </a:xfrm>
        </p:grpSpPr>
        <p:cxnSp>
          <p:nvCxnSpPr>
            <p:cNvPr id="71" name="Straight Connector 70">
              <a:extLst>
                <a:ext uri="{FF2B5EF4-FFF2-40B4-BE49-F238E27FC236}">
                  <a16:creationId xmlns:a16="http://schemas.microsoft.com/office/drawing/2014/main" id="{12B299CB-E46F-854E-9F86-C42F2CE29730}"/>
                </a:ext>
              </a:extLst>
            </p:cNvPr>
            <p:cNvCxnSpPr>
              <a:cxnSpLocks/>
              <a:stCxn id="82" idx="3"/>
              <a:endCxn id="86"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D4598BC-68F6-A941-86FF-B16FE0BCAED4}"/>
                </a:ext>
              </a:extLst>
            </p:cNvPr>
            <p:cNvCxnSpPr>
              <a:cxnSpLocks/>
              <a:stCxn id="86" idx="3"/>
              <a:endCxn id="84"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1A70D22-3558-E345-B9FE-6A47A2164CBC}"/>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6016524-5C3B-1242-83FB-29EC68BE8073}"/>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85" name="TextBox 84">
                    <a:extLst>
                      <a:ext uri="{FF2B5EF4-FFF2-40B4-BE49-F238E27FC236}">
                        <a16:creationId xmlns:a16="http://schemas.microsoft.com/office/drawing/2014/main" id="{36016524-5C3B-1242-83FB-29EC68BE8073}"/>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4"/>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A890343-0C1B-6F4B-BFBB-672EB62DDE38}"/>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86" name="TextBox 85">
                    <a:extLst>
                      <a:ext uri="{FF2B5EF4-FFF2-40B4-BE49-F238E27FC236}">
                        <a16:creationId xmlns:a16="http://schemas.microsoft.com/office/drawing/2014/main" id="{0A890343-0C1B-6F4B-BFBB-672EB62DDE38}"/>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74" name="Group 73">
              <a:extLst>
                <a:ext uri="{FF2B5EF4-FFF2-40B4-BE49-F238E27FC236}">
                  <a16:creationId xmlns:a16="http://schemas.microsoft.com/office/drawing/2014/main" id="{256EAE82-93DD-E444-B7ED-AF5760195AA7}"/>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C8D9727-1EE0-E04A-BF9A-20A517BA854B}"/>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83" name="TextBox 82">
                    <a:extLst>
                      <a:ext uri="{FF2B5EF4-FFF2-40B4-BE49-F238E27FC236}">
                        <a16:creationId xmlns:a16="http://schemas.microsoft.com/office/drawing/2014/main" id="{EC8D9727-1EE0-E04A-BF9A-20A517BA854B}"/>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6"/>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3BBCC62-78C0-A247-817F-CD6DC11D0C2D}"/>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84" name="TextBox 83">
                    <a:extLst>
                      <a:ext uri="{FF2B5EF4-FFF2-40B4-BE49-F238E27FC236}">
                        <a16:creationId xmlns:a16="http://schemas.microsoft.com/office/drawing/2014/main" id="{93BBCC62-78C0-A247-817F-CD6DC11D0C2D}"/>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75" name="Group 74">
              <a:extLst>
                <a:ext uri="{FF2B5EF4-FFF2-40B4-BE49-F238E27FC236}">
                  <a16:creationId xmlns:a16="http://schemas.microsoft.com/office/drawing/2014/main" id="{E9FE3461-510F-0347-9544-4EEB2C27BED5}"/>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A9CAD02-9CFF-2A41-913B-445484F39D63}"/>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81" name="TextBox 80">
                    <a:extLst>
                      <a:ext uri="{FF2B5EF4-FFF2-40B4-BE49-F238E27FC236}">
                        <a16:creationId xmlns:a16="http://schemas.microsoft.com/office/drawing/2014/main" id="{FA9CAD02-9CFF-2A41-913B-445484F39D63}"/>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8"/>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53AD59C-1A4C-A640-AFFE-CB398CB429D6}"/>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82" name="TextBox 81">
                    <a:extLst>
                      <a:ext uri="{FF2B5EF4-FFF2-40B4-BE49-F238E27FC236}">
                        <a16:creationId xmlns:a16="http://schemas.microsoft.com/office/drawing/2014/main" id="{553AD59C-1A4C-A640-AFFE-CB398CB429D6}"/>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0CC7F0FE-3357-7E4B-8826-06753907C08E}"/>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6" name="Rectangle 75">
                  <a:extLst>
                    <a:ext uri="{FF2B5EF4-FFF2-40B4-BE49-F238E27FC236}">
                      <a16:creationId xmlns:a16="http://schemas.microsoft.com/office/drawing/2014/main" id="{0CC7F0FE-3357-7E4B-8826-06753907C08E}"/>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A4C4AF45-D5BF-E748-98A0-BC5A34A23F8E}"/>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77" name="Rectangle 76">
                  <a:extLst>
                    <a:ext uri="{FF2B5EF4-FFF2-40B4-BE49-F238E27FC236}">
                      <a16:creationId xmlns:a16="http://schemas.microsoft.com/office/drawing/2014/main" id="{A4C4AF45-D5BF-E748-98A0-BC5A34A23F8E}"/>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49924F2-CABC-B04C-8EFA-FE90AD7BA6BB}"/>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78" name="TextBox 77">
                  <a:extLst>
                    <a:ext uri="{FF2B5EF4-FFF2-40B4-BE49-F238E27FC236}">
                      <a16:creationId xmlns:a16="http://schemas.microsoft.com/office/drawing/2014/main" id="{E49924F2-CABC-B04C-8EFA-FE90AD7BA6BB}"/>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12049EF-C83A-2446-9123-E2D4C8DB4B87}"/>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79" name="TextBox 78">
                  <a:extLst>
                    <a:ext uri="{FF2B5EF4-FFF2-40B4-BE49-F238E27FC236}">
                      <a16:creationId xmlns:a16="http://schemas.microsoft.com/office/drawing/2014/main" id="{C12049EF-C83A-2446-9123-E2D4C8DB4B87}"/>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129E7E-6C1A-9541-8464-075745989EF8}"/>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80" name="TextBox 79">
                  <a:extLst>
                    <a:ext uri="{FF2B5EF4-FFF2-40B4-BE49-F238E27FC236}">
                      <a16:creationId xmlns:a16="http://schemas.microsoft.com/office/drawing/2014/main" id="{9A129E7E-6C1A-9541-8464-075745989EF8}"/>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grpSp>
        <p:nvGrpSpPr>
          <p:cNvPr id="87" name="Group 86">
            <a:extLst>
              <a:ext uri="{FF2B5EF4-FFF2-40B4-BE49-F238E27FC236}">
                <a16:creationId xmlns:a16="http://schemas.microsoft.com/office/drawing/2014/main" id="{4703BAEF-A849-8946-A0F9-122F0263E853}"/>
              </a:ext>
            </a:extLst>
          </p:cNvPr>
          <p:cNvGrpSpPr/>
          <p:nvPr/>
        </p:nvGrpSpPr>
        <p:grpSpPr>
          <a:xfrm>
            <a:off x="7069674" y="2132057"/>
            <a:ext cx="4761336" cy="2453955"/>
            <a:chOff x="6906687" y="3448697"/>
            <a:chExt cx="4761336" cy="2453955"/>
          </a:xfrm>
        </p:grpSpPr>
        <p:grpSp>
          <p:nvGrpSpPr>
            <p:cNvPr id="88" name="Group 87">
              <a:extLst>
                <a:ext uri="{FF2B5EF4-FFF2-40B4-BE49-F238E27FC236}">
                  <a16:creationId xmlns:a16="http://schemas.microsoft.com/office/drawing/2014/main" id="{E4C064EB-2F94-D443-A937-DEC4AB88552F}"/>
                </a:ext>
              </a:extLst>
            </p:cNvPr>
            <p:cNvGrpSpPr/>
            <p:nvPr/>
          </p:nvGrpSpPr>
          <p:grpSpPr>
            <a:xfrm>
              <a:off x="8241884" y="3532117"/>
              <a:ext cx="2034533" cy="552081"/>
              <a:chOff x="8655309" y="2902693"/>
              <a:chExt cx="2034533" cy="552081"/>
            </a:xfrm>
          </p:grpSpPr>
          <p:cxnSp>
            <p:nvCxnSpPr>
              <p:cNvPr id="116" name="Straight Connector 115">
                <a:extLst>
                  <a:ext uri="{FF2B5EF4-FFF2-40B4-BE49-F238E27FC236}">
                    <a16:creationId xmlns:a16="http://schemas.microsoft.com/office/drawing/2014/main" id="{3CAFA17B-2455-5B4F-A985-61ADAD02A70D}"/>
                  </a:ext>
                </a:extLst>
              </p:cNvPr>
              <p:cNvCxnSpPr>
                <a:cxnSpLocks/>
                <a:stCxn id="89" idx="6"/>
                <a:endCxn id="121" idx="1"/>
              </p:cNvCxnSpPr>
              <p:nvPr/>
            </p:nvCxnSpPr>
            <p:spPr>
              <a:xfrm flipV="1">
                <a:off x="8655309" y="3013607"/>
                <a:ext cx="922375"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4BF17D1-CCE4-FF49-8AB0-A9D0989F3D7A}"/>
                  </a:ext>
                </a:extLst>
              </p:cNvPr>
              <p:cNvCxnSpPr>
                <a:cxnSpLocks/>
                <a:stCxn id="90" idx="2"/>
                <a:endCxn id="121" idx="3"/>
              </p:cNvCxnSpPr>
              <p:nvPr/>
            </p:nvCxnSpPr>
            <p:spPr>
              <a:xfrm flipH="1" flipV="1">
                <a:off x="9721684" y="3013607"/>
                <a:ext cx="96815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A30137-C4D2-214C-8DC0-A017944C0D70}"/>
                  </a:ext>
                </a:extLst>
              </p:cNvPr>
              <p:cNvCxnSpPr>
                <a:cxnSpLocks/>
                <a:stCxn id="93" idx="0"/>
                <a:endCxn id="121"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2453E0E9-0357-8D40-B9A1-EDDD4E0871A3}"/>
                  </a:ext>
                </a:extLst>
              </p:cNvPr>
              <p:cNvGrpSpPr/>
              <p:nvPr/>
            </p:nvGrpSpPr>
            <p:grpSpPr>
              <a:xfrm>
                <a:off x="9540595" y="2902693"/>
                <a:ext cx="520306" cy="392206"/>
                <a:chOff x="9540595" y="2902693"/>
                <a:chExt cx="520306" cy="392206"/>
              </a:xfrm>
            </p:grpSpPr>
            <p:sp>
              <p:nvSpPr>
                <p:cNvPr id="120" name="Rectangle 119">
                  <a:extLst>
                    <a:ext uri="{FF2B5EF4-FFF2-40B4-BE49-F238E27FC236}">
                      <a16:creationId xmlns:a16="http://schemas.microsoft.com/office/drawing/2014/main" id="{95869F9A-A3C7-FD48-B16A-3F4168D91F75}"/>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C169BFAA-04C9-1241-9D4E-7F6E90F25D0D}"/>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1E9200A2-1DFD-8041-A064-C1B517266DFC}"/>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141D1CEB-85AE-1844-8AC4-53DCD7F8945C}"/>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15"/>
                      <a:stretch>
                        <a:fillRect l="-166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6E7CE102-37BD-2A43-A5FA-83881AC260E9}"/>
                    </a:ext>
                  </a:extLst>
                </p:cNvPr>
                <p:cNvSpPr/>
                <p:nvPr/>
              </p:nvSpPr>
              <p:spPr>
                <a:xfrm>
                  <a:off x="7109772" y="3448697"/>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23" name="Oval 122">
                  <a:extLst>
                    <a:ext uri="{FF2B5EF4-FFF2-40B4-BE49-F238E27FC236}">
                      <a16:creationId xmlns:a16="http://schemas.microsoft.com/office/drawing/2014/main" id="{860957F6-B11C-D24E-9FEB-36BDE6DDE81A}"/>
                    </a:ext>
                  </a:extLst>
                </p:cNvPr>
                <p:cNvSpPr>
                  <a:spLocks noRot="1" noChangeAspect="1" noMove="1" noResize="1" noEditPoints="1" noAdjustHandles="1" noChangeArrowheads="1" noChangeShapeType="1" noTextEdit="1"/>
                </p:cNvSpPr>
                <p:nvPr/>
              </p:nvSpPr>
              <p:spPr>
                <a:xfrm>
                  <a:off x="7109772" y="3448697"/>
                  <a:ext cx="1132112" cy="389513"/>
                </a:xfrm>
                <a:prstGeom prst="ellipse">
                  <a:avLst/>
                </a:prstGeom>
                <a:blipFill>
                  <a:blip r:embed="rId1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Oval 89">
                  <a:extLst>
                    <a:ext uri="{FF2B5EF4-FFF2-40B4-BE49-F238E27FC236}">
                      <a16:creationId xmlns:a16="http://schemas.microsoft.com/office/drawing/2014/main" id="{148EF5EB-4070-3A46-994B-AD15E047BBF4}"/>
                    </a:ext>
                  </a:extLst>
                </p:cNvPr>
                <p:cNvSpPr/>
                <p:nvPr/>
              </p:nvSpPr>
              <p:spPr>
                <a:xfrm>
                  <a:off x="10276417" y="3448697"/>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24" name="Oval 123">
                  <a:extLst>
                    <a:ext uri="{FF2B5EF4-FFF2-40B4-BE49-F238E27FC236}">
                      <a16:creationId xmlns:a16="http://schemas.microsoft.com/office/drawing/2014/main" id="{A720D711-FC8C-6747-A442-4E62664BA076}"/>
                    </a:ext>
                  </a:extLst>
                </p:cNvPr>
                <p:cNvSpPr>
                  <a:spLocks noRot="1" noChangeAspect="1" noMove="1" noResize="1" noEditPoints="1" noAdjustHandles="1" noChangeArrowheads="1" noChangeShapeType="1" noTextEdit="1"/>
                </p:cNvSpPr>
                <p:nvPr/>
              </p:nvSpPr>
              <p:spPr>
                <a:xfrm>
                  <a:off x="10276417" y="3448697"/>
                  <a:ext cx="991003" cy="389513"/>
                </a:xfrm>
                <a:prstGeom prst="ellipse">
                  <a:avLst/>
                </a:prstGeom>
                <a:blipFill>
                  <a:blip r:embed="rId1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Oval 90">
                  <a:extLst>
                    <a:ext uri="{FF2B5EF4-FFF2-40B4-BE49-F238E27FC236}">
                      <a16:creationId xmlns:a16="http://schemas.microsoft.com/office/drawing/2014/main" id="{12D8EEEA-27BC-4F46-8697-3ABE6AD84EB7}"/>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91" name="Oval 90">
                  <a:extLst>
                    <a:ext uri="{FF2B5EF4-FFF2-40B4-BE49-F238E27FC236}">
                      <a16:creationId xmlns:a16="http://schemas.microsoft.com/office/drawing/2014/main" id="{12D8EEEA-27BC-4F46-8697-3ABE6AD84EB7}"/>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550408C0-BF9F-5E41-964F-62349BBCB9B8}"/>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92" name="Oval 91">
                  <a:extLst>
                    <a:ext uri="{FF2B5EF4-FFF2-40B4-BE49-F238E27FC236}">
                      <a16:creationId xmlns:a16="http://schemas.microsoft.com/office/drawing/2014/main" id="{550408C0-BF9F-5E41-964F-62349BBCB9B8}"/>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Oval 92">
                  <a:extLst>
                    <a:ext uri="{FF2B5EF4-FFF2-40B4-BE49-F238E27FC236}">
                      <a16:creationId xmlns:a16="http://schemas.microsoft.com/office/drawing/2014/main" id="{4F0D2327-A6B4-454D-9342-F079AA19C95D}"/>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93" name="Oval 92">
                  <a:extLst>
                    <a:ext uri="{FF2B5EF4-FFF2-40B4-BE49-F238E27FC236}">
                      <a16:creationId xmlns:a16="http://schemas.microsoft.com/office/drawing/2014/main" id="{4F0D2327-A6B4-454D-9342-F079AA19C95D}"/>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20"/>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36F209CC-54B5-B44F-9E03-BE7DC4EB9D4E}"/>
                    </a:ext>
                  </a:extLst>
                </p:cNvPr>
                <p:cNvSpPr/>
                <p:nvPr/>
              </p:nvSpPr>
              <p:spPr>
                <a:xfrm>
                  <a:off x="9875812" y="4774936"/>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94" name="Oval 93">
                  <a:extLst>
                    <a:ext uri="{FF2B5EF4-FFF2-40B4-BE49-F238E27FC236}">
                      <a16:creationId xmlns:a16="http://schemas.microsoft.com/office/drawing/2014/main" id="{36F209CC-54B5-B44F-9E03-BE7DC4EB9D4E}"/>
                    </a:ext>
                  </a:extLst>
                </p:cNvPr>
                <p:cNvSpPr>
                  <a:spLocks noRot="1" noChangeAspect="1" noMove="1" noResize="1" noEditPoints="1" noAdjustHandles="1" noChangeArrowheads="1" noChangeShapeType="1" noTextEdit="1"/>
                </p:cNvSpPr>
                <p:nvPr/>
              </p:nvSpPr>
              <p:spPr>
                <a:xfrm>
                  <a:off x="9875812" y="4774936"/>
                  <a:ext cx="1792211" cy="389513"/>
                </a:xfrm>
                <a:prstGeom prst="ellipse">
                  <a:avLst/>
                </a:prstGeom>
                <a:blipFill>
                  <a:blip r:embed="rId21"/>
                  <a:stretch>
                    <a:fillRect/>
                  </a:stretch>
                </a:blipFill>
                <a:ln>
                  <a:solidFill>
                    <a:schemeClr val="tx1"/>
                  </a:solidFill>
                </a:ln>
              </p:spPr>
              <p:txBody>
                <a:bodyPr/>
                <a:lstStyle/>
                <a:p>
                  <a:r>
                    <a:rPr lang="en-GB">
                      <a:noFill/>
                    </a:rPr>
                    <a:t> </a:t>
                  </a:r>
                </a:p>
              </p:txBody>
            </p:sp>
          </mc:Fallback>
        </mc:AlternateContent>
        <p:cxnSp>
          <p:nvCxnSpPr>
            <p:cNvPr id="95" name="Straight Connector 94">
              <a:extLst>
                <a:ext uri="{FF2B5EF4-FFF2-40B4-BE49-F238E27FC236}">
                  <a16:creationId xmlns:a16="http://schemas.microsoft.com/office/drawing/2014/main" id="{20495D11-2364-A646-8308-5994C2FEC82E}"/>
                </a:ext>
              </a:extLst>
            </p:cNvPr>
            <p:cNvCxnSpPr>
              <a:cxnSpLocks/>
              <a:stCxn id="92" idx="6"/>
              <a:endCxn id="113"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19424C7-389E-7F40-BE44-7FD1844D4C8F}"/>
                </a:ext>
              </a:extLst>
            </p:cNvPr>
            <p:cNvCxnSpPr>
              <a:cxnSpLocks/>
              <a:stCxn id="93" idx="4"/>
              <a:endCxn id="113"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26F2A3-2219-9941-AA52-B9A3C84E1656}"/>
                </a:ext>
              </a:extLst>
            </p:cNvPr>
            <p:cNvCxnSpPr>
              <a:cxnSpLocks/>
              <a:stCxn id="91" idx="0"/>
              <a:endCxn id="113"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89016344-DBC4-0945-BE45-D7040A6DF52C}"/>
                </a:ext>
              </a:extLst>
            </p:cNvPr>
            <p:cNvGrpSpPr/>
            <p:nvPr/>
          </p:nvGrpSpPr>
          <p:grpSpPr>
            <a:xfrm>
              <a:off x="8610247" y="4856880"/>
              <a:ext cx="474503" cy="391710"/>
              <a:chOff x="9288700" y="2902693"/>
              <a:chExt cx="474503" cy="391710"/>
            </a:xfrm>
          </p:grpSpPr>
          <p:sp>
            <p:nvSpPr>
              <p:cNvPr id="112" name="Rectangle 111">
                <a:extLst>
                  <a:ext uri="{FF2B5EF4-FFF2-40B4-BE49-F238E27FC236}">
                    <a16:creationId xmlns:a16="http://schemas.microsoft.com/office/drawing/2014/main" id="{5602FC41-3CD7-054A-8696-E123D52A1EA9}"/>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4444CA5E-9D33-AD47-8198-918072EFB1C8}"/>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D5CA88DA-8FC7-944A-9263-6AC871A68C0D}"/>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9472D4-7AB5-B34E-BA96-FE9A08DFDDDD}"/>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22"/>
                    <a:stretch>
                      <a:fillRect l="-16667" r="-4167" b="-26087"/>
                    </a:stretch>
                  </a:blipFill>
                </p:spPr>
                <p:txBody>
                  <a:bodyPr/>
                  <a:lstStyle/>
                  <a:p>
                    <a:r>
                      <a:rPr lang="en-GB">
                        <a:noFill/>
                      </a:rPr>
                      <a:t> </a:t>
                    </a:r>
                  </a:p>
                </p:txBody>
              </p:sp>
            </mc:Fallback>
          </mc:AlternateContent>
        </p:grpSp>
        <p:cxnSp>
          <p:nvCxnSpPr>
            <p:cNvPr id="99" name="Straight Connector 98">
              <a:extLst>
                <a:ext uri="{FF2B5EF4-FFF2-40B4-BE49-F238E27FC236}">
                  <a16:creationId xmlns:a16="http://schemas.microsoft.com/office/drawing/2014/main" id="{41569DF9-441D-854F-BCED-69F11C9DE358}"/>
                </a:ext>
              </a:extLst>
            </p:cNvPr>
            <p:cNvCxnSpPr>
              <a:cxnSpLocks/>
              <a:stCxn id="93" idx="4"/>
              <a:endCxn id="109"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B692FBC-65BD-C14C-BAB3-F84134E9DC61}"/>
                </a:ext>
              </a:extLst>
            </p:cNvPr>
            <p:cNvCxnSpPr>
              <a:cxnSpLocks/>
              <a:stCxn id="94" idx="2"/>
              <a:endCxn id="109" idx="3"/>
            </p:cNvCxnSpPr>
            <p:nvPr/>
          </p:nvCxnSpPr>
          <p:spPr>
            <a:xfrm flipH="1" flipV="1">
              <a:off x="9574104" y="4969692"/>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C3308E0-10D8-FB4F-8DA3-2E62E7E8CEFB}"/>
                </a:ext>
              </a:extLst>
            </p:cNvPr>
            <p:cNvCxnSpPr>
              <a:cxnSpLocks/>
              <a:stCxn id="91" idx="0"/>
              <a:endCxn id="109"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69816507-90EC-6042-8487-35FDD0808227}"/>
                </a:ext>
              </a:extLst>
            </p:cNvPr>
            <p:cNvGrpSpPr/>
            <p:nvPr/>
          </p:nvGrpSpPr>
          <p:grpSpPr>
            <a:xfrm>
              <a:off x="9393015" y="4856880"/>
              <a:ext cx="525629" cy="392206"/>
              <a:chOff x="9540595" y="2902693"/>
              <a:chExt cx="525629" cy="392206"/>
            </a:xfrm>
          </p:grpSpPr>
          <p:sp>
            <p:nvSpPr>
              <p:cNvPr id="108" name="Rectangle 107">
                <a:extLst>
                  <a:ext uri="{FF2B5EF4-FFF2-40B4-BE49-F238E27FC236}">
                    <a16:creationId xmlns:a16="http://schemas.microsoft.com/office/drawing/2014/main" id="{659483D6-A889-7648-9B70-B36BD97A31A3}"/>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4BFD4D8A-7F4D-FD45-A934-B29EB72023C8}"/>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5F129837-8E70-6A42-BA03-55C68D449A99}"/>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2E02B391-A0E9-2348-9B26-927DD615DF13}"/>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45" name="TextBox 144">
                    <a:extLst>
                      <a:ext uri="{FF2B5EF4-FFF2-40B4-BE49-F238E27FC236}">
                        <a16:creationId xmlns:a16="http://schemas.microsoft.com/office/drawing/2014/main" id="{A010B3CA-2F44-8B48-9297-45B9CD29B62C}"/>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23"/>
                    <a:stretch>
                      <a:fillRect l="-16667" r="-4167" b="-27273"/>
                    </a:stretch>
                  </a:blipFill>
                </p:spPr>
                <p:txBody>
                  <a:bodyPr/>
                  <a:lstStyle/>
                  <a:p>
                    <a:r>
                      <a:rPr lang="en-GB">
                        <a:noFill/>
                      </a:rPr>
                      <a:t> </a:t>
                    </a:r>
                  </a:p>
                </p:txBody>
              </p:sp>
            </mc:Fallback>
          </mc:AlternateContent>
        </p:grpSp>
        <p:grpSp>
          <p:nvGrpSpPr>
            <p:cNvPr id="103" name="Group 102">
              <a:extLst>
                <a:ext uri="{FF2B5EF4-FFF2-40B4-BE49-F238E27FC236}">
                  <a16:creationId xmlns:a16="http://schemas.microsoft.com/office/drawing/2014/main" id="{5A9723BA-A1D9-5E43-A029-CFDF06845D36}"/>
                </a:ext>
              </a:extLst>
            </p:cNvPr>
            <p:cNvGrpSpPr/>
            <p:nvPr/>
          </p:nvGrpSpPr>
          <p:grpSpPr>
            <a:xfrm>
              <a:off x="9615584" y="4206954"/>
              <a:ext cx="761945" cy="348999"/>
              <a:chOff x="8632950" y="2952819"/>
              <a:chExt cx="761945" cy="348999"/>
            </a:xfrm>
          </p:grpSpPr>
          <p:cxnSp>
            <p:nvCxnSpPr>
              <p:cNvPr id="104" name="Straight Connector 103">
                <a:extLst>
                  <a:ext uri="{FF2B5EF4-FFF2-40B4-BE49-F238E27FC236}">
                    <a16:creationId xmlns:a16="http://schemas.microsoft.com/office/drawing/2014/main" id="{187E0C4C-4761-9244-9924-65013EEDE9C6}"/>
                  </a:ext>
                </a:extLst>
              </p:cNvPr>
              <p:cNvCxnSpPr>
                <a:cxnSpLocks/>
                <a:stCxn id="93" idx="6"/>
                <a:endCxn id="106"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4EFA14F6-1E7B-2546-8115-E5B58383BE2B}"/>
                  </a:ext>
                </a:extLst>
              </p:cNvPr>
              <p:cNvGrpSpPr/>
              <p:nvPr/>
            </p:nvGrpSpPr>
            <p:grpSpPr>
              <a:xfrm>
                <a:off x="8957481" y="2952819"/>
                <a:ext cx="437414" cy="348999"/>
                <a:chOff x="8957481" y="2952819"/>
                <a:chExt cx="437414" cy="348999"/>
              </a:xfrm>
            </p:grpSpPr>
            <p:sp>
              <p:nvSpPr>
                <p:cNvPr id="106" name="Rectangle 105">
                  <a:extLst>
                    <a:ext uri="{FF2B5EF4-FFF2-40B4-BE49-F238E27FC236}">
                      <a16:creationId xmlns:a16="http://schemas.microsoft.com/office/drawing/2014/main" id="{12B14437-BEB9-AA4A-BB36-C9435B3931B5}"/>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55DA5AEA-FEF5-384D-ADF2-D62DEE93188E}"/>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24"/>
                      <a:stretch>
                        <a:fillRect l="-16667" r="-4167" b="-21739"/>
                      </a:stretch>
                    </a:blipFill>
                  </p:spPr>
                  <p:txBody>
                    <a:bodyPr/>
                    <a:lstStyle/>
                    <a:p>
                      <a:r>
                        <a:rPr lang="en-GB">
                          <a:noFill/>
                        </a:rPr>
                        <a:t> </a:t>
                      </a:r>
                    </a:p>
                  </p:txBody>
                </p:sp>
              </mc:Fallback>
            </mc:AlternateContent>
          </p:grpSp>
        </p:grpSp>
      </p:grpSp>
      <p:grpSp>
        <p:nvGrpSpPr>
          <p:cNvPr id="124" name="Group 123">
            <a:extLst>
              <a:ext uri="{FF2B5EF4-FFF2-40B4-BE49-F238E27FC236}">
                <a16:creationId xmlns:a16="http://schemas.microsoft.com/office/drawing/2014/main" id="{30A16359-0607-D043-9691-AED920E2D74E}"/>
              </a:ext>
            </a:extLst>
          </p:cNvPr>
          <p:cNvGrpSpPr/>
          <p:nvPr/>
        </p:nvGrpSpPr>
        <p:grpSpPr>
          <a:xfrm>
            <a:off x="9583624" y="1155336"/>
            <a:ext cx="2120642" cy="744179"/>
            <a:chOff x="1358857" y="5192309"/>
            <a:chExt cx="2120642" cy="744179"/>
          </a:xfrm>
        </p:grpSpPr>
        <p:sp>
          <p:nvSpPr>
            <p:cNvPr id="125" name="TextBox 124">
              <a:extLst>
                <a:ext uri="{FF2B5EF4-FFF2-40B4-BE49-F238E27FC236}">
                  <a16:creationId xmlns:a16="http://schemas.microsoft.com/office/drawing/2014/main" id="{94D60130-F452-5246-B55B-648DE8CC7A43}"/>
                </a:ext>
              </a:extLst>
            </p:cNvPr>
            <p:cNvSpPr txBox="1"/>
            <p:nvPr/>
          </p:nvSpPr>
          <p:spPr>
            <a:xfrm>
              <a:off x="1358857" y="5192309"/>
              <a:ext cx="2120642" cy="744179"/>
            </a:xfrm>
            <a:prstGeom prst="cloudCallout">
              <a:avLst>
                <a:gd name="adj1" fmla="val -39525"/>
                <a:gd name="adj2" fmla="val 73054"/>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en-GB" dirty="0"/>
            </a:p>
          </p:txBody>
        </p:sp>
        <p:sp>
          <p:nvSpPr>
            <p:cNvPr id="126" name="Rectangle 125">
              <a:extLst>
                <a:ext uri="{FF2B5EF4-FFF2-40B4-BE49-F238E27FC236}">
                  <a16:creationId xmlns:a16="http://schemas.microsoft.com/office/drawing/2014/main" id="{B7FEC268-30B1-2D4F-9547-D0A78F6503E4}"/>
                </a:ext>
              </a:extLst>
            </p:cNvPr>
            <p:cNvSpPr/>
            <p:nvPr/>
          </p:nvSpPr>
          <p:spPr>
            <a:xfrm>
              <a:off x="1450601" y="5203057"/>
              <a:ext cx="1937154" cy="646331"/>
            </a:xfrm>
            <a:prstGeom prst="rect">
              <a:avLst/>
            </a:prstGeom>
          </p:spPr>
          <p:txBody>
            <a:bodyPr wrap="square">
              <a:spAutoFit/>
            </a:bodyPr>
            <a:lstStyle/>
            <a:p>
              <a:pPr algn="ctr"/>
              <a:r>
                <a:rPr lang="en-GB" dirty="0">
                  <a:solidFill>
                    <a:schemeClr val="bg1"/>
                  </a:solidFill>
                </a:rPr>
                <a:t>Other valid FO jtrees to build?</a:t>
              </a:r>
            </a:p>
          </p:txBody>
        </p:sp>
      </p:grpSp>
      <p:sp>
        <p:nvSpPr>
          <p:cNvPr id="4" name="Date Placeholder 3">
            <a:extLst>
              <a:ext uri="{FF2B5EF4-FFF2-40B4-BE49-F238E27FC236}">
                <a16:creationId xmlns:a16="http://schemas.microsoft.com/office/drawing/2014/main" id="{E6255C5F-ECF8-78B2-A209-62099BFE3CF9}"/>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3BD78B29-9D21-9404-76C0-CF0BCA87C24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EF822282-D64C-F251-48D1-8822F8008084}"/>
              </a:ext>
            </a:extLst>
          </p:cNvPr>
          <p:cNvSpPr>
            <a:spLocks noGrp="1"/>
          </p:cNvSpPr>
          <p:nvPr>
            <p:ph type="sldNum" sz="quarter" idx="11"/>
          </p:nvPr>
        </p:nvSpPr>
        <p:spPr/>
        <p:txBody>
          <a:bodyPr/>
          <a:lstStyle/>
          <a:p>
            <a:fld id="{EB1502E6-D9AE-3544-B6D5-378AAA0B915F}" type="slidenum">
              <a:rPr lang="de-DE" altLang="de-DE" smtClean="0"/>
              <a:pPr/>
              <a:t>19</a:t>
            </a:fld>
            <a:endParaRPr lang="de-DE" altLang="de-DE" dirty="0"/>
          </a:p>
        </p:txBody>
      </p:sp>
    </p:spTree>
    <p:extLst>
      <p:ext uri="{BB962C8B-B14F-4D97-AF65-F5344CB8AC3E}">
        <p14:creationId xmlns:p14="http://schemas.microsoft.com/office/powerpoint/2010/main" val="13899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5DD1-E576-A147-A98B-E4346EEB6ED5}"/>
              </a:ext>
            </a:extLst>
          </p:cNvPr>
          <p:cNvSpPr>
            <a:spLocks noGrp="1"/>
          </p:cNvSpPr>
          <p:nvPr>
            <p:ph type="title"/>
          </p:nvPr>
        </p:nvSpPr>
        <p:spPr/>
        <p:txBody>
          <a:bodyPr/>
          <a:lstStyle/>
          <a:p>
            <a:r>
              <a:rPr lang="en-GB" dirty="0"/>
              <a:t>Contents</a:t>
            </a:r>
          </a:p>
        </p:txBody>
      </p:sp>
      <p:sp>
        <p:nvSpPr>
          <p:cNvPr id="8" name="Content Placeholder 7">
            <a:extLst>
              <a:ext uri="{FF2B5EF4-FFF2-40B4-BE49-F238E27FC236}">
                <a16:creationId xmlns:a16="http://schemas.microsoft.com/office/drawing/2014/main" id="{1B662435-5C18-7546-8378-6068FFC70A3D}"/>
              </a:ext>
            </a:extLst>
          </p:cNvPr>
          <p:cNvSpPr>
            <a:spLocks noGrp="1"/>
          </p:cNvSpPr>
          <p:nvPr>
            <p:ph type="body" sz="quarter" idx="13"/>
          </p:nvPr>
        </p:nvSpPr>
        <p:spPr/>
        <p:txBody>
          <a:bodyPr numCol="2">
            <a:normAutofit fontScale="85000" lnSpcReduction="10000"/>
          </a:bodyPr>
          <a:lstStyle/>
          <a:p>
            <a:pPr marL="456743" indent="-456743">
              <a:buFont typeface="+mj-lt"/>
              <a:buAutoNum type="arabicPeriod"/>
            </a:pPr>
            <a:r>
              <a:rPr lang="en-GB" b="1" kern="0" dirty="0"/>
              <a:t>Introduction</a:t>
            </a:r>
          </a:p>
          <a:p>
            <a:pPr lvl="1"/>
            <a:r>
              <a:rPr lang="en-GB" kern="0" dirty="0" err="1"/>
              <a:t>StaRAI</a:t>
            </a:r>
            <a:r>
              <a:rPr lang="en-GB" kern="0" dirty="0"/>
              <a:t>: Agent, context, motivation</a:t>
            </a:r>
          </a:p>
          <a:p>
            <a:pPr marL="456743" indent="-456743">
              <a:buFont typeface="+mj-lt"/>
              <a:buAutoNum type="arabicPeriod"/>
            </a:pPr>
            <a:r>
              <a:rPr lang="en-GB" b="1" kern="0" dirty="0"/>
              <a:t>Foundations</a:t>
            </a:r>
            <a:endParaRPr lang="en-GB" kern="0" dirty="0"/>
          </a:p>
          <a:p>
            <a:pPr lvl="1"/>
            <a:r>
              <a:rPr lang="en-GB" kern="0" dirty="0"/>
              <a:t>Logic</a:t>
            </a:r>
          </a:p>
          <a:p>
            <a:pPr lvl="1"/>
            <a:r>
              <a:rPr lang="en-GB" kern="0" dirty="0"/>
              <a:t>Probability theory</a:t>
            </a:r>
          </a:p>
          <a:p>
            <a:pPr lvl="1"/>
            <a:r>
              <a:rPr lang="en-GB" kern="0" dirty="0"/>
              <a:t>Probabilistic graphical models (PGMs)</a:t>
            </a:r>
          </a:p>
          <a:p>
            <a:pPr marL="456743" indent="-456743">
              <a:buFont typeface="+mj-lt"/>
              <a:buAutoNum type="arabicPeriod"/>
            </a:pPr>
            <a:r>
              <a:rPr lang="en-GB" b="1" kern="0" dirty="0"/>
              <a:t>Probabilistic Relational Models (PRMs)</a:t>
            </a:r>
          </a:p>
          <a:p>
            <a:pPr lvl="1"/>
            <a:r>
              <a:rPr lang="en-GB" kern="0" dirty="0" err="1"/>
              <a:t>Parfactor</a:t>
            </a:r>
            <a:r>
              <a:rPr lang="en-GB" kern="0" dirty="0"/>
              <a:t> models, Markov logic networks</a:t>
            </a:r>
          </a:p>
          <a:p>
            <a:pPr lvl="1"/>
            <a:r>
              <a:rPr lang="en-GB" kern="0" dirty="0"/>
              <a:t>Semantics, inference tasks</a:t>
            </a:r>
          </a:p>
          <a:p>
            <a:pPr marL="456743" indent="-456743">
              <a:buFont typeface="+mj-lt"/>
              <a:buAutoNum type="arabicPeriod"/>
            </a:pPr>
            <a:r>
              <a:rPr lang="en-GB" b="1" kern="0" dirty="0">
                <a:solidFill>
                  <a:schemeClr val="accent1"/>
                </a:solidFill>
              </a:rPr>
              <a:t>Exact Lifted Inference</a:t>
            </a:r>
          </a:p>
          <a:p>
            <a:pPr lvl="1"/>
            <a:r>
              <a:rPr lang="en-GB" kern="0" dirty="0">
                <a:solidFill>
                  <a:schemeClr val="accent1"/>
                </a:solidFill>
              </a:rPr>
              <a:t>Lifted Variable Elimination</a:t>
            </a:r>
          </a:p>
          <a:p>
            <a:pPr lvl="1"/>
            <a:r>
              <a:rPr lang="en-GB" kern="0" dirty="0">
                <a:solidFill>
                  <a:schemeClr val="accent1"/>
                </a:solidFill>
              </a:rPr>
              <a:t>Lifted Junction Tree Algorithm</a:t>
            </a:r>
          </a:p>
          <a:p>
            <a:pPr lvl="1"/>
            <a:r>
              <a:rPr lang="en-GB" kern="0" dirty="0">
                <a:solidFill>
                  <a:schemeClr val="accent1"/>
                </a:solidFill>
              </a:rPr>
              <a:t>First-Order Knowledge Compilation</a:t>
            </a:r>
          </a:p>
          <a:p>
            <a:pPr marL="456743" indent="-456743">
              <a:buFont typeface="+mj-lt"/>
              <a:buAutoNum type="arabicPeriod"/>
            </a:pPr>
            <a:r>
              <a:rPr lang="en-GB" b="1" kern="0" dirty="0"/>
              <a:t>Lifted Sequential Models and Inference</a:t>
            </a:r>
          </a:p>
          <a:p>
            <a:pPr lvl="1"/>
            <a:r>
              <a:rPr lang="en-GB" kern="0" dirty="0"/>
              <a:t>Parameterised models</a:t>
            </a:r>
          </a:p>
          <a:p>
            <a:pPr lvl="1"/>
            <a:r>
              <a:rPr lang="en-GB" kern="0" dirty="0"/>
              <a:t>Semantics, inference tasks, algorithm</a:t>
            </a:r>
          </a:p>
          <a:p>
            <a:pPr marL="456743" indent="-456743">
              <a:buFont typeface="+mj-lt"/>
              <a:buAutoNum type="arabicPeriod"/>
            </a:pPr>
            <a:r>
              <a:rPr lang="en-GB" b="1" kern="0" dirty="0"/>
              <a:t>Lifted Decision Making</a:t>
            </a:r>
          </a:p>
          <a:p>
            <a:pPr lvl="1"/>
            <a:r>
              <a:rPr lang="en-GB" kern="0" dirty="0"/>
              <a:t>Preferences, utility</a:t>
            </a:r>
          </a:p>
          <a:p>
            <a:pPr lvl="1"/>
            <a:r>
              <a:rPr lang="en-GB" kern="0" dirty="0"/>
              <a:t>Decision-theoretic models, tasks, algorithm</a:t>
            </a:r>
          </a:p>
          <a:p>
            <a:pPr marL="456743" indent="-456743">
              <a:buFont typeface="+mj-lt"/>
              <a:buAutoNum type="arabicPeriod"/>
            </a:pPr>
            <a:r>
              <a:rPr lang="en-GB" b="1" kern="0" dirty="0"/>
              <a:t>Approximate Lifted Inference</a:t>
            </a:r>
          </a:p>
          <a:p>
            <a:pPr marL="456743" indent="-456743">
              <a:buFont typeface="+mj-lt"/>
              <a:buAutoNum type="arabicPeriod"/>
            </a:pPr>
            <a:r>
              <a:rPr lang="en-GB" b="1" kern="0" dirty="0"/>
              <a:t>Lifted Learning</a:t>
            </a:r>
          </a:p>
          <a:p>
            <a:pPr lvl="1"/>
            <a:r>
              <a:rPr lang="en-GB" kern="0" dirty="0"/>
              <a:t>Parameter learning</a:t>
            </a:r>
          </a:p>
          <a:p>
            <a:pPr lvl="1"/>
            <a:r>
              <a:rPr lang="en-GB" kern="0" dirty="0"/>
              <a:t>Relation learning</a:t>
            </a:r>
          </a:p>
          <a:p>
            <a:pPr lvl="1"/>
            <a:r>
              <a:rPr lang="en-GB" kern="0" dirty="0"/>
              <a:t>Approximating symmetries</a:t>
            </a:r>
          </a:p>
          <a:p>
            <a:pPr lvl="1"/>
            <a:endParaRPr lang="en-GB" kern="0" dirty="0"/>
          </a:p>
        </p:txBody>
      </p:sp>
      <p:sp>
        <p:nvSpPr>
          <p:cNvPr id="3" name="Date Placeholder 2">
            <a:extLst>
              <a:ext uri="{FF2B5EF4-FFF2-40B4-BE49-F238E27FC236}">
                <a16:creationId xmlns:a16="http://schemas.microsoft.com/office/drawing/2014/main" id="{F57236D3-E925-8F38-BF83-8C1C24A67ED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32956010-D786-B809-CE87-DCB3F2F6045C}"/>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674CBAED-2999-6F6D-8B39-984C8F36A9F2}"/>
              </a:ext>
            </a:extLst>
          </p:cNvPr>
          <p:cNvSpPr>
            <a:spLocks noGrp="1"/>
          </p:cNvSpPr>
          <p:nvPr>
            <p:ph type="sldNum" sz="quarter" idx="11"/>
          </p:nvPr>
        </p:nvSpPr>
        <p:spPr/>
        <p:txBody>
          <a:bodyPr/>
          <a:lstStyle/>
          <a:p>
            <a:fld id="{EB1502E6-D9AE-3544-B6D5-378AAA0B915F}" type="slidenum">
              <a:rPr lang="de-DE" altLang="de-DE" smtClean="0"/>
              <a:pPr/>
              <a:t>2</a:t>
            </a:fld>
            <a:endParaRPr lang="de-DE" altLang="de-DE" dirty="0"/>
          </a:p>
        </p:txBody>
      </p:sp>
    </p:spTree>
    <p:extLst>
      <p:ext uri="{BB962C8B-B14F-4D97-AF65-F5344CB8AC3E}">
        <p14:creationId xmlns:p14="http://schemas.microsoft.com/office/powerpoint/2010/main" val="59146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B513-847F-E949-856D-8B7EDEDD608A}"/>
              </a:ext>
            </a:extLst>
          </p:cNvPr>
          <p:cNvSpPr>
            <a:spLocks noGrp="1"/>
          </p:cNvSpPr>
          <p:nvPr>
            <p:ph type="title"/>
          </p:nvPr>
        </p:nvSpPr>
        <p:spPr/>
        <p:txBody>
          <a:bodyPr/>
          <a:lstStyle/>
          <a:p>
            <a:r>
              <a:rPr lang="en-GB" dirty="0"/>
              <a:t>FO Jtree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E6A99-AF4A-9342-B047-7AB10EC08340}"/>
                  </a:ext>
                </a:extLst>
              </p:cNvPr>
              <p:cNvSpPr>
                <a:spLocks noGrp="1"/>
              </p:cNvSpPr>
              <p:nvPr>
                <p:ph type="body" sz="quarter" idx="13"/>
              </p:nvPr>
            </p:nvSpPr>
            <p:spPr>
              <a:xfrm>
                <a:off x="623393" y="1268760"/>
                <a:ext cx="7705389" cy="4584266"/>
              </a:xfrm>
            </p:spPr>
            <p:txBody>
              <a:bodyPr>
                <a:normAutofit/>
              </a:bodyPr>
              <a:lstStyle/>
              <a:p>
                <a:r>
                  <a:rPr lang="en-GB" dirty="0"/>
                  <a:t>An FO jtree </a:t>
                </a:r>
                <a14:m>
                  <m:oMath xmlns:m="http://schemas.openxmlformats.org/officeDocument/2006/math">
                    <m:r>
                      <a:rPr lang="en-GB" i="1" smtClean="0">
                        <a:latin typeface="Cambria Math" panose="02040503050406030204" pitchFamily="18" charset="0"/>
                      </a:rPr>
                      <m:t>𝐽</m:t>
                    </m:r>
                  </m:oMath>
                </a14:m>
                <a:r>
                  <a:rPr lang="en-GB" dirty="0"/>
                  <a:t> for a model </a:t>
                </a:r>
                <a14:m>
                  <m:oMath xmlns:m="http://schemas.openxmlformats.org/officeDocument/2006/math">
                    <m:r>
                      <a:rPr lang="en-GB" i="1" smtClean="0">
                        <a:latin typeface="Cambria Math" panose="02040503050406030204" pitchFamily="18" charset="0"/>
                      </a:rPr>
                      <m:t>𝐺</m:t>
                    </m:r>
                  </m:oMath>
                </a14:m>
                <a:r>
                  <a:rPr lang="en-GB" dirty="0"/>
                  <a:t> is a cycle-free graph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𝐸</m:t>
                        </m:r>
                      </m:e>
                    </m:d>
                  </m:oMath>
                </a14:m>
                <a:endParaRPr lang="en-GB" b="0" dirty="0"/>
              </a:p>
              <a:p>
                <a:pPr lvl="1"/>
                <a:r>
                  <a:rPr lang="en-GB" dirty="0"/>
                  <a:t>Is </a:t>
                </a:r>
                <a:r>
                  <a:rPr lang="en-GB" dirty="0">
                    <a:solidFill>
                      <a:schemeClr val="accent1"/>
                    </a:solidFill>
                  </a:rPr>
                  <a:t>minimal</a:t>
                </a:r>
                <a:r>
                  <a:rPr lang="en-GB" dirty="0"/>
                  <a:t> if by removing a PRV from a </a:t>
                </a:r>
                <a:r>
                  <a:rPr lang="en-GB" dirty="0" err="1"/>
                  <a:t>parcluster</a:t>
                </a:r>
                <a:r>
                  <a:rPr lang="en-GB" dirty="0"/>
                  <a:t>, </a:t>
                </a:r>
                <a:br>
                  <a:rPr lang="en-GB" dirty="0"/>
                </a:br>
                <a:r>
                  <a:rPr lang="en-GB" dirty="0"/>
                  <a:t>the FO jtree ceases to be an FO jtree</a:t>
                </a:r>
              </a:p>
              <a:p>
                <a:pPr lvl="2"/>
                <a:r>
                  <a:rPr lang="en-GB" dirty="0"/>
                  <a:t>I.e., no longer fulfils at least one property</a:t>
                </a:r>
              </a:p>
              <a:p>
                <a:pPr lvl="1"/>
                <a:r>
                  <a:rPr lang="en-GB" dirty="0"/>
                  <a:t>E.g., depicted on the left</a:t>
                </a:r>
              </a:p>
              <a:p>
                <a:pPr lvl="2"/>
                <a:r>
                  <a:rPr lang="en-GB" dirty="0"/>
                  <a:t>Cannot remove any PRV from any </a:t>
                </a:r>
                <a:br>
                  <a:rPr lang="en-GB" dirty="0"/>
                </a:br>
                <a:r>
                  <a:rPr lang="en-GB" dirty="0" err="1"/>
                  <a:t>parcluster</a:t>
                </a:r>
                <a:r>
                  <a:rPr lang="en-GB" dirty="0"/>
                  <a:t> </a:t>
                </a:r>
              </a:p>
              <a:p>
                <a:pPr lvl="3"/>
                <a:r>
                  <a:rPr lang="en-GB" dirty="0"/>
                  <a:t>Otherwise, a parfactor would no longer have its arguments in one parcluster</a:t>
                </a:r>
              </a:p>
            </p:txBody>
          </p:sp>
        </mc:Choice>
        <mc:Fallback xmlns="">
          <p:sp>
            <p:nvSpPr>
              <p:cNvPr id="3" name="Content Placeholder 2">
                <a:extLst>
                  <a:ext uri="{FF2B5EF4-FFF2-40B4-BE49-F238E27FC236}">
                    <a16:creationId xmlns:a16="http://schemas.microsoft.com/office/drawing/2014/main" id="{360E6A99-AF4A-9342-B047-7AB10EC08340}"/>
                  </a:ext>
                </a:extLst>
              </p:cNvPr>
              <p:cNvSpPr>
                <a:spLocks noGrp="1" noRot="1" noChangeAspect="1" noMove="1" noResize="1" noEditPoints="1" noAdjustHandles="1" noChangeArrowheads="1" noChangeShapeType="1" noTextEdit="1"/>
              </p:cNvSpPr>
              <p:nvPr>
                <p:ph type="body" sz="quarter" idx="13"/>
              </p:nvPr>
            </p:nvSpPr>
            <p:spPr>
              <a:xfrm>
                <a:off x="623393" y="1268760"/>
                <a:ext cx="7705389" cy="4584266"/>
              </a:xfrm>
              <a:blipFill>
                <a:blip r:embed="rId2"/>
                <a:stretch>
                  <a:fillRect l="-2632" t="-1934" r="-329"/>
                </a:stretch>
              </a:blipFill>
            </p:spPr>
            <p:txBody>
              <a:bodyPr/>
              <a:lstStyle/>
              <a:p>
                <a:r>
                  <a:rPr lang="en-DE">
                    <a:noFill/>
                  </a:rPr>
                  <a:t> </a:t>
                </a:r>
              </a:p>
            </p:txBody>
          </p:sp>
        </mc:Fallback>
      </mc:AlternateContent>
      <p:grpSp>
        <p:nvGrpSpPr>
          <p:cNvPr id="70" name="Group 69">
            <a:extLst>
              <a:ext uri="{FF2B5EF4-FFF2-40B4-BE49-F238E27FC236}">
                <a16:creationId xmlns:a16="http://schemas.microsoft.com/office/drawing/2014/main" id="{31F60F94-5C8B-E847-9E31-2BD7EE806F32}"/>
              </a:ext>
            </a:extLst>
          </p:cNvPr>
          <p:cNvGrpSpPr/>
          <p:nvPr/>
        </p:nvGrpSpPr>
        <p:grpSpPr>
          <a:xfrm>
            <a:off x="5543362" y="4919668"/>
            <a:ext cx="6288313" cy="986246"/>
            <a:chOff x="5589344" y="1663629"/>
            <a:chExt cx="6288313" cy="986246"/>
          </a:xfrm>
        </p:grpSpPr>
        <p:cxnSp>
          <p:nvCxnSpPr>
            <p:cNvPr id="71" name="Straight Connector 70">
              <a:extLst>
                <a:ext uri="{FF2B5EF4-FFF2-40B4-BE49-F238E27FC236}">
                  <a16:creationId xmlns:a16="http://schemas.microsoft.com/office/drawing/2014/main" id="{37AF0738-D5EB-1E43-8BC7-D880E78EEE9F}"/>
                </a:ext>
              </a:extLst>
            </p:cNvPr>
            <p:cNvCxnSpPr>
              <a:cxnSpLocks/>
              <a:stCxn id="82" idx="3"/>
              <a:endCxn id="86"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CEFA1F-FAAB-DA4C-B847-9201E02C076D}"/>
                </a:ext>
              </a:extLst>
            </p:cNvPr>
            <p:cNvCxnSpPr>
              <a:cxnSpLocks/>
              <a:stCxn id="86" idx="3"/>
              <a:endCxn id="84"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B64EE84-BA79-494E-A27E-32FA84ECD08D}"/>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17F8C1C-018C-9945-A811-7B89072BEAE6}"/>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85" name="TextBox 84">
                    <a:extLst>
                      <a:ext uri="{FF2B5EF4-FFF2-40B4-BE49-F238E27FC236}">
                        <a16:creationId xmlns:a16="http://schemas.microsoft.com/office/drawing/2014/main" id="{217F8C1C-018C-9945-A811-7B89072BEAE6}"/>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8DA25F4F-0483-E04F-AA55-1125F3717991}"/>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86" name="TextBox 85">
                    <a:extLst>
                      <a:ext uri="{FF2B5EF4-FFF2-40B4-BE49-F238E27FC236}">
                        <a16:creationId xmlns:a16="http://schemas.microsoft.com/office/drawing/2014/main" id="{8DA25F4F-0483-E04F-AA55-1125F3717991}"/>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74" name="Group 73">
              <a:extLst>
                <a:ext uri="{FF2B5EF4-FFF2-40B4-BE49-F238E27FC236}">
                  <a16:creationId xmlns:a16="http://schemas.microsoft.com/office/drawing/2014/main" id="{B7BFB340-0F14-C54D-9DF8-E4D2FCE4F81C}"/>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1A3C324F-7B27-2A41-AE79-DD630E3D0F87}"/>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83" name="TextBox 82">
                    <a:extLst>
                      <a:ext uri="{FF2B5EF4-FFF2-40B4-BE49-F238E27FC236}">
                        <a16:creationId xmlns:a16="http://schemas.microsoft.com/office/drawing/2014/main" id="{1A3C324F-7B27-2A41-AE79-DD630E3D0F87}"/>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E705B7D-7225-6E40-A7B2-2A0AA50E4C81}"/>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84" name="TextBox 83">
                    <a:extLst>
                      <a:ext uri="{FF2B5EF4-FFF2-40B4-BE49-F238E27FC236}">
                        <a16:creationId xmlns:a16="http://schemas.microsoft.com/office/drawing/2014/main" id="{2E705B7D-7225-6E40-A7B2-2A0AA50E4C81}"/>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a:stretch>
                  </a:blipFill>
                  <a:ln>
                    <a:solidFill>
                      <a:srgbClr val="7030A0"/>
                    </a:solidFill>
                  </a:ln>
                </p:spPr>
                <p:txBody>
                  <a:bodyPr/>
                  <a:lstStyle/>
                  <a:p>
                    <a:r>
                      <a:rPr lang="en-GB">
                        <a:noFill/>
                      </a:rPr>
                      <a:t> </a:t>
                    </a:r>
                  </a:p>
                </p:txBody>
              </p:sp>
            </mc:Fallback>
          </mc:AlternateContent>
        </p:grpSp>
        <p:grpSp>
          <p:nvGrpSpPr>
            <p:cNvPr id="75" name="Group 74">
              <a:extLst>
                <a:ext uri="{FF2B5EF4-FFF2-40B4-BE49-F238E27FC236}">
                  <a16:creationId xmlns:a16="http://schemas.microsoft.com/office/drawing/2014/main" id="{ABA7507B-073C-1748-BB3B-274EEC91A35F}"/>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1823B3B9-086E-B942-8966-76555228A2A5}"/>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81" name="TextBox 80">
                    <a:extLst>
                      <a:ext uri="{FF2B5EF4-FFF2-40B4-BE49-F238E27FC236}">
                        <a16:creationId xmlns:a16="http://schemas.microsoft.com/office/drawing/2014/main" id="{1823B3B9-086E-B942-8966-76555228A2A5}"/>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69E7591-6BE5-F14C-9131-0597B488896D}"/>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82" name="TextBox 81">
                    <a:extLst>
                      <a:ext uri="{FF2B5EF4-FFF2-40B4-BE49-F238E27FC236}">
                        <a16:creationId xmlns:a16="http://schemas.microsoft.com/office/drawing/2014/main" id="{769E7591-6BE5-F14C-9131-0597B488896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E3829EE2-1CD0-B14D-AF60-4FEAC0C8C1A5}"/>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76" name="Rectangle 75">
                  <a:extLst>
                    <a:ext uri="{FF2B5EF4-FFF2-40B4-BE49-F238E27FC236}">
                      <a16:creationId xmlns:a16="http://schemas.microsoft.com/office/drawing/2014/main" id="{E3829EE2-1CD0-B14D-AF60-4FEAC0C8C1A5}"/>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8F1D04A-5063-7346-B955-F99D980A67ED}"/>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77" name="Rectangle 76">
                  <a:extLst>
                    <a:ext uri="{FF2B5EF4-FFF2-40B4-BE49-F238E27FC236}">
                      <a16:creationId xmlns:a16="http://schemas.microsoft.com/office/drawing/2014/main" id="{58F1D04A-5063-7346-B955-F99D980A67ED}"/>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D41528E-56E8-684B-A613-B66B5C869A34}"/>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78" name="TextBox 77">
                  <a:extLst>
                    <a:ext uri="{FF2B5EF4-FFF2-40B4-BE49-F238E27FC236}">
                      <a16:creationId xmlns:a16="http://schemas.microsoft.com/office/drawing/2014/main" id="{9D41528E-56E8-684B-A613-B66B5C869A34}"/>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61AE738-9E4F-A34A-A74A-5DF71028C8FB}"/>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79" name="TextBox 78">
                  <a:extLst>
                    <a:ext uri="{FF2B5EF4-FFF2-40B4-BE49-F238E27FC236}">
                      <a16:creationId xmlns:a16="http://schemas.microsoft.com/office/drawing/2014/main" id="{861AE738-9E4F-A34A-A74A-5DF71028C8FB}"/>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D70E212-3EA9-8049-AC04-92FE6D55CAE8}"/>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80" name="TextBox 79">
                  <a:extLst>
                    <a:ext uri="{FF2B5EF4-FFF2-40B4-BE49-F238E27FC236}">
                      <a16:creationId xmlns:a16="http://schemas.microsoft.com/office/drawing/2014/main" id="{2D70E212-3EA9-8049-AC04-92FE6D55CAE8}"/>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grpSp>
        <p:nvGrpSpPr>
          <p:cNvPr id="87" name="Group 86">
            <a:extLst>
              <a:ext uri="{FF2B5EF4-FFF2-40B4-BE49-F238E27FC236}">
                <a16:creationId xmlns:a16="http://schemas.microsoft.com/office/drawing/2014/main" id="{FBD74CA3-EFC3-854B-AF3E-0E4266A1AB1A}"/>
              </a:ext>
            </a:extLst>
          </p:cNvPr>
          <p:cNvGrpSpPr/>
          <p:nvPr/>
        </p:nvGrpSpPr>
        <p:grpSpPr>
          <a:xfrm>
            <a:off x="7069674" y="2132057"/>
            <a:ext cx="4761336" cy="2453955"/>
            <a:chOff x="6906687" y="3448697"/>
            <a:chExt cx="4761336" cy="2453955"/>
          </a:xfrm>
        </p:grpSpPr>
        <p:grpSp>
          <p:nvGrpSpPr>
            <p:cNvPr id="88" name="Group 87">
              <a:extLst>
                <a:ext uri="{FF2B5EF4-FFF2-40B4-BE49-F238E27FC236}">
                  <a16:creationId xmlns:a16="http://schemas.microsoft.com/office/drawing/2014/main" id="{41D167B6-14DD-2B4D-AC92-D02F5B33C3F6}"/>
                </a:ext>
              </a:extLst>
            </p:cNvPr>
            <p:cNvGrpSpPr/>
            <p:nvPr/>
          </p:nvGrpSpPr>
          <p:grpSpPr>
            <a:xfrm>
              <a:off x="8241884" y="3532117"/>
              <a:ext cx="2034533" cy="552081"/>
              <a:chOff x="8655309" y="2902693"/>
              <a:chExt cx="2034533" cy="552081"/>
            </a:xfrm>
          </p:grpSpPr>
          <p:cxnSp>
            <p:nvCxnSpPr>
              <p:cNvPr id="116" name="Straight Connector 115">
                <a:extLst>
                  <a:ext uri="{FF2B5EF4-FFF2-40B4-BE49-F238E27FC236}">
                    <a16:creationId xmlns:a16="http://schemas.microsoft.com/office/drawing/2014/main" id="{81812176-E91B-1C4F-893C-4484281F9E8A}"/>
                  </a:ext>
                </a:extLst>
              </p:cNvPr>
              <p:cNvCxnSpPr>
                <a:cxnSpLocks/>
                <a:stCxn id="89" idx="6"/>
                <a:endCxn id="121" idx="1"/>
              </p:cNvCxnSpPr>
              <p:nvPr/>
            </p:nvCxnSpPr>
            <p:spPr>
              <a:xfrm flipV="1">
                <a:off x="8655309" y="3013607"/>
                <a:ext cx="922375"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9857563-B66D-E442-827F-B41A1EE8EEDD}"/>
                  </a:ext>
                </a:extLst>
              </p:cNvPr>
              <p:cNvCxnSpPr>
                <a:cxnSpLocks/>
                <a:stCxn id="90" idx="2"/>
                <a:endCxn id="121" idx="3"/>
              </p:cNvCxnSpPr>
              <p:nvPr/>
            </p:nvCxnSpPr>
            <p:spPr>
              <a:xfrm flipH="1" flipV="1">
                <a:off x="9721684" y="3013607"/>
                <a:ext cx="96815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458D1E4-407B-1E4D-82EA-280D345DAE1A}"/>
                  </a:ext>
                </a:extLst>
              </p:cNvPr>
              <p:cNvCxnSpPr>
                <a:cxnSpLocks/>
                <a:stCxn id="93" idx="0"/>
                <a:endCxn id="121"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48615630-E53D-0C40-A36D-6ED4AB976F50}"/>
                  </a:ext>
                </a:extLst>
              </p:cNvPr>
              <p:cNvGrpSpPr/>
              <p:nvPr/>
            </p:nvGrpSpPr>
            <p:grpSpPr>
              <a:xfrm>
                <a:off x="9540595" y="2902693"/>
                <a:ext cx="520306" cy="392206"/>
                <a:chOff x="9540595" y="2902693"/>
                <a:chExt cx="520306" cy="392206"/>
              </a:xfrm>
            </p:grpSpPr>
            <p:sp>
              <p:nvSpPr>
                <p:cNvPr id="120" name="Rectangle 119">
                  <a:extLst>
                    <a:ext uri="{FF2B5EF4-FFF2-40B4-BE49-F238E27FC236}">
                      <a16:creationId xmlns:a16="http://schemas.microsoft.com/office/drawing/2014/main" id="{BFD58466-AFE1-C143-9D19-6950011CA368}"/>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463BF2DB-92A4-FA47-B2F6-AC452F70A209}"/>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76D6044F-7181-014B-AB52-4F7B9755A1AD}"/>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07EEE77B-CA2F-4E49-A25D-689D65C6BC03}"/>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14"/>
                      <a:stretch>
                        <a:fillRect l="-166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F65D5629-B90F-2642-B7F6-1A6A8A56D743}"/>
                    </a:ext>
                  </a:extLst>
                </p:cNvPr>
                <p:cNvSpPr/>
                <p:nvPr/>
              </p:nvSpPr>
              <p:spPr>
                <a:xfrm>
                  <a:off x="7109772" y="3448697"/>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23" name="Oval 122">
                  <a:extLst>
                    <a:ext uri="{FF2B5EF4-FFF2-40B4-BE49-F238E27FC236}">
                      <a16:creationId xmlns:a16="http://schemas.microsoft.com/office/drawing/2014/main" id="{860957F6-B11C-D24E-9FEB-36BDE6DDE81A}"/>
                    </a:ext>
                  </a:extLst>
                </p:cNvPr>
                <p:cNvSpPr>
                  <a:spLocks noRot="1" noChangeAspect="1" noMove="1" noResize="1" noEditPoints="1" noAdjustHandles="1" noChangeArrowheads="1" noChangeShapeType="1" noTextEdit="1"/>
                </p:cNvSpPr>
                <p:nvPr/>
              </p:nvSpPr>
              <p:spPr>
                <a:xfrm>
                  <a:off x="7109772" y="3448697"/>
                  <a:ext cx="1132112"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Oval 89">
                  <a:extLst>
                    <a:ext uri="{FF2B5EF4-FFF2-40B4-BE49-F238E27FC236}">
                      <a16:creationId xmlns:a16="http://schemas.microsoft.com/office/drawing/2014/main" id="{DA04EE67-0528-054A-9AC0-B2C8FF32B09A}"/>
                    </a:ext>
                  </a:extLst>
                </p:cNvPr>
                <p:cNvSpPr/>
                <p:nvPr/>
              </p:nvSpPr>
              <p:spPr>
                <a:xfrm>
                  <a:off x="10276417" y="3448697"/>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24" name="Oval 123">
                  <a:extLst>
                    <a:ext uri="{FF2B5EF4-FFF2-40B4-BE49-F238E27FC236}">
                      <a16:creationId xmlns:a16="http://schemas.microsoft.com/office/drawing/2014/main" id="{A720D711-FC8C-6747-A442-4E62664BA076}"/>
                    </a:ext>
                  </a:extLst>
                </p:cNvPr>
                <p:cNvSpPr>
                  <a:spLocks noRot="1" noChangeAspect="1" noMove="1" noResize="1" noEditPoints="1" noAdjustHandles="1" noChangeArrowheads="1" noChangeShapeType="1" noTextEdit="1"/>
                </p:cNvSpPr>
                <p:nvPr/>
              </p:nvSpPr>
              <p:spPr>
                <a:xfrm>
                  <a:off x="10276417" y="3448697"/>
                  <a:ext cx="991003" cy="389513"/>
                </a:xfrm>
                <a:prstGeom prst="ellipse">
                  <a:avLst/>
                </a:prstGeom>
                <a:blipFill>
                  <a:blip r:embed="rId1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Oval 90">
                  <a:extLst>
                    <a:ext uri="{FF2B5EF4-FFF2-40B4-BE49-F238E27FC236}">
                      <a16:creationId xmlns:a16="http://schemas.microsoft.com/office/drawing/2014/main" id="{3996DE93-8B5A-1843-9F65-9B7E05665A8A}"/>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91" name="Oval 90">
                  <a:extLst>
                    <a:ext uri="{FF2B5EF4-FFF2-40B4-BE49-F238E27FC236}">
                      <a16:creationId xmlns:a16="http://schemas.microsoft.com/office/drawing/2014/main" id="{3996DE93-8B5A-1843-9F65-9B7E05665A8A}"/>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C9E68A66-3A0E-7048-BE16-44F15C51F2D0}"/>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92" name="Oval 91">
                  <a:extLst>
                    <a:ext uri="{FF2B5EF4-FFF2-40B4-BE49-F238E27FC236}">
                      <a16:creationId xmlns:a16="http://schemas.microsoft.com/office/drawing/2014/main" id="{C9E68A66-3A0E-7048-BE16-44F15C51F2D0}"/>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Oval 92">
                  <a:extLst>
                    <a:ext uri="{FF2B5EF4-FFF2-40B4-BE49-F238E27FC236}">
                      <a16:creationId xmlns:a16="http://schemas.microsoft.com/office/drawing/2014/main" id="{76B19463-F71B-B74F-9DB7-1040E3A1C07A}"/>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93" name="Oval 92">
                  <a:extLst>
                    <a:ext uri="{FF2B5EF4-FFF2-40B4-BE49-F238E27FC236}">
                      <a16:creationId xmlns:a16="http://schemas.microsoft.com/office/drawing/2014/main" id="{76B19463-F71B-B74F-9DB7-1040E3A1C07A}"/>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1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6892F623-B478-A244-97A9-B44C3C9AB41A}"/>
                    </a:ext>
                  </a:extLst>
                </p:cNvPr>
                <p:cNvSpPr/>
                <p:nvPr/>
              </p:nvSpPr>
              <p:spPr>
                <a:xfrm>
                  <a:off x="9875812" y="4774936"/>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94" name="Oval 93">
                  <a:extLst>
                    <a:ext uri="{FF2B5EF4-FFF2-40B4-BE49-F238E27FC236}">
                      <a16:creationId xmlns:a16="http://schemas.microsoft.com/office/drawing/2014/main" id="{6892F623-B478-A244-97A9-B44C3C9AB41A}"/>
                    </a:ext>
                  </a:extLst>
                </p:cNvPr>
                <p:cNvSpPr>
                  <a:spLocks noRot="1" noChangeAspect="1" noMove="1" noResize="1" noEditPoints="1" noAdjustHandles="1" noChangeArrowheads="1" noChangeShapeType="1" noTextEdit="1"/>
                </p:cNvSpPr>
                <p:nvPr/>
              </p:nvSpPr>
              <p:spPr>
                <a:xfrm>
                  <a:off x="9875812" y="4774936"/>
                  <a:ext cx="1792211" cy="389513"/>
                </a:xfrm>
                <a:prstGeom prst="ellipse">
                  <a:avLst/>
                </a:prstGeom>
                <a:blipFill>
                  <a:blip r:embed="rId20"/>
                  <a:stretch>
                    <a:fillRect/>
                  </a:stretch>
                </a:blipFill>
                <a:ln>
                  <a:solidFill>
                    <a:schemeClr val="tx1"/>
                  </a:solidFill>
                </a:ln>
              </p:spPr>
              <p:txBody>
                <a:bodyPr/>
                <a:lstStyle/>
                <a:p>
                  <a:r>
                    <a:rPr lang="en-GB">
                      <a:noFill/>
                    </a:rPr>
                    <a:t> </a:t>
                  </a:r>
                </a:p>
              </p:txBody>
            </p:sp>
          </mc:Fallback>
        </mc:AlternateContent>
        <p:cxnSp>
          <p:nvCxnSpPr>
            <p:cNvPr id="95" name="Straight Connector 94">
              <a:extLst>
                <a:ext uri="{FF2B5EF4-FFF2-40B4-BE49-F238E27FC236}">
                  <a16:creationId xmlns:a16="http://schemas.microsoft.com/office/drawing/2014/main" id="{D9433960-03C4-BE42-B526-9BD1431CF2AA}"/>
                </a:ext>
              </a:extLst>
            </p:cNvPr>
            <p:cNvCxnSpPr>
              <a:cxnSpLocks/>
              <a:stCxn id="92" idx="6"/>
              <a:endCxn id="113"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D9C75B6-7F6F-1642-9EF1-0E413D7817FD}"/>
                </a:ext>
              </a:extLst>
            </p:cNvPr>
            <p:cNvCxnSpPr>
              <a:cxnSpLocks/>
              <a:stCxn id="93" idx="4"/>
              <a:endCxn id="113"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525280A-AD62-3F48-9BD1-302BD84B6E63}"/>
                </a:ext>
              </a:extLst>
            </p:cNvPr>
            <p:cNvCxnSpPr>
              <a:cxnSpLocks/>
              <a:stCxn id="91" idx="0"/>
              <a:endCxn id="113"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14F06727-1262-3F46-8296-C83DD8B444BA}"/>
                </a:ext>
              </a:extLst>
            </p:cNvPr>
            <p:cNvGrpSpPr/>
            <p:nvPr/>
          </p:nvGrpSpPr>
          <p:grpSpPr>
            <a:xfrm>
              <a:off x="8610247" y="4856880"/>
              <a:ext cx="474503" cy="391710"/>
              <a:chOff x="9288700" y="2902693"/>
              <a:chExt cx="474503" cy="391710"/>
            </a:xfrm>
          </p:grpSpPr>
          <p:sp>
            <p:nvSpPr>
              <p:cNvPr id="112" name="Rectangle 111">
                <a:extLst>
                  <a:ext uri="{FF2B5EF4-FFF2-40B4-BE49-F238E27FC236}">
                    <a16:creationId xmlns:a16="http://schemas.microsoft.com/office/drawing/2014/main" id="{717DD6E5-BB85-6E4D-870B-C292EE5D70D7}"/>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44ED755A-86C8-574C-81E5-1403E4C536E1}"/>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431519B6-1DF5-0247-BDFE-3F4CAF434438}"/>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3D19A44-4799-4247-938C-5704C1D36F94}"/>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21"/>
                    <a:stretch>
                      <a:fillRect l="-16667" r="-4167" b="-26087"/>
                    </a:stretch>
                  </a:blipFill>
                </p:spPr>
                <p:txBody>
                  <a:bodyPr/>
                  <a:lstStyle/>
                  <a:p>
                    <a:r>
                      <a:rPr lang="en-GB">
                        <a:noFill/>
                      </a:rPr>
                      <a:t> </a:t>
                    </a:r>
                  </a:p>
                </p:txBody>
              </p:sp>
            </mc:Fallback>
          </mc:AlternateContent>
        </p:grpSp>
        <p:cxnSp>
          <p:nvCxnSpPr>
            <p:cNvPr id="99" name="Straight Connector 98">
              <a:extLst>
                <a:ext uri="{FF2B5EF4-FFF2-40B4-BE49-F238E27FC236}">
                  <a16:creationId xmlns:a16="http://schemas.microsoft.com/office/drawing/2014/main" id="{06A1784C-5E3A-8940-AFAF-5F09324D31D7}"/>
                </a:ext>
              </a:extLst>
            </p:cNvPr>
            <p:cNvCxnSpPr>
              <a:cxnSpLocks/>
              <a:stCxn id="93" idx="4"/>
              <a:endCxn id="109"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DC2E07-9CD8-164F-AAE9-3D3E4DC3B319}"/>
                </a:ext>
              </a:extLst>
            </p:cNvPr>
            <p:cNvCxnSpPr>
              <a:cxnSpLocks/>
              <a:stCxn id="94" idx="2"/>
              <a:endCxn id="109" idx="3"/>
            </p:cNvCxnSpPr>
            <p:nvPr/>
          </p:nvCxnSpPr>
          <p:spPr>
            <a:xfrm flipH="1" flipV="1">
              <a:off x="9574104" y="4969692"/>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04808AA-3A42-824A-B4E6-D7E9CF9FCC20}"/>
                </a:ext>
              </a:extLst>
            </p:cNvPr>
            <p:cNvCxnSpPr>
              <a:cxnSpLocks/>
              <a:stCxn id="91" idx="0"/>
              <a:endCxn id="109"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8CBC1F11-2AFE-AF48-A740-540B7ECCB550}"/>
                </a:ext>
              </a:extLst>
            </p:cNvPr>
            <p:cNvGrpSpPr/>
            <p:nvPr/>
          </p:nvGrpSpPr>
          <p:grpSpPr>
            <a:xfrm>
              <a:off x="9393015" y="4856880"/>
              <a:ext cx="525629" cy="392206"/>
              <a:chOff x="9540595" y="2902693"/>
              <a:chExt cx="525629" cy="392206"/>
            </a:xfrm>
          </p:grpSpPr>
          <p:sp>
            <p:nvSpPr>
              <p:cNvPr id="108" name="Rectangle 107">
                <a:extLst>
                  <a:ext uri="{FF2B5EF4-FFF2-40B4-BE49-F238E27FC236}">
                    <a16:creationId xmlns:a16="http://schemas.microsoft.com/office/drawing/2014/main" id="{D7F13561-FDF1-BA41-9D6C-E4D02E97F49E}"/>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C9F82CA5-5111-8F42-8573-80647F694169}"/>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C72BC30D-0E1C-5D4C-B7FF-90635C42E549}"/>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1BCEA06D-76B4-B841-A3C6-9DDACA3A6D2E}"/>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45" name="TextBox 144">
                    <a:extLst>
                      <a:ext uri="{FF2B5EF4-FFF2-40B4-BE49-F238E27FC236}">
                        <a16:creationId xmlns:a16="http://schemas.microsoft.com/office/drawing/2014/main" id="{A010B3CA-2F44-8B48-9297-45B9CD29B62C}"/>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22"/>
                    <a:stretch>
                      <a:fillRect l="-16667" r="-4167" b="-27273"/>
                    </a:stretch>
                  </a:blipFill>
                </p:spPr>
                <p:txBody>
                  <a:bodyPr/>
                  <a:lstStyle/>
                  <a:p>
                    <a:r>
                      <a:rPr lang="en-GB">
                        <a:noFill/>
                      </a:rPr>
                      <a:t> </a:t>
                    </a:r>
                  </a:p>
                </p:txBody>
              </p:sp>
            </mc:Fallback>
          </mc:AlternateContent>
        </p:grpSp>
        <p:grpSp>
          <p:nvGrpSpPr>
            <p:cNvPr id="103" name="Group 102">
              <a:extLst>
                <a:ext uri="{FF2B5EF4-FFF2-40B4-BE49-F238E27FC236}">
                  <a16:creationId xmlns:a16="http://schemas.microsoft.com/office/drawing/2014/main" id="{420B998E-AC9D-D548-8F22-EBD9AB236C56}"/>
                </a:ext>
              </a:extLst>
            </p:cNvPr>
            <p:cNvGrpSpPr/>
            <p:nvPr/>
          </p:nvGrpSpPr>
          <p:grpSpPr>
            <a:xfrm>
              <a:off x="9615584" y="4206954"/>
              <a:ext cx="761945" cy="348999"/>
              <a:chOff x="8632950" y="2952819"/>
              <a:chExt cx="761945" cy="348999"/>
            </a:xfrm>
          </p:grpSpPr>
          <p:cxnSp>
            <p:nvCxnSpPr>
              <p:cNvPr id="104" name="Straight Connector 103">
                <a:extLst>
                  <a:ext uri="{FF2B5EF4-FFF2-40B4-BE49-F238E27FC236}">
                    <a16:creationId xmlns:a16="http://schemas.microsoft.com/office/drawing/2014/main" id="{9F6EBF78-F5BD-3245-BC49-0DA854204C55}"/>
                  </a:ext>
                </a:extLst>
              </p:cNvPr>
              <p:cNvCxnSpPr>
                <a:cxnSpLocks/>
                <a:stCxn id="93" idx="6"/>
                <a:endCxn id="106"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87AE57D0-EFCC-6740-8E1B-145FD361A0C1}"/>
                  </a:ext>
                </a:extLst>
              </p:cNvPr>
              <p:cNvGrpSpPr/>
              <p:nvPr/>
            </p:nvGrpSpPr>
            <p:grpSpPr>
              <a:xfrm>
                <a:off x="8957481" y="2952819"/>
                <a:ext cx="437414" cy="348999"/>
                <a:chOff x="8957481" y="2952819"/>
                <a:chExt cx="437414" cy="348999"/>
              </a:xfrm>
            </p:grpSpPr>
            <p:sp>
              <p:nvSpPr>
                <p:cNvPr id="106" name="Rectangle 105">
                  <a:extLst>
                    <a:ext uri="{FF2B5EF4-FFF2-40B4-BE49-F238E27FC236}">
                      <a16:creationId xmlns:a16="http://schemas.microsoft.com/office/drawing/2014/main" id="{A288280B-48A0-1941-BD7A-2D5653D176B6}"/>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70DA6E8E-C0AA-EA4C-8411-4AC593411D25}"/>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23"/>
                      <a:stretch>
                        <a:fillRect l="-16667" r="-4167" b="-21739"/>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4CC9B8AB-89D8-7673-ED21-649A60F7ED85}"/>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E2B0E900-C2B8-4095-06B3-B37A07B78261}"/>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C5D8A316-6F89-9924-4BD4-7493DC7B0416}"/>
              </a:ext>
            </a:extLst>
          </p:cNvPr>
          <p:cNvSpPr>
            <a:spLocks noGrp="1"/>
          </p:cNvSpPr>
          <p:nvPr>
            <p:ph type="sldNum" sz="quarter" idx="11"/>
          </p:nvPr>
        </p:nvSpPr>
        <p:spPr/>
        <p:txBody>
          <a:bodyPr/>
          <a:lstStyle/>
          <a:p>
            <a:fld id="{EB1502E6-D9AE-3544-B6D5-378AAA0B915F}" type="slidenum">
              <a:rPr lang="de-DE" altLang="de-DE" smtClean="0"/>
              <a:pPr/>
              <a:t>20</a:t>
            </a:fld>
            <a:endParaRPr lang="de-DE" altLang="de-DE" dirty="0"/>
          </a:p>
        </p:txBody>
      </p:sp>
    </p:spTree>
    <p:extLst>
      <p:ext uri="{BB962C8B-B14F-4D97-AF65-F5344CB8AC3E}">
        <p14:creationId xmlns:p14="http://schemas.microsoft.com/office/powerpoint/2010/main" val="380343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B513-847F-E949-856D-8B7EDEDD608A}"/>
              </a:ext>
            </a:extLst>
          </p:cNvPr>
          <p:cNvSpPr>
            <a:spLocks noGrp="1"/>
          </p:cNvSpPr>
          <p:nvPr>
            <p:ph type="title"/>
          </p:nvPr>
        </p:nvSpPr>
        <p:spPr/>
        <p:txBody>
          <a:bodyPr/>
          <a:lstStyle/>
          <a:p>
            <a:r>
              <a:rPr lang="en-GB" dirty="0"/>
              <a:t>FO Jtree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0E6A99-AF4A-9342-B047-7AB10EC08340}"/>
                  </a:ext>
                </a:extLst>
              </p:cNvPr>
              <p:cNvSpPr>
                <a:spLocks noGrp="1"/>
              </p:cNvSpPr>
              <p:nvPr>
                <p:ph type="body" sz="quarter" idx="13"/>
              </p:nvPr>
            </p:nvSpPr>
            <p:spPr>
              <a:xfrm>
                <a:off x="623393" y="1332843"/>
                <a:ext cx="8082272" cy="4584266"/>
              </a:xfrm>
            </p:spPr>
            <p:txBody>
              <a:bodyPr>
                <a:normAutofit/>
              </a:bodyPr>
              <a:lstStyle/>
              <a:p>
                <a:r>
                  <a:rPr lang="en-GB" sz="2000" dirty="0"/>
                  <a:t>An FO jtree </a:t>
                </a:r>
                <a14:m>
                  <m:oMath xmlns:m="http://schemas.openxmlformats.org/officeDocument/2006/math">
                    <m:r>
                      <a:rPr lang="en-GB" sz="2000" i="1" smtClean="0">
                        <a:latin typeface="Cambria Math" panose="02040503050406030204" pitchFamily="18" charset="0"/>
                      </a:rPr>
                      <m:t>𝐽</m:t>
                    </m:r>
                  </m:oMath>
                </a14:m>
                <a:r>
                  <a:rPr lang="en-GB" sz="2000" dirty="0"/>
                  <a:t> for a model </a:t>
                </a:r>
                <a14:m>
                  <m:oMath xmlns:m="http://schemas.openxmlformats.org/officeDocument/2006/math">
                    <m:r>
                      <a:rPr lang="en-GB" sz="2000" i="1" smtClean="0">
                        <a:latin typeface="Cambria Math" panose="02040503050406030204" pitchFamily="18" charset="0"/>
                      </a:rPr>
                      <m:t>𝐺</m:t>
                    </m:r>
                  </m:oMath>
                </a14:m>
                <a:r>
                  <a:rPr lang="en-GB" sz="2000" dirty="0"/>
                  <a:t> is a cycle-free graph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𝑉</m:t>
                        </m:r>
                        <m:r>
                          <a:rPr lang="en-GB" sz="2000" b="0" i="1" smtClean="0">
                            <a:latin typeface="Cambria Math" panose="02040503050406030204" pitchFamily="18" charset="0"/>
                          </a:rPr>
                          <m:t>,</m:t>
                        </m:r>
                        <m:r>
                          <a:rPr lang="en-GB" sz="2000" b="0" i="1" smtClean="0">
                            <a:latin typeface="Cambria Math" panose="02040503050406030204" pitchFamily="18" charset="0"/>
                          </a:rPr>
                          <m:t>𝐸</m:t>
                        </m:r>
                      </m:e>
                    </m:d>
                  </m:oMath>
                </a14:m>
                <a:endParaRPr lang="en-GB" sz="2000" b="0" dirty="0"/>
              </a:p>
              <a:p>
                <a:pPr lvl="1"/>
                <a:r>
                  <a:rPr lang="en-GB" sz="2000" dirty="0"/>
                  <a:t>Set </a:t>
                </a:r>
                <a14:m>
                  <m:oMath xmlns:m="http://schemas.openxmlformats.org/officeDocument/2006/math">
                    <m:sSub>
                      <m:sSubPr>
                        <m:ctrlPr>
                          <a:rPr lang="de-DE" sz="2000" b="0" i="1" smtClean="0">
                            <a:latin typeface="Cambria Math" panose="02040503050406030204" pitchFamily="18" charset="0"/>
                          </a:rPr>
                        </m:ctrlPr>
                      </m:sSubPr>
                      <m:e>
                        <m:r>
                          <a:rPr lang="de-DE" sz="2000" b="1" i="1" smtClean="0">
                            <a:latin typeface="Cambria Math" panose="02040503050406030204" pitchFamily="18" charset="0"/>
                          </a:rPr>
                          <m:t>𝑺</m:t>
                        </m:r>
                      </m:e>
                      <m:sub>
                        <m:r>
                          <a:rPr lang="de-DE" sz="2000" b="0" i="1" smtClean="0">
                            <a:latin typeface="Cambria Math" panose="02040503050406030204" pitchFamily="18" charset="0"/>
                          </a:rPr>
                          <m:t>𝑖𝑗</m:t>
                        </m:r>
                      </m:sub>
                    </m:sSub>
                  </m:oMath>
                </a14:m>
                <a:r>
                  <a:rPr lang="en-GB" sz="2000" dirty="0"/>
                  <a:t> called </a:t>
                </a:r>
                <a:r>
                  <a:rPr lang="en-GB" sz="2000" dirty="0">
                    <a:solidFill>
                      <a:schemeClr val="accent1"/>
                    </a:solidFill>
                  </a:rPr>
                  <a:t>separator</a:t>
                </a:r>
                <a:r>
                  <a:rPr lang="en-GB" sz="2000" dirty="0"/>
                  <a:t> of edge </a:t>
                </a:r>
                <a14:m>
                  <m:oMath xmlns:m="http://schemas.openxmlformats.org/officeDocument/2006/math">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𝑖</m:t>
                        </m:r>
                        <m:r>
                          <a:rPr lang="de-DE" sz="2000" b="0" i="1" smtClean="0">
                            <a:latin typeface="Cambria Math" panose="02040503050406030204" pitchFamily="18" charset="0"/>
                          </a:rPr>
                          <m:t>,</m:t>
                        </m:r>
                        <m:r>
                          <a:rPr lang="de-DE" sz="2000" b="0" i="1" smtClean="0">
                            <a:latin typeface="Cambria Math" panose="02040503050406030204" pitchFamily="18" charset="0"/>
                          </a:rPr>
                          <m:t>𝑗</m:t>
                        </m:r>
                      </m:e>
                    </m:d>
                    <m:r>
                      <a:rPr lang="de-DE" sz="2000" b="0" i="1" smtClean="0">
                        <a:latin typeface="Cambria Math" panose="02040503050406030204" pitchFamily="18" charset="0"/>
                        <a:ea typeface="Cambria Math" panose="02040503050406030204" pitchFamily="18" charset="0"/>
                      </a:rPr>
                      <m:t>∈</m:t>
                    </m:r>
                    <m:r>
                      <a:rPr lang="en-GB" sz="2000" i="1">
                        <a:latin typeface="Cambria Math" panose="02040503050406030204" pitchFamily="18" charset="0"/>
                      </a:rPr>
                      <m:t>𝐸</m:t>
                    </m:r>
                  </m:oMath>
                </a14:m>
                <a:r>
                  <a:rPr lang="en-GB" sz="2000" dirty="0"/>
                  <a:t>, defined by</a:t>
                </a:r>
              </a:p>
              <a:p>
                <a:pPr marL="457200" lvl="1" indent="0">
                  <a:buNone/>
                </a:pPr>
                <a14:m>
                  <m:oMathPara xmlns:m="http://schemas.openxmlformats.org/officeDocument/2006/math">
                    <m:oMathParaPr>
                      <m:jc m:val="centerGroup"/>
                    </m:oMathParaPr>
                    <m:oMath xmlns:m="http://schemas.openxmlformats.org/officeDocument/2006/math">
                      <m:sSub>
                        <m:sSubPr>
                          <m:ctrlPr>
                            <a:rPr lang="de-DE" sz="2000" i="1">
                              <a:latin typeface="Cambria Math" panose="02040503050406030204" pitchFamily="18" charset="0"/>
                            </a:rPr>
                          </m:ctrlPr>
                        </m:sSubPr>
                        <m:e>
                          <m:r>
                            <a:rPr lang="de-DE" sz="2000" b="1" i="1">
                              <a:latin typeface="Cambria Math" panose="02040503050406030204" pitchFamily="18" charset="0"/>
                            </a:rPr>
                            <m:t>𝑺</m:t>
                          </m:r>
                        </m:e>
                        <m:sub>
                          <m:r>
                            <a:rPr lang="de-DE" sz="2000" i="1">
                              <a:latin typeface="Cambria Math" panose="02040503050406030204" pitchFamily="18" charset="0"/>
                            </a:rPr>
                            <m:t>𝑖𝑗</m:t>
                          </m:r>
                        </m:sub>
                      </m:sSub>
                      <m:r>
                        <a:rPr lang="de-DE" sz="2000" b="0" i="1" smtClean="0">
                          <a:latin typeface="Cambria Math" panose="02040503050406030204" pitchFamily="18" charset="0"/>
                        </a:rPr>
                        <m:t>=</m:t>
                      </m:r>
                      <m:sSub>
                        <m:sSubPr>
                          <m:ctrlPr>
                            <a:rPr lang="de-DE" sz="2000" i="1">
                              <a:latin typeface="Cambria Math" panose="02040503050406030204" pitchFamily="18" charset="0"/>
                            </a:rPr>
                          </m:ctrlPr>
                        </m:sSubPr>
                        <m:e>
                          <m:r>
                            <a:rPr lang="de-DE" sz="2000" b="1" i="1" smtClean="0">
                              <a:latin typeface="Cambria Math" panose="02040503050406030204" pitchFamily="18" charset="0"/>
                            </a:rPr>
                            <m:t>𝑪</m:t>
                          </m:r>
                        </m:e>
                        <m:sub>
                          <m:r>
                            <a:rPr lang="de-DE" sz="2000" i="1">
                              <a:latin typeface="Cambria Math" panose="02040503050406030204" pitchFamily="18" charset="0"/>
                            </a:rPr>
                            <m:t>𝑖</m:t>
                          </m:r>
                        </m:sub>
                      </m:sSub>
                      <m:r>
                        <a:rPr lang="de-DE" sz="2000" i="1" smtClean="0">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rPr>
                          </m:ctrlPr>
                        </m:sSubPr>
                        <m:e>
                          <m:r>
                            <a:rPr lang="de-DE" sz="2000" b="1" i="1" smtClean="0">
                              <a:latin typeface="Cambria Math" panose="02040503050406030204" pitchFamily="18" charset="0"/>
                            </a:rPr>
                            <m:t>𝑪</m:t>
                          </m:r>
                        </m:e>
                        <m:sub>
                          <m:r>
                            <a:rPr lang="de-DE" sz="2000" i="1">
                              <a:latin typeface="Cambria Math" panose="02040503050406030204" pitchFamily="18" charset="0"/>
                            </a:rPr>
                            <m:t>𝑗</m:t>
                          </m:r>
                        </m:sub>
                      </m:sSub>
                    </m:oMath>
                  </m:oMathPara>
                </a14:m>
                <a:endParaRPr lang="en-GB" sz="2000" dirty="0"/>
              </a:p>
              <a:p>
                <a:pPr lvl="1"/>
                <a:r>
                  <a:rPr lang="en-GB" sz="2000" dirty="0"/>
                  <a:t>Term </a:t>
                </a:r>
                <a14:m>
                  <m:oMath xmlns:m="http://schemas.openxmlformats.org/officeDocument/2006/math">
                    <m:r>
                      <a:rPr lang="de-DE" sz="2000" b="0" i="1" smtClean="0">
                        <a:latin typeface="Cambria Math" panose="02040503050406030204" pitchFamily="18" charset="0"/>
                      </a:rPr>
                      <m:t>𝑛𝑏𝑠</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𝑖</m:t>
                        </m:r>
                      </m:e>
                    </m:d>
                  </m:oMath>
                </a14:m>
                <a:r>
                  <a:rPr lang="en-GB" sz="2000" dirty="0"/>
                  <a:t> refers to the neighbours of </a:t>
                </a:r>
                <a14:m>
                  <m:oMath xmlns:m="http://schemas.openxmlformats.org/officeDocument/2006/math">
                    <m:sSub>
                      <m:sSubPr>
                        <m:ctrlPr>
                          <a:rPr lang="de-DE" sz="2000" i="1">
                            <a:latin typeface="Cambria Math" panose="02040503050406030204" pitchFamily="18" charset="0"/>
                          </a:rPr>
                        </m:ctrlPr>
                      </m:sSubPr>
                      <m:e>
                        <m:r>
                          <a:rPr lang="de-DE" sz="2000" b="1" i="1">
                            <a:latin typeface="Cambria Math" panose="02040503050406030204" pitchFamily="18" charset="0"/>
                          </a:rPr>
                          <m:t>𝑪</m:t>
                        </m:r>
                      </m:e>
                      <m:sub>
                        <m:r>
                          <a:rPr lang="de-DE" sz="2000" i="1">
                            <a:latin typeface="Cambria Math" panose="02040503050406030204" pitchFamily="18" charset="0"/>
                          </a:rPr>
                          <m:t>𝑖</m:t>
                        </m:r>
                      </m:sub>
                    </m:sSub>
                  </m:oMath>
                </a14:m>
                <a:r>
                  <a:rPr lang="en-GB" sz="2000" dirty="0"/>
                  <a:t>, defined by</a:t>
                </a:r>
              </a:p>
              <a:p>
                <a:pPr marL="457200" lvl="1" indent="0">
                  <a:buNone/>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𝑛𝑏𝑠</m:t>
                      </m:r>
                      <m:d>
                        <m:dPr>
                          <m:ctrlPr>
                            <a:rPr lang="de-DE" sz="2000" i="1">
                              <a:latin typeface="Cambria Math" panose="02040503050406030204" pitchFamily="18" charset="0"/>
                            </a:rPr>
                          </m:ctrlPr>
                        </m:dPr>
                        <m:e>
                          <m:r>
                            <a:rPr lang="de-DE" sz="2000" i="1">
                              <a:latin typeface="Cambria Math" panose="02040503050406030204" pitchFamily="18" charset="0"/>
                            </a:rPr>
                            <m:t>𝑖</m:t>
                          </m:r>
                        </m:e>
                      </m:d>
                      <m:r>
                        <a:rPr lang="de-DE" sz="2000" b="0" i="1" smtClean="0">
                          <a:latin typeface="Cambria Math" panose="02040503050406030204" pitchFamily="18" charset="0"/>
                        </a:rPr>
                        <m:t>=</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𝑗</m:t>
                          </m:r>
                          <m:r>
                            <a:rPr lang="de-DE" sz="2000" b="0" i="1" smtClean="0">
                              <a:latin typeface="Cambria Math" panose="02040503050406030204" pitchFamily="18" charset="0"/>
                            </a:rPr>
                            <m:t> | </m:t>
                          </m:r>
                          <m:d>
                            <m:dPr>
                              <m:begChr m:val="{"/>
                              <m:endChr m:val="}"/>
                              <m:ctrlPr>
                                <a:rPr lang="de-DE" sz="2000" b="0" i="1" smtClean="0">
                                  <a:latin typeface="Cambria Math" panose="02040503050406030204" pitchFamily="18" charset="0"/>
                                </a:rPr>
                              </m:ctrlPr>
                            </m:dPr>
                            <m:e>
                              <m:r>
                                <a:rPr lang="de-DE" sz="2000" b="0" i="1" smtClean="0">
                                  <a:latin typeface="Cambria Math" panose="02040503050406030204" pitchFamily="18" charset="0"/>
                                </a:rPr>
                                <m:t>𝑖</m:t>
                              </m:r>
                              <m:r>
                                <a:rPr lang="de-DE" sz="2000" b="0" i="1" smtClean="0">
                                  <a:latin typeface="Cambria Math" panose="02040503050406030204" pitchFamily="18" charset="0"/>
                                </a:rPr>
                                <m:t>,</m:t>
                              </m:r>
                              <m:r>
                                <a:rPr lang="de-DE" sz="2000" b="0" i="1" smtClean="0">
                                  <a:latin typeface="Cambria Math" panose="02040503050406030204" pitchFamily="18" charset="0"/>
                                </a:rPr>
                                <m:t>𝑗</m:t>
                              </m:r>
                            </m:e>
                          </m:d>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𝐸</m:t>
                          </m:r>
                        </m:e>
                      </m:d>
                    </m:oMath>
                  </m:oMathPara>
                </a14:m>
                <a:endParaRPr lang="en-GB" sz="2000" dirty="0"/>
              </a:p>
              <a:p>
                <a:pPr lvl="1"/>
                <a:r>
                  <a:rPr lang="en-GB" sz="2000" dirty="0"/>
                  <a:t>Each </a:t>
                </a:r>
                <a14:m>
                  <m:oMath xmlns:m="http://schemas.openxmlformats.org/officeDocument/2006/math">
                    <m:sSub>
                      <m:sSubPr>
                        <m:ctrlPr>
                          <a:rPr lang="de-DE" sz="2000" i="1">
                            <a:latin typeface="Cambria Math" panose="02040503050406030204" pitchFamily="18" charset="0"/>
                          </a:rPr>
                        </m:ctrlPr>
                      </m:sSubPr>
                      <m:e>
                        <m:r>
                          <a:rPr lang="de-DE" sz="2000" b="1" i="1">
                            <a:latin typeface="Cambria Math" panose="02040503050406030204" pitchFamily="18" charset="0"/>
                          </a:rPr>
                          <m:t>𝑪</m:t>
                        </m:r>
                      </m:e>
                      <m:sub>
                        <m:r>
                          <a:rPr lang="de-DE" sz="2000" i="1">
                            <a:latin typeface="Cambria Math" panose="02040503050406030204" pitchFamily="18" charset="0"/>
                          </a:rPr>
                          <m:t>𝑖</m:t>
                        </m:r>
                      </m:sub>
                    </m:sSub>
                  </m:oMath>
                </a14:m>
                <a:r>
                  <a:rPr lang="en-GB" sz="2000" dirty="0"/>
                  <a:t> has a </a:t>
                </a:r>
                <a:r>
                  <a:rPr lang="en-GB" sz="2000" dirty="0">
                    <a:solidFill>
                      <a:schemeClr val="accent1"/>
                    </a:solidFill>
                  </a:rPr>
                  <a:t>local model </a:t>
                </a:r>
                <a14:m>
                  <m:oMath xmlns:m="http://schemas.openxmlformats.org/officeDocument/2006/math">
                    <m:sSub>
                      <m:sSubPr>
                        <m:ctrlPr>
                          <a:rPr lang="de-DE" sz="2000" i="1">
                            <a:latin typeface="Cambria Math" panose="02040503050406030204" pitchFamily="18" charset="0"/>
                          </a:rPr>
                        </m:ctrlPr>
                      </m:sSubPr>
                      <m:e>
                        <m:r>
                          <a:rPr lang="de-DE" sz="2000" i="1">
                            <a:latin typeface="Cambria Math" panose="02040503050406030204" pitchFamily="18" charset="0"/>
                          </a:rPr>
                          <m:t>𝐺</m:t>
                        </m:r>
                      </m:e>
                      <m:sub>
                        <m:r>
                          <a:rPr lang="de-DE" sz="2000" i="1">
                            <a:latin typeface="Cambria Math" panose="02040503050406030204" pitchFamily="18" charset="0"/>
                          </a:rPr>
                          <m:t>𝑖</m:t>
                        </m:r>
                      </m:sub>
                    </m:sSub>
                  </m:oMath>
                </a14:m>
                <a:r>
                  <a:rPr lang="en-GB" sz="2000" dirty="0"/>
                  <a:t> and </a:t>
                </a:r>
              </a:p>
              <a:p>
                <a:pPr marL="258503" lvl="1" indent="0">
                  <a:buNone/>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𝑔</m:t>
                      </m:r>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𝐺</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 :</m:t>
                      </m:r>
                      <m:r>
                        <a:rPr lang="de-DE" sz="2000" i="1">
                          <a:latin typeface="Cambria Math" panose="02040503050406030204" pitchFamily="18" charset="0"/>
                          <a:ea typeface="Cambria Math" panose="02040503050406030204" pitchFamily="18" charset="0"/>
                        </a:rPr>
                        <m:t>𝑟𝑣</m:t>
                      </m:r>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𝑔</m:t>
                          </m:r>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rPr>
                          </m:ctrlPr>
                        </m:sSubPr>
                        <m:e>
                          <m:r>
                            <a:rPr lang="de-DE" sz="2000" b="1" i="1">
                              <a:latin typeface="Cambria Math" panose="02040503050406030204" pitchFamily="18" charset="0"/>
                            </a:rPr>
                            <m:t>𝑪</m:t>
                          </m:r>
                        </m:e>
                        <m:sub>
                          <m:r>
                            <a:rPr lang="de-DE" sz="2000" i="1">
                              <a:latin typeface="Cambria Math" panose="02040503050406030204" pitchFamily="18" charset="0"/>
                            </a:rPr>
                            <m:t>𝑖</m:t>
                          </m:r>
                        </m:sub>
                      </m:sSub>
                    </m:oMath>
                  </m:oMathPara>
                </a14:m>
                <a:endParaRPr lang="en-GB" sz="2000" dirty="0"/>
              </a:p>
              <a:p>
                <a:pPr lvl="2"/>
                <a:r>
                  <a:rPr lang="en-GB" sz="2000" dirty="0"/>
                  <a:t>Local models </a:t>
                </a:r>
                <a14:m>
                  <m:oMath xmlns:m="http://schemas.openxmlformats.org/officeDocument/2006/math">
                    <m:sSub>
                      <m:sSubPr>
                        <m:ctrlPr>
                          <a:rPr lang="de-DE" sz="2000" i="1">
                            <a:latin typeface="Cambria Math" panose="02040503050406030204" pitchFamily="18" charset="0"/>
                          </a:rPr>
                        </m:ctrlPr>
                      </m:sSubPr>
                      <m:e>
                        <m:r>
                          <a:rPr lang="de-DE" sz="2000" i="1">
                            <a:latin typeface="Cambria Math" panose="02040503050406030204" pitchFamily="18" charset="0"/>
                          </a:rPr>
                          <m:t>𝐺</m:t>
                        </m:r>
                      </m:e>
                      <m:sub>
                        <m:r>
                          <a:rPr lang="de-DE" sz="2000" i="1">
                            <a:latin typeface="Cambria Math" panose="02040503050406030204" pitchFamily="18" charset="0"/>
                          </a:rPr>
                          <m:t>𝑖</m:t>
                        </m:r>
                      </m:sub>
                    </m:sSub>
                  </m:oMath>
                </a14:m>
                <a:r>
                  <a:rPr lang="en-GB" sz="2000" dirty="0"/>
                  <a:t> partition </a:t>
                </a:r>
                <a14:m>
                  <m:oMath xmlns:m="http://schemas.openxmlformats.org/officeDocument/2006/math">
                    <m:r>
                      <a:rPr lang="en-GB" sz="2000" i="1">
                        <a:latin typeface="Cambria Math" panose="02040503050406030204" pitchFamily="18" charset="0"/>
                      </a:rPr>
                      <m:t>𝐺</m:t>
                    </m:r>
                  </m:oMath>
                </a14:m>
                <a:r>
                  <a:rPr lang="en-GB" sz="2000" dirty="0"/>
                  <a:t>, i.e., </a:t>
                </a:r>
                <a:endParaRPr lang="de-DE" sz="2000" i="1" dirty="0">
                  <a:latin typeface="Cambria Math" panose="02040503050406030204" pitchFamily="18" charset="0"/>
                </a:endParaRPr>
              </a:p>
              <a:p>
                <a:pPr marL="532867" lvl="2" indent="0">
                  <a:buNone/>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𝐺</m:t>
                      </m:r>
                      <m:r>
                        <a:rPr lang="de-DE" sz="2000" i="1">
                          <a:latin typeface="Cambria Math" panose="02040503050406030204" pitchFamily="18" charset="0"/>
                        </a:rPr>
                        <m:t>=</m:t>
                      </m:r>
                      <m:nary>
                        <m:naryPr>
                          <m:chr m:val="⋃"/>
                          <m:supHide m:val="on"/>
                          <m:ctrlPr>
                            <a:rPr lang="de-DE" sz="2000" i="1">
                              <a:latin typeface="Cambria Math" panose="02040503050406030204" pitchFamily="18" charset="0"/>
                            </a:rPr>
                          </m:ctrlPr>
                        </m:naryPr>
                        <m:sub>
                          <m:r>
                            <m:rPr>
                              <m:brk m:alnAt="7"/>
                            </m:rPr>
                            <a:rPr lang="de-DE" sz="2000" i="1">
                              <a:latin typeface="Cambria Math" panose="02040503050406030204" pitchFamily="18" charset="0"/>
                            </a:rPr>
                            <m:t>𝑖</m:t>
                          </m:r>
                          <m:r>
                            <a:rPr lang="de-DE"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𝑉</m:t>
                          </m:r>
                        </m:sub>
                        <m:sup/>
                        <m:e>
                          <m:sSub>
                            <m:sSubPr>
                              <m:ctrlPr>
                                <a:rPr lang="de-DE" sz="2000" i="1">
                                  <a:latin typeface="Cambria Math" panose="02040503050406030204" pitchFamily="18" charset="0"/>
                                </a:rPr>
                              </m:ctrlPr>
                            </m:sSubPr>
                            <m:e>
                              <m:r>
                                <a:rPr lang="de-DE" sz="2000" i="1">
                                  <a:latin typeface="Cambria Math" panose="02040503050406030204" pitchFamily="18" charset="0"/>
                                </a:rPr>
                                <m:t>𝐺</m:t>
                              </m:r>
                            </m:e>
                            <m:sub>
                              <m:r>
                                <a:rPr lang="de-DE" sz="2000" i="1">
                                  <a:latin typeface="Cambria Math" panose="02040503050406030204" pitchFamily="18" charset="0"/>
                                </a:rPr>
                                <m:t>𝑖</m:t>
                              </m:r>
                            </m:sub>
                          </m:sSub>
                        </m:e>
                      </m:nary>
                      <m:r>
                        <a:rPr lang="de-DE" sz="2000" b="0" i="1" smtClean="0">
                          <a:latin typeface="Cambria Math" panose="02040503050406030204" pitchFamily="18" charset="0"/>
                        </a:rPr>
                        <m:t>, </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𝑖</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𝑗</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𝑉</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𝑖</m:t>
                      </m:r>
                      <m:r>
                        <a:rPr lang="de-DE" sz="2000" b="0" i="1" smtClean="0">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𝑗</m:t>
                      </m:r>
                      <m:r>
                        <a:rPr lang="de-DE" sz="2000" b="0" i="1" smtClean="0">
                          <a:latin typeface="Cambria Math" panose="02040503050406030204" pitchFamily="18" charset="0"/>
                          <a:ea typeface="Cambria Math" panose="02040503050406030204" pitchFamily="18" charset="0"/>
                        </a:rPr>
                        <m:t> :</m:t>
                      </m:r>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𝐺</m:t>
                          </m:r>
                        </m:e>
                        <m:sub>
                          <m:r>
                            <a:rPr lang="de-DE" sz="2000" b="0" i="1" smtClean="0">
                              <a:latin typeface="Cambria Math" panose="02040503050406030204" pitchFamily="18" charset="0"/>
                            </a:rPr>
                            <m:t>𝑖</m:t>
                          </m:r>
                        </m:sub>
                      </m:sSub>
                      <m:r>
                        <a:rPr lang="de-DE" sz="2000" b="0" i="1" smtClean="0">
                          <a:latin typeface="Cambria Math" panose="02040503050406030204" pitchFamily="18" charset="0"/>
                          <a:ea typeface="Cambria Math" panose="02040503050406030204" pitchFamily="18" charset="0"/>
                        </a:rPr>
                        <m:t>∩</m:t>
                      </m:r>
                      <m:sSub>
                        <m:sSubPr>
                          <m:ctrlPr>
                            <a:rPr lang="de-DE" sz="2000" b="0" i="1" smtClean="0">
                              <a:latin typeface="Cambria Math" panose="02040503050406030204" pitchFamily="18" charset="0"/>
                              <a:ea typeface="Cambria Math" panose="02040503050406030204" pitchFamily="18" charset="0"/>
                            </a:rPr>
                          </m:ctrlPr>
                        </m:sSubPr>
                        <m:e>
                          <m:r>
                            <a:rPr lang="de-DE" sz="2000" b="0" i="1" smtClean="0">
                              <a:latin typeface="Cambria Math" panose="02040503050406030204" pitchFamily="18" charset="0"/>
                              <a:ea typeface="Cambria Math" panose="02040503050406030204" pitchFamily="18" charset="0"/>
                            </a:rPr>
                            <m:t>𝐺</m:t>
                          </m:r>
                        </m:e>
                        <m:sub>
                          <m:r>
                            <a:rPr lang="de-DE" sz="2000" b="0" i="1" smtClean="0">
                              <a:latin typeface="Cambria Math" panose="02040503050406030204" pitchFamily="18" charset="0"/>
                              <a:ea typeface="Cambria Math" panose="02040503050406030204" pitchFamily="18" charset="0"/>
                            </a:rPr>
                            <m:t>𝑗</m:t>
                          </m:r>
                        </m:sub>
                      </m:sSub>
                      <m:r>
                        <a:rPr lang="de-DE" sz="2000" b="0" i="1" smtClean="0">
                          <a:latin typeface="Cambria Math" panose="02040503050406030204" pitchFamily="18" charset="0"/>
                          <a:ea typeface="Cambria Math" panose="02040503050406030204" pitchFamily="18" charset="0"/>
                        </a:rPr>
                        <m:t>=∅,</m:t>
                      </m:r>
                      <m:sSub>
                        <m:sSubPr>
                          <m:ctrlPr>
                            <a:rPr lang="de-DE" sz="2000" b="0" i="1" smtClean="0">
                              <a:latin typeface="Cambria Math" panose="02040503050406030204" pitchFamily="18" charset="0"/>
                              <a:ea typeface="Cambria Math" panose="02040503050406030204" pitchFamily="18" charset="0"/>
                            </a:rPr>
                          </m:ctrlPr>
                        </m:sSubPr>
                        <m:e>
                          <m:r>
                            <a:rPr lang="de-DE" sz="2000" b="0" i="1" smtClean="0">
                              <a:latin typeface="Cambria Math" panose="02040503050406030204" pitchFamily="18" charset="0"/>
                              <a:ea typeface="Cambria Math" panose="02040503050406030204" pitchFamily="18" charset="0"/>
                            </a:rPr>
                            <m:t>𝐺</m:t>
                          </m:r>
                        </m:e>
                        <m:sub>
                          <m:r>
                            <a:rPr lang="de-DE" sz="2000" b="0" i="1" smtClean="0">
                              <a:latin typeface="Cambria Math" panose="02040503050406030204" pitchFamily="18" charset="0"/>
                              <a:ea typeface="Cambria Math" panose="02040503050406030204" pitchFamily="18" charset="0"/>
                            </a:rPr>
                            <m:t>𝑖</m:t>
                          </m:r>
                        </m:sub>
                      </m:sSub>
                      <m:r>
                        <a:rPr lang="de-DE" sz="2000" b="0" i="1" smtClean="0">
                          <a:latin typeface="Cambria Math" panose="02040503050406030204" pitchFamily="18" charset="0"/>
                          <a:ea typeface="Cambria Math" panose="02040503050406030204" pitchFamily="18" charset="0"/>
                        </a:rPr>
                        <m:t>≠∅</m:t>
                      </m:r>
                    </m:oMath>
                  </m:oMathPara>
                </a14:m>
                <a:endParaRPr lang="en-GB" sz="2000" dirty="0"/>
              </a:p>
            </p:txBody>
          </p:sp>
        </mc:Choice>
        <mc:Fallback xmlns="">
          <p:sp>
            <p:nvSpPr>
              <p:cNvPr id="3" name="Content Placeholder 2">
                <a:extLst>
                  <a:ext uri="{FF2B5EF4-FFF2-40B4-BE49-F238E27FC236}">
                    <a16:creationId xmlns:a16="http://schemas.microsoft.com/office/drawing/2014/main" id="{360E6A99-AF4A-9342-B047-7AB10EC08340}"/>
                  </a:ext>
                </a:extLst>
              </p:cNvPr>
              <p:cNvSpPr>
                <a:spLocks noGrp="1" noRot="1" noChangeAspect="1" noMove="1" noResize="1" noEditPoints="1" noAdjustHandles="1" noChangeArrowheads="1" noChangeShapeType="1" noTextEdit="1"/>
              </p:cNvSpPr>
              <p:nvPr>
                <p:ph type="body" sz="quarter" idx="13"/>
              </p:nvPr>
            </p:nvSpPr>
            <p:spPr>
              <a:xfrm>
                <a:off x="623393" y="1332843"/>
                <a:ext cx="8082272" cy="4584266"/>
              </a:xfrm>
              <a:blipFill>
                <a:blip r:embed="rId2"/>
                <a:stretch>
                  <a:fillRect l="-2038" t="-1934" b="-11326"/>
                </a:stretch>
              </a:blipFill>
            </p:spPr>
            <p:txBody>
              <a:bodyPr/>
              <a:lstStyle/>
              <a:p>
                <a:r>
                  <a:rPr lang="en-DE">
                    <a:noFill/>
                  </a:rPr>
                  <a:t> </a:t>
                </a:r>
              </a:p>
            </p:txBody>
          </p:sp>
        </mc:Fallback>
      </mc:AlternateContent>
      <p:grpSp>
        <p:nvGrpSpPr>
          <p:cNvPr id="53" name="Group 52">
            <a:extLst>
              <a:ext uri="{FF2B5EF4-FFF2-40B4-BE49-F238E27FC236}">
                <a16:creationId xmlns:a16="http://schemas.microsoft.com/office/drawing/2014/main" id="{60BB3D48-03AF-0244-827C-E6E4EF368077}"/>
              </a:ext>
            </a:extLst>
          </p:cNvPr>
          <p:cNvGrpSpPr/>
          <p:nvPr/>
        </p:nvGrpSpPr>
        <p:grpSpPr>
          <a:xfrm>
            <a:off x="5543362" y="4919668"/>
            <a:ext cx="6288313" cy="986246"/>
            <a:chOff x="5589344" y="1663629"/>
            <a:chExt cx="6288313" cy="986246"/>
          </a:xfrm>
        </p:grpSpPr>
        <p:cxnSp>
          <p:nvCxnSpPr>
            <p:cNvPr id="54" name="Straight Connector 53">
              <a:extLst>
                <a:ext uri="{FF2B5EF4-FFF2-40B4-BE49-F238E27FC236}">
                  <a16:creationId xmlns:a16="http://schemas.microsoft.com/office/drawing/2014/main" id="{A51EBFBC-3A87-DE44-9E6D-8C534E2B0211}"/>
                </a:ext>
              </a:extLst>
            </p:cNvPr>
            <p:cNvCxnSpPr>
              <a:cxnSpLocks/>
              <a:stCxn id="65" idx="3"/>
              <a:endCxn id="69"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C8F4720-380E-B842-81AE-A79F1B6234B3}"/>
                </a:ext>
              </a:extLst>
            </p:cNvPr>
            <p:cNvCxnSpPr>
              <a:cxnSpLocks/>
              <a:stCxn id="69" idx="3"/>
              <a:endCxn id="67"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66B56F76-3826-DB43-B1E3-88597836592C}"/>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A63A348-8998-B44A-9E0C-942446AAD8AE}"/>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68" name="TextBox 67">
                    <a:extLst>
                      <a:ext uri="{FF2B5EF4-FFF2-40B4-BE49-F238E27FC236}">
                        <a16:creationId xmlns:a16="http://schemas.microsoft.com/office/drawing/2014/main" id="{1A63A348-8998-B44A-9E0C-942446AAD8AE}"/>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EADBEE1-BB3C-F846-88D8-165437F0A5ED}"/>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69" name="TextBox 68">
                    <a:extLst>
                      <a:ext uri="{FF2B5EF4-FFF2-40B4-BE49-F238E27FC236}">
                        <a16:creationId xmlns:a16="http://schemas.microsoft.com/office/drawing/2014/main" id="{DEADBEE1-BB3C-F846-88D8-165437F0A5ED}"/>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57" name="Group 56">
              <a:extLst>
                <a:ext uri="{FF2B5EF4-FFF2-40B4-BE49-F238E27FC236}">
                  <a16:creationId xmlns:a16="http://schemas.microsoft.com/office/drawing/2014/main" id="{0BBD320F-9C1C-0941-9863-46808FB1E23A}"/>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9C871CA-8C50-2244-AFF0-E17CACB8031A}"/>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66" name="TextBox 65">
                    <a:extLst>
                      <a:ext uri="{FF2B5EF4-FFF2-40B4-BE49-F238E27FC236}">
                        <a16:creationId xmlns:a16="http://schemas.microsoft.com/office/drawing/2014/main" id="{29C871CA-8C50-2244-AFF0-E17CACB8031A}"/>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5A38896-90ED-7143-8BE5-34159CF90601}"/>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67" name="TextBox 66">
                    <a:extLst>
                      <a:ext uri="{FF2B5EF4-FFF2-40B4-BE49-F238E27FC236}">
                        <a16:creationId xmlns:a16="http://schemas.microsoft.com/office/drawing/2014/main" id="{C5A38896-90ED-7143-8BE5-34159CF90601}"/>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a:stretch>
                  </a:blipFill>
                  <a:ln>
                    <a:solidFill>
                      <a:srgbClr val="7030A0"/>
                    </a:solidFill>
                  </a:ln>
                </p:spPr>
                <p:txBody>
                  <a:bodyPr/>
                  <a:lstStyle/>
                  <a:p>
                    <a:r>
                      <a:rPr lang="en-GB">
                        <a:noFill/>
                      </a:rPr>
                      <a:t> </a:t>
                    </a:r>
                  </a:p>
                </p:txBody>
              </p:sp>
            </mc:Fallback>
          </mc:AlternateContent>
        </p:grpSp>
        <p:grpSp>
          <p:nvGrpSpPr>
            <p:cNvPr id="58" name="Group 57">
              <a:extLst>
                <a:ext uri="{FF2B5EF4-FFF2-40B4-BE49-F238E27FC236}">
                  <a16:creationId xmlns:a16="http://schemas.microsoft.com/office/drawing/2014/main" id="{25CF6FB4-085E-0D45-A5F5-32F07A5141BC}"/>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B750388-8658-9849-A83F-79BE519920FA}"/>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64" name="TextBox 63">
                    <a:extLst>
                      <a:ext uri="{FF2B5EF4-FFF2-40B4-BE49-F238E27FC236}">
                        <a16:creationId xmlns:a16="http://schemas.microsoft.com/office/drawing/2014/main" id="{3B750388-8658-9849-A83F-79BE519920FA}"/>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405A05C-AEC0-AC4F-B19E-7638BC019729}"/>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65" name="TextBox 64">
                    <a:extLst>
                      <a:ext uri="{FF2B5EF4-FFF2-40B4-BE49-F238E27FC236}">
                        <a16:creationId xmlns:a16="http://schemas.microsoft.com/office/drawing/2014/main" id="{A405A05C-AEC0-AC4F-B19E-7638BC019729}"/>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B3E636DA-18DD-A544-8E58-7EFFE24D7F21}"/>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59" name="Rectangle 58">
                  <a:extLst>
                    <a:ext uri="{FF2B5EF4-FFF2-40B4-BE49-F238E27FC236}">
                      <a16:creationId xmlns:a16="http://schemas.microsoft.com/office/drawing/2014/main" id="{B3E636DA-18DD-A544-8E58-7EFFE24D7F21}"/>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D4728319-06A3-9A42-8BAD-42F1D09385A7}"/>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0" name="Rectangle 59">
                  <a:extLst>
                    <a:ext uri="{FF2B5EF4-FFF2-40B4-BE49-F238E27FC236}">
                      <a16:creationId xmlns:a16="http://schemas.microsoft.com/office/drawing/2014/main" id="{D4728319-06A3-9A42-8BAD-42F1D09385A7}"/>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CC01150-3C9F-554A-B08A-59524081EF8E}"/>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1" name="TextBox 60">
                  <a:extLst>
                    <a:ext uri="{FF2B5EF4-FFF2-40B4-BE49-F238E27FC236}">
                      <a16:creationId xmlns:a16="http://schemas.microsoft.com/office/drawing/2014/main" id="{9CC01150-3C9F-554A-B08A-59524081EF8E}"/>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E4BE1046-8579-974F-9D64-A570FDF0F825}"/>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2" name="TextBox 61">
                  <a:extLst>
                    <a:ext uri="{FF2B5EF4-FFF2-40B4-BE49-F238E27FC236}">
                      <a16:creationId xmlns:a16="http://schemas.microsoft.com/office/drawing/2014/main" id="{E4BE1046-8579-974F-9D64-A570FDF0F825}"/>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2730D63-1154-344D-BFB1-67A1D2F5E20F}"/>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3" name="TextBox 62">
                  <a:extLst>
                    <a:ext uri="{FF2B5EF4-FFF2-40B4-BE49-F238E27FC236}">
                      <a16:creationId xmlns:a16="http://schemas.microsoft.com/office/drawing/2014/main" id="{B2730D63-1154-344D-BFB1-67A1D2F5E20F}"/>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grpSp>
        <p:nvGrpSpPr>
          <p:cNvPr id="70" name="Group 69">
            <a:extLst>
              <a:ext uri="{FF2B5EF4-FFF2-40B4-BE49-F238E27FC236}">
                <a16:creationId xmlns:a16="http://schemas.microsoft.com/office/drawing/2014/main" id="{760E04CC-12A4-CE49-A526-D0DBB69F77F8}"/>
              </a:ext>
            </a:extLst>
          </p:cNvPr>
          <p:cNvGrpSpPr/>
          <p:nvPr/>
        </p:nvGrpSpPr>
        <p:grpSpPr>
          <a:xfrm>
            <a:off x="7069674" y="2132057"/>
            <a:ext cx="4761336" cy="2453955"/>
            <a:chOff x="6906687" y="3448697"/>
            <a:chExt cx="4761336" cy="2453955"/>
          </a:xfrm>
        </p:grpSpPr>
        <p:grpSp>
          <p:nvGrpSpPr>
            <p:cNvPr id="71" name="Group 70">
              <a:extLst>
                <a:ext uri="{FF2B5EF4-FFF2-40B4-BE49-F238E27FC236}">
                  <a16:creationId xmlns:a16="http://schemas.microsoft.com/office/drawing/2014/main" id="{CFACF878-4971-6B4A-9609-5EA715D85BD3}"/>
                </a:ext>
              </a:extLst>
            </p:cNvPr>
            <p:cNvGrpSpPr/>
            <p:nvPr/>
          </p:nvGrpSpPr>
          <p:grpSpPr>
            <a:xfrm>
              <a:off x="8241884" y="3532117"/>
              <a:ext cx="2034533" cy="552081"/>
              <a:chOff x="8655309" y="2902693"/>
              <a:chExt cx="2034533" cy="552081"/>
            </a:xfrm>
          </p:grpSpPr>
          <p:cxnSp>
            <p:nvCxnSpPr>
              <p:cNvPr id="99" name="Straight Connector 98">
                <a:extLst>
                  <a:ext uri="{FF2B5EF4-FFF2-40B4-BE49-F238E27FC236}">
                    <a16:creationId xmlns:a16="http://schemas.microsoft.com/office/drawing/2014/main" id="{D2514E64-18F2-9549-A068-D68FA89788D8}"/>
                  </a:ext>
                </a:extLst>
              </p:cNvPr>
              <p:cNvCxnSpPr>
                <a:cxnSpLocks/>
                <a:stCxn id="72" idx="6"/>
                <a:endCxn id="104" idx="1"/>
              </p:cNvCxnSpPr>
              <p:nvPr/>
            </p:nvCxnSpPr>
            <p:spPr>
              <a:xfrm flipV="1">
                <a:off x="8655309" y="3013607"/>
                <a:ext cx="922375"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5805132-9994-4E4A-88E7-6B31098941A1}"/>
                  </a:ext>
                </a:extLst>
              </p:cNvPr>
              <p:cNvCxnSpPr>
                <a:cxnSpLocks/>
                <a:stCxn id="73" idx="2"/>
                <a:endCxn id="104" idx="3"/>
              </p:cNvCxnSpPr>
              <p:nvPr/>
            </p:nvCxnSpPr>
            <p:spPr>
              <a:xfrm flipH="1" flipV="1">
                <a:off x="9721684" y="3013607"/>
                <a:ext cx="96815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42554E4-5D8B-CB47-AE8C-E9A5A7A0D3D9}"/>
                  </a:ext>
                </a:extLst>
              </p:cNvPr>
              <p:cNvCxnSpPr>
                <a:cxnSpLocks/>
                <a:stCxn id="76" idx="0"/>
                <a:endCxn id="104"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75ED4EEC-BDEB-EC40-97A1-1F63BCF9CCC1}"/>
                  </a:ext>
                </a:extLst>
              </p:cNvPr>
              <p:cNvGrpSpPr/>
              <p:nvPr/>
            </p:nvGrpSpPr>
            <p:grpSpPr>
              <a:xfrm>
                <a:off x="9540595" y="2902693"/>
                <a:ext cx="520306" cy="392206"/>
                <a:chOff x="9540595" y="2902693"/>
                <a:chExt cx="520306" cy="392206"/>
              </a:xfrm>
            </p:grpSpPr>
            <p:sp>
              <p:nvSpPr>
                <p:cNvPr id="103" name="Rectangle 102">
                  <a:extLst>
                    <a:ext uri="{FF2B5EF4-FFF2-40B4-BE49-F238E27FC236}">
                      <a16:creationId xmlns:a16="http://schemas.microsoft.com/office/drawing/2014/main" id="{A7634829-BEC8-7840-8726-0A7A748C3432}"/>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5C477674-D762-C344-837C-6D7E47F38859}"/>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E4CFA001-547E-E846-8CC0-0469F76B01D2}"/>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2A3EEA1-5E68-F149-B094-208702725DEB}"/>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14"/>
                      <a:stretch>
                        <a:fillRect l="-166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72" name="Oval 71">
                  <a:extLst>
                    <a:ext uri="{FF2B5EF4-FFF2-40B4-BE49-F238E27FC236}">
                      <a16:creationId xmlns:a16="http://schemas.microsoft.com/office/drawing/2014/main" id="{A0888E58-1ABF-7645-813E-58D6D444B371}"/>
                    </a:ext>
                  </a:extLst>
                </p:cNvPr>
                <p:cNvSpPr/>
                <p:nvPr/>
              </p:nvSpPr>
              <p:spPr>
                <a:xfrm>
                  <a:off x="7109772" y="3448697"/>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23" name="Oval 122">
                  <a:extLst>
                    <a:ext uri="{FF2B5EF4-FFF2-40B4-BE49-F238E27FC236}">
                      <a16:creationId xmlns:a16="http://schemas.microsoft.com/office/drawing/2014/main" id="{860957F6-B11C-D24E-9FEB-36BDE6DDE81A}"/>
                    </a:ext>
                  </a:extLst>
                </p:cNvPr>
                <p:cNvSpPr>
                  <a:spLocks noRot="1" noChangeAspect="1" noMove="1" noResize="1" noEditPoints="1" noAdjustHandles="1" noChangeArrowheads="1" noChangeShapeType="1" noTextEdit="1"/>
                </p:cNvSpPr>
                <p:nvPr/>
              </p:nvSpPr>
              <p:spPr>
                <a:xfrm>
                  <a:off x="7109772" y="3448697"/>
                  <a:ext cx="1132112"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Oval 72">
                  <a:extLst>
                    <a:ext uri="{FF2B5EF4-FFF2-40B4-BE49-F238E27FC236}">
                      <a16:creationId xmlns:a16="http://schemas.microsoft.com/office/drawing/2014/main" id="{912916E7-9243-0046-B0E5-AFC51D55F0C4}"/>
                    </a:ext>
                  </a:extLst>
                </p:cNvPr>
                <p:cNvSpPr/>
                <p:nvPr/>
              </p:nvSpPr>
              <p:spPr>
                <a:xfrm>
                  <a:off x="10276417" y="3448697"/>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24" name="Oval 123">
                  <a:extLst>
                    <a:ext uri="{FF2B5EF4-FFF2-40B4-BE49-F238E27FC236}">
                      <a16:creationId xmlns:a16="http://schemas.microsoft.com/office/drawing/2014/main" id="{A720D711-FC8C-6747-A442-4E62664BA076}"/>
                    </a:ext>
                  </a:extLst>
                </p:cNvPr>
                <p:cNvSpPr>
                  <a:spLocks noRot="1" noChangeAspect="1" noMove="1" noResize="1" noEditPoints="1" noAdjustHandles="1" noChangeArrowheads="1" noChangeShapeType="1" noTextEdit="1"/>
                </p:cNvSpPr>
                <p:nvPr/>
              </p:nvSpPr>
              <p:spPr>
                <a:xfrm>
                  <a:off x="10276417" y="3448697"/>
                  <a:ext cx="991003" cy="389513"/>
                </a:xfrm>
                <a:prstGeom prst="ellipse">
                  <a:avLst/>
                </a:prstGeom>
                <a:blipFill>
                  <a:blip r:embed="rId1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249FF6C0-6647-EE41-BD7A-19A5F01C06B1}"/>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74" name="Oval 73">
                  <a:extLst>
                    <a:ext uri="{FF2B5EF4-FFF2-40B4-BE49-F238E27FC236}">
                      <a16:creationId xmlns:a16="http://schemas.microsoft.com/office/drawing/2014/main" id="{249FF6C0-6647-EE41-BD7A-19A5F01C06B1}"/>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Oval 74">
                  <a:extLst>
                    <a:ext uri="{FF2B5EF4-FFF2-40B4-BE49-F238E27FC236}">
                      <a16:creationId xmlns:a16="http://schemas.microsoft.com/office/drawing/2014/main" id="{5DB68C6A-8331-F24F-9223-B2C4170FC192}"/>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75" name="Oval 74">
                  <a:extLst>
                    <a:ext uri="{FF2B5EF4-FFF2-40B4-BE49-F238E27FC236}">
                      <a16:creationId xmlns:a16="http://schemas.microsoft.com/office/drawing/2014/main" id="{5DB68C6A-8331-F24F-9223-B2C4170FC192}"/>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Oval 75">
                  <a:extLst>
                    <a:ext uri="{FF2B5EF4-FFF2-40B4-BE49-F238E27FC236}">
                      <a16:creationId xmlns:a16="http://schemas.microsoft.com/office/drawing/2014/main" id="{B6B61EFD-E696-FC49-AA78-BEE0FBF4216A}"/>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76" name="Oval 75">
                  <a:extLst>
                    <a:ext uri="{FF2B5EF4-FFF2-40B4-BE49-F238E27FC236}">
                      <a16:creationId xmlns:a16="http://schemas.microsoft.com/office/drawing/2014/main" id="{B6B61EFD-E696-FC49-AA78-BEE0FBF4216A}"/>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1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Oval 76">
                  <a:extLst>
                    <a:ext uri="{FF2B5EF4-FFF2-40B4-BE49-F238E27FC236}">
                      <a16:creationId xmlns:a16="http://schemas.microsoft.com/office/drawing/2014/main" id="{02A98E98-30EC-EE4F-B28E-EC07A4CF206A}"/>
                    </a:ext>
                  </a:extLst>
                </p:cNvPr>
                <p:cNvSpPr/>
                <p:nvPr/>
              </p:nvSpPr>
              <p:spPr>
                <a:xfrm>
                  <a:off x="9875812" y="4774936"/>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77" name="Oval 76">
                  <a:extLst>
                    <a:ext uri="{FF2B5EF4-FFF2-40B4-BE49-F238E27FC236}">
                      <a16:creationId xmlns:a16="http://schemas.microsoft.com/office/drawing/2014/main" id="{02A98E98-30EC-EE4F-B28E-EC07A4CF206A}"/>
                    </a:ext>
                  </a:extLst>
                </p:cNvPr>
                <p:cNvSpPr>
                  <a:spLocks noRot="1" noChangeAspect="1" noMove="1" noResize="1" noEditPoints="1" noAdjustHandles="1" noChangeArrowheads="1" noChangeShapeType="1" noTextEdit="1"/>
                </p:cNvSpPr>
                <p:nvPr/>
              </p:nvSpPr>
              <p:spPr>
                <a:xfrm>
                  <a:off x="9875812" y="4774936"/>
                  <a:ext cx="1792211" cy="389513"/>
                </a:xfrm>
                <a:prstGeom prst="ellipse">
                  <a:avLst/>
                </a:prstGeom>
                <a:blipFill>
                  <a:blip r:embed="rId20"/>
                  <a:stretch>
                    <a:fillRect/>
                  </a:stretch>
                </a:blipFill>
                <a:ln>
                  <a:solidFill>
                    <a:schemeClr val="tx1"/>
                  </a:solidFill>
                </a:ln>
              </p:spPr>
              <p:txBody>
                <a:bodyPr/>
                <a:lstStyle/>
                <a:p>
                  <a:r>
                    <a:rPr lang="en-GB">
                      <a:noFill/>
                    </a:rPr>
                    <a:t> </a:t>
                  </a:r>
                </a:p>
              </p:txBody>
            </p:sp>
          </mc:Fallback>
        </mc:AlternateContent>
        <p:cxnSp>
          <p:nvCxnSpPr>
            <p:cNvPr id="78" name="Straight Connector 77">
              <a:extLst>
                <a:ext uri="{FF2B5EF4-FFF2-40B4-BE49-F238E27FC236}">
                  <a16:creationId xmlns:a16="http://schemas.microsoft.com/office/drawing/2014/main" id="{4F99E13B-D7E4-534B-89FE-8C457CDE510E}"/>
                </a:ext>
              </a:extLst>
            </p:cNvPr>
            <p:cNvCxnSpPr>
              <a:cxnSpLocks/>
              <a:stCxn id="75" idx="6"/>
              <a:endCxn id="96"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7F75ABD-2424-724E-9861-F27CE87FE8C1}"/>
                </a:ext>
              </a:extLst>
            </p:cNvPr>
            <p:cNvCxnSpPr>
              <a:cxnSpLocks/>
              <a:stCxn id="76" idx="4"/>
              <a:endCxn id="96"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A5013A-815B-6342-9504-0E5CE53CDF2C}"/>
                </a:ext>
              </a:extLst>
            </p:cNvPr>
            <p:cNvCxnSpPr>
              <a:cxnSpLocks/>
              <a:stCxn id="74" idx="0"/>
              <a:endCxn id="96"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C5F89E0E-B837-914E-A4AB-CB27486B77A9}"/>
                </a:ext>
              </a:extLst>
            </p:cNvPr>
            <p:cNvGrpSpPr/>
            <p:nvPr/>
          </p:nvGrpSpPr>
          <p:grpSpPr>
            <a:xfrm>
              <a:off x="8610247" y="4856880"/>
              <a:ext cx="474503" cy="391710"/>
              <a:chOff x="9288700" y="2902693"/>
              <a:chExt cx="474503" cy="391710"/>
            </a:xfrm>
          </p:grpSpPr>
          <p:sp>
            <p:nvSpPr>
              <p:cNvPr id="95" name="Rectangle 94">
                <a:extLst>
                  <a:ext uri="{FF2B5EF4-FFF2-40B4-BE49-F238E27FC236}">
                    <a16:creationId xmlns:a16="http://schemas.microsoft.com/office/drawing/2014/main" id="{369CD742-DE88-5E4B-B737-93B4342C3217}"/>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1C5842EF-8A3F-E847-9C58-29F66C1EF375}"/>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CBDCA9ED-E9EA-624E-B61A-6098C0749585}"/>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727B4BB1-290A-374C-9A24-8CCDACCE28A1}"/>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21"/>
                    <a:stretch>
                      <a:fillRect l="-16667" r="-4167" b="-26087"/>
                    </a:stretch>
                  </a:blipFill>
                </p:spPr>
                <p:txBody>
                  <a:bodyPr/>
                  <a:lstStyle/>
                  <a:p>
                    <a:r>
                      <a:rPr lang="en-GB">
                        <a:noFill/>
                      </a:rPr>
                      <a:t> </a:t>
                    </a:r>
                  </a:p>
                </p:txBody>
              </p:sp>
            </mc:Fallback>
          </mc:AlternateContent>
        </p:grpSp>
        <p:cxnSp>
          <p:nvCxnSpPr>
            <p:cNvPr id="82" name="Straight Connector 81">
              <a:extLst>
                <a:ext uri="{FF2B5EF4-FFF2-40B4-BE49-F238E27FC236}">
                  <a16:creationId xmlns:a16="http://schemas.microsoft.com/office/drawing/2014/main" id="{67DE5755-9499-804A-9232-A9B393C9992A}"/>
                </a:ext>
              </a:extLst>
            </p:cNvPr>
            <p:cNvCxnSpPr>
              <a:cxnSpLocks/>
              <a:stCxn id="76" idx="4"/>
              <a:endCxn id="92"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4A0BBD4-61D6-CC43-96A1-2BBCDFEA81DA}"/>
                </a:ext>
              </a:extLst>
            </p:cNvPr>
            <p:cNvCxnSpPr>
              <a:cxnSpLocks/>
              <a:stCxn id="77" idx="2"/>
              <a:endCxn id="92" idx="3"/>
            </p:cNvCxnSpPr>
            <p:nvPr/>
          </p:nvCxnSpPr>
          <p:spPr>
            <a:xfrm flipH="1" flipV="1">
              <a:off x="9574104" y="4969692"/>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4FBC4FD-BDF4-FF4A-92C9-AC704CA6D25E}"/>
                </a:ext>
              </a:extLst>
            </p:cNvPr>
            <p:cNvCxnSpPr>
              <a:cxnSpLocks/>
              <a:stCxn id="74" idx="0"/>
              <a:endCxn id="92"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9F0970ED-7B99-4E4A-9575-280C175DB4EE}"/>
                </a:ext>
              </a:extLst>
            </p:cNvPr>
            <p:cNvGrpSpPr/>
            <p:nvPr/>
          </p:nvGrpSpPr>
          <p:grpSpPr>
            <a:xfrm>
              <a:off x="9393015" y="4856880"/>
              <a:ext cx="525629" cy="392206"/>
              <a:chOff x="9540595" y="2902693"/>
              <a:chExt cx="525629" cy="392206"/>
            </a:xfrm>
          </p:grpSpPr>
          <p:sp>
            <p:nvSpPr>
              <p:cNvPr id="91" name="Rectangle 90">
                <a:extLst>
                  <a:ext uri="{FF2B5EF4-FFF2-40B4-BE49-F238E27FC236}">
                    <a16:creationId xmlns:a16="http://schemas.microsoft.com/office/drawing/2014/main" id="{16C86A6C-31DE-594C-ADE5-3486697C0246}"/>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68478A73-9D47-1045-A7BD-DEBA6AF40020}"/>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73493393-184F-0B4A-B72A-5326103B2EAB}"/>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752DDEA-9532-D042-B43C-33A5DEED73D4}"/>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45" name="TextBox 144">
                    <a:extLst>
                      <a:ext uri="{FF2B5EF4-FFF2-40B4-BE49-F238E27FC236}">
                        <a16:creationId xmlns:a16="http://schemas.microsoft.com/office/drawing/2014/main" id="{A010B3CA-2F44-8B48-9297-45B9CD29B62C}"/>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22"/>
                    <a:stretch>
                      <a:fillRect l="-16667" r="-4167" b="-27273"/>
                    </a:stretch>
                  </a:blipFill>
                </p:spPr>
                <p:txBody>
                  <a:bodyPr/>
                  <a:lstStyle/>
                  <a:p>
                    <a:r>
                      <a:rPr lang="en-GB">
                        <a:noFill/>
                      </a:rPr>
                      <a:t> </a:t>
                    </a:r>
                  </a:p>
                </p:txBody>
              </p:sp>
            </mc:Fallback>
          </mc:AlternateContent>
        </p:grpSp>
        <p:grpSp>
          <p:nvGrpSpPr>
            <p:cNvPr id="86" name="Group 85">
              <a:extLst>
                <a:ext uri="{FF2B5EF4-FFF2-40B4-BE49-F238E27FC236}">
                  <a16:creationId xmlns:a16="http://schemas.microsoft.com/office/drawing/2014/main" id="{FF259AD2-B75C-364D-8192-8FD2A26D78BB}"/>
                </a:ext>
              </a:extLst>
            </p:cNvPr>
            <p:cNvGrpSpPr/>
            <p:nvPr/>
          </p:nvGrpSpPr>
          <p:grpSpPr>
            <a:xfrm>
              <a:off x="9615584" y="4206954"/>
              <a:ext cx="761945" cy="348999"/>
              <a:chOff x="8632950" y="2952819"/>
              <a:chExt cx="761945" cy="348999"/>
            </a:xfrm>
          </p:grpSpPr>
          <p:cxnSp>
            <p:nvCxnSpPr>
              <p:cNvPr id="87" name="Straight Connector 86">
                <a:extLst>
                  <a:ext uri="{FF2B5EF4-FFF2-40B4-BE49-F238E27FC236}">
                    <a16:creationId xmlns:a16="http://schemas.microsoft.com/office/drawing/2014/main" id="{31FB0E04-CF40-3041-9BE5-5BA1B9798E16}"/>
                  </a:ext>
                </a:extLst>
              </p:cNvPr>
              <p:cNvCxnSpPr>
                <a:cxnSpLocks/>
                <a:stCxn id="76" idx="6"/>
                <a:endCxn id="89"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32A5CEF6-8CC1-EF48-9D45-399C6DA15B5E}"/>
                  </a:ext>
                </a:extLst>
              </p:cNvPr>
              <p:cNvGrpSpPr/>
              <p:nvPr/>
            </p:nvGrpSpPr>
            <p:grpSpPr>
              <a:xfrm>
                <a:off x="8957481" y="2952819"/>
                <a:ext cx="437414" cy="348999"/>
                <a:chOff x="8957481" y="2952819"/>
                <a:chExt cx="437414" cy="348999"/>
              </a:xfrm>
            </p:grpSpPr>
            <p:sp>
              <p:nvSpPr>
                <p:cNvPr id="89" name="Rectangle 88">
                  <a:extLst>
                    <a:ext uri="{FF2B5EF4-FFF2-40B4-BE49-F238E27FC236}">
                      <a16:creationId xmlns:a16="http://schemas.microsoft.com/office/drawing/2014/main" id="{66D83018-16E7-FA46-8F61-A2B053B43BAC}"/>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C0F6875-497B-E342-81B4-2307275297BD}"/>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23"/>
                      <a:stretch>
                        <a:fillRect l="-16667" r="-4167" b="-21739"/>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F3CDEBDF-BF00-D940-A9AC-ABA07FC2846D}"/>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C674032F-ADF3-E430-B92F-98EF02C1A83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CFE02A87-A477-5368-BD1C-30CEEC32E504}"/>
              </a:ext>
            </a:extLst>
          </p:cNvPr>
          <p:cNvSpPr>
            <a:spLocks noGrp="1"/>
          </p:cNvSpPr>
          <p:nvPr>
            <p:ph type="sldNum" sz="quarter" idx="11"/>
          </p:nvPr>
        </p:nvSpPr>
        <p:spPr/>
        <p:txBody>
          <a:bodyPr/>
          <a:lstStyle/>
          <a:p>
            <a:fld id="{EB1502E6-D9AE-3544-B6D5-378AAA0B915F}" type="slidenum">
              <a:rPr lang="de-DE" altLang="de-DE" smtClean="0"/>
              <a:pPr/>
              <a:t>21</a:t>
            </a:fld>
            <a:endParaRPr lang="de-DE" altLang="de-DE" dirty="0"/>
          </a:p>
        </p:txBody>
      </p:sp>
    </p:spTree>
    <p:extLst>
      <p:ext uri="{BB962C8B-B14F-4D97-AF65-F5344CB8AC3E}">
        <p14:creationId xmlns:p14="http://schemas.microsoft.com/office/powerpoint/2010/main" val="336319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9F1B37-677F-AEAB-FACA-ED587D8CAD4B}"/>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B58F8949-715A-6642-A720-599698D6856D}"/>
              </a:ext>
            </a:extLst>
          </p:cNvPr>
          <p:cNvSpPr>
            <a:spLocks noGrp="1"/>
          </p:cNvSpPr>
          <p:nvPr>
            <p:ph type="title"/>
          </p:nvPr>
        </p:nvSpPr>
        <p:spPr/>
        <p:txBody>
          <a:bodyPr/>
          <a:lstStyle/>
          <a:p>
            <a:r>
              <a:rPr lang="en-GB" dirty="0"/>
              <a:t>Construction</a:t>
            </a:r>
          </a:p>
        </p:txBody>
      </p:sp>
      <p:sp>
        <p:nvSpPr>
          <p:cNvPr id="3" name="Content Placeholder 2">
            <a:extLst>
              <a:ext uri="{FF2B5EF4-FFF2-40B4-BE49-F238E27FC236}">
                <a16:creationId xmlns:a16="http://schemas.microsoft.com/office/drawing/2014/main" id="{55A84B71-7751-B444-A4F5-BA683EA5EA76}"/>
              </a:ext>
            </a:extLst>
          </p:cNvPr>
          <p:cNvSpPr>
            <a:spLocks noGrp="1"/>
          </p:cNvSpPr>
          <p:nvPr>
            <p:ph type="body" sz="quarter" idx="13"/>
          </p:nvPr>
        </p:nvSpPr>
        <p:spPr>
          <a:xfrm>
            <a:off x="623393" y="1332843"/>
            <a:ext cx="7460108" cy="4584266"/>
          </a:xfrm>
        </p:spPr>
        <p:txBody>
          <a:bodyPr>
            <a:normAutofit/>
          </a:bodyPr>
          <a:lstStyle/>
          <a:p>
            <a:r>
              <a:rPr lang="en-GB" dirty="0"/>
              <a:t>Where do we get the FO jtree from </a:t>
            </a:r>
            <a:r>
              <a:rPr lang="en-GB" dirty="0" err="1"/>
              <a:t>s.t.</a:t>
            </a:r>
            <a:r>
              <a:rPr lang="en-GB" dirty="0"/>
              <a:t> the jtree </a:t>
            </a:r>
          </a:p>
          <a:p>
            <a:pPr lvl="1"/>
            <a:r>
              <a:rPr lang="en-GB" dirty="0"/>
              <a:t>is acyclic</a:t>
            </a:r>
          </a:p>
          <a:p>
            <a:pPr lvl="1"/>
            <a:r>
              <a:rPr lang="en-GB" dirty="0"/>
              <a:t>fulfils the three FO jtree properties</a:t>
            </a:r>
          </a:p>
          <a:p>
            <a:pPr lvl="1"/>
            <a:r>
              <a:rPr lang="en-GB" dirty="0"/>
              <a:t>has the model parfactors automatically assigned to fitting parclusters?</a:t>
            </a:r>
          </a:p>
          <a:p>
            <a:pPr marL="361950" indent="-361950">
              <a:buFont typeface="Zapf Dingbats"/>
              <a:buChar char="➝"/>
            </a:pPr>
            <a:r>
              <a:rPr lang="en-GB" dirty="0">
                <a:solidFill>
                  <a:schemeClr val="tx1">
                    <a:lumMod val="60000"/>
                    <a:lumOff val="40000"/>
                  </a:schemeClr>
                </a:solidFill>
              </a:rPr>
              <a:t>Clusters</a:t>
            </a:r>
            <a:r>
              <a:rPr lang="en-GB" dirty="0"/>
              <a:t> of an FO dtree </a:t>
            </a:r>
            <a:br>
              <a:rPr lang="en-GB" dirty="0"/>
            </a:br>
            <a:r>
              <a:rPr lang="en-GB" dirty="0"/>
              <a:t>+ undirected dtree edges </a:t>
            </a:r>
            <a:br>
              <a:rPr lang="en-GB" dirty="0"/>
            </a:br>
            <a:r>
              <a:rPr lang="en-GB" dirty="0"/>
              <a:t>+ minimisation</a:t>
            </a:r>
            <a:br>
              <a:rPr lang="en-GB" dirty="0"/>
            </a:br>
            <a:r>
              <a:rPr lang="en-GB" dirty="0"/>
              <a:t>= FO jtree</a:t>
            </a:r>
          </a:p>
          <a:p>
            <a:pPr lvl="2"/>
            <a:endParaRPr lang="en-GB" dirty="0"/>
          </a:p>
        </p:txBody>
      </p:sp>
      <p:grpSp>
        <p:nvGrpSpPr>
          <p:cNvPr id="110" name="Group 109">
            <a:extLst>
              <a:ext uri="{FF2B5EF4-FFF2-40B4-BE49-F238E27FC236}">
                <a16:creationId xmlns:a16="http://schemas.microsoft.com/office/drawing/2014/main" id="{E0379855-7EC8-9449-98E8-AAD4A7DAAB80}"/>
              </a:ext>
            </a:extLst>
          </p:cNvPr>
          <p:cNvGrpSpPr/>
          <p:nvPr/>
        </p:nvGrpSpPr>
        <p:grpSpPr>
          <a:xfrm>
            <a:off x="7048506" y="2406746"/>
            <a:ext cx="4820224" cy="3502517"/>
            <a:chOff x="7048506" y="2406746"/>
            <a:chExt cx="4820224" cy="3502517"/>
          </a:xfrm>
        </p:grpSpPr>
        <p:sp>
          <p:nvSpPr>
            <p:cNvPr id="111" name="TextBox 110">
              <a:extLst>
                <a:ext uri="{FF2B5EF4-FFF2-40B4-BE49-F238E27FC236}">
                  <a16:creationId xmlns:a16="http://schemas.microsoft.com/office/drawing/2014/main" id="{76FFA531-A8B2-8640-9538-53043681B5DA}"/>
                </a:ext>
              </a:extLst>
            </p:cNvPr>
            <p:cNvSpPr txBox="1"/>
            <p:nvPr/>
          </p:nvSpPr>
          <p:spPr>
            <a:xfrm>
              <a:off x="9950409" y="2406746"/>
              <a:ext cx="445956" cy="276999"/>
            </a:xfrm>
            <a:prstGeom prst="rect">
              <a:avLst/>
            </a:prstGeom>
            <a:noFill/>
          </p:spPr>
          <p:txBody>
            <a:bodyPr wrap="none" rtlCol="0">
              <a:spAutoFit/>
            </a:bodyPr>
            <a:lstStyle/>
            <a:p>
              <a:r>
                <a:rPr lang="en-GB" sz="1200" i="1" dirty="0"/>
                <a:t>root</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E916EC8E-CF9B-9246-B04A-48F4DF434553}"/>
                    </a:ext>
                  </a:extLst>
                </p:cNvPr>
                <p:cNvSpPr/>
                <p:nvPr/>
              </p:nvSpPr>
              <p:spPr>
                <a:xfrm>
                  <a:off x="11068193" y="5536902"/>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51" name="Rectangle 450">
                  <a:extLst>
                    <a:ext uri="{FF2B5EF4-FFF2-40B4-BE49-F238E27FC236}">
                      <a16:creationId xmlns:a16="http://schemas.microsoft.com/office/drawing/2014/main" id="{4D381877-8A70-5144-A592-522BFA26AA11}"/>
                    </a:ext>
                  </a:extLst>
                </p:cNvPr>
                <p:cNvSpPr>
                  <a:spLocks noRot="1" noChangeAspect="1" noMove="1" noResize="1" noEditPoints="1" noAdjustHandles="1" noChangeArrowheads="1" noChangeShapeType="1" noTextEdit="1"/>
                </p:cNvSpPr>
                <p:nvPr/>
              </p:nvSpPr>
              <p:spPr>
                <a:xfrm>
                  <a:off x="11068193" y="5536902"/>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124" name="Straight Connector 123">
              <a:extLst>
                <a:ext uri="{FF2B5EF4-FFF2-40B4-BE49-F238E27FC236}">
                  <a16:creationId xmlns:a16="http://schemas.microsoft.com/office/drawing/2014/main" id="{AC0D653F-DA98-BC46-9D62-112C0F37AAFF}"/>
                </a:ext>
              </a:extLst>
            </p:cNvPr>
            <p:cNvCxnSpPr>
              <a:cxnSpLocks/>
              <a:stCxn id="173" idx="0"/>
              <a:endCxn id="132" idx="5"/>
            </p:cNvCxnSpPr>
            <p:nvPr/>
          </p:nvCxnSpPr>
          <p:spPr>
            <a:xfrm flipH="1" flipV="1">
              <a:off x="8490339" y="3947076"/>
              <a:ext cx="524137" cy="34978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766F24-66C6-A446-9915-B99CE98EE2F2}"/>
                </a:ext>
              </a:extLst>
            </p:cNvPr>
            <p:cNvCxnSpPr>
              <a:cxnSpLocks/>
              <a:stCxn id="123" idx="0"/>
              <a:endCxn id="134" idx="4"/>
            </p:cNvCxnSpPr>
            <p:nvPr/>
          </p:nvCxnSpPr>
          <p:spPr>
            <a:xfrm flipV="1">
              <a:off x="11304572" y="5202013"/>
              <a:ext cx="1" cy="33488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4557AE2-9069-1541-A73A-976B95EF88E3}"/>
                </a:ext>
              </a:extLst>
            </p:cNvPr>
            <p:cNvCxnSpPr>
              <a:cxnSpLocks/>
              <a:stCxn id="134" idx="0"/>
              <a:endCxn id="137" idx="4"/>
            </p:cNvCxnSpPr>
            <p:nvPr/>
          </p:nvCxnSpPr>
          <p:spPr>
            <a:xfrm flipH="1" flipV="1">
              <a:off x="11304572" y="4795997"/>
              <a:ext cx="1" cy="33409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A611984-456A-A74E-93D9-63C44BE86F62}"/>
                </a:ext>
              </a:extLst>
            </p:cNvPr>
            <p:cNvCxnSpPr>
              <a:cxnSpLocks/>
              <a:stCxn id="135" idx="0"/>
              <a:endCxn id="131" idx="5"/>
            </p:cNvCxnSpPr>
            <p:nvPr/>
          </p:nvCxnSpPr>
          <p:spPr>
            <a:xfrm flipH="1" flipV="1">
              <a:off x="10203511" y="2703496"/>
              <a:ext cx="1101061" cy="34527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1D03905-0E8F-AB45-8B58-6441DDAEC00F}"/>
                </a:ext>
              </a:extLst>
            </p:cNvPr>
            <p:cNvCxnSpPr>
              <a:cxnSpLocks/>
              <a:stCxn id="139" idx="0"/>
              <a:endCxn id="131" idx="3"/>
            </p:cNvCxnSpPr>
            <p:nvPr/>
          </p:nvCxnSpPr>
          <p:spPr>
            <a:xfrm flipV="1">
              <a:off x="8464909" y="2703496"/>
              <a:ext cx="1687743" cy="345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236392DA-AB41-1545-9A3F-90217C6BD07A}"/>
                    </a:ext>
                  </a:extLst>
                </p:cNvPr>
                <p:cNvSpPr/>
                <p:nvPr/>
              </p:nvSpPr>
              <p:spPr>
                <a:xfrm>
                  <a:off x="9921979" y="553690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457" name="Rectangle 456">
                  <a:extLst>
                    <a:ext uri="{FF2B5EF4-FFF2-40B4-BE49-F238E27FC236}">
                      <a16:creationId xmlns:a16="http://schemas.microsoft.com/office/drawing/2014/main" id="{7289699E-D708-F343-9672-4B5685B35165}"/>
                    </a:ext>
                  </a:extLst>
                </p:cNvPr>
                <p:cNvSpPr>
                  <a:spLocks noRot="1" noChangeAspect="1" noMove="1" noResize="1" noEditPoints="1" noAdjustHandles="1" noChangeArrowheads="1" noChangeShapeType="1" noTextEdit="1"/>
                </p:cNvSpPr>
                <p:nvPr/>
              </p:nvSpPr>
              <p:spPr>
                <a:xfrm>
                  <a:off x="9921979" y="5536902"/>
                  <a:ext cx="478080" cy="369012"/>
                </a:xfrm>
                <a:prstGeom prst="rect">
                  <a:avLst/>
                </a:prstGeom>
                <a:blipFill>
                  <a:blip r:embed="rId5"/>
                  <a:stretch>
                    <a:fillRect b="-6667"/>
                  </a:stretch>
                </a:blipFill>
              </p:spPr>
              <p:txBody>
                <a:bodyPr/>
                <a:lstStyle/>
                <a:p>
                  <a:r>
                    <a:rPr lang="en-GB">
                      <a:noFill/>
                    </a:rPr>
                    <a:t> </a:t>
                  </a:r>
                </a:p>
              </p:txBody>
            </p:sp>
          </mc:Fallback>
        </mc:AlternateContent>
        <p:cxnSp>
          <p:nvCxnSpPr>
            <p:cNvPr id="130" name="Straight Connector 129">
              <a:extLst>
                <a:ext uri="{FF2B5EF4-FFF2-40B4-BE49-F238E27FC236}">
                  <a16:creationId xmlns:a16="http://schemas.microsoft.com/office/drawing/2014/main" id="{4BB00A9A-D8A3-C747-A7C5-3014849E0DEC}"/>
                </a:ext>
              </a:extLst>
            </p:cNvPr>
            <p:cNvCxnSpPr>
              <a:cxnSpLocks/>
              <a:stCxn id="129" idx="0"/>
              <a:endCxn id="131" idx="4"/>
            </p:cNvCxnSpPr>
            <p:nvPr/>
          </p:nvCxnSpPr>
          <p:spPr>
            <a:xfrm flipV="1">
              <a:off x="10161019" y="2714029"/>
              <a:ext cx="17063" cy="28228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ECECD613-88CD-1347-A141-A1A43EDE74F5}"/>
                </a:ext>
              </a:extLst>
            </p:cNvPr>
            <p:cNvSpPr/>
            <p:nvPr/>
          </p:nvSpPr>
          <p:spPr>
            <a:xfrm>
              <a:off x="10142119" y="264210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32" name="Oval 131">
              <a:extLst>
                <a:ext uri="{FF2B5EF4-FFF2-40B4-BE49-F238E27FC236}">
                  <a16:creationId xmlns:a16="http://schemas.microsoft.com/office/drawing/2014/main" id="{086598C4-A95E-3B43-AAE3-30A0FCBA57DA}"/>
                </a:ext>
              </a:extLst>
            </p:cNvPr>
            <p:cNvSpPr/>
            <p:nvPr/>
          </p:nvSpPr>
          <p:spPr>
            <a:xfrm>
              <a:off x="8428947" y="388568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33" name="Oval 132">
              <a:extLst>
                <a:ext uri="{FF2B5EF4-FFF2-40B4-BE49-F238E27FC236}">
                  <a16:creationId xmlns:a16="http://schemas.microsoft.com/office/drawing/2014/main" id="{C115D10D-AF44-E54D-9E97-1AA2402E603C}"/>
                </a:ext>
              </a:extLst>
            </p:cNvPr>
            <p:cNvSpPr/>
            <p:nvPr/>
          </p:nvSpPr>
          <p:spPr>
            <a:xfrm>
              <a:off x="11268610" y="388568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34" name="Oval 133">
              <a:extLst>
                <a:ext uri="{FF2B5EF4-FFF2-40B4-BE49-F238E27FC236}">
                  <a16:creationId xmlns:a16="http://schemas.microsoft.com/office/drawing/2014/main" id="{121761E5-8F8A-0C40-B156-09AF0648B78C}"/>
                </a:ext>
              </a:extLst>
            </p:cNvPr>
            <p:cNvSpPr/>
            <p:nvPr/>
          </p:nvSpPr>
          <p:spPr>
            <a:xfrm>
              <a:off x="11268610" y="5130088"/>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B713DA41-5554-D445-A811-A8ECDCA3A190}"/>
                    </a:ext>
                  </a:extLst>
                </p:cNvPr>
                <p:cNvSpPr txBox="1">
                  <a:spLocks noChangeAspect="1"/>
                </p:cNvSpPr>
                <p:nvPr/>
              </p:nvSpPr>
              <p:spPr>
                <a:xfrm>
                  <a:off x="11052572" y="3048773"/>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𝑑</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3" name="TextBox 462">
                  <a:extLst>
                    <a:ext uri="{FF2B5EF4-FFF2-40B4-BE49-F238E27FC236}">
                      <a16:creationId xmlns:a16="http://schemas.microsoft.com/office/drawing/2014/main" id="{F965ED27-16DE-0C43-9A60-F9906C8580ED}"/>
                    </a:ext>
                  </a:extLst>
                </p:cNvPr>
                <p:cNvSpPr txBox="1">
                  <a:spLocks noRot="1" noChangeAspect="1" noMove="1" noResize="1" noEditPoints="1" noAdjustHandles="1" noChangeArrowheads="1" noChangeShapeType="1" noTextEdit="1"/>
                </p:cNvSpPr>
                <p:nvPr/>
              </p:nvSpPr>
              <p:spPr>
                <a:xfrm>
                  <a:off x="11052572" y="3048773"/>
                  <a:ext cx="504000" cy="504000"/>
                </a:xfrm>
                <a:prstGeom prst="ellipse">
                  <a:avLst/>
                </a:prstGeom>
                <a:blipFill>
                  <a:blip r:embed="rId6"/>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Rectangle 135">
                  <a:extLst>
                    <a:ext uri="{FF2B5EF4-FFF2-40B4-BE49-F238E27FC236}">
                      <a16:creationId xmlns:a16="http://schemas.microsoft.com/office/drawing/2014/main" id="{193EE162-B54F-6744-B028-0DC94CF5F403}"/>
                    </a:ext>
                  </a:extLst>
                </p:cNvPr>
                <p:cNvSpPr/>
                <p:nvPr/>
              </p:nvSpPr>
              <p:spPr>
                <a:xfrm>
                  <a:off x="11484650" y="3162274"/>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464" name="Rectangle 463">
                  <a:extLst>
                    <a:ext uri="{FF2B5EF4-FFF2-40B4-BE49-F238E27FC236}">
                      <a16:creationId xmlns:a16="http://schemas.microsoft.com/office/drawing/2014/main" id="{608CDF8E-6B55-6440-9399-24907A4BFA33}"/>
                    </a:ext>
                  </a:extLst>
                </p:cNvPr>
                <p:cNvSpPr>
                  <a:spLocks noRot="1" noChangeAspect="1" noMove="1" noResize="1" noEditPoints="1" noAdjustHandles="1" noChangeArrowheads="1" noChangeShapeType="1" noTextEdit="1"/>
                </p:cNvSpPr>
                <p:nvPr/>
              </p:nvSpPr>
              <p:spPr>
                <a:xfrm>
                  <a:off x="11484650" y="3162274"/>
                  <a:ext cx="384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AFA4E7C-9811-6E42-ACC9-28CAB0B92F2B}"/>
                    </a:ext>
                  </a:extLst>
                </p:cNvPr>
                <p:cNvSpPr txBox="1">
                  <a:spLocks/>
                </p:cNvSpPr>
                <p:nvPr/>
              </p:nvSpPr>
              <p:spPr>
                <a:xfrm>
                  <a:off x="11052572" y="4291997"/>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𝑖</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5" name="TextBox 464">
                  <a:extLst>
                    <a:ext uri="{FF2B5EF4-FFF2-40B4-BE49-F238E27FC236}">
                      <a16:creationId xmlns:a16="http://schemas.microsoft.com/office/drawing/2014/main" id="{1EA106DD-90B9-CB4B-94BD-32CDCB8F6DD2}"/>
                    </a:ext>
                  </a:extLst>
                </p:cNvPr>
                <p:cNvSpPr txBox="1">
                  <a:spLocks noRot="1" noChangeAspect="1" noMove="1" noResize="1" noEditPoints="1" noAdjustHandles="1" noChangeArrowheads="1" noChangeShapeType="1" noTextEdit="1"/>
                </p:cNvSpPr>
                <p:nvPr/>
              </p:nvSpPr>
              <p:spPr>
                <a:xfrm>
                  <a:off x="11052572" y="4291997"/>
                  <a:ext cx="504000" cy="504000"/>
                </a:xfrm>
                <a:prstGeom prst="ellipse">
                  <a:avLst/>
                </a:prstGeom>
                <a:blipFill>
                  <a:blip r:embed="rId8"/>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8" name="Rectangle 137">
                  <a:extLst>
                    <a:ext uri="{FF2B5EF4-FFF2-40B4-BE49-F238E27FC236}">
                      <a16:creationId xmlns:a16="http://schemas.microsoft.com/office/drawing/2014/main" id="{660C57F7-18F3-084D-B772-5C1409DE9E21}"/>
                    </a:ext>
                  </a:extLst>
                </p:cNvPr>
                <p:cNvSpPr/>
                <p:nvPr/>
              </p:nvSpPr>
              <p:spPr>
                <a:xfrm>
                  <a:off x="11484650" y="4410198"/>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466" name="Rectangle 465">
                  <a:extLst>
                    <a:ext uri="{FF2B5EF4-FFF2-40B4-BE49-F238E27FC236}">
                      <a16:creationId xmlns:a16="http://schemas.microsoft.com/office/drawing/2014/main" id="{B7C39706-C7A8-C340-9936-3843D6EF8A3F}"/>
                    </a:ext>
                  </a:extLst>
                </p:cNvPr>
                <p:cNvSpPr>
                  <a:spLocks noRot="1" noChangeAspect="1" noMove="1" noResize="1" noEditPoints="1" noAdjustHandles="1" noChangeArrowheads="1" noChangeShapeType="1" noTextEdit="1"/>
                </p:cNvSpPr>
                <p:nvPr/>
              </p:nvSpPr>
              <p:spPr>
                <a:xfrm>
                  <a:off x="11484650" y="4410198"/>
                  <a:ext cx="348044"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D33F4BE8-CCAC-C546-9D02-0A4FA765C50C}"/>
                    </a:ext>
                  </a:extLst>
                </p:cNvPr>
                <p:cNvSpPr txBox="1">
                  <a:spLocks/>
                </p:cNvSpPr>
                <p:nvPr/>
              </p:nvSpPr>
              <p:spPr>
                <a:xfrm>
                  <a:off x="8212909" y="3048773"/>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𝑥</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7" name="TextBox 466">
                  <a:extLst>
                    <a:ext uri="{FF2B5EF4-FFF2-40B4-BE49-F238E27FC236}">
                      <a16:creationId xmlns:a16="http://schemas.microsoft.com/office/drawing/2014/main" id="{F7A1181A-4124-1F49-9F03-422FAC725A11}"/>
                    </a:ext>
                  </a:extLst>
                </p:cNvPr>
                <p:cNvSpPr txBox="1">
                  <a:spLocks noRot="1" noChangeAspect="1" noMove="1" noResize="1" noEditPoints="1" noAdjustHandles="1" noChangeArrowheads="1" noChangeShapeType="1" noTextEdit="1"/>
                </p:cNvSpPr>
                <p:nvPr/>
              </p:nvSpPr>
              <p:spPr>
                <a:xfrm>
                  <a:off x="8212909" y="3048773"/>
                  <a:ext cx="504000" cy="504000"/>
                </a:xfrm>
                <a:prstGeom prst="ellipse">
                  <a:avLst/>
                </a:prstGeom>
                <a:blipFill>
                  <a:blip r:embed="rId10"/>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C8334A75-D422-544B-A3EC-3FCCBDF84AD3}"/>
                    </a:ext>
                  </a:extLst>
                </p:cNvPr>
                <p:cNvSpPr/>
                <p:nvPr/>
              </p:nvSpPr>
              <p:spPr>
                <a:xfrm>
                  <a:off x="8680948" y="3162274"/>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468" name="Rectangle 467">
                  <a:extLst>
                    <a:ext uri="{FF2B5EF4-FFF2-40B4-BE49-F238E27FC236}">
                      <a16:creationId xmlns:a16="http://schemas.microsoft.com/office/drawing/2014/main" id="{B529696A-5B30-CE46-B2D1-75F1F5E3220C}"/>
                    </a:ext>
                  </a:extLst>
                </p:cNvPr>
                <p:cNvSpPr>
                  <a:spLocks noRot="1" noChangeAspect="1" noMove="1" noResize="1" noEditPoints="1" noAdjustHandles="1" noChangeArrowheads="1" noChangeShapeType="1" noTextEdit="1"/>
                </p:cNvSpPr>
                <p:nvPr/>
              </p:nvSpPr>
              <p:spPr>
                <a:xfrm>
                  <a:off x="8680948" y="3162274"/>
                  <a:ext cx="384080" cy="276999"/>
                </a:xfrm>
                <a:prstGeom prst="rect">
                  <a:avLst/>
                </a:prstGeom>
                <a:blipFill>
                  <a:blip r:embed="rId11"/>
                  <a:stretch>
                    <a:fillRect/>
                  </a:stretch>
                </a:blipFill>
              </p:spPr>
              <p:txBody>
                <a:bodyPr/>
                <a:lstStyle/>
                <a:p>
                  <a:r>
                    <a:rPr lang="en-GB">
                      <a:noFill/>
                    </a:rPr>
                    <a:t> </a:t>
                  </a:r>
                </a:p>
              </p:txBody>
            </p:sp>
          </mc:Fallback>
        </mc:AlternateContent>
        <p:cxnSp>
          <p:nvCxnSpPr>
            <p:cNvPr id="141" name="Straight Connector 140">
              <a:extLst>
                <a:ext uri="{FF2B5EF4-FFF2-40B4-BE49-F238E27FC236}">
                  <a16:creationId xmlns:a16="http://schemas.microsoft.com/office/drawing/2014/main" id="{E5D09AFD-976F-A746-BA8B-3329F1533D5E}"/>
                </a:ext>
              </a:extLst>
            </p:cNvPr>
            <p:cNvCxnSpPr>
              <a:cxnSpLocks/>
              <a:stCxn id="168" idx="0"/>
              <a:endCxn id="132" idx="3"/>
            </p:cNvCxnSpPr>
            <p:nvPr/>
          </p:nvCxnSpPr>
          <p:spPr>
            <a:xfrm flipV="1">
              <a:off x="7899515" y="3947076"/>
              <a:ext cx="539965" cy="56582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7F9BF43-7C52-3843-86BE-9687AB2BCEFB}"/>
                </a:ext>
              </a:extLst>
            </p:cNvPr>
            <p:cNvCxnSpPr>
              <a:cxnSpLocks/>
              <a:stCxn id="132" idx="0"/>
              <a:endCxn id="139" idx="4"/>
            </p:cNvCxnSpPr>
            <p:nvPr/>
          </p:nvCxnSpPr>
          <p:spPr>
            <a:xfrm flipH="1" flipV="1">
              <a:off x="8464909" y="3552773"/>
              <a:ext cx="1" cy="332911"/>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3C5EEC8F-6D40-E64E-BD89-035C17011BCA}"/>
                    </a:ext>
                  </a:extLst>
                </p:cNvPr>
                <p:cNvSpPr/>
                <p:nvPr/>
              </p:nvSpPr>
              <p:spPr>
                <a:xfrm>
                  <a:off x="8428947" y="3783146"/>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471" name="Rectangle 470">
                  <a:extLst>
                    <a:ext uri="{FF2B5EF4-FFF2-40B4-BE49-F238E27FC236}">
                      <a16:creationId xmlns:a16="http://schemas.microsoft.com/office/drawing/2014/main" id="{D3008BED-574B-D34A-B7E8-D37AF572365F}"/>
                    </a:ext>
                  </a:extLst>
                </p:cNvPr>
                <p:cNvSpPr>
                  <a:spLocks noRot="1" noChangeAspect="1" noMove="1" noResize="1" noEditPoints="1" noAdjustHandles="1" noChangeArrowheads="1" noChangeShapeType="1" noTextEdit="1"/>
                </p:cNvSpPr>
                <p:nvPr/>
              </p:nvSpPr>
              <p:spPr>
                <a:xfrm>
                  <a:off x="8428947" y="3783146"/>
                  <a:ext cx="365421" cy="276999"/>
                </a:xfrm>
                <a:prstGeom prst="rect">
                  <a:avLst/>
                </a:prstGeom>
                <a:blipFill>
                  <a:blip r:embed="rId12"/>
                  <a:stretch>
                    <a:fillRect/>
                  </a:stretch>
                </a:blipFill>
              </p:spPr>
              <p:txBody>
                <a:bodyPr/>
                <a:lstStyle/>
                <a:p>
                  <a:r>
                    <a:rPr lang="en-GB">
                      <a:noFill/>
                    </a:rPr>
                    <a:t> </a:t>
                  </a:r>
                </a:p>
              </p:txBody>
            </p:sp>
          </mc:Fallback>
        </mc:AlternateContent>
        <p:cxnSp>
          <p:nvCxnSpPr>
            <p:cNvPr id="144" name="Straight Connector 143">
              <a:extLst>
                <a:ext uri="{FF2B5EF4-FFF2-40B4-BE49-F238E27FC236}">
                  <a16:creationId xmlns:a16="http://schemas.microsoft.com/office/drawing/2014/main" id="{5362521A-9995-CF44-9374-4668AB53AC33}"/>
                </a:ext>
              </a:extLst>
            </p:cNvPr>
            <p:cNvCxnSpPr>
              <a:cxnSpLocks/>
              <a:stCxn id="137" idx="0"/>
              <a:endCxn id="133" idx="4"/>
            </p:cNvCxnSpPr>
            <p:nvPr/>
          </p:nvCxnSpPr>
          <p:spPr>
            <a:xfrm flipV="1">
              <a:off x="11304572" y="3957609"/>
              <a:ext cx="1" cy="33438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76890D0-258C-534A-B9BE-4EA26C8BA05F}"/>
                </a:ext>
              </a:extLst>
            </p:cNvPr>
            <p:cNvCxnSpPr>
              <a:cxnSpLocks/>
              <a:stCxn id="133" idx="0"/>
              <a:endCxn id="135" idx="4"/>
            </p:cNvCxnSpPr>
            <p:nvPr/>
          </p:nvCxnSpPr>
          <p:spPr>
            <a:xfrm flipH="1" flipV="1">
              <a:off x="11304572" y="3552773"/>
              <a:ext cx="1" cy="3329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Rectangle 145">
                  <a:extLst>
                    <a:ext uri="{FF2B5EF4-FFF2-40B4-BE49-F238E27FC236}">
                      <a16:creationId xmlns:a16="http://schemas.microsoft.com/office/drawing/2014/main" id="{E3CB416C-7AE2-4742-94D5-A27E98F3CD8C}"/>
                    </a:ext>
                  </a:extLst>
                </p:cNvPr>
                <p:cNvSpPr/>
                <p:nvPr/>
              </p:nvSpPr>
              <p:spPr>
                <a:xfrm>
                  <a:off x="11268610" y="3785053"/>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474" name="Rectangle 473">
                  <a:extLst>
                    <a:ext uri="{FF2B5EF4-FFF2-40B4-BE49-F238E27FC236}">
                      <a16:creationId xmlns:a16="http://schemas.microsoft.com/office/drawing/2014/main" id="{B2A43DDE-8C61-8445-AC83-8A99F49719DD}"/>
                    </a:ext>
                  </a:extLst>
                </p:cNvPr>
                <p:cNvSpPr>
                  <a:spLocks noRot="1" noChangeAspect="1" noMove="1" noResize="1" noEditPoints="1" noAdjustHandles="1" noChangeArrowheads="1" noChangeShapeType="1" noTextEdit="1"/>
                </p:cNvSpPr>
                <p:nvPr/>
              </p:nvSpPr>
              <p:spPr>
                <a:xfrm>
                  <a:off x="11268610" y="3785053"/>
                  <a:ext cx="384080"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7" name="Rectangle 146">
                  <a:extLst>
                    <a:ext uri="{FF2B5EF4-FFF2-40B4-BE49-F238E27FC236}">
                      <a16:creationId xmlns:a16="http://schemas.microsoft.com/office/drawing/2014/main" id="{38B0C403-38BD-AA46-A6EC-0C13B7D04BD9}"/>
                    </a:ext>
                  </a:extLst>
                </p:cNvPr>
                <p:cNvSpPr/>
                <p:nvPr/>
              </p:nvSpPr>
              <p:spPr>
                <a:xfrm>
                  <a:off x="11271607" y="5025942"/>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𝑖</m:t>
                            </m:r>
                          </m:sub>
                        </m:sSub>
                      </m:oMath>
                    </m:oMathPara>
                  </a14:m>
                  <a:endParaRPr lang="en-GB" sz="1200" dirty="0"/>
                </a:p>
              </p:txBody>
            </p:sp>
          </mc:Choice>
          <mc:Fallback xmlns="">
            <p:sp>
              <p:nvSpPr>
                <p:cNvPr id="475" name="Rectangle 474">
                  <a:extLst>
                    <a:ext uri="{FF2B5EF4-FFF2-40B4-BE49-F238E27FC236}">
                      <a16:creationId xmlns:a16="http://schemas.microsoft.com/office/drawing/2014/main" id="{98E72B62-17A7-F243-9057-3457DB79BE7F}"/>
                    </a:ext>
                  </a:extLst>
                </p:cNvPr>
                <p:cNvSpPr>
                  <a:spLocks noRot="1" noChangeAspect="1" noMove="1" noResize="1" noEditPoints="1" noAdjustHandles="1" noChangeArrowheads="1" noChangeShapeType="1" noTextEdit="1"/>
                </p:cNvSpPr>
                <p:nvPr/>
              </p:nvSpPr>
              <p:spPr>
                <a:xfrm>
                  <a:off x="11271607" y="5025942"/>
                  <a:ext cx="348044"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A03D7363-7F76-554F-B6DA-BDC663CCA75A}"/>
                    </a:ext>
                  </a:extLst>
                </p:cNvPr>
                <p:cNvSpPr/>
                <p:nvPr/>
              </p:nvSpPr>
              <p:spPr>
                <a:xfrm>
                  <a:off x="8091454" y="4856380"/>
                  <a:ext cx="10143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panose="02040503050406030204" pitchFamily="18" charset="0"/>
                              </a:rPr>
                              <m:t>𝑚</m:t>
                            </m:r>
                          </m:e>
                        </m:d>
                      </m:oMath>
                    </m:oMathPara>
                  </a14:m>
                  <a:endParaRPr lang="en-GB" sz="1200" dirty="0">
                    <a:solidFill>
                      <a:schemeClr val="tx1">
                        <a:lumMod val="60000"/>
                        <a:lumOff val="40000"/>
                      </a:schemeClr>
                    </a:solidFill>
                  </a:endParaRPr>
                </a:p>
              </p:txBody>
            </p:sp>
          </mc:Choice>
          <mc:Fallback xmlns="">
            <p:sp>
              <p:nvSpPr>
                <p:cNvPr id="148" name="Rectangle 147">
                  <a:extLst>
                    <a:ext uri="{FF2B5EF4-FFF2-40B4-BE49-F238E27FC236}">
                      <a16:creationId xmlns:a16="http://schemas.microsoft.com/office/drawing/2014/main" id="{A03D7363-7F76-554F-B6DA-BDC663CCA75A}"/>
                    </a:ext>
                  </a:extLst>
                </p:cNvPr>
                <p:cNvSpPr>
                  <a:spLocks noRot="1" noChangeAspect="1" noMove="1" noResize="1" noEditPoints="1" noAdjustHandles="1" noChangeArrowheads="1" noChangeShapeType="1" noTextEdit="1"/>
                </p:cNvSpPr>
                <p:nvPr/>
              </p:nvSpPr>
              <p:spPr>
                <a:xfrm>
                  <a:off x="8091454" y="4856380"/>
                  <a:ext cx="1014380"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7A64F68D-56E9-3D4F-8335-C6D37716FB02}"/>
                    </a:ext>
                  </a:extLst>
                </p:cNvPr>
                <p:cNvSpPr/>
                <p:nvPr/>
              </p:nvSpPr>
              <p:spPr>
                <a:xfrm>
                  <a:off x="9545854" y="2446890"/>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477" name="Rectangle 476">
                  <a:extLst>
                    <a:ext uri="{FF2B5EF4-FFF2-40B4-BE49-F238E27FC236}">
                      <a16:creationId xmlns:a16="http://schemas.microsoft.com/office/drawing/2014/main" id="{C9BF4C6F-00CA-4B48-B96D-949BDF5DF58C}"/>
                    </a:ext>
                  </a:extLst>
                </p:cNvPr>
                <p:cNvSpPr>
                  <a:spLocks noRot="1" noChangeAspect="1" noMove="1" noResize="1" noEditPoints="1" noAdjustHandles="1" noChangeArrowheads="1" noChangeShapeType="1" noTextEdit="1"/>
                </p:cNvSpPr>
                <p:nvPr/>
              </p:nvSpPr>
              <p:spPr>
                <a:xfrm>
                  <a:off x="9545854" y="2446890"/>
                  <a:ext cx="545406" cy="276999"/>
                </a:xfrm>
                <a:prstGeom prst="rect">
                  <a:avLst/>
                </a:prstGeom>
                <a:blipFill>
                  <a:blip r:embed="rId1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470B21F2-F2AE-714E-AB7B-E21F31DF977E}"/>
                    </a:ext>
                  </a:extLst>
                </p:cNvPr>
                <p:cNvSpPr/>
                <p:nvPr/>
              </p:nvSpPr>
              <p:spPr>
                <a:xfrm>
                  <a:off x="7048506" y="4251718"/>
                  <a:ext cx="89742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𝑇𝑟𝑎𝑣𝑒𝑙</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150" name="Rectangle 149">
                  <a:extLst>
                    <a:ext uri="{FF2B5EF4-FFF2-40B4-BE49-F238E27FC236}">
                      <a16:creationId xmlns:a16="http://schemas.microsoft.com/office/drawing/2014/main" id="{470B21F2-F2AE-714E-AB7B-E21F31DF977E}"/>
                    </a:ext>
                  </a:extLst>
                </p:cNvPr>
                <p:cNvSpPr>
                  <a:spLocks noRot="1" noChangeAspect="1" noMove="1" noResize="1" noEditPoints="1" noAdjustHandles="1" noChangeArrowheads="1" noChangeShapeType="1" noTextEdit="1"/>
                </p:cNvSpPr>
                <p:nvPr/>
              </p:nvSpPr>
              <p:spPr>
                <a:xfrm>
                  <a:off x="7048506" y="4251718"/>
                  <a:ext cx="897425"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6D85BFA0-4F75-A249-9EC6-9D87D08D07F9}"/>
                    </a:ext>
                  </a:extLst>
                </p:cNvPr>
                <p:cNvSpPr/>
                <p:nvPr/>
              </p:nvSpPr>
              <p:spPr>
                <a:xfrm>
                  <a:off x="7739462" y="3682709"/>
                  <a:ext cx="72442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151" name="Rectangle 150">
                  <a:extLst>
                    <a:ext uri="{FF2B5EF4-FFF2-40B4-BE49-F238E27FC236}">
                      <a16:creationId xmlns:a16="http://schemas.microsoft.com/office/drawing/2014/main" id="{6D85BFA0-4F75-A249-9EC6-9D87D08D07F9}"/>
                    </a:ext>
                  </a:extLst>
                </p:cNvPr>
                <p:cNvSpPr>
                  <a:spLocks noRot="1" noChangeAspect="1" noMove="1" noResize="1" noEditPoints="1" noAdjustHandles="1" noChangeArrowheads="1" noChangeShapeType="1" noTextEdit="1"/>
                </p:cNvSpPr>
                <p:nvPr/>
              </p:nvSpPr>
              <p:spPr>
                <a:xfrm>
                  <a:off x="7739462" y="3682709"/>
                  <a:ext cx="724429"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Rectangle 151">
                  <a:extLst>
                    <a:ext uri="{FF2B5EF4-FFF2-40B4-BE49-F238E27FC236}">
                      <a16:creationId xmlns:a16="http://schemas.microsoft.com/office/drawing/2014/main" id="{EAA4FE97-C205-EF4B-B4DB-6B24C6589C16}"/>
                    </a:ext>
                  </a:extLst>
                </p:cNvPr>
                <p:cNvSpPr/>
                <p:nvPr/>
              </p:nvSpPr>
              <p:spPr>
                <a:xfrm>
                  <a:off x="7828973" y="3860871"/>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480" name="Rectangle 479">
                  <a:extLst>
                    <a:ext uri="{FF2B5EF4-FFF2-40B4-BE49-F238E27FC236}">
                      <a16:creationId xmlns:a16="http://schemas.microsoft.com/office/drawing/2014/main" id="{8669CE61-28A9-0D4A-B9C0-9820078D4998}"/>
                    </a:ext>
                  </a:extLst>
                </p:cNvPr>
                <p:cNvSpPr>
                  <a:spLocks noRot="1" noChangeAspect="1" noMove="1" noResize="1" noEditPoints="1" noAdjustHandles="1" noChangeArrowheads="1" noChangeShapeType="1" noTextEdit="1"/>
                </p:cNvSpPr>
                <p:nvPr/>
              </p:nvSpPr>
              <p:spPr>
                <a:xfrm>
                  <a:off x="7828973" y="3860871"/>
                  <a:ext cx="545406" cy="276999"/>
                </a:xfrm>
                <a:prstGeom prst="rect">
                  <a:avLst/>
                </a:prstGeom>
                <a:blipFill>
                  <a:blip r:embed="rId19"/>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13A4B65F-F24C-5442-8851-849513E564CF}"/>
                    </a:ext>
                  </a:extLst>
                </p:cNvPr>
                <p:cNvSpPr/>
                <p:nvPr/>
              </p:nvSpPr>
              <p:spPr>
                <a:xfrm>
                  <a:off x="8119463" y="4428695"/>
                  <a:ext cx="7223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53" name="Rectangle 152">
                  <a:extLst>
                    <a:ext uri="{FF2B5EF4-FFF2-40B4-BE49-F238E27FC236}">
                      <a16:creationId xmlns:a16="http://schemas.microsoft.com/office/drawing/2014/main" id="{13A4B65F-F24C-5442-8851-849513E564CF}"/>
                    </a:ext>
                  </a:extLst>
                </p:cNvPr>
                <p:cNvSpPr>
                  <a:spLocks noRot="1" noChangeAspect="1" noMove="1" noResize="1" noEditPoints="1" noAdjustHandles="1" noChangeArrowheads="1" noChangeShapeType="1" noTextEdit="1"/>
                </p:cNvSpPr>
                <p:nvPr/>
              </p:nvSpPr>
              <p:spPr>
                <a:xfrm>
                  <a:off x="8119463" y="4428695"/>
                  <a:ext cx="722313" cy="461665"/>
                </a:xfrm>
                <a:prstGeom prst="rect">
                  <a:avLst/>
                </a:prstGeom>
                <a:blipFill>
                  <a:blip r:embed="rId20"/>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A6AFF846-E83F-954E-AB78-2EC2FA338123}"/>
                    </a:ext>
                  </a:extLst>
                </p:cNvPr>
                <p:cNvSpPr/>
                <p:nvPr/>
              </p:nvSpPr>
              <p:spPr>
                <a:xfrm>
                  <a:off x="8322563" y="4250996"/>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2" name="Rectangle 481">
                  <a:extLst>
                    <a:ext uri="{FF2B5EF4-FFF2-40B4-BE49-F238E27FC236}">
                      <a16:creationId xmlns:a16="http://schemas.microsoft.com/office/drawing/2014/main" id="{498EAF93-89DC-474B-BE29-818AD4B58452}"/>
                    </a:ext>
                  </a:extLst>
                </p:cNvPr>
                <p:cNvSpPr>
                  <a:spLocks noRot="1" noChangeAspect="1" noMove="1" noResize="1" noEditPoints="1" noAdjustHandles="1" noChangeArrowheads="1" noChangeShapeType="1" noTextEdit="1"/>
                </p:cNvSpPr>
                <p:nvPr/>
              </p:nvSpPr>
              <p:spPr>
                <a:xfrm>
                  <a:off x="8322563" y="4250996"/>
                  <a:ext cx="31611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80B20AFC-C490-D94C-8A8B-7C806D24A06D}"/>
                    </a:ext>
                  </a:extLst>
                </p:cNvPr>
                <p:cNvSpPr/>
                <p:nvPr/>
              </p:nvSpPr>
              <p:spPr>
                <a:xfrm>
                  <a:off x="7663610" y="3245268"/>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483" name="Rectangle 482">
                  <a:extLst>
                    <a:ext uri="{FF2B5EF4-FFF2-40B4-BE49-F238E27FC236}">
                      <a16:creationId xmlns:a16="http://schemas.microsoft.com/office/drawing/2014/main" id="{25395C40-49FD-C14C-849F-4DBDC607A551}"/>
                    </a:ext>
                  </a:extLst>
                </p:cNvPr>
                <p:cNvSpPr>
                  <a:spLocks noRot="1" noChangeAspect="1" noMove="1" noResize="1" noEditPoints="1" noAdjustHandles="1" noChangeArrowheads="1" noChangeShapeType="1" noTextEdit="1"/>
                </p:cNvSpPr>
                <p:nvPr/>
              </p:nvSpPr>
              <p:spPr>
                <a:xfrm>
                  <a:off x="7663610" y="3245268"/>
                  <a:ext cx="545406" cy="276999"/>
                </a:xfrm>
                <a:prstGeom prst="rect">
                  <a:avLst/>
                </a:prstGeom>
                <a:blipFill>
                  <a:blip r:embed="rId22"/>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4A60491B-04B7-C44D-84E5-4557979E9EDC}"/>
                    </a:ext>
                  </a:extLst>
                </p:cNvPr>
                <p:cNvSpPr/>
                <p:nvPr/>
              </p:nvSpPr>
              <p:spPr>
                <a:xfrm>
                  <a:off x="9660501" y="2575579"/>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4" name="Rectangle 483">
                  <a:extLst>
                    <a:ext uri="{FF2B5EF4-FFF2-40B4-BE49-F238E27FC236}">
                      <a16:creationId xmlns:a16="http://schemas.microsoft.com/office/drawing/2014/main" id="{A99C13C6-A9B2-B74E-95A1-CA68927AD8A0}"/>
                    </a:ext>
                  </a:extLst>
                </p:cNvPr>
                <p:cNvSpPr>
                  <a:spLocks noRot="1" noChangeAspect="1" noMove="1" noResize="1" noEditPoints="1" noAdjustHandles="1" noChangeArrowheads="1" noChangeShapeType="1" noTextEdit="1"/>
                </p:cNvSpPr>
                <p:nvPr/>
              </p:nvSpPr>
              <p:spPr>
                <a:xfrm>
                  <a:off x="9660501" y="2575579"/>
                  <a:ext cx="316112"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3D928959-FEDF-F041-BF37-C427C61C2407}"/>
                    </a:ext>
                  </a:extLst>
                </p:cNvPr>
                <p:cNvSpPr/>
                <p:nvPr/>
              </p:nvSpPr>
              <p:spPr>
                <a:xfrm>
                  <a:off x="7778257" y="3070728"/>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5" name="Rectangle 484">
                  <a:extLst>
                    <a:ext uri="{FF2B5EF4-FFF2-40B4-BE49-F238E27FC236}">
                      <a16:creationId xmlns:a16="http://schemas.microsoft.com/office/drawing/2014/main" id="{1817A160-AAC5-D14D-B8A2-F682ED342BA9}"/>
                    </a:ext>
                  </a:extLst>
                </p:cNvPr>
                <p:cNvSpPr>
                  <a:spLocks noRot="1" noChangeAspect="1" noMove="1" noResize="1" noEditPoints="1" noAdjustHandles="1" noChangeArrowheads="1" noChangeShapeType="1" noTextEdit="1"/>
                </p:cNvSpPr>
                <p:nvPr/>
              </p:nvSpPr>
              <p:spPr>
                <a:xfrm>
                  <a:off x="7778257" y="3070728"/>
                  <a:ext cx="316112"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Rectangle 157">
                  <a:extLst>
                    <a:ext uri="{FF2B5EF4-FFF2-40B4-BE49-F238E27FC236}">
                      <a16:creationId xmlns:a16="http://schemas.microsoft.com/office/drawing/2014/main" id="{5DC7BCD7-EB46-2A46-8592-2856DDB54FC9}"/>
                    </a:ext>
                  </a:extLst>
                </p:cNvPr>
                <p:cNvSpPr/>
                <p:nvPr/>
              </p:nvSpPr>
              <p:spPr>
                <a:xfrm>
                  <a:off x="10636462" y="4795109"/>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6" name="Rectangle 485">
                  <a:extLst>
                    <a:ext uri="{FF2B5EF4-FFF2-40B4-BE49-F238E27FC236}">
                      <a16:creationId xmlns:a16="http://schemas.microsoft.com/office/drawing/2014/main" id="{5D4B931A-9F87-CC42-AA76-2C4089A225C5}"/>
                    </a:ext>
                  </a:extLst>
                </p:cNvPr>
                <p:cNvSpPr>
                  <a:spLocks noRot="1" noChangeAspect="1" noMove="1" noResize="1" noEditPoints="1" noAdjustHandles="1" noChangeArrowheads="1" noChangeShapeType="1" noTextEdit="1"/>
                </p:cNvSpPr>
                <p:nvPr/>
              </p:nvSpPr>
              <p:spPr>
                <a:xfrm>
                  <a:off x="10636462" y="4795109"/>
                  <a:ext cx="316112"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EE22D471-8392-7946-9FA5-0DE70F82849B}"/>
                    </a:ext>
                  </a:extLst>
                </p:cNvPr>
                <p:cNvSpPr/>
                <p:nvPr/>
              </p:nvSpPr>
              <p:spPr>
                <a:xfrm>
                  <a:off x="10489151" y="4256331"/>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7" name="Rectangle 486">
                  <a:extLst>
                    <a:ext uri="{FF2B5EF4-FFF2-40B4-BE49-F238E27FC236}">
                      <a16:creationId xmlns:a16="http://schemas.microsoft.com/office/drawing/2014/main" id="{36466194-C179-5D45-B00D-B9DD12BDDFE2}"/>
                    </a:ext>
                  </a:extLst>
                </p:cNvPr>
                <p:cNvSpPr>
                  <a:spLocks noRot="1" noChangeAspect="1" noMove="1" noResize="1" noEditPoints="1" noAdjustHandles="1" noChangeArrowheads="1" noChangeShapeType="1" noTextEdit="1"/>
                </p:cNvSpPr>
                <p:nvPr/>
              </p:nvSpPr>
              <p:spPr>
                <a:xfrm>
                  <a:off x="10489151" y="4256331"/>
                  <a:ext cx="316112"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Rectangle 159">
                  <a:extLst>
                    <a:ext uri="{FF2B5EF4-FFF2-40B4-BE49-F238E27FC236}">
                      <a16:creationId xmlns:a16="http://schemas.microsoft.com/office/drawing/2014/main" id="{57D94A67-7A5E-0A4E-AEA3-13C8E09DBDE8}"/>
                    </a:ext>
                  </a:extLst>
                </p:cNvPr>
                <p:cNvSpPr/>
                <p:nvPr/>
              </p:nvSpPr>
              <p:spPr>
                <a:xfrm>
                  <a:off x="10336621" y="3903894"/>
                  <a:ext cx="103554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60" name="Rectangle 159">
                  <a:extLst>
                    <a:ext uri="{FF2B5EF4-FFF2-40B4-BE49-F238E27FC236}">
                      <a16:creationId xmlns:a16="http://schemas.microsoft.com/office/drawing/2014/main" id="{57D94A67-7A5E-0A4E-AEA3-13C8E09DBDE8}"/>
                    </a:ext>
                  </a:extLst>
                </p:cNvPr>
                <p:cNvSpPr>
                  <a:spLocks noRot="1" noChangeAspect="1" noMove="1" noResize="1" noEditPoints="1" noAdjustHandles="1" noChangeArrowheads="1" noChangeShapeType="1" noTextEdit="1"/>
                </p:cNvSpPr>
                <p:nvPr/>
              </p:nvSpPr>
              <p:spPr>
                <a:xfrm>
                  <a:off x="10336621" y="3903894"/>
                  <a:ext cx="1035540" cy="276999"/>
                </a:xfrm>
                <a:prstGeom prst="rect">
                  <a:avLst/>
                </a:prstGeom>
                <a:blipFill>
                  <a:blip r:embed="rId27"/>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F3A5A7B9-2D8D-9340-828E-63ECB3570599}"/>
                    </a:ext>
                  </a:extLst>
                </p:cNvPr>
                <p:cNvSpPr/>
                <p:nvPr/>
              </p:nvSpPr>
              <p:spPr>
                <a:xfrm>
                  <a:off x="10490477" y="3699024"/>
                  <a:ext cx="72782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en-GB" sz="1200" dirty="0">
                    <a:solidFill>
                      <a:schemeClr val="tx1">
                        <a:lumMod val="60000"/>
                        <a:lumOff val="40000"/>
                      </a:schemeClr>
                    </a:solidFill>
                  </a:endParaRPr>
                </a:p>
              </p:txBody>
            </p:sp>
          </mc:Choice>
          <mc:Fallback xmlns="">
            <p:sp>
              <p:nvSpPr>
                <p:cNvPr id="161" name="Rectangle 160">
                  <a:extLst>
                    <a:ext uri="{FF2B5EF4-FFF2-40B4-BE49-F238E27FC236}">
                      <a16:creationId xmlns:a16="http://schemas.microsoft.com/office/drawing/2014/main" id="{F3A5A7B9-2D8D-9340-828E-63ECB3570599}"/>
                    </a:ext>
                  </a:extLst>
                </p:cNvPr>
                <p:cNvSpPr>
                  <a:spLocks noRot="1" noChangeAspect="1" noMove="1" noResize="1" noEditPoints="1" noAdjustHandles="1" noChangeArrowheads="1" noChangeShapeType="1" noTextEdit="1"/>
                </p:cNvSpPr>
                <p:nvPr/>
              </p:nvSpPr>
              <p:spPr>
                <a:xfrm>
                  <a:off x="10490477" y="3699024"/>
                  <a:ext cx="727828"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Rectangle 161">
                  <a:extLst>
                    <a:ext uri="{FF2B5EF4-FFF2-40B4-BE49-F238E27FC236}">
                      <a16:creationId xmlns:a16="http://schemas.microsoft.com/office/drawing/2014/main" id="{8C1FB8C0-4177-D54A-911D-DB124CB75895}"/>
                    </a:ext>
                  </a:extLst>
                </p:cNvPr>
                <p:cNvSpPr/>
                <p:nvPr/>
              </p:nvSpPr>
              <p:spPr>
                <a:xfrm>
                  <a:off x="10129437" y="4442219"/>
                  <a:ext cx="10355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62" name="Rectangle 161">
                  <a:extLst>
                    <a:ext uri="{FF2B5EF4-FFF2-40B4-BE49-F238E27FC236}">
                      <a16:creationId xmlns:a16="http://schemas.microsoft.com/office/drawing/2014/main" id="{8C1FB8C0-4177-D54A-911D-DB124CB75895}"/>
                    </a:ext>
                  </a:extLst>
                </p:cNvPr>
                <p:cNvSpPr>
                  <a:spLocks noRot="1" noChangeAspect="1" noMove="1" noResize="1" noEditPoints="1" noAdjustHandles="1" noChangeArrowheads="1" noChangeShapeType="1" noTextEdit="1"/>
                </p:cNvSpPr>
                <p:nvPr/>
              </p:nvSpPr>
              <p:spPr>
                <a:xfrm>
                  <a:off x="10129437" y="4442219"/>
                  <a:ext cx="1035540" cy="461665"/>
                </a:xfrm>
                <a:prstGeom prst="rect">
                  <a:avLst/>
                </a:prstGeom>
                <a:blipFill>
                  <a:blip r:embed="rId29"/>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3" name="Rectangle 162">
                  <a:extLst>
                    <a:ext uri="{FF2B5EF4-FFF2-40B4-BE49-F238E27FC236}">
                      <a16:creationId xmlns:a16="http://schemas.microsoft.com/office/drawing/2014/main" id="{86C8B59C-2E9A-5F42-B9B9-2743ACB057A8}"/>
                    </a:ext>
                  </a:extLst>
                </p:cNvPr>
                <p:cNvSpPr/>
                <p:nvPr/>
              </p:nvSpPr>
              <p:spPr>
                <a:xfrm>
                  <a:off x="10281557" y="4961700"/>
                  <a:ext cx="1025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63" name="Rectangle 162">
                  <a:extLst>
                    <a:ext uri="{FF2B5EF4-FFF2-40B4-BE49-F238E27FC236}">
                      <a16:creationId xmlns:a16="http://schemas.microsoft.com/office/drawing/2014/main" id="{86C8B59C-2E9A-5F42-B9B9-2743ACB057A8}"/>
                    </a:ext>
                  </a:extLst>
                </p:cNvPr>
                <p:cNvSpPr>
                  <a:spLocks noRot="1" noChangeAspect="1" noMove="1" noResize="1" noEditPoints="1" noAdjustHandles="1" noChangeArrowheads="1" noChangeShapeType="1" noTextEdit="1"/>
                </p:cNvSpPr>
                <p:nvPr/>
              </p:nvSpPr>
              <p:spPr>
                <a:xfrm>
                  <a:off x="10281557" y="4961700"/>
                  <a:ext cx="1025922" cy="461665"/>
                </a:xfrm>
                <a:prstGeom prst="rect">
                  <a:avLst/>
                </a:prstGeom>
                <a:blipFill>
                  <a:blip r:embed="rId30"/>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EE0A989A-6C2E-684E-AAE3-2FDA9F8207CB}"/>
                    </a:ext>
                  </a:extLst>
                </p:cNvPr>
                <p:cNvSpPr/>
                <p:nvPr/>
              </p:nvSpPr>
              <p:spPr>
                <a:xfrm>
                  <a:off x="8237487" y="5060755"/>
                  <a:ext cx="722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64" name="Rectangle 163">
                  <a:extLst>
                    <a:ext uri="{FF2B5EF4-FFF2-40B4-BE49-F238E27FC236}">
                      <a16:creationId xmlns:a16="http://schemas.microsoft.com/office/drawing/2014/main" id="{EE0A989A-6C2E-684E-AAE3-2FDA9F8207CB}"/>
                    </a:ext>
                  </a:extLst>
                </p:cNvPr>
                <p:cNvSpPr>
                  <a:spLocks noRot="1" noChangeAspect="1" noMove="1" noResize="1" noEditPoints="1" noAdjustHandles="1" noChangeArrowheads="1" noChangeShapeType="1" noTextEdit="1"/>
                </p:cNvSpPr>
                <p:nvPr/>
              </p:nvSpPr>
              <p:spPr>
                <a:xfrm>
                  <a:off x="8237487" y="5060755"/>
                  <a:ext cx="722314" cy="461665"/>
                </a:xfrm>
                <a:prstGeom prst="rect">
                  <a:avLst/>
                </a:prstGeom>
                <a:blipFill>
                  <a:blip r:embed="rId31"/>
                  <a:stretch>
                    <a:fillRect b="-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3BB83DAF-D7B5-9B4B-B28C-33B165B82A38}"/>
                    </a:ext>
                  </a:extLst>
                </p:cNvPr>
                <p:cNvSpPr/>
                <p:nvPr/>
              </p:nvSpPr>
              <p:spPr>
                <a:xfrm>
                  <a:off x="7136061" y="4433410"/>
                  <a:ext cx="722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65" name="Rectangle 164">
                  <a:extLst>
                    <a:ext uri="{FF2B5EF4-FFF2-40B4-BE49-F238E27FC236}">
                      <a16:creationId xmlns:a16="http://schemas.microsoft.com/office/drawing/2014/main" id="{3BB83DAF-D7B5-9B4B-B28C-33B165B82A38}"/>
                    </a:ext>
                  </a:extLst>
                </p:cNvPr>
                <p:cNvSpPr>
                  <a:spLocks noRot="1" noChangeAspect="1" noMove="1" noResize="1" noEditPoints="1" noAdjustHandles="1" noChangeArrowheads="1" noChangeShapeType="1" noTextEdit="1"/>
                </p:cNvSpPr>
                <p:nvPr/>
              </p:nvSpPr>
              <p:spPr>
                <a:xfrm>
                  <a:off x="7136061" y="4433410"/>
                  <a:ext cx="722314" cy="461665"/>
                </a:xfrm>
                <a:prstGeom prst="rect">
                  <a:avLst/>
                </a:prstGeom>
                <a:blipFill>
                  <a:blip r:embed="rId32"/>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6" name="Rectangle 165">
                  <a:extLst>
                    <a:ext uri="{FF2B5EF4-FFF2-40B4-BE49-F238E27FC236}">
                      <a16:creationId xmlns:a16="http://schemas.microsoft.com/office/drawing/2014/main" id="{B4BD43AF-3876-004E-94BC-D14351DD12C6}"/>
                    </a:ext>
                  </a:extLst>
                </p:cNvPr>
                <p:cNvSpPr/>
                <p:nvPr/>
              </p:nvSpPr>
              <p:spPr>
                <a:xfrm>
                  <a:off x="7654168" y="553690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494" name="Rectangle 493">
                  <a:extLst>
                    <a:ext uri="{FF2B5EF4-FFF2-40B4-BE49-F238E27FC236}">
                      <a16:creationId xmlns:a16="http://schemas.microsoft.com/office/drawing/2014/main" id="{21DDF6E0-5DAA-184A-BCEB-33C6BAD88896}"/>
                    </a:ext>
                  </a:extLst>
                </p:cNvPr>
                <p:cNvSpPr>
                  <a:spLocks noRot="1" noChangeAspect="1" noMove="1" noResize="1" noEditPoints="1" noAdjustHandles="1" noChangeArrowheads="1" noChangeShapeType="1" noTextEdit="1"/>
                </p:cNvSpPr>
                <p:nvPr/>
              </p:nvSpPr>
              <p:spPr>
                <a:xfrm>
                  <a:off x="7654168" y="5536902"/>
                  <a:ext cx="478080" cy="369012"/>
                </a:xfrm>
                <a:prstGeom prst="rect">
                  <a:avLst/>
                </a:prstGeom>
                <a:blipFill>
                  <a:blip r:embed="rId33"/>
                  <a:stretch>
                    <a:fillRect b="-6667"/>
                  </a:stretch>
                </a:blipFill>
              </p:spPr>
              <p:txBody>
                <a:bodyPr/>
                <a:lstStyle/>
                <a:p>
                  <a:r>
                    <a:rPr lang="en-GB">
                      <a:noFill/>
                    </a:rPr>
                    <a:t> </a:t>
                  </a:r>
                </a:p>
              </p:txBody>
            </p:sp>
          </mc:Fallback>
        </mc:AlternateContent>
        <p:cxnSp>
          <p:nvCxnSpPr>
            <p:cNvPr id="167" name="Straight Connector 166">
              <a:extLst>
                <a:ext uri="{FF2B5EF4-FFF2-40B4-BE49-F238E27FC236}">
                  <a16:creationId xmlns:a16="http://schemas.microsoft.com/office/drawing/2014/main" id="{A316E54D-17FD-6943-866B-A11A6B28540D}"/>
                </a:ext>
              </a:extLst>
            </p:cNvPr>
            <p:cNvCxnSpPr>
              <a:cxnSpLocks/>
              <a:stCxn id="166" idx="0"/>
              <a:endCxn id="168" idx="4"/>
            </p:cNvCxnSpPr>
            <p:nvPr/>
          </p:nvCxnSpPr>
          <p:spPr>
            <a:xfrm flipV="1">
              <a:off x="7893208" y="4584824"/>
              <a:ext cx="6307" cy="95207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170832AF-921A-194D-A885-025C49D54827}"/>
                </a:ext>
              </a:extLst>
            </p:cNvPr>
            <p:cNvSpPr/>
            <p:nvPr/>
          </p:nvSpPr>
          <p:spPr>
            <a:xfrm>
              <a:off x="7863552" y="4512899"/>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68A292EE-DF7C-5548-8423-2DF5CD2D7957}"/>
                    </a:ext>
                  </a:extLst>
                </p:cNvPr>
                <p:cNvSpPr/>
                <p:nvPr/>
              </p:nvSpPr>
              <p:spPr>
                <a:xfrm>
                  <a:off x="8775436" y="5540251"/>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497" name="Rectangle 496">
                  <a:extLst>
                    <a:ext uri="{FF2B5EF4-FFF2-40B4-BE49-F238E27FC236}">
                      <a16:creationId xmlns:a16="http://schemas.microsoft.com/office/drawing/2014/main" id="{C5424790-3696-C545-8DBF-466DCFE3D2FD}"/>
                    </a:ext>
                  </a:extLst>
                </p:cNvPr>
                <p:cNvSpPr>
                  <a:spLocks noRot="1" noChangeAspect="1" noMove="1" noResize="1" noEditPoints="1" noAdjustHandles="1" noChangeArrowheads="1" noChangeShapeType="1" noTextEdit="1"/>
                </p:cNvSpPr>
                <p:nvPr/>
              </p:nvSpPr>
              <p:spPr>
                <a:xfrm>
                  <a:off x="8775436" y="5540251"/>
                  <a:ext cx="478080" cy="369012"/>
                </a:xfrm>
                <a:prstGeom prst="rect">
                  <a:avLst/>
                </a:prstGeom>
                <a:blipFill>
                  <a:blip r:embed="rId34"/>
                  <a:stretch>
                    <a:fillRect b="-6667"/>
                  </a:stretch>
                </a:blipFill>
              </p:spPr>
              <p:txBody>
                <a:bodyPr/>
                <a:lstStyle/>
                <a:p>
                  <a:r>
                    <a:rPr lang="en-GB">
                      <a:noFill/>
                    </a:rPr>
                    <a:t> </a:t>
                  </a:r>
                </a:p>
              </p:txBody>
            </p:sp>
          </mc:Fallback>
        </mc:AlternateContent>
        <p:cxnSp>
          <p:nvCxnSpPr>
            <p:cNvPr id="170" name="Straight Connector 169">
              <a:extLst>
                <a:ext uri="{FF2B5EF4-FFF2-40B4-BE49-F238E27FC236}">
                  <a16:creationId xmlns:a16="http://schemas.microsoft.com/office/drawing/2014/main" id="{0969BF7D-1FAE-6842-9F81-CB2525375BFD}"/>
                </a:ext>
              </a:extLst>
            </p:cNvPr>
            <p:cNvCxnSpPr>
              <a:cxnSpLocks/>
              <a:stCxn id="169" idx="0"/>
              <a:endCxn id="172" idx="4"/>
            </p:cNvCxnSpPr>
            <p:nvPr/>
          </p:nvCxnSpPr>
          <p:spPr>
            <a:xfrm flipV="1">
              <a:off x="9014476" y="5205304"/>
              <a:ext cx="1" cy="33494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8E2A52C-C9D4-384F-BAA8-E5257D31CAA8}"/>
                </a:ext>
              </a:extLst>
            </p:cNvPr>
            <p:cNvCxnSpPr>
              <a:cxnSpLocks/>
              <a:stCxn id="172" idx="0"/>
              <a:endCxn id="173" idx="4"/>
            </p:cNvCxnSpPr>
            <p:nvPr/>
          </p:nvCxnSpPr>
          <p:spPr>
            <a:xfrm flipH="1" flipV="1">
              <a:off x="9014476" y="4800861"/>
              <a:ext cx="1" cy="33251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D4EB1B6A-5C96-644D-9BE7-FB016C2D1D86}"/>
                </a:ext>
              </a:extLst>
            </p:cNvPr>
            <p:cNvSpPr/>
            <p:nvPr/>
          </p:nvSpPr>
          <p:spPr>
            <a:xfrm>
              <a:off x="8978514" y="5133379"/>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39D5697C-1DD2-F64E-8CE9-A68224072F27}"/>
                    </a:ext>
                  </a:extLst>
                </p:cNvPr>
                <p:cNvSpPr txBox="1">
                  <a:spLocks/>
                </p:cNvSpPr>
                <p:nvPr/>
              </p:nvSpPr>
              <p:spPr>
                <a:xfrm>
                  <a:off x="8762476" y="4296861"/>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𝑚</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501" name="TextBox 500">
                  <a:extLst>
                    <a:ext uri="{FF2B5EF4-FFF2-40B4-BE49-F238E27FC236}">
                      <a16:creationId xmlns:a16="http://schemas.microsoft.com/office/drawing/2014/main" id="{E7903046-253F-CA45-8127-D158CB0F134D}"/>
                    </a:ext>
                  </a:extLst>
                </p:cNvPr>
                <p:cNvSpPr txBox="1">
                  <a:spLocks noRot="1" noChangeAspect="1" noMove="1" noResize="1" noEditPoints="1" noAdjustHandles="1" noChangeArrowheads="1" noChangeShapeType="1" noTextEdit="1"/>
                </p:cNvSpPr>
                <p:nvPr/>
              </p:nvSpPr>
              <p:spPr>
                <a:xfrm>
                  <a:off x="8762476" y="4296861"/>
                  <a:ext cx="504000" cy="504000"/>
                </a:xfrm>
                <a:prstGeom prst="ellipse">
                  <a:avLst/>
                </a:prstGeom>
                <a:blipFill>
                  <a:blip r:embed="rId35"/>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4" name="Rectangle 173">
                  <a:extLst>
                    <a:ext uri="{FF2B5EF4-FFF2-40B4-BE49-F238E27FC236}">
                      <a16:creationId xmlns:a16="http://schemas.microsoft.com/office/drawing/2014/main" id="{279D9153-5C09-D94C-A242-F32E77ABFE54}"/>
                    </a:ext>
                  </a:extLst>
                </p:cNvPr>
                <p:cNvSpPr/>
                <p:nvPr/>
              </p:nvSpPr>
              <p:spPr>
                <a:xfrm>
                  <a:off x="9216847" y="4410362"/>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502" name="Rectangle 501">
                  <a:extLst>
                    <a:ext uri="{FF2B5EF4-FFF2-40B4-BE49-F238E27FC236}">
                      <a16:creationId xmlns:a16="http://schemas.microsoft.com/office/drawing/2014/main" id="{D71915F7-D194-014F-9C6F-9FE8FCD4B703}"/>
                    </a:ext>
                  </a:extLst>
                </p:cNvPr>
                <p:cNvSpPr>
                  <a:spLocks noRot="1" noChangeAspect="1" noMove="1" noResize="1" noEditPoints="1" noAdjustHandles="1" noChangeArrowheads="1" noChangeShapeType="1" noTextEdit="1"/>
                </p:cNvSpPr>
                <p:nvPr/>
              </p:nvSpPr>
              <p:spPr>
                <a:xfrm>
                  <a:off x="9216847" y="4410362"/>
                  <a:ext cx="403316" cy="276999"/>
                </a:xfrm>
                <a:prstGeom prst="rect">
                  <a:avLst/>
                </a:prstGeom>
                <a:blipFill>
                  <a:blip r:embed="rId3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5" name="Rectangle 174">
                  <a:extLst>
                    <a:ext uri="{FF2B5EF4-FFF2-40B4-BE49-F238E27FC236}">
                      <a16:creationId xmlns:a16="http://schemas.microsoft.com/office/drawing/2014/main" id="{FC0BECF2-935F-EF41-ADAA-050E89408C1E}"/>
                    </a:ext>
                  </a:extLst>
                </p:cNvPr>
                <p:cNvSpPr/>
                <p:nvPr/>
              </p:nvSpPr>
              <p:spPr>
                <a:xfrm>
                  <a:off x="8982148" y="502538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503" name="Rectangle 502">
                  <a:extLst>
                    <a:ext uri="{FF2B5EF4-FFF2-40B4-BE49-F238E27FC236}">
                      <a16:creationId xmlns:a16="http://schemas.microsoft.com/office/drawing/2014/main" id="{8F899E30-C683-DB4A-8BE7-E09746ABB358}"/>
                    </a:ext>
                  </a:extLst>
                </p:cNvPr>
                <p:cNvSpPr>
                  <a:spLocks noRot="1" noChangeAspect="1" noMove="1" noResize="1" noEditPoints="1" noAdjustHandles="1" noChangeArrowheads="1" noChangeShapeType="1" noTextEdit="1"/>
                </p:cNvSpPr>
                <p:nvPr/>
              </p:nvSpPr>
              <p:spPr>
                <a:xfrm>
                  <a:off x="8982148" y="5025389"/>
                  <a:ext cx="403316" cy="276999"/>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88ACFC97-A669-A749-AD26-B516C49FC668}"/>
                    </a:ext>
                  </a:extLst>
                </p:cNvPr>
                <p:cNvSpPr/>
                <p:nvPr/>
              </p:nvSpPr>
              <p:spPr>
                <a:xfrm>
                  <a:off x="10486759" y="3244735"/>
                  <a:ext cx="54380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504" name="Rectangle 503">
                  <a:extLst>
                    <a:ext uri="{FF2B5EF4-FFF2-40B4-BE49-F238E27FC236}">
                      <a16:creationId xmlns:a16="http://schemas.microsoft.com/office/drawing/2014/main" id="{0B2E0A89-A28C-2541-8BAB-ACACB3D0922A}"/>
                    </a:ext>
                  </a:extLst>
                </p:cNvPr>
                <p:cNvSpPr>
                  <a:spLocks noRot="1" noChangeAspect="1" noMove="1" noResize="1" noEditPoints="1" noAdjustHandles="1" noChangeArrowheads="1" noChangeShapeType="1" noTextEdit="1"/>
                </p:cNvSpPr>
                <p:nvPr/>
              </p:nvSpPr>
              <p:spPr>
                <a:xfrm>
                  <a:off x="10486759" y="3244735"/>
                  <a:ext cx="543803" cy="276999"/>
                </a:xfrm>
                <a:prstGeom prst="rect">
                  <a:avLst/>
                </a:prstGeom>
                <a:blipFill>
                  <a:blip r:embed="rId38"/>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7" name="Rectangle 176">
                  <a:extLst>
                    <a:ext uri="{FF2B5EF4-FFF2-40B4-BE49-F238E27FC236}">
                      <a16:creationId xmlns:a16="http://schemas.microsoft.com/office/drawing/2014/main" id="{02353D9B-8D0C-6941-B338-C9D1452F5CDB}"/>
                    </a:ext>
                  </a:extLst>
                </p:cNvPr>
                <p:cNvSpPr/>
                <p:nvPr/>
              </p:nvSpPr>
              <p:spPr>
                <a:xfrm>
                  <a:off x="10431679" y="3048773"/>
                  <a:ext cx="65396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oMath>
                    </m:oMathPara>
                  </a14:m>
                  <a:endParaRPr lang="en-GB" sz="1200" dirty="0">
                    <a:solidFill>
                      <a:schemeClr val="tx1">
                        <a:lumMod val="60000"/>
                        <a:lumOff val="40000"/>
                      </a:schemeClr>
                    </a:solidFill>
                  </a:endParaRPr>
                </a:p>
              </p:txBody>
            </p:sp>
          </mc:Choice>
          <mc:Fallback xmlns="">
            <p:sp>
              <p:nvSpPr>
                <p:cNvPr id="177" name="Rectangle 176">
                  <a:extLst>
                    <a:ext uri="{FF2B5EF4-FFF2-40B4-BE49-F238E27FC236}">
                      <a16:creationId xmlns:a16="http://schemas.microsoft.com/office/drawing/2014/main" id="{02353D9B-8D0C-6941-B338-C9D1452F5CDB}"/>
                    </a:ext>
                  </a:extLst>
                </p:cNvPr>
                <p:cNvSpPr>
                  <a:spLocks noRot="1" noChangeAspect="1" noMove="1" noResize="1" noEditPoints="1" noAdjustHandles="1" noChangeArrowheads="1" noChangeShapeType="1" noTextEdit="1"/>
                </p:cNvSpPr>
                <p:nvPr/>
              </p:nvSpPr>
              <p:spPr>
                <a:xfrm>
                  <a:off x="10431679" y="3048773"/>
                  <a:ext cx="653962" cy="276999"/>
                </a:xfrm>
                <a:prstGeom prst="rect">
                  <a:avLst/>
                </a:prstGeom>
                <a:blipFill>
                  <a:blip r:embed="rId39"/>
                  <a:stretch>
                    <a:fillRect/>
                  </a:stretch>
                </a:blipFill>
              </p:spPr>
              <p:txBody>
                <a:bodyPr/>
                <a:lstStyle/>
                <a:p>
                  <a:r>
                    <a:rPr lang="en-GB">
                      <a:noFill/>
                    </a:rPr>
                    <a:t> </a:t>
                  </a:r>
                </a:p>
              </p:txBody>
            </p:sp>
          </mc:Fallback>
        </mc:AlternateContent>
      </p:grpSp>
      <p:grpSp>
        <p:nvGrpSpPr>
          <p:cNvPr id="178" name="Group 177">
            <a:extLst>
              <a:ext uri="{FF2B5EF4-FFF2-40B4-BE49-F238E27FC236}">
                <a16:creationId xmlns:a16="http://schemas.microsoft.com/office/drawing/2014/main" id="{D13A3DD1-F9E2-4347-B79E-2FC208C41650}"/>
              </a:ext>
            </a:extLst>
          </p:cNvPr>
          <p:cNvGrpSpPr/>
          <p:nvPr/>
        </p:nvGrpSpPr>
        <p:grpSpPr>
          <a:xfrm>
            <a:off x="8169497" y="745865"/>
            <a:ext cx="3658145" cy="1650928"/>
            <a:chOff x="6907622" y="3651587"/>
            <a:chExt cx="5051915" cy="2279933"/>
          </a:xfrm>
        </p:grpSpPr>
        <p:grpSp>
          <p:nvGrpSpPr>
            <p:cNvPr id="179" name="Group 178">
              <a:extLst>
                <a:ext uri="{FF2B5EF4-FFF2-40B4-BE49-F238E27FC236}">
                  <a16:creationId xmlns:a16="http://schemas.microsoft.com/office/drawing/2014/main" id="{DF9843D6-5445-8647-A714-3C55B38F0F02}"/>
                </a:ext>
              </a:extLst>
            </p:cNvPr>
            <p:cNvGrpSpPr/>
            <p:nvPr/>
          </p:nvGrpSpPr>
          <p:grpSpPr>
            <a:xfrm>
              <a:off x="8323703" y="3758390"/>
              <a:ext cx="1952714" cy="514051"/>
              <a:chOff x="8737128" y="3128966"/>
              <a:chExt cx="1952714" cy="514051"/>
            </a:xfrm>
          </p:grpSpPr>
          <p:cxnSp>
            <p:nvCxnSpPr>
              <p:cNvPr id="207" name="Straight Connector 206">
                <a:extLst>
                  <a:ext uri="{FF2B5EF4-FFF2-40B4-BE49-F238E27FC236}">
                    <a16:creationId xmlns:a16="http://schemas.microsoft.com/office/drawing/2014/main" id="{62F477E0-E95D-EA4E-910B-396A6C6959DD}"/>
                  </a:ext>
                </a:extLst>
              </p:cNvPr>
              <p:cNvCxnSpPr>
                <a:cxnSpLocks/>
                <a:stCxn id="180" idx="6"/>
                <a:endCxn id="212"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ADD1F34-46DA-6C40-A196-46C0B3C7196A}"/>
                  </a:ext>
                </a:extLst>
              </p:cNvPr>
              <p:cNvCxnSpPr>
                <a:cxnSpLocks/>
                <a:stCxn id="181" idx="2"/>
                <a:endCxn id="212"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68473F8-5623-9548-B05F-9FD69A946993}"/>
                  </a:ext>
                </a:extLst>
              </p:cNvPr>
              <p:cNvCxnSpPr>
                <a:cxnSpLocks/>
                <a:stCxn id="184" idx="0"/>
                <a:endCxn id="212"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CC9A53F1-2EAD-3241-A126-B966E346DD4E}"/>
                  </a:ext>
                </a:extLst>
              </p:cNvPr>
              <p:cNvGrpSpPr/>
              <p:nvPr/>
            </p:nvGrpSpPr>
            <p:grpSpPr>
              <a:xfrm>
                <a:off x="9540595" y="3128966"/>
                <a:ext cx="540370" cy="412745"/>
                <a:chOff x="9540595" y="3128966"/>
                <a:chExt cx="540370" cy="412745"/>
              </a:xfrm>
            </p:grpSpPr>
            <p:sp>
              <p:nvSpPr>
                <p:cNvPr id="211" name="Rectangle 210">
                  <a:extLst>
                    <a:ext uri="{FF2B5EF4-FFF2-40B4-BE49-F238E27FC236}">
                      <a16:creationId xmlns:a16="http://schemas.microsoft.com/office/drawing/2014/main" id="{F0105806-683D-324B-85E8-DCEECCAE5BAE}"/>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2" name="Rectangle 211">
                  <a:extLst>
                    <a:ext uri="{FF2B5EF4-FFF2-40B4-BE49-F238E27FC236}">
                      <a16:creationId xmlns:a16="http://schemas.microsoft.com/office/drawing/2014/main" id="{359F0CDB-0E78-F44A-8EDC-37B1008E3648}"/>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3" name="Rectangle 212">
                  <a:extLst>
                    <a:ext uri="{FF2B5EF4-FFF2-40B4-BE49-F238E27FC236}">
                      <a16:creationId xmlns:a16="http://schemas.microsoft.com/office/drawing/2014/main" id="{F42C3B2A-FEF7-EC47-A875-5F7AAC834E03}"/>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C269C5F4-FBA3-4946-94FF-2ECE8882ECF6}"/>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a:latin typeface="Cambria Math" panose="02040503050406030204" pitchFamily="18" charset="0"/>
                                  </a:rPr>
                                </m:ctrlPr>
                              </m:sSubPr>
                              <m:e>
                                <m:r>
                                  <a:rPr lang="de-DE" sz="1400" i="1">
                                    <a:latin typeface="Cambria Math" charset="0"/>
                                  </a:rPr>
                                  <m:t>𝑔</m:t>
                                </m:r>
                              </m:e>
                              <m:sub>
                                <m:r>
                                  <a:rPr lang="de-DE"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80" name="Oval 179">
                  <a:extLst>
                    <a:ext uri="{FF2B5EF4-FFF2-40B4-BE49-F238E27FC236}">
                      <a16:creationId xmlns:a16="http://schemas.microsoft.com/office/drawing/2014/main" id="{8A4A8114-29B3-054C-B3C2-CB442E7341C6}"/>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charset="0"/>
                          </a:rPr>
                          <m:t>𝑁𝑎𝑡</m:t>
                        </m:r>
                        <m:d>
                          <m:dPr>
                            <m:ctrlPr>
                              <a:rPr lang="de-DE" sz="1400" i="1">
                                <a:latin typeface="Cambria Math" panose="02040503050406030204" pitchFamily="18" charset="0"/>
                              </a:rPr>
                            </m:ctrlPr>
                          </m:dPr>
                          <m:e>
                            <m:r>
                              <a:rPr lang="de-DE"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1" name="Oval 180">
                  <a:extLst>
                    <a:ext uri="{FF2B5EF4-FFF2-40B4-BE49-F238E27FC236}">
                      <a16:creationId xmlns:a16="http://schemas.microsoft.com/office/drawing/2014/main" id="{A4DA71EE-E885-DA4C-9E49-ED357D47A43E}"/>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𝐴𝑐𝑐</m:t>
                        </m:r>
                        <m:d>
                          <m:dPr>
                            <m:ctrlPr>
                              <a:rPr lang="de-DE" sz="1400" i="1">
                                <a:latin typeface="Cambria Math" panose="02040503050406030204" pitchFamily="18" charset="0"/>
                              </a:rPr>
                            </m:ctrlPr>
                          </m:dPr>
                          <m:e>
                            <m:r>
                              <a:rPr lang="de-DE"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2" name="Oval 181">
                  <a:extLst>
                    <a:ext uri="{FF2B5EF4-FFF2-40B4-BE49-F238E27FC236}">
                      <a16:creationId xmlns:a16="http://schemas.microsoft.com/office/drawing/2014/main" id="{546D0E24-28F1-1B4D-B7ED-FA78BA0E1831}"/>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𝑆𝑖𝑐𝑘</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3" name="Oval 182">
                  <a:extLst>
                    <a:ext uri="{FF2B5EF4-FFF2-40B4-BE49-F238E27FC236}">
                      <a16:creationId xmlns:a16="http://schemas.microsoft.com/office/drawing/2014/main" id="{D5723F52-EB29-AC4B-82B6-438CDA275253}"/>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𝑇𝑟𝑎𝑣𝑒𝑙</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4" name="Oval 183">
                  <a:extLst>
                    <a:ext uri="{FF2B5EF4-FFF2-40B4-BE49-F238E27FC236}">
                      <a16:creationId xmlns:a16="http://schemas.microsoft.com/office/drawing/2014/main" id="{C1EFCB02-A4E7-214A-8B7B-1ED537C3CB5B}"/>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5" name="Oval 184">
                  <a:extLst>
                    <a:ext uri="{FF2B5EF4-FFF2-40B4-BE49-F238E27FC236}">
                      <a16:creationId xmlns:a16="http://schemas.microsoft.com/office/drawing/2014/main" id="{2CBB85AE-94AD-AB4C-A276-BCC98CCFDD3E}"/>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𝑇𝑟𝑒𝑎𝑡</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r>
                              <a:rPr lang="de-DE" sz="1400" b="0" i="1" smtClean="0">
                                <a:latin typeface="Cambria Math" panose="02040503050406030204" pitchFamily="18" charset="0"/>
                              </a:rPr>
                              <m:t>,</m:t>
                            </m:r>
                            <m:r>
                              <a:rPr lang="de-DE"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186" name="Straight Connector 185">
              <a:extLst>
                <a:ext uri="{FF2B5EF4-FFF2-40B4-BE49-F238E27FC236}">
                  <a16:creationId xmlns:a16="http://schemas.microsoft.com/office/drawing/2014/main" id="{BBE7D892-E78D-C24A-A243-06047B350B66}"/>
                </a:ext>
              </a:extLst>
            </p:cNvPr>
            <p:cNvCxnSpPr>
              <a:cxnSpLocks/>
              <a:stCxn id="183" idx="6"/>
              <a:endCxn id="204"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09EA63C-D337-3245-BF5A-1095F6931EC4}"/>
                </a:ext>
              </a:extLst>
            </p:cNvPr>
            <p:cNvCxnSpPr>
              <a:cxnSpLocks/>
              <a:stCxn id="184" idx="4"/>
              <a:endCxn id="204"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141B6BB-718E-774E-BB94-EA292C3C8916}"/>
                </a:ext>
              </a:extLst>
            </p:cNvPr>
            <p:cNvCxnSpPr>
              <a:cxnSpLocks/>
              <a:stCxn id="182" idx="0"/>
              <a:endCxn id="204"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321C6871-B0E8-DB49-96B8-3493273C84F7}"/>
                </a:ext>
              </a:extLst>
            </p:cNvPr>
            <p:cNvGrpSpPr/>
            <p:nvPr/>
          </p:nvGrpSpPr>
          <p:grpSpPr>
            <a:xfrm>
              <a:off x="8610247" y="4990220"/>
              <a:ext cx="474503" cy="412240"/>
              <a:chOff x="9288700" y="3036033"/>
              <a:chExt cx="474503" cy="412240"/>
            </a:xfrm>
          </p:grpSpPr>
          <p:sp>
            <p:nvSpPr>
              <p:cNvPr id="203" name="Rectangle 202">
                <a:extLst>
                  <a:ext uri="{FF2B5EF4-FFF2-40B4-BE49-F238E27FC236}">
                    <a16:creationId xmlns:a16="http://schemas.microsoft.com/office/drawing/2014/main" id="{40A71D5F-9B00-5F44-83D0-4102D7858329}"/>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4" name="Rectangle 203">
                <a:extLst>
                  <a:ext uri="{FF2B5EF4-FFF2-40B4-BE49-F238E27FC236}">
                    <a16:creationId xmlns:a16="http://schemas.microsoft.com/office/drawing/2014/main" id="{B7C42738-4E9C-8241-9F34-84AF217E22FB}"/>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5" name="Rectangle 204">
                <a:extLst>
                  <a:ext uri="{FF2B5EF4-FFF2-40B4-BE49-F238E27FC236}">
                    <a16:creationId xmlns:a16="http://schemas.microsoft.com/office/drawing/2014/main" id="{80A69B59-F2D1-4B49-B6D1-ABA5F26477E9}"/>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319B35A0-FBD9-8241-BA86-7C87F51765EF}"/>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190" name="Straight Connector 189">
              <a:extLst>
                <a:ext uri="{FF2B5EF4-FFF2-40B4-BE49-F238E27FC236}">
                  <a16:creationId xmlns:a16="http://schemas.microsoft.com/office/drawing/2014/main" id="{1D42E067-0FF3-F84F-9048-DDE381FC3109}"/>
                </a:ext>
              </a:extLst>
            </p:cNvPr>
            <p:cNvCxnSpPr>
              <a:cxnSpLocks/>
              <a:stCxn id="184" idx="4"/>
              <a:endCxn id="200"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BF80284-7A34-4D47-90A4-7BF809410B3E}"/>
                </a:ext>
              </a:extLst>
            </p:cNvPr>
            <p:cNvCxnSpPr>
              <a:cxnSpLocks/>
              <a:stCxn id="185" idx="2"/>
              <a:endCxn id="200"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82EAA6C-C12A-F548-9B26-7CE928CB3032}"/>
                </a:ext>
              </a:extLst>
            </p:cNvPr>
            <p:cNvCxnSpPr>
              <a:cxnSpLocks/>
              <a:stCxn id="182" idx="0"/>
              <a:endCxn id="200"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2C201CBA-E8B0-8E43-93BB-82E5B8E12D22}"/>
                </a:ext>
              </a:extLst>
            </p:cNvPr>
            <p:cNvGrpSpPr/>
            <p:nvPr/>
          </p:nvGrpSpPr>
          <p:grpSpPr>
            <a:xfrm>
              <a:off x="9393015" y="4990220"/>
              <a:ext cx="546126" cy="412737"/>
              <a:chOff x="9540595" y="3036033"/>
              <a:chExt cx="546126" cy="412737"/>
            </a:xfrm>
          </p:grpSpPr>
          <p:sp>
            <p:nvSpPr>
              <p:cNvPr id="199" name="Rectangle 198">
                <a:extLst>
                  <a:ext uri="{FF2B5EF4-FFF2-40B4-BE49-F238E27FC236}">
                    <a16:creationId xmlns:a16="http://schemas.microsoft.com/office/drawing/2014/main" id="{64752838-CA48-A341-BA4E-47FA7D3A5297}"/>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0" name="Rectangle 199">
                <a:extLst>
                  <a:ext uri="{FF2B5EF4-FFF2-40B4-BE49-F238E27FC236}">
                    <a16:creationId xmlns:a16="http://schemas.microsoft.com/office/drawing/2014/main" id="{61C4B7B5-98F5-3D44-9723-08C8FB8B6C5B}"/>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1" name="Rectangle 200">
                <a:extLst>
                  <a:ext uri="{FF2B5EF4-FFF2-40B4-BE49-F238E27FC236}">
                    <a16:creationId xmlns:a16="http://schemas.microsoft.com/office/drawing/2014/main" id="{94497461-7CCB-E845-A6F7-63D65AF5DBB3}"/>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C6061D8A-99ED-554F-BF9F-8FCADD0B6EFF}"/>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194" name="Group 193">
              <a:extLst>
                <a:ext uri="{FF2B5EF4-FFF2-40B4-BE49-F238E27FC236}">
                  <a16:creationId xmlns:a16="http://schemas.microsoft.com/office/drawing/2014/main" id="{88EE1CED-F133-F74A-9BDC-FFBAF1FB27B7}"/>
                </a:ext>
              </a:extLst>
            </p:cNvPr>
            <p:cNvGrpSpPr/>
            <p:nvPr/>
          </p:nvGrpSpPr>
          <p:grpSpPr>
            <a:xfrm>
              <a:off x="9648485" y="4409628"/>
              <a:ext cx="749540" cy="380873"/>
              <a:chOff x="8665851" y="3155493"/>
              <a:chExt cx="749540" cy="380873"/>
            </a:xfrm>
          </p:grpSpPr>
          <p:cxnSp>
            <p:nvCxnSpPr>
              <p:cNvPr id="195" name="Straight Connector 194">
                <a:extLst>
                  <a:ext uri="{FF2B5EF4-FFF2-40B4-BE49-F238E27FC236}">
                    <a16:creationId xmlns:a16="http://schemas.microsoft.com/office/drawing/2014/main" id="{62C267EA-8DC9-3548-ADD9-111F97A1892D}"/>
                  </a:ext>
                </a:extLst>
              </p:cNvPr>
              <p:cNvCxnSpPr>
                <a:cxnSpLocks/>
                <a:stCxn id="184" idx="6"/>
                <a:endCxn id="197"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1BB7E8B1-1923-8A4A-AC72-D0B6FE76F02A}"/>
                  </a:ext>
                </a:extLst>
              </p:cNvPr>
              <p:cNvGrpSpPr/>
              <p:nvPr/>
            </p:nvGrpSpPr>
            <p:grpSpPr>
              <a:xfrm>
                <a:off x="8957481" y="3155493"/>
                <a:ext cx="457910" cy="380873"/>
                <a:chOff x="8957481" y="3155493"/>
                <a:chExt cx="457910" cy="380873"/>
              </a:xfrm>
            </p:grpSpPr>
            <p:sp>
              <p:nvSpPr>
                <p:cNvPr id="197" name="Rectangle 196">
                  <a:extLst>
                    <a:ext uri="{FF2B5EF4-FFF2-40B4-BE49-F238E27FC236}">
                      <a16:creationId xmlns:a16="http://schemas.microsoft.com/office/drawing/2014/main" id="{0AE7D337-37D9-7B45-8DE9-6757B61977CC}"/>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292DAF6-7BA5-7E49-8BD1-5590B2AC9FDF}"/>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grpSp>
        <p:nvGrpSpPr>
          <p:cNvPr id="215" name="Group 214">
            <a:extLst>
              <a:ext uri="{FF2B5EF4-FFF2-40B4-BE49-F238E27FC236}">
                <a16:creationId xmlns:a16="http://schemas.microsoft.com/office/drawing/2014/main" id="{9AC779BF-76BF-8B46-94AF-BF1598437870}"/>
              </a:ext>
            </a:extLst>
          </p:cNvPr>
          <p:cNvGrpSpPr/>
          <p:nvPr/>
        </p:nvGrpSpPr>
        <p:grpSpPr>
          <a:xfrm>
            <a:off x="671433" y="4919668"/>
            <a:ext cx="6288313" cy="986246"/>
            <a:chOff x="5589344" y="1663629"/>
            <a:chExt cx="6288313" cy="986246"/>
          </a:xfrm>
        </p:grpSpPr>
        <p:cxnSp>
          <p:nvCxnSpPr>
            <p:cNvPr id="216" name="Straight Connector 215">
              <a:extLst>
                <a:ext uri="{FF2B5EF4-FFF2-40B4-BE49-F238E27FC236}">
                  <a16:creationId xmlns:a16="http://schemas.microsoft.com/office/drawing/2014/main" id="{BFB6EC33-1BDA-CF4D-9855-5EE4927C8C43}"/>
                </a:ext>
              </a:extLst>
            </p:cNvPr>
            <p:cNvCxnSpPr>
              <a:cxnSpLocks/>
              <a:stCxn id="227" idx="3"/>
              <a:endCxn id="231"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F228087-5E37-B44B-9CB1-84C68FC32C18}"/>
                </a:ext>
              </a:extLst>
            </p:cNvPr>
            <p:cNvCxnSpPr>
              <a:cxnSpLocks/>
              <a:stCxn id="231" idx="3"/>
              <a:endCxn id="229"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2FF261EA-DC24-3246-A2F5-C88C3EE65D24}"/>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846768A6-3A3B-F54F-8C28-86FFF4FA2145}"/>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230" name="TextBox 229">
                    <a:extLst>
                      <a:ext uri="{FF2B5EF4-FFF2-40B4-BE49-F238E27FC236}">
                        <a16:creationId xmlns:a16="http://schemas.microsoft.com/office/drawing/2014/main" id="{846768A6-3A3B-F54F-8C28-86FFF4FA2145}"/>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50"/>
                    <a:stretch>
                      <a:fillRect l="-24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95FC19EF-B29A-874B-BD27-A31787A469DF}"/>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231" name="TextBox 230">
                    <a:extLst>
                      <a:ext uri="{FF2B5EF4-FFF2-40B4-BE49-F238E27FC236}">
                        <a16:creationId xmlns:a16="http://schemas.microsoft.com/office/drawing/2014/main" id="{95FC19EF-B29A-874B-BD27-A31787A469DF}"/>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1"/>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219" name="Group 218">
              <a:extLst>
                <a:ext uri="{FF2B5EF4-FFF2-40B4-BE49-F238E27FC236}">
                  <a16:creationId xmlns:a16="http://schemas.microsoft.com/office/drawing/2014/main" id="{98D088C0-78CC-D545-810B-8CF08F219E0A}"/>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101FA990-012D-F346-9BCD-221164528EF7}"/>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3</m:t>
                              </m:r>
                            </m:sub>
                          </m:sSub>
                        </m:oMath>
                      </m:oMathPara>
                    </a14:m>
                    <a:endParaRPr lang="en-GB" dirty="0">
                      <a:solidFill>
                        <a:schemeClr val="tx1">
                          <a:lumMod val="60000"/>
                          <a:lumOff val="40000"/>
                        </a:schemeClr>
                      </a:solidFill>
                    </a:endParaRPr>
                  </a:p>
                </p:txBody>
              </p:sp>
            </mc:Choice>
            <mc:Fallback xmlns="">
              <p:sp>
                <p:nvSpPr>
                  <p:cNvPr id="228" name="TextBox 227">
                    <a:extLst>
                      <a:ext uri="{FF2B5EF4-FFF2-40B4-BE49-F238E27FC236}">
                        <a16:creationId xmlns:a16="http://schemas.microsoft.com/office/drawing/2014/main" id="{101FA990-012D-F346-9BCD-221164528EF7}"/>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2"/>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C2CD3D92-E680-2642-998E-B04036A2FF32}"/>
                      </a:ext>
                    </a:extLst>
                  </p:cNvPr>
                  <p:cNvSpPr txBox="1"/>
                  <p:nvPr/>
                </p:nvSpPr>
                <p:spPr>
                  <a:xfrm>
                    <a:off x="7047431" y="4890630"/>
                    <a:ext cx="1622190"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panose="02040503050406030204" pitchFamily="18" charset="0"/>
                                </a:rPr>
                                <m:t>𝑋</m:t>
                              </m:r>
                            </m:e>
                          </m:d>
                        </m:oMath>
                      </m:oMathPara>
                    </a14:m>
                    <a:endParaRPr lang="de-DE" i="1" dirty="0">
                      <a:solidFill>
                        <a:schemeClr val="tx1">
                          <a:lumMod val="60000"/>
                          <a:lumOff val="40000"/>
                        </a:schemeClr>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lumMod val="60000"/>
                                  <a:lumOff val="40000"/>
                                </a:schemeClr>
                              </a:solidFill>
                              <a:latin typeface="Cambria Math" charset="0"/>
                            </a:rPr>
                            <m:t>𝑇𝑟𝑒𝑎𝑡</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r>
                                <a:rPr lang="de-DE" i="1" dirty="0">
                                  <a:solidFill>
                                    <a:schemeClr val="tx1">
                                      <a:lumMod val="60000"/>
                                      <a:lumOff val="40000"/>
                                    </a:schemeClr>
                                  </a:solidFill>
                                  <a:latin typeface="Cambria Math" charset="0"/>
                                </a:rPr>
                                <m:t>,</m:t>
                              </m:r>
                              <m:r>
                                <a:rPr lang="de-DE" i="1" dirty="0">
                                  <a:solidFill>
                                    <a:schemeClr val="tx1">
                                      <a:lumMod val="60000"/>
                                      <a:lumOff val="40000"/>
                                    </a:schemeClr>
                                  </a:solidFill>
                                  <a:latin typeface="Cambria Math" panose="02040503050406030204" pitchFamily="18" charset="0"/>
                                </a:rPr>
                                <m:t>𝑀</m:t>
                              </m:r>
                            </m:e>
                          </m:d>
                          <m:r>
                            <a:rPr lang="de-DE" b="0" i="1" dirty="0" smtClean="0">
                              <a:solidFill>
                                <a:schemeClr val="tx1">
                                  <a:lumMod val="60000"/>
                                  <a:lumOff val="40000"/>
                                </a:schemeClr>
                              </a:solidFill>
                              <a:latin typeface="Cambria Math" panose="02040503050406030204" pitchFamily="18" charset="0"/>
                            </a:rPr>
                            <m:t>  </m:t>
                          </m:r>
                        </m:oMath>
                      </m:oMathPara>
                    </a14:m>
                    <a:endParaRPr lang="en-GB" dirty="0">
                      <a:solidFill>
                        <a:schemeClr val="tx1">
                          <a:lumMod val="60000"/>
                          <a:lumOff val="40000"/>
                        </a:schemeClr>
                      </a:solidFill>
                    </a:endParaRPr>
                  </a:p>
                </p:txBody>
              </p:sp>
            </mc:Choice>
            <mc:Fallback xmlns="">
              <p:sp>
                <p:nvSpPr>
                  <p:cNvPr id="229" name="TextBox 228">
                    <a:extLst>
                      <a:ext uri="{FF2B5EF4-FFF2-40B4-BE49-F238E27FC236}">
                        <a16:creationId xmlns:a16="http://schemas.microsoft.com/office/drawing/2014/main" id="{C2CD3D92-E680-2642-998E-B04036A2FF32}"/>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53"/>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220" name="Group 219">
              <a:extLst>
                <a:ext uri="{FF2B5EF4-FFF2-40B4-BE49-F238E27FC236}">
                  <a16:creationId xmlns:a16="http://schemas.microsoft.com/office/drawing/2014/main" id="{826FE8B8-1C69-8B40-AD3B-C543DDEC3BAD}"/>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1EC87E7E-F47C-A34D-A4F8-CDA60C1991E9}"/>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𝑔</m:t>
                              </m:r>
                            </m:e>
                            <m:sub>
                              <m:r>
                                <a:rPr lang="de-DE" i="1">
                                  <a:solidFill>
                                    <a:schemeClr val="tx1">
                                      <a:lumMod val="60000"/>
                                      <a:lumOff val="40000"/>
                                    </a:schemeClr>
                                  </a:solidFill>
                                  <a:latin typeface="Cambria Math" panose="02040503050406030204" pitchFamily="18" charset="0"/>
                                </a:rPr>
                                <m:t>0</m:t>
                              </m:r>
                            </m:sub>
                          </m:sSub>
                          <m:r>
                            <a:rPr lang="de-DE" i="1">
                              <a:solidFill>
                                <a:schemeClr val="tx1">
                                  <a:lumMod val="60000"/>
                                  <a:lumOff val="40000"/>
                                </a:schemeClr>
                              </a:solidFill>
                              <a:latin typeface="Cambria Math" panose="02040503050406030204" pitchFamily="18" charset="0"/>
                            </a:rPr>
                            <m:t>,</m:t>
                          </m:r>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1</m:t>
                              </m:r>
                            </m:sub>
                          </m:sSub>
                        </m:oMath>
                      </m:oMathPara>
                    </a14:m>
                    <a:endParaRPr lang="en-GB" dirty="0">
                      <a:solidFill>
                        <a:schemeClr val="tx1">
                          <a:lumMod val="60000"/>
                          <a:lumOff val="40000"/>
                        </a:schemeClr>
                      </a:solidFill>
                    </a:endParaRPr>
                  </a:p>
                </p:txBody>
              </p:sp>
            </mc:Choice>
            <mc:Fallback xmlns="">
              <p:sp>
                <p:nvSpPr>
                  <p:cNvPr id="226" name="TextBox 225">
                    <a:extLst>
                      <a:ext uri="{FF2B5EF4-FFF2-40B4-BE49-F238E27FC236}">
                        <a16:creationId xmlns:a16="http://schemas.microsoft.com/office/drawing/2014/main" id="{1EC87E7E-F47C-A34D-A4F8-CDA60C1991E9}"/>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54"/>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1BC6F808-03AD-7F49-8B91-52B09E0E569D}"/>
                      </a:ext>
                    </a:extLst>
                  </p:cNvPr>
                  <p:cNvSpPr txBox="1"/>
                  <p:nvPr/>
                </p:nvSpPr>
                <p:spPr>
                  <a:xfrm>
                    <a:off x="280471" y="4890630"/>
                    <a:ext cx="1532812"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de-DE" b="0" i="1" dirty="0" smtClean="0">
                              <a:solidFill>
                                <a:schemeClr val="tx1">
                                  <a:lumMod val="60000"/>
                                  <a:lumOff val="40000"/>
                                </a:schemeClr>
                              </a:solidFill>
                              <a:latin typeface="Cambria Math" panose="02040503050406030204" pitchFamily="18" charset="0"/>
                            </a:rPr>
                            <m:t>𝐴𝑐𝑐</m:t>
                          </m:r>
                          <m:d>
                            <m:dPr>
                              <m:ctrlPr>
                                <a:rPr lang="de-DE" i="1" dirty="0">
                                  <a:solidFill>
                                    <a:schemeClr val="tx1">
                                      <a:lumMod val="60000"/>
                                      <a:lumOff val="40000"/>
                                    </a:schemeClr>
                                  </a:solidFill>
                                  <a:latin typeface="Cambria Math" panose="02040503050406030204" pitchFamily="18" charset="0"/>
                                </a:rPr>
                              </m:ctrlPr>
                            </m:dPr>
                            <m:e>
                              <m:r>
                                <a:rPr lang="de-DE" b="0" i="1" dirty="0" smtClean="0">
                                  <a:solidFill>
                                    <a:schemeClr val="tx1">
                                      <a:lumMod val="60000"/>
                                      <a:lumOff val="40000"/>
                                    </a:schemeClr>
                                  </a:solidFill>
                                  <a:latin typeface="Cambria Math" panose="02040503050406030204" pitchFamily="18" charset="0"/>
                                </a:rPr>
                                <m:t>𝐼</m:t>
                              </m:r>
                            </m:e>
                          </m:d>
                        </m:oMath>
                      </m:oMathPara>
                    </a14:m>
                    <a:endParaRPr lang="de-DE" i="1" dirty="0">
                      <a:solidFill>
                        <a:schemeClr val="tx1">
                          <a:lumMod val="60000"/>
                          <a:lumOff val="40000"/>
                        </a:schemeClr>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lumMod val="60000"/>
                                  <a:lumOff val="40000"/>
                                </a:schemeClr>
                              </a:solidFill>
                              <a:latin typeface="Cambria Math" panose="02040503050406030204" pitchFamily="18" charset="0"/>
                            </a:rPr>
                            <m:t>𝑁𝑎𝑡</m:t>
                          </m:r>
                          <m:d>
                            <m:dPr>
                              <m:ctrlPr>
                                <a:rPr lang="de-DE" i="1" dirty="0">
                                  <a:solidFill>
                                    <a:schemeClr val="tx1">
                                      <a:lumMod val="60000"/>
                                      <a:lumOff val="40000"/>
                                    </a:schemeClr>
                                  </a:solidFill>
                                  <a:latin typeface="Cambria Math" panose="02040503050406030204" pitchFamily="18" charset="0"/>
                                </a:rPr>
                              </m:ctrlPr>
                            </m:dPr>
                            <m:e>
                              <m:r>
                                <a:rPr lang="de-DE" b="0" i="1" dirty="0" smtClean="0">
                                  <a:solidFill>
                                    <a:schemeClr val="tx1">
                                      <a:lumMod val="60000"/>
                                      <a:lumOff val="40000"/>
                                    </a:schemeClr>
                                  </a:solidFill>
                                  <a:latin typeface="Cambria Math" panose="02040503050406030204" pitchFamily="18" charset="0"/>
                                </a:rPr>
                                <m:t>𝐷</m:t>
                              </m:r>
                            </m:e>
                          </m:d>
                        </m:oMath>
                      </m:oMathPara>
                    </a14:m>
                    <a:endParaRPr lang="en-GB" dirty="0">
                      <a:solidFill>
                        <a:schemeClr val="tx1">
                          <a:lumMod val="60000"/>
                          <a:lumOff val="40000"/>
                        </a:schemeClr>
                      </a:solidFill>
                    </a:endParaRPr>
                  </a:p>
                </p:txBody>
              </p:sp>
            </mc:Choice>
            <mc:Fallback xmlns="">
              <p:sp>
                <p:nvSpPr>
                  <p:cNvPr id="227" name="TextBox 226">
                    <a:extLst>
                      <a:ext uri="{FF2B5EF4-FFF2-40B4-BE49-F238E27FC236}">
                        <a16:creationId xmlns:a16="http://schemas.microsoft.com/office/drawing/2014/main" id="{1BC6F808-03AD-7F49-8B91-52B09E0E569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55"/>
                    <a:stretch>
                      <a:fillRect/>
                    </a:stretch>
                  </a:blipFill>
                  <a:ln>
                    <a:solidFill>
                      <a:schemeClr val="tx1">
                        <a:lumMod val="60000"/>
                        <a:lumOff val="40000"/>
                      </a:schemeClr>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21" name="Rectangle 220">
                  <a:extLst>
                    <a:ext uri="{FF2B5EF4-FFF2-40B4-BE49-F238E27FC236}">
                      <a16:creationId xmlns:a16="http://schemas.microsoft.com/office/drawing/2014/main" id="{28C33BD1-18EA-0045-9A73-3D7AF1525702}"/>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221" name="Rectangle 220">
                  <a:extLst>
                    <a:ext uri="{FF2B5EF4-FFF2-40B4-BE49-F238E27FC236}">
                      <a16:creationId xmlns:a16="http://schemas.microsoft.com/office/drawing/2014/main" id="{28C33BD1-18EA-0045-9A73-3D7AF1525702}"/>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5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2" name="Rectangle 221">
                  <a:extLst>
                    <a:ext uri="{FF2B5EF4-FFF2-40B4-BE49-F238E27FC236}">
                      <a16:creationId xmlns:a16="http://schemas.microsoft.com/office/drawing/2014/main" id="{03E62134-2DF6-2F45-BEC8-F4DBF839BDB0}"/>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222" name="Rectangle 221">
                  <a:extLst>
                    <a:ext uri="{FF2B5EF4-FFF2-40B4-BE49-F238E27FC236}">
                      <a16:creationId xmlns:a16="http://schemas.microsoft.com/office/drawing/2014/main" id="{03E62134-2DF6-2F45-BEC8-F4DBF839BDB0}"/>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5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9E491A4D-F179-C74C-8095-6902F039D77F}"/>
                    </a:ext>
                  </a:extLst>
                </p:cNvPr>
                <p:cNvSpPr txBox="1"/>
                <p:nvPr/>
              </p:nvSpPr>
              <p:spPr>
                <a:xfrm rot="5400000">
                  <a:off x="6847230" y="2104304"/>
                  <a:ext cx="270879" cy="295377"/>
                </a:xfrm>
                <a:prstGeom prst="round1Rect">
                  <a:avLst>
                    <a:gd name="adj" fmla="val 3886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223" name="TextBox 222">
                  <a:extLst>
                    <a:ext uri="{FF2B5EF4-FFF2-40B4-BE49-F238E27FC236}">
                      <a16:creationId xmlns:a16="http://schemas.microsoft.com/office/drawing/2014/main" id="{9E491A4D-F179-C74C-8095-6902F039D77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5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B1D2C76B-6B59-CD43-BA6F-FAE38F85DA38}"/>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224" name="TextBox 223">
                  <a:extLst>
                    <a:ext uri="{FF2B5EF4-FFF2-40B4-BE49-F238E27FC236}">
                      <a16:creationId xmlns:a16="http://schemas.microsoft.com/office/drawing/2014/main" id="{B1D2C76B-6B59-CD43-BA6F-FAE38F85DA38}"/>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5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E48D6168-7CD1-E042-BE30-0DD505E84AC1}"/>
                    </a:ext>
                  </a:extLst>
                </p:cNvPr>
                <p:cNvSpPr txBox="1"/>
                <p:nvPr/>
              </p:nvSpPr>
              <p:spPr>
                <a:xfrm rot="5400000">
                  <a:off x="11594529" y="2104304"/>
                  <a:ext cx="270879" cy="295377"/>
                </a:xfrm>
                <a:prstGeom prst="round1Rect">
                  <a:avLst>
                    <a:gd name="adj" fmla="val 37158"/>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25" name="TextBox 224">
                  <a:extLst>
                    <a:ext uri="{FF2B5EF4-FFF2-40B4-BE49-F238E27FC236}">
                      <a16:creationId xmlns:a16="http://schemas.microsoft.com/office/drawing/2014/main" id="{E48D6168-7CD1-E042-BE30-0DD505E84AC1}"/>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60"/>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DF9D04CF-AD8D-1E7A-B354-A1DCBA073B2C}"/>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5FD2A04E-3DEA-F8DD-55B1-8FB8D0A8A5AD}"/>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A31F0C12-5FE4-60F6-5161-6E70ACC3F864}"/>
              </a:ext>
            </a:extLst>
          </p:cNvPr>
          <p:cNvSpPr>
            <a:spLocks noGrp="1"/>
          </p:cNvSpPr>
          <p:nvPr>
            <p:ph type="sldNum" sz="quarter" idx="11"/>
          </p:nvPr>
        </p:nvSpPr>
        <p:spPr/>
        <p:txBody>
          <a:bodyPr/>
          <a:lstStyle/>
          <a:p>
            <a:fld id="{EB1502E6-D9AE-3544-B6D5-378AAA0B915F}" type="slidenum">
              <a:rPr lang="de-DE" altLang="de-DE" smtClean="0"/>
              <a:pPr/>
              <a:t>22</a:t>
            </a:fld>
            <a:endParaRPr lang="de-DE" altLang="de-DE" dirty="0"/>
          </a:p>
        </p:txBody>
      </p:sp>
    </p:spTree>
    <p:extLst>
      <p:ext uri="{BB962C8B-B14F-4D97-AF65-F5344CB8AC3E}">
        <p14:creationId xmlns:p14="http://schemas.microsoft.com/office/powerpoint/2010/main" val="159197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EB69-11BA-7748-AFEC-834D73ACB3CF}"/>
              </a:ext>
            </a:extLst>
          </p:cNvPr>
          <p:cNvSpPr>
            <a:spLocks noGrp="1"/>
          </p:cNvSpPr>
          <p:nvPr>
            <p:ph type="title"/>
          </p:nvPr>
        </p:nvSpPr>
        <p:spPr/>
        <p:txBody>
          <a:bodyPr/>
          <a:lstStyle/>
          <a:p>
            <a:r>
              <a:rPr lang="en-GB" dirty="0"/>
              <a:t>Clusters ➝ Parclusters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670B15-5B8F-2C45-8786-6BEC24D966A2}"/>
                  </a:ext>
                </a:extLst>
              </p:cNvPr>
              <p:cNvSpPr>
                <a:spLocks noGrp="1"/>
              </p:cNvSpPr>
              <p:nvPr>
                <p:ph type="body" sz="quarter" idx="13"/>
              </p:nvPr>
            </p:nvSpPr>
            <p:spPr>
              <a:xfrm>
                <a:off x="623393" y="1332843"/>
                <a:ext cx="8677922" cy="4584266"/>
              </a:xfrm>
            </p:spPr>
            <p:txBody>
              <a:bodyPr>
                <a:normAutofit fontScale="92500"/>
              </a:bodyPr>
              <a:lstStyle/>
              <a:p>
                <a:r>
                  <a:rPr lang="en-GB" dirty="0"/>
                  <a:t>Given an FO dtree </a:t>
                </a:r>
                <a14:m>
                  <m:oMath xmlns:m="http://schemas.openxmlformats.org/officeDocument/2006/math">
                    <m:r>
                      <a:rPr lang="en-GB" i="1" smtClean="0">
                        <a:latin typeface="Cambria Math" panose="02040503050406030204" pitchFamily="18" charset="0"/>
                      </a:rPr>
                      <m:t>𝑇</m:t>
                    </m:r>
                  </m:oMath>
                </a14:m>
                <a:r>
                  <a:rPr lang="en-GB" dirty="0"/>
                  <a:t> for a model </a:t>
                </a:r>
                <a14:m>
                  <m:oMath xmlns:m="http://schemas.openxmlformats.org/officeDocument/2006/math">
                    <m:r>
                      <a:rPr lang="en-GB" i="1" smtClean="0">
                        <a:latin typeface="Cambria Math" panose="02040503050406030204" pitchFamily="18" charset="0"/>
                      </a:rPr>
                      <m:t>𝐺</m:t>
                    </m:r>
                  </m:oMath>
                </a14:m>
                <a:r>
                  <a:rPr lang="en-GB" dirty="0"/>
                  <a:t> with clusters for each node</a:t>
                </a:r>
              </a:p>
              <a:p>
                <a:r>
                  <a:rPr lang="en-GB" dirty="0"/>
                  <a:t>Given a cluster </a:t>
                </a:r>
                <a14:m>
                  <m:oMath xmlns:m="http://schemas.openxmlformats.org/officeDocument/2006/math">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𝑛</m:t>
                            </m:r>
                          </m:sub>
                        </m:sSub>
                      </m:e>
                    </m:d>
                  </m:oMath>
                </a14:m>
                <a:r>
                  <a:rPr lang="en-GB" dirty="0"/>
                  <a:t> of a DPG node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𝐶</m:t>
                        </m:r>
                      </m:e>
                    </m:d>
                  </m:oMath>
                </a14:m>
                <a:endParaRPr lang="en-GB" dirty="0"/>
              </a:p>
              <a:p>
                <a:pPr lvl="1"/>
                <a:r>
                  <a:rPr lang="en-GB" dirty="0"/>
                  <a:t>Resulting parcluster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𝑗</m:t>
                        </m:r>
                      </m:sub>
                    </m:sSub>
                    <m:r>
                      <a:rPr lang="de-DE" dirty="0">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𝑛</m:t>
                                </m:r>
                              </m:sub>
                            </m:sSub>
                          </m:e>
                        </m:d>
                      </m:e>
                      <m:sub>
                        <m:r>
                          <a:rPr lang="en-GB" b="1" i="1">
                            <a:latin typeface="Cambria Math" panose="02040503050406030204" pitchFamily="18" charset="0"/>
                          </a:rPr>
                          <m:t>|</m:t>
                        </m:r>
                        <m:r>
                          <a:rPr lang="de-DE" i="1">
                            <a:latin typeface="Cambria Math" panose="02040503050406030204" pitchFamily="18" charset="0"/>
                          </a:rPr>
                          <m:t>𝐶</m:t>
                        </m:r>
                      </m:sub>
                    </m:sSub>
                  </m:oMath>
                </a14:m>
                <a:endParaRPr lang="en-GB" dirty="0"/>
              </a:p>
              <a:p>
                <a:pPr lvl="2"/>
                <a:r>
                  <a:rPr lang="en-GB" dirty="0">
                    <a:ea typeface="Cambria Math" panose="02040503050406030204" pitchFamily="18" charset="0"/>
                  </a:rPr>
                  <a:t>Local model </a:t>
                </a:r>
                <a14:m>
                  <m:oMath xmlns:m="http://schemas.openxmlformats.org/officeDocument/2006/math">
                    <m:sSub>
                      <m:sSubPr>
                        <m:ctrlPr>
                          <a:rPr lang="en-GB"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𝑗</m:t>
                        </m:r>
                      </m:sub>
                    </m:sSub>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m:t>
                    </m:r>
                  </m:oMath>
                </a14:m>
                <a:endParaRPr lang="en-GB" dirty="0">
                  <a:ea typeface="Cambria Math" panose="02040503050406030204" pitchFamily="18" charset="0"/>
                </a:endParaRPr>
              </a:p>
              <a:p>
                <a:r>
                  <a:rPr lang="en-GB" dirty="0"/>
                  <a:t>Given a cluster </a:t>
                </a:r>
                <a14:m>
                  <m:oMath xmlns:m="http://schemas.openxmlformats.org/officeDocument/2006/math">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𝑛</m:t>
                            </m:r>
                          </m:sub>
                        </m:sSub>
                      </m:e>
                    </m:d>
                  </m:oMath>
                </a14:m>
                <a:r>
                  <a:rPr lang="en-GB" dirty="0"/>
                  <a:t> of a VE node</a:t>
                </a:r>
              </a:p>
              <a:p>
                <a:pPr lvl="1"/>
                <a:r>
                  <a:rPr lang="en-GB" dirty="0"/>
                  <a:t>Resulting parcluster </a:t>
                </a:r>
                <a14:m>
                  <m:oMath xmlns:m="http://schemas.openxmlformats.org/officeDocument/2006/math">
                    <m:sSub>
                      <m:sSubPr>
                        <m:ctrlPr>
                          <a:rPr lang="de-DE" b="0" i="1" dirty="0" smtClean="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b="0" i="1" dirty="0" smtClean="0">
                            <a:latin typeface="Cambria Math" panose="02040503050406030204" pitchFamily="18" charset="0"/>
                            <a:ea typeface="Cambria Math" panose="02040503050406030204" pitchFamily="18" charset="0"/>
                          </a:rPr>
                          <m:t>𝑗</m:t>
                        </m:r>
                      </m:sub>
                    </m:sSub>
                    <m:r>
                      <a:rPr lang="de-DE" b="0" i="0" dirty="0" smtClean="0">
                        <a:latin typeface="Cambria Math" panose="02040503050406030204" pitchFamily="18" charset="0"/>
                        <a:ea typeface="Cambria Math" panose="02040503050406030204" pitchFamily="18" charset="0"/>
                      </a:rPr>
                      <m:t>=</m:t>
                    </m:r>
                    <m:sSub>
                      <m:sSubPr>
                        <m:ctrlPr>
                          <a:rPr lang="en-GB" b="1" i="1">
                            <a:solidFill>
                              <a:schemeClr val="tx1"/>
                            </a:solidFill>
                            <a:latin typeface="Cambria Math" panose="02040503050406030204" pitchFamily="18" charset="0"/>
                            <a:ea typeface="Cambria Math" panose="02040503050406030204" pitchFamily="18" charset="0"/>
                          </a:rPr>
                        </m:ctrlPr>
                      </m:sSub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𝑛</m:t>
                                </m:r>
                              </m:sub>
                            </m:sSub>
                          </m:e>
                        </m:d>
                      </m:e>
                      <m:sub>
                        <m:r>
                          <a:rPr lang="en-GB" b="1" i="1">
                            <a:solidFill>
                              <a:schemeClr val="tx1"/>
                            </a:solidFill>
                            <a:latin typeface="Cambria Math" panose="02040503050406030204" pitchFamily="18" charset="0"/>
                          </a:rPr>
                          <m:t>|</m:t>
                        </m:r>
                        <m:r>
                          <a:rPr lang="en-GB" b="1" i="1">
                            <a:latin typeface="Cambria Math" panose="02040503050406030204" pitchFamily="18" charset="0"/>
                            <a:ea typeface="Cambria Math" panose="02040503050406030204" pitchFamily="18" charset="0"/>
                          </a:rPr>
                          <m:t>⊤</m:t>
                        </m:r>
                      </m:sub>
                    </m:sSub>
                  </m:oMath>
                </a14:m>
                <a:endParaRPr lang="en-GB" dirty="0"/>
              </a:p>
              <a:p>
                <a:pPr lvl="2"/>
                <a:r>
                  <a:rPr lang="en-GB" dirty="0">
                    <a:ea typeface="Cambria Math" panose="02040503050406030204" pitchFamily="18" charset="0"/>
                  </a:rPr>
                  <a:t>Local model </a:t>
                </a:r>
                <a14:m>
                  <m:oMath xmlns:m="http://schemas.openxmlformats.org/officeDocument/2006/math">
                    <m:sSub>
                      <m:sSubPr>
                        <m:ctrlPr>
                          <a:rPr lang="en-GB"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𝑗</m:t>
                        </m:r>
                      </m:sub>
                    </m:sSub>
                    <m:r>
                      <a:rPr lang="de-DE" i="1">
                        <a:latin typeface="Cambria Math" panose="02040503050406030204" pitchFamily="18" charset="0"/>
                      </a:rPr>
                      <m:t>=</m:t>
                    </m:r>
                    <m:r>
                      <a:rPr lang="de-DE" i="1" smtClean="0">
                        <a:latin typeface="Cambria Math" panose="02040503050406030204" pitchFamily="18" charset="0"/>
                        <a:ea typeface="Cambria Math" panose="02040503050406030204" pitchFamily="18" charset="0"/>
                      </a:rPr>
                      <m:t>∅</m:t>
                    </m:r>
                  </m:oMath>
                </a14:m>
                <a:endParaRPr lang="en-GB" b="1" dirty="0">
                  <a:ea typeface="Cambria Math" panose="02040503050406030204" pitchFamily="18" charset="0"/>
                </a:endParaRPr>
              </a:p>
              <a:p>
                <a:r>
                  <a:rPr lang="en-GB" dirty="0"/>
                  <a:t>Given a cluster </a:t>
                </a:r>
                <a14:m>
                  <m:oMath xmlns:m="http://schemas.openxmlformats.org/officeDocument/2006/math">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𝑛</m:t>
                            </m:r>
                          </m:sub>
                        </m:sSub>
                      </m:e>
                    </m:d>
                  </m:oMath>
                </a14:m>
                <a:r>
                  <a:rPr lang="en-GB" dirty="0"/>
                  <a:t> from a leaf node with parfactor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𝑔</m:t>
                        </m:r>
                      </m:e>
                      <m:sub>
                        <m:r>
                          <a:rPr lang="en-GB" i="1">
                            <a:latin typeface="Cambria Math" panose="02040503050406030204" pitchFamily="18" charset="0"/>
                          </a:rPr>
                          <m:t>𝑖</m:t>
                        </m:r>
                      </m:sub>
                    </m:sSub>
                  </m:oMath>
                </a14:m>
                <a:endParaRPr lang="en-GB" dirty="0"/>
              </a:p>
              <a:p>
                <a:pPr lvl="1"/>
                <a:r>
                  <a:rPr lang="en-GB" dirty="0"/>
                  <a:t>Resulting parcluster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𝑗</m:t>
                        </m:r>
                      </m:sub>
                    </m:sSub>
                    <m:r>
                      <a:rPr lang="de-DE" dirty="0">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𝑛</m:t>
                                </m:r>
                              </m:sub>
                            </m:sSub>
                          </m:e>
                        </m:d>
                      </m:e>
                      <m:sub>
                        <m:r>
                          <a:rPr lang="en-GB" b="1" i="1">
                            <a:latin typeface="Cambria Math" panose="02040503050406030204" pitchFamily="18" charset="0"/>
                          </a:rPr>
                          <m:t>|</m:t>
                        </m:r>
                        <m:r>
                          <a:rPr lang="en-GB" b="1" i="1">
                            <a:latin typeface="Cambria Math" panose="02040503050406030204" pitchFamily="18" charset="0"/>
                            <a:ea typeface="Cambria Math" panose="02040503050406030204" pitchFamily="18" charset="0"/>
                          </a:rPr>
                          <m:t>⊤</m:t>
                        </m:r>
                      </m:sub>
                    </m:sSub>
                  </m:oMath>
                </a14:m>
                <a:endParaRPr lang="en-GB" dirty="0"/>
              </a:p>
              <a:p>
                <a:pPr lvl="2"/>
                <a:r>
                  <a:rPr lang="en-GB" dirty="0">
                    <a:ea typeface="Cambria Math" panose="02040503050406030204" pitchFamily="18" charset="0"/>
                  </a:rPr>
                  <a:t>Local model </a:t>
                </a:r>
                <a14:m>
                  <m:oMath xmlns:m="http://schemas.openxmlformats.org/officeDocument/2006/math">
                    <m:sSub>
                      <m:sSubPr>
                        <m:ctrlPr>
                          <a:rPr lang="en-GB" i="1">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𝑗</m:t>
                        </m:r>
                      </m:sub>
                    </m:sSub>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𝑔</m:t>
                            </m:r>
                          </m:e>
                          <m:sub>
                            <m:r>
                              <a:rPr lang="de-DE" b="0" i="1" smtClean="0">
                                <a:latin typeface="Cambria Math" panose="02040503050406030204" pitchFamily="18" charset="0"/>
                              </a:rPr>
                              <m:t>𝑖</m:t>
                            </m:r>
                          </m:sub>
                        </m:sSub>
                      </m:e>
                    </m:d>
                  </m:oMath>
                </a14:m>
                <a:endParaRPr lang="en-GB"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08670B15-5B8F-2C45-8786-6BEC24D966A2}"/>
                  </a:ext>
                </a:extLst>
              </p:cNvPr>
              <p:cNvSpPr>
                <a:spLocks noGrp="1" noRot="1" noChangeAspect="1" noMove="1" noResize="1" noEditPoints="1" noAdjustHandles="1" noChangeArrowheads="1" noChangeShapeType="1" noTextEdit="1"/>
              </p:cNvSpPr>
              <p:nvPr>
                <p:ph type="body" sz="quarter" idx="13"/>
              </p:nvPr>
            </p:nvSpPr>
            <p:spPr>
              <a:xfrm>
                <a:off x="623393" y="1332843"/>
                <a:ext cx="8677922" cy="4584266"/>
              </a:xfrm>
              <a:blipFill>
                <a:blip r:embed="rId2"/>
                <a:stretch>
                  <a:fillRect l="-2044" t="-2210"/>
                </a:stretch>
              </a:blipFill>
            </p:spPr>
            <p:txBody>
              <a:bodyPr/>
              <a:lstStyle/>
              <a:p>
                <a:r>
                  <a:rPr lang="en-DE">
                    <a:noFill/>
                  </a:rPr>
                  <a:t> </a:t>
                </a:r>
              </a:p>
            </p:txBody>
          </p:sp>
        </mc:Fallback>
      </mc:AlternateContent>
      <p:grpSp>
        <p:nvGrpSpPr>
          <p:cNvPr id="55" name="Group 54">
            <a:extLst>
              <a:ext uri="{FF2B5EF4-FFF2-40B4-BE49-F238E27FC236}">
                <a16:creationId xmlns:a16="http://schemas.microsoft.com/office/drawing/2014/main" id="{21A25032-4FA8-B04E-BDC0-33769AC26A5C}"/>
              </a:ext>
            </a:extLst>
          </p:cNvPr>
          <p:cNvGrpSpPr/>
          <p:nvPr/>
        </p:nvGrpSpPr>
        <p:grpSpPr>
          <a:xfrm>
            <a:off x="10457354" y="2386711"/>
            <a:ext cx="1374321" cy="387827"/>
            <a:chOff x="7092996" y="2823892"/>
            <a:chExt cx="1374321" cy="387827"/>
          </a:xfrm>
        </p:grpSpPr>
        <p:sp>
          <p:nvSpPr>
            <p:cNvPr id="45" name="Rectangle 44">
              <a:extLst>
                <a:ext uri="{FF2B5EF4-FFF2-40B4-BE49-F238E27FC236}">
                  <a16:creationId xmlns:a16="http://schemas.microsoft.com/office/drawing/2014/main" id="{CE42077C-EC9F-B543-B62A-C25789803BC0}"/>
                </a:ext>
              </a:extLst>
            </p:cNvPr>
            <p:cNvSpPr/>
            <p:nvPr/>
          </p:nvSpPr>
          <p:spPr>
            <a:xfrm>
              <a:off x="7092996" y="2823892"/>
              <a:ext cx="1374321" cy="38782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A726C22-31C1-9D44-A23E-7218F525E2A5}"/>
                </a:ext>
              </a:extLst>
            </p:cNvPr>
            <p:cNvSpPr/>
            <p:nvPr/>
          </p:nvSpPr>
          <p:spPr>
            <a:xfrm>
              <a:off x="7898676" y="2975048"/>
              <a:ext cx="180000" cy="180000"/>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7A1FEB-A1F8-E64C-B13D-2EFB72DA6A96}"/>
                    </a:ext>
                  </a:extLst>
                </p:cNvPr>
                <p:cNvSpPr txBox="1">
                  <a:spLocks noChangeAspect="1"/>
                </p:cNvSpPr>
                <p:nvPr/>
              </p:nvSpPr>
              <p:spPr>
                <a:xfrm>
                  <a:off x="7515379" y="2850062"/>
                  <a:ext cx="546481" cy="324841"/>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72000" rtlCol="0">
                  <a:spAutoFit/>
                </a:bodyPr>
                <a:lstStyle/>
                <a:p>
                  <a:pP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panose="02040503050406030204" pitchFamily="18" charset="0"/>
                            <a:ea typeface="Cambria Math" panose="02040503050406030204" pitchFamily="18" charset="0"/>
                          </a:rPr>
                          <m:t>𝐸𝑝𝑖</m:t>
                        </m:r>
                        <m:sSub>
                          <m:sSubPr>
                            <m:ctrlPr>
                              <a:rPr lang="de-DE" sz="1200" i="1">
                                <a:solidFill>
                                  <a:schemeClr val="bg1"/>
                                </a:solidFill>
                                <a:latin typeface="Cambria Math" panose="02040503050406030204" pitchFamily="18" charset="0"/>
                                <a:ea typeface="Cambria Math" panose="02040503050406030204" pitchFamily="18" charset="0"/>
                              </a:rPr>
                            </m:ctrlPr>
                          </m:sSubPr>
                          <m:e>
                            <m:r>
                              <a:rPr lang="de-DE" sz="1200" i="1">
                                <a:solidFill>
                                  <a:schemeClr val="bg1"/>
                                </a:solidFill>
                                <a:latin typeface="Cambria Math" panose="02040503050406030204" pitchFamily="18" charset="0"/>
                                <a:ea typeface="Cambria Math" panose="02040503050406030204" pitchFamily="18" charset="0"/>
                              </a:rPr>
                              <m:t>𝑑</m:t>
                            </m:r>
                          </m:e>
                          <m:sub>
                            <m:r>
                              <a:rPr lang="de-DE" sz="1200" i="1">
                                <a:solidFill>
                                  <a:schemeClr val="bg1"/>
                                </a:solidFill>
                                <a:latin typeface="Cambria Math" panose="02040503050406030204" pitchFamily="18" charset="0"/>
                                <a:ea typeface="Cambria Math" panose="02040503050406030204" pitchFamily="18" charset="0"/>
                              </a:rPr>
                              <m:t>|⊤</m:t>
                            </m:r>
                          </m:sub>
                        </m:sSub>
                      </m:oMath>
                    </m:oMathPara>
                  </a14:m>
                  <a:endParaRPr lang="en-GB" sz="1200" dirty="0">
                    <a:solidFill>
                      <a:schemeClr val="bg1"/>
                    </a:solidFill>
                  </a:endParaRPr>
                </a:p>
              </p:txBody>
            </p:sp>
          </mc:Choice>
          <mc:Fallback xmlns="">
            <p:sp>
              <p:nvSpPr>
                <p:cNvPr id="12" name="TextBox 11">
                  <a:extLst>
                    <a:ext uri="{FF2B5EF4-FFF2-40B4-BE49-F238E27FC236}">
                      <a16:creationId xmlns:a16="http://schemas.microsoft.com/office/drawing/2014/main" id="{0F7A1FEB-A1F8-E64C-B13D-2EFB72DA6A96}"/>
                    </a:ext>
                  </a:extLst>
                </p:cNvPr>
                <p:cNvSpPr txBox="1">
                  <a:spLocks noRot="1" noChangeAspect="1" noMove="1" noResize="1" noEditPoints="1" noAdjustHandles="1" noChangeArrowheads="1" noChangeShapeType="1" noTextEdit="1"/>
                </p:cNvSpPr>
                <p:nvPr/>
              </p:nvSpPr>
              <p:spPr>
                <a:xfrm>
                  <a:off x="7515379" y="2850062"/>
                  <a:ext cx="546481" cy="324841"/>
                </a:xfrm>
                <a:prstGeom prst="roundRect">
                  <a:avLst/>
                </a:prstGeom>
                <a:blipFill>
                  <a:blip r:embed="rId3"/>
                  <a:stretch>
                    <a:fillRect/>
                  </a:stretch>
                </a:blipFill>
                <a:ln w="9525" cap="flat" cmpd="sng" algn="ctr">
                  <a:solidFill>
                    <a:schemeClr val="bg1"/>
                  </a:solidFill>
                  <a:prstDash val="solid"/>
                  <a:round/>
                  <a:headEnd type="none" w="med" len="med"/>
                  <a:tailEnd type="none" w="med" len="med"/>
                </a:ln>
              </p:spPr>
              <p:txBody>
                <a:bodyPr/>
                <a:lstStyle/>
                <a:p>
                  <a:r>
                    <a:rPr lang="en-GB">
                      <a:noFill/>
                    </a:rPr>
                    <a:t> </a:t>
                  </a:r>
                </a:p>
              </p:txBody>
            </p:sp>
          </mc:Fallback>
        </mc:AlternateContent>
      </p:grpSp>
      <p:sp>
        <p:nvSpPr>
          <p:cNvPr id="14" name="TextBox 13">
            <a:extLst>
              <a:ext uri="{FF2B5EF4-FFF2-40B4-BE49-F238E27FC236}">
                <a16:creationId xmlns:a16="http://schemas.microsoft.com/office/drawing/2014/main" id="{4EEF16CE-0276-0542-8457-DBF629E764DB}"/>
              </a:ext>
            </a:extLst>
          </p:cNvPr>
          <p:cNvSpPr txBox="1"/>
          <p:nvPr/>
        </p:nvSpPr>
        <p:spPr>
          <a:xfrm>
            <a:off x="9301314" y="1402749"/>
            <a:ext cx="27432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400" dirty="0"/>
              <a:t>Let’s carry the constraint around for a bit to make it explicit</a:t>
            </a:r>
          </a:p>
        </p:txBody>
      </p:sp>
      <p:cxnSp>
        <p:nvCxnSpPr>
          <p:cNvPr id="16" name="Straight Arrow Connector 15">
            <a:extLst>
              <a:ext uri="{FF2B5EF4-FFF2-40B4-BE49-F238E27FC236}">
                <a16:creationId xmlns:a16="http://schemas.microsoft.com/office/drawing/2014/main" id="{3A1A2735-CA6B-0D4F-B605-B2A13FAF66BE}"/>
              </a:ext>
            </a:extLst>
          </p:cNvPr>
          <p:cNvCxnSpPr>
            <a:cxnSpLocks/>
            <a:stCxn id="14" idx="2"/>
            <a:endCxn id="13" idx="0"/>
          </p:cNvCxnSpPr>
          <p:nvPr/>
        </p:nvCxnSpPr>
        <p:spPr>
          <a:xfrm>
            <a:off x="10672914" y="1925969"/>
            <a:ext cx="680120" cy="611898"/>
          </a:xfrm>
          <a:prstGeom prst="straightConnector1">
            <a:avLst/>
          </a:prstGeom>
          <a:ln>
            <a:gradFill>
              <a:gsLst>
                <a:gs pos="55000">
                  <a:schemeClr val="accent2"/>
                </a:gs>
                <a:gs pos="100000">
                  <a:schemeClr val="accent3">
                    <a:lumMod val="40000"/>
                    <a:lumOff val="6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67887658-6147-AD46-8799-E400FDBCA600}"/>
              </a:ext>
            </a:extLst>
          </p:cNvPr>
          <p:cNvGrpSpPr/>
          <p:nvPr/>
        </p:nvGrpSpPr>
        <p:grpSpPr>
          <a:xfrm>
            <a:off x="10457354" y="3402963"/>
            <a:ext cx="1374321" cy="387827"/>
            <a:chOff x="7090920" y="4170273"/>
            <a:chExt cx="1374321" cy="387827"/>
          </a:xfrm>
        </p:grpSpPr>
        <p:sp>
          <p:nvSpPr>
            <p:cNvPr id="43" name="Rectangle 42">
              <a:extLst>
                <a:ext uri="{FF2B5EF4-FFF2-40B4-BE49-F238E27FC236}">
                  <a16:creationId xmlns:a16="http://schemas.microsoft.com/office/drawing/2014/main" id="{C8CEC2FE-FC6A-7B45-976C-16D290B7F253}"/>
                </a:ext>
              </a:extLst>
            </p:cNvPr>
            <p:cNvSpPr/>
            <p:nvPr/>
          </p:nvSpPr>
          <p:spPr>
            <a:xfrm>
              <a:off x="7090920" y="4170273"/>
              <a:ext cx="1374321" cy="38782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1B601270-D0DF-4B4E-9F4A-BF3C18CFD625}"/>
                    </a:ext>
                  </a:extLst>
                </p:cNvPr>
                <p:cNvSpPr/>
                <p:nvPr/>
              </p:nvSpPr>
              <p:spPr>
                <a:xfrm>
                  <a:off x="7312449" y="4200655"/>
                  <a:ext cx="932740" cy="30646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panose="02040503050406030204" pitchFamily="18" charset="0"/>
                          </a:rPr>
                          <m:t>𝐸𝑝𝑖𝑑</m:t>
                        </m:r>
                        <m:r>
                          <a:rPr lang="de-DE" sz="1200" i="1">
                            <a:solidFill>
                              <a:schemeClr val="bg1"/>
                            </a:solidFill>
                            <a:latin typeface="Cambria Math" panose="02040503050406030204" pitchFamily="18" charset="0"/>
                          </a:rPr>
                          <m:t>,</m:t>
                        </m:r>
                        <m:r>
                          <a:rPr lang="de-DE" sz="1200" i="1">
                            <a:solidFill>
                              <a:schemeClr val="bg1"/>
                            </a:solidFill>
                            <a:latin typeface="Cambria Math" charset="0"/>
                          </a:rPr>
                          <m:t>𝑆𝑖𝑐𝑘</m:t>
                        </m:r>
                        <m:d>
                          <m:dPr>
                            <m:ctrlPr>
                              <a:rPr lang="de-DE" sz="1200" i="1">
                                <a:solidFill>
                                  <a:schemeClr val="bg1"/>
                                </a:solidFill>
                                <a:latin typeface="Cambria Math" panose="02040503050406030204" pitchFamily="18" charset="0"/>
                              </a:rPr>
                            </m:ctrlPr>
                          </m:dPr>
                          <m:e>
                            <m:r>
                              <a:rPr lang="de-DE" sz="1200" i="1">
                                <a:solidFill>
                                  <a:schemeClr val="bg1"/>
                                </a:solidFill>
                                <a:latin typeface="Cambria Math" panose="02040503050406030204" pitchFamily="18" charset="0"/>
                              </a:rPr>
                              <m:t>𝑥</m:t>
                            </m:r>
                          </m:e>
                        </m:d>
                      </m:oMath>
                    </m:oMathPara>
                  </a14:m>
                  <a:endParaRPr lang="en-GB" sz="1200" dirty="0">
                    <a:solidFill>
                      <a:schemeClr val="bg1"/>
                    </a:solidFill>
                  </a:endParaRPr>
                </a:p>
              </p:txBody>
            </p:sp>
          </mc:Choice>
          <mc:Fallback xmlns="">
            <p:sp>
              <p:nvSpPr>
                <p:cNvPr id="32" name="Rounded Rectangle 31">
                  <a:extLst>
                    <a:ext uri="{FF2B5EF4-FFF2-40B4-BE49-F238E27FC236}">
                      <a16:creationId xmlns:a16="http://schemas.microsoft.com/office/drawing/2014/main" id="{1B601270-D0DF-4B4E-9F4A-BF3C18CFD625}"/>
                    </a:ext>
                  </a:extLst>
                </p:cNvPr>
                <p:cNvSpPr>
                  <a:spLocks noRot="1" noChangeAspect="1" noMove="1" noResize="1" noEditPoints="1" noAdjustHandles="1" noChangeArrowheads="1" noChangeShapeType="1" noTextEdit="1"/>
                </p:cNvSpPr>
                <p:nvPr/>
              </p:nvSpPr>
              <p:spPr>
                <a:xfrm>
                  <a:off x="7312449" y="4200655"/>
                  <a:ext cx="932740" cy="306467"/>
                </a:xfrm>
                <a:prstGeom prst="roundRect">
                  <a:avLst/>
                </a:prstGeom>
                <a:blipFill>
                  <a:blip r:embed="rId4"/>
                  <a:stretch>
                    <a:fillRect l="-4000"/>
                  </a:stretch>
                </a:blipFill>
                <a:ln>
                  <a:solidFill>
                    <a:schemeClr val="bg1"/>
                  </a:solidFill>
                </a:ln>
              </p:spPr>
              <p:txBody>
                <a:bodyPr/>
                <a:lstStyle/>
                <a:p>
                  <a:r>
                    <a:rPr lang="en-GB">
                      <a:noFill/>
                    </a:rPr>
                    <a:t> </a:t>
                  </a:r>
                </a:p>
              </p:txBody>
            </p:sp>
          </mc:Fallback>
        </mc:AlternateContent>
      </p:grpSp>
      <p:grpSp>
        <p:nvGrpSpPr>
          <p:cNvPr id="50" name="Group 49">
            <a:extLst>
              <a:ext uri="{FF2B5EF4-FFF2-40B4-BE49-F238E27FC236}">
                <a16:creationId xmlns:a16="http://schemas.microsoft.com/office/drawing/2014/main" id="{9B333768-F79D-0C4D-AB2C-405B10D154A5}"/>
              </a:ext>
            </a:extLst>
          </p:cNvPr>
          <p:cNvGrpSpPr/>
          <p:nvPr/>
        </p:nvGrpSpPr>
        <p:grpSpPr>
          <a:xfrm>
            <a:off x="8567314" y="3359721"/>
            <a:ext cx="1407204" cy="474310"/>
            <a:chOff x="7084639" y="3467814"/>
            <a:chExt cx="1407204" cy="474310"/>
          </a:xfrm>
        </p:grpSpPr>
        <p:sp>
          <p:nvSpPr>
            <p:cNvPr id="44" name="Rectangle 43">
              <a:extLst>
                <a:ext uri="{FF2B5EF4-FFF2-40B4-BE49-F238E27FC236}">
                  <a16:creationId xmlns:a16="http://schemas.microsoft.com/office/drawing/2014/main" id="{3B1DA0E0-D6A4-C644-A92F-B69FAE5394D0}"/>
                </a:ext>
              </a:extLst>
            </p:cNvPr>
            <p:cNvSpPr/>
            <p:nvPr/>
          </p:nvSpPr>
          <p:spPr>
            <a:xfrm>
              <a:off x="7084639" y="3477250"/>
              <a:ext cx="1374321" cy="46487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88F42438-0987-3047-8F6E-E503EA3828E2}"/>
                    </a:ext>
                  </a:extLst>
                </p:cNvPr>
                <p:cNvSpPr/>
                <p:nvPr/>
              </p:nvSpPr>
              <p:spPr>
                <a:xfrm>
                  <a:off x="7746639" y="3467814"/>
                  <a:ext cx="7452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charset="0"/>
                          </a:rPr>
                          <m:t>𝑆𝑖𝑐𝑘</m:t>
                        </m:r>
                        <m:d>
                          <m:dPr>
                            <m:ctrlPr>
                              <a:rPr lang="de-DE" sz="1200" i="1">
                                <a:solidFill>
                                  <a:schemeClr val="bg1"/>
                                </a:solidFill>
                                <a:latin typeface="Cambria Math" panose="02040503050406030204" pitchFamily="18" charset="0"/>
                              </a:rPr>
                            </m:ctrlPr>
                          </m:dPr>
                          <m:e>
                            <m:r>
                              <a:rPr lang="de-DE" sz="1200" i="1">
                                <a:solidFill>
                                  <a:schemeClr val="bg1"/>
                                </a:solidFill>
                                <a:latin typeface="Cambria Math" panose="02040503050406030204" pitchFamily="18" charset="0"/>
                              </a:rPr>
                              <m:t>𝑥</m:t>
                            </m:r>
                          </m:e>
                        </m:d>
                      </m:oMath>
                    </m:oMathPara>
                  </a14:m>
                  <a:endParaRPr lang="de-DE" sz="1200" dirty="0">
                    <a:solidFill>
                      <a:schemeClr val="bg1"/>
                    </a:solidFill>
                  </a:endParaRPr>
                </a:p>
                <a:p>
                  <a:pP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charset="0"/>
                          </a:rPr>
                          <m:t>𝐸𝑝𝑖𝑑</m:t>
                        </m:r>
                      </m:oMath>
                    </m:oMathPara>
                  </a14:m>
                  <a:endParaRPr lang="en-GB" sz="1200" dirty="0">
                    <a:solidFill>
                      <a:schemeClr val="bg1"/>
                    </a:solidFill>
                  </a:endParaRPr>
                </a:p>
              </p:txBody>
            </p:sp>
          </mc:Choice>
          <mc:Fallback xmlns="">
            <p:sp>
              <p:nvSpPr>
                <p:cNvPr id="33" name="Rectangle 32">
                  <a:extLst>
                    <a:ext uri="{FF2B5EF4-FFF2-40B4-BE49-F238E27FC236}">
                      <a16:creationId xmlns:a16="http://schemas.microsoft.com/office/drawing/2014/main" id="{88F42438-0987-3047-8F6E-E503EA3828E2}"/>
                    </a:ext>
                  </a:extLst>
                </p:cNvPr>
                <p:cNvSpPr>
                  <a:spLocks noRot="1" noChangeAspect="1" noMove="1" noResize="1" noEditPoints="1" noAdjustHandles="1" noChangeArrowheads="1" noChangeShapeType="1" noTextEdit="1"/>
                </p:cNvSpPr>
                <p:nvPr/>
              </p:nvSpPr>
              <p:spPr>
                <a:xfrm>
                  <a:off x="7746639" y="3467814"/>
                  <a:ext cx="745204" cy="461665"/>
                </a:xfrm>
                <a:prstGeom prst="rect">
                  <a:avLst/>
                </a:prstGeom>
                <a:blipFill>
                  <a:blip r:embed="rId5"/>
                  <a:stretch>
                    <a:fillRect b="-2703"/>
                  </a:stretch>
                </a:blipFill>
              </p:spPr>
              <p:txBody>
                <a:bodyPr/>
                <a:lstStyle/>
                <a:p>
                  <a:r>
                    <a:rPr lang="en-GB">
                      <a:noFill/>
                    </a:rPr>
                    <a:t> </a:t>
                  </a:r>
                </a:p>
              </p:txBody>
            </p:sp>
          </mc:Fallback>
        </mc:AlternateContent>
        <p:sp>
          <p:nvSpPr>
            <p:cNvPr id="35" name="Oval 34">
              <a:extLst>
                <a:ext uri="{FF2B5EF4-FFF2-40B4-BE49-F238E27FC236}">
                  <a16:creationId xmlns:a16="http://schemas.microsoft.com/office/drawing/2014/main" id="{146ADE9C-E84A-EE47-9974-F5A6BEA936CD}"/>
                </a:ext>
              </a:extLst>
            </p:cNvPr>
            <p:cNvSpPr/>
            <p:nvPr/>
          </p:nvSpPr>
          <p:spPr>
            <a:xfrm>
              <a:off x="7746639" y="367208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F12616BD-1193-664A-B788-151218435460}"/>
              </a:ext>
            </a:extLst>
          </p:cNvPr>
          <p:cNvGrpSpPr/>
          <p:nvPr/>
        </p:nvGrpSpPr>
        <p:grpSpPr>
          <a:xfrm>
            <a:off x="8567314" y="4541721"/>
            <a:ext cx="1374321" cy="575952"/>
            <a:chOff x="7101457" y="4895491"/>
            <a:chExt cx="1374321" cy="575952"/>
          </a:xfrm>
        </p:grpSpPr>
        <p:sp>
          <p:nvSpPr>
            <p:cNvPr id="42" name="Rectangle 41">
              <a:extLst>
                <a:ext uri="{FF2B5EF4-FFF2-40B4-BE49-F238E27FC236}">
                  <a16:creationId xmlns:a16="http://schemas.microsoft.com/office/drawing/2014/main" id="{851A16F5-FABC-E54D-9519-DA0518A709C1}"/>
                </a:ext>
              </a:extLst>
            </p:cNvPr>
            <p:cNvSpPr/>
            <p:nvPr/>
          </p:nvSpPr>
          <p:spPr>
            <a:xfrm>
              <a:off x="7101457" y="4895491"/>
              <a:ext cx="1374321" cy="5759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E3C5323-0214-FF4B-AE54-325FE29AF4AF}"/>
                    </a:ext>
                  </a:extLst>
                </p:cNvPr>
                <p:cNvSpPr/>
                <p:nvPr/>
              </p:nvSpPr>
              <p:spPr>
                <a:xfrm>
                  <a:off x="7541117" y="5092675"/>
                  <a:ext cx="4780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bg1"/>
                                </a:solidFill>
                                <a:latin typeface="Cambria Math" panose="02040503050406030204" pitchFamily="18" charset="0"/>
                              </a:rPr>
                            </m:ctrlPr>
                          </m:sSubPr>
                          <m:e>
                            <m:r>
                              <a:rPr lang="de-DE" i="1">
                                <a:solidFill>
                                  <a:schemeClr val="bg1"/>
                                </a:solidFill>
                                <a:latin typeface="Cambria Math" panose="02040503050406030204" pitchFamily="18" charset="0"/>
                              </a:rPr>
                              <m:t>𝑔</m:t>
                            </m:r>
                          </m:e>
                          <m:sub>
                            <m:r>
                              <a:rPr lang="de-DE" i="1">
                                <a:solidFill>
                                  <a:schemeClr val="bg1"/>
                                </a:solidFill>
                                <a:latin typeface="Cambria Math" panose="02040503050406030204" pitchFamily="18" charset="0"/>
                              </a:rPr>
                              <m:t>2</m:t>
                            </m:r>
                          </m:sub>
                        </m:sSub>
                      </m:oMath>
                    </m:oMathPara>
                  </a14:m>
                  <a:endParaRPr lang="en-GB" dirty="0">
                    <a:solidFill>
                      <a:schemeClr val="bg1"/>
                    </a:solidFill>
                  </a:endParaRPr>
                </a:p>
              </p:txBody>
            </p:sp>
          </mc:Choice>
          <mc:Fallback xmlns="">
            <p:sp>
              <p:nvSpPr>
                <p:cNvPr id="36" name="Rectangle 35">
                  <a:extLst>
                    <a:ext uri="{FF2B5EF4-FFF2-40B4-BE49-F238E27FC236}">
                      <a16:creationId xmlns:a16="http://schemas.microsoft.com/office/drawing/2014/main" id="{FE3C5323-0214-FF4B-AE54-325FE29AF4AF}"/>
                    </a:ext>
                  </a:extLst>
                </p:cNvPr>
                <p:cNvSpPr>
                  <a:spLocks noRot="1" noChangeAspect="1" noMove="1" noResize="1" noEditPoints="1" noAdjustHandles="1" noChangeArrowheads="1" noChangeShapeType="1" noTextEdit="1"/>
                </p:cNvSpPr>
                <p:nvPr/>
              </p:nvSpPr>
              <p:spPr>
                <a:xfrm>
                  <a:off x="7541117" y="5092675"/>
                  <a:ext cx="478080" cy="369332"/>
                </a:xfrm>
                <a:prstGeom prst="rect">
                  <a:avLst/>
                </a:prstGeom>
                <a:blipFill>
                  <a:blip r:embed="rId6"/>
                  <a:stretch>
                    <a:fillRect b="-6667"/>
                  </a:stretch>
                </a:blipFill>
              </p:spPr>
              <p:txBody>
                <a:bodyPr/>
                <a:lstStyle/>
                <a:p>
                  <a:r>
                    <a:rPr lang="en-GB">
                      <a:noFill/>
                    </a:rPr>
                    <a:t> </a:t>
                  </a:r>
                </a:p>
              </p:txBody>
            </p:sp>
          </mc:Fallback>
        </mc:AlternateContent>
        <p:cxnSp>
          <p:nvCxnSpPr>
            <p:cNvPr id="37" name="Straight Connector 36">
              <a:extLst>
                <a:ext uri="{FF2B5EF4-FFF2-40B4-BE49-F238E27FC236}">
                  <a16:creationId xmlns:a16="http://schemas.microsoft.com/office/drawing/2014/main" id="{C43DB20C-293C-4340-A044-9371DD56B365}"/>
                </a:ext>
              </a:extLst>
            </p:cNvPr>
            <p:cNvCxnSpPr>
              <a:cxnSpLocks/>
            </p:cNvCxnSpPr>
            <p:nvPr/>
          </p:nvCxnSpPr>
          <p:spPr>
            <a:xfrm flipV="1">
              <a:off x="7781439" y="4944951"/>
              <a:ext cx="0" cy="154541"/>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99FA0A5-DEF8-1144-A5A9-563F5F3F4789}"/>
              </a:ext>
            </a:extLst>
          </p:cNvPr>
          <p:cNvGrpSpPr/>
          <p:nvPr/>
        </p:nvGrpSpPr>
        <p:grpSpPr>
          <a:xfrm>
            <a:off x="10457354" y="4412780"/>
            <a:ext cx="1374321" cy="833835"/>
            <a:chOff x="7107738" y="5619167"/>
            <a:chExt cx="1374321" cy="833835"/>
          </a:xfrm>
        </p:grpSpPr>
        <p:sp>
          <p:nvSpPr>
            <p:cNvPr id="41" name="Rectangle 40">
              <a:extLst>
                <a:ext uri="{FF2B5EF4-FFF2-40B4-BE49-F238E27FC236}">
                  <a16:creationId xmlns:a16="http://schemas.microsoft.com/office/drawing/2014/main" id="{0C1251A3-E4C4-DC4D-B46B-D7878BDAFAD0}"/>
                </a:ext>
              </a:extLst>
            </p:cNvPr>
            <p:cNvSpPr/>
            <p:nvPr/>
          </p:nvSpPr>
          <p:spPr>
            <a:xfrm>
              <a:off x="7107738" y="5619167"/>
              <a:ext cx="1374321" cy="8165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1DFC7EE8-3014-3D4E-A353-4C436C6C8D34}"/>
                    </a:ext>
                  </a:extLst>
                </p:cNvPr>
                <p:cNvSpPr/>
                <p:nvPr/>
              </p:nvSpPr>
              <p:spPr>
                <a:xfrm>
                  <a:off x="7538441" y="6083670"/>
                  <a:ext cx="4780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bg1"/>
                                </a:solidFill>
                                <a:latin typeface="Cambria Math" panose="02040503050406030204" pitchFamily="18" charset="0"/>
                              </a:rPr>
                            </m:ctrlPr>
                          </m:sSubPr>
                          <m:e>
                            <m:r>
                              <a:rPr lang="de-DE" i="1">
                                <a:solidFill>
                                  <a:schemeClr val="bg1"/>
                                </a:solidFill>
                                <a:latin typeface="Cambria Math" panose="02040503050406030204" pitchFamily="18" charset="0"/>
                              </a:rPr>
                              <m:t>𝑔</m:t>
                            </m:r>
                          </m:e>
                          <m:sub>
                            <m:r>
                              <a:rPr lang="de-DE" i="1">
                                <a:solidFill>
                                  <a:schemeClr val="bg1"/>
                                </a:solidFill>
                                <a:latin typeface="Cambria Math" panose="02040503050406030204" pitchFamily="18" charset="0"/>
                              </a:rPr>
                              <m:t>2</m:t>
                            </m:r>
                          </m:sub>
                        </m:sSub>
                      </m:oMath>
                    </m:oMathPara>
                  </a14:m>
                  <a:endParaRPr lang="en-GB" dirty="0">
                    <a:solidFill>
                      <a:schemeClr val="bg1"/>
                    </a:solidFill>
                  </a:endParaRPr>
                </a:p>
              </p:txBody>
            </p:sp>
          </mc:Choice>
          <mc:Fallback xmlns="">
            <p:sp>
              <p:nvSpPr>
                <p:cNvPr id="38" name="Rectangle 37">
                  <a:extLst>
                    <a:ext uri="{FF2B5EF4-FFF2-40B4-BE49-F238E27FC236}">
                      <a16:creationId xmlns:a16="http://schemas.microsoft.com/office/drawing/2014/main" id="{1DFC7EE8-3014-3D4E-A353-4C436C6C8D34}"/>
                    </a:ext>
                  </a:extLst>
                </p:cNvPr>
                <p:cNvSpPr>
                  <a:spLocks noRot="1" noChangeAspect="1" noMove="1" noResize="1" noEditPoints="1" noAdjustHandles="1" noChangeArrowheads="1" noChangeShapeType="1" noTextEdit="1"/>
                </p:cNvSpPr>
                <p:nvPr/>
              </p:nvSpPr>
              <p:spPr>
                <a:xfrm>
                  <a:off x="7538441" y="6083670"/>
                  <a:ext cx="478080" cy="369332"/>
                </a:xfrm>
                <a:prstGeom prst="rect">
                  <a:avLst/>
                </a:prstGeom>
                <a:blipFill>
                  <a:blip r:embed="rId7"/>
                  <a:stretch>
                    <a:fillRect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2CA8611B-56E6-3847-B5E2-AF96D18B933C}"/>
                    </a:ext>
                  </a:extLst>
                </p:cNvPr>
                <p:cNvSpPr/>
                <p:nvPr/>
              </p:nvSpPr>
              <p:spPr>
                <a:xfrm>
                  <a:off x="7255882" y="5650740"/>
                  <a:ext cx="1065473" cy="5107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0" rtlCol="0" anchor="ctr">
                  <a:spAutoFit/>
                </a:bodyPr>
                <a:lstStyle/>
                <a:p>
                  <a:pP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charset="0"/>
                          </a:rPr>
                          <m:t>𝐸𝑝𝑖𝑑</m:t>
                        </m:r>
                        <m:r>
                          <a:rPr lang="de-DE" sz="1200" i="1">
                            <a:solidFill>
                              <a:schemeClr val="bg1"/>
                            </a:solidFill>
                            <a:latin typeface="Cambria Math" panose="02040503050406030204" pitchFamily="18" charset="0"/>
                          </a:rPr>
                          <m:t>,</m:t>
                        </m:r>
                        <m:r>
                          <a:rPr lang="de-DE" sz="1200" i="1">
                            <a:solidFill>
                              <a:schemeClr val="bg1"/>
                            </a:solidFill>
                            <a:latin typeface="Cambria Math" charset="0"/>
                          </a:rPr>
                          <m:t>𝑆𝑖𝑐𝑘</m:t>
                        </m:r>
                        <m:d>
                          <m:dPr>
                            <m:ctrlPr>
                              <a:rPr lang="de-DE" sz="1200" i="1">
                                <a:solidFill>
                                  <a:schemeClr val="bg1"/>
                                </a:solidFill>
                                <a:latin typeface="Cambria Math" panose="02040503050406030204" pitchFamily="18" charset="0"/>
                              </a:rPr>
                            </m:ctrlPr>
                          </m:dPr>
                          <m:e>
                            <m:r>
                              <a:rPr lang="de-DE" sz="1200" i="1">
                                <a:solidFill>
                                  <a:schemeClr val="bg1"/>
                                </a:solidFill>
                                <a:latin typeface="Cambria Math" panose="02040503050406030204" pitchFamily="18" charset="0"/>
                              </a:rPr>
                              <m:t>𝑥</m:t>
                            </m:r>
                          </m:e>
                        </m:d>
                        <m:r>
                          <a:rPr lang="de-DE" sz="1200" i="1">
                            <a:solidFill>
                              <a:schemeClr val="bg1"/>
                            </a:solidFill>
                            <a:latin typeface="Cambria Math" panose="02040503050406030204" pitchFamily="18" charset="0"/>
                          </a:rPr>
                          <m:t>,</m:t>
                        </m:r>
                      </m:oMath>
                    </m:oMathPara>
                  </a14:m>
                  <a:endParaRPr lang="de-DE" sz="120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panose="02040503050406030204" pitchFamily="18" charset="0"/>
                          </a:rPr>
                          <m:t>𝑇𝑟𝑎𝑣𝑒𝑙</m:t>
                        </m:r>
                        <m:d>
                          <m:dPr>
                            <m:ctrlPr>
                              <a:rPr lang="de-DE" sz="1200" i="1">
                                <a:solidFill>
                                  <a:schemeClr val="bg1"/>
                                </a:solidFill>
                                <a:latin typeface="Cambria Math" panose="02040503050406030204" pitchFamily="18" charset="0"/>
                              </a:rPr>
                            </m:ctrlPr>
                          </m:dPr>
                          <m:e>
                            <m:r>
                              <a:rPr lang="de-DE" sz="1200" i="1">
                                <a:solidFill>
                                  <a:schemeClr val="bg1"/>
                                </a:solidFill>
                                <a:latin typeface="Cambria Math" panose="02040503050406030204" pitchFamily="18" charset="0"/>
                              </a:rPr>
                              <m:t>𝑥</m:t>
                            </m:r>
                          </m:e>
                        </m:d>
                      </m:oMath>
                    </m:oMathPara>
                  </a14:m>
                  <a:endParaRPr lang="de-DE" sz="1200" i="1" dirty="0">
                    <a:solidFill>
                      <a:schemeClr val="bg1"/>
                    </a:solidFill>
                    <a:latin typeface="Cambria Math" panose="02040503050406030204" pitchFamily="18" charset="0"/>
                  </a:endParaRPr>
                </a:p>
              </p:txBody>
            </p:sp>
          </mc:Choice>
          <mc:Fallback xmlns="">
            <p:sp>
              <p:nvSpPr>
                <p:cNvPr id="39" name="Rounded Rectangle 38">
                  <a:extLst>
                    <a:ext uri="{FF2B5EF4-FFF2-40B4-BE49-F238E27FC236}">
                      <a16:creationId xmlns:a16="http://schemas.microsoft.com/office/drawing/2014/main" id="{2CA8611B-56E6-3847-B5E2-AF96D18B933C}"/>
                    </a:ext>
                  </a:extLst>
                </p:cNvPr>
                <p:cNvSpPr>
                  <a:spLocks noRot="1" noChangeAspect="1" noMove="1" noResize="1" noEditPoints="1" noAdjustHandles="1" noChangeArrowheads="1" noChangeShapeType="1" noTextEdit="1"/>
                </p:cNvSpPr>
                <p:nvPr/>
              </p:nvSpPr>
              <p:spPr>
                <a:xfrm>
                  <a:off x="7255882" y="5650740"/>
                  <a:ext cx="1065473" cy="510778"/>
                </a:xfrm>
                <a:prstGeom prst="roundRect">
                  <a:avLst/>
                </a:prstGeom>
                <a:blipFill>
                  <a:blip r:embed="rId8"/>
                  <a:stretch>
                    <a:fillRect/>
                  </a:stretch>
                </a:blipFill>
                <a:ln>
                  <a:solidFill>
                    <a:schemeClr val="bg1"/>
                  </a:solidFill>
                </a:ln>
              </p:spPr>
              <p:txBody>
                <a:bodyPr/>
                <a:lstStyle/>
                <a:p>
                  <a:r>
                    <a:rPr lang="en-GB">
                      <a:noFill/>
                    </a:rPr>
                    <a:t> </a:t>
                  </a:r>
                </a:p>
              </p:txBody>
            </p:sp>
          </mc:Fallback>
        </mc:AlternateContent>
      </p:grpSp>
      <p:cxnSp>
        <p:nvCxnSpPr>
          <p:cNvPr id="57" name="Straight Arrow Connector 56">
            <a:extLst>
              <a:ext uri="{FF2B5EF4-FFF2-40B4-BE49-F238E27FC236}">
                <a16:creationId xmlns:a16="http://schemas.microsoft.com/office/drawing/2014/main" id="{27F65B20-B70F-7449-96E6-60D63D669BC2}"/>
              </a:ext>
            </a:extLst>
          </p:cNvPr>
          <p:cNvCxnSpPr>
            <a:cxnSpLocks/>
            <a:stCxn id="46" idx="3"/>
            <a:endCxn id="45" idx="1"/>
          </p:cNvCxnSpPr>
          <p:nvPr/>
        </p:nvCxnSpPr>
        <p:spPr>
          <a:xfrm>
            <a:off x="9941179" y="2580625"/>
            <a:ext cx="516175" cy="0"/>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F052A6-4653-E543-BAAA-15B2E88BCEB8}"/>
              </a:ext>
            </a:extLst>
          </p:cNvPr>
          <p:cNvCxnSpPr>
            <a:cxnSpLocks/>
            <a:stCxn id="44" idx="3"/>
            <a:endCxn id="43" idx="1"/>
          </p:cNvCxnSpPr>
          <p:nvPr/>
        </p:nvCxnSpPr>
        <p:spPr>
          <a:xfrm flipV="1">
            <a:off x="9941635" y="3596877"/>
            <a:ext cx="515719" cy="4717"/>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4C2DD58-B3CA-C94E-8EDB-104AD621649B}"/>
              </a:ext>
            </a:extLst>
          </p:cNvPr>
          <p:cNvCxnSpPr>
            <a:cxnSpLocks/>
            <a:stCxn id="42" idx="3"/>
            <a:endCxn id="41" idx="1"/>
          </p:cNvCxnSpPr>
          <p:nvPr/>
        </p:nvCxnSpPr>
        <p:spPr>
          <a:xfrm flipV="1">
            <a:off x="9941635" y="4821079"/>
            <a:ext cx="515719" cy="8618"/>
          </a:xfrm>
          <a:prstGeom prst="straightConnector1">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473DCE5-1FBD-0F49-856B-32D189D3DEE3}"/>
              </a:ext>
            </a:extLst>
          </p:cNvPr>
          <p:cNvGrpSpPr/>
          <p:nvPr/>
        </p:nvGrpSpPr>
        <p:grpSpPr>
          <a:xfrm>
            <a:off x="8566858" y="2304911"/>
            <a:ext cx="1431177" cy="551427"/>
            <a:chOff x="8610716" y="2000772"/>
            <a:chExt cx="1431177" cy="551427"/>
          </a:xfrm>
        </p:grpSpPr>
        <p:sp>
          <p:nvSpPr>
            <p:cNvPr id="46" name="Rectangle 45">
              <a:extLst>
                <a:ext uri="{FF2B5EF4-FFF2-40B4-BE49-F238E27FC236}">
                  <a16:creationId xmlns:a16="http://schemas.microsoft.com/office/drawing/2014/main" id="{B2FB85EE-66A0-6840-9150-23AFC482BF4C}"/>
                </a:ext>
              </a:extLst>
            </p:cNvPr>
            <p:cNvSpPr/>
            <p:nvPr/>
          </p:nvSpPr>
          <p:spPr>
            <a:xfrm>
              <a:off x="8610716" y="2000772"/>
              <a:ext cx="1374321" cy="55142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0AF2CE1-B96E-CA48-AF3D-479C865EC460}"/>
                    </a:ext>
                  </a:extLst>
                </p:cNvPr>
                <p:cNvSpPr/>
                <p:nvPr/>
              </p:nvSpPr>
              <p:spPr>
                <a:xfrm>
                  <a:off x="9496487" y="2153210"/>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a:solidFill>
                              <a:schemeClr val="bg1"/>
                            </a:solidFill>
                            <a:latin typeface="Cambria Math" panose="02040503050406030204" pitchFamily="18" charset="0"/>
                            <a:ea typeface="Cambria Math" panose="02040503050406030204" pitchFamily="18" charset="0"/>
                          </a:rPr>
                          <m:t>𝐸𝑝𝑖𝑑</m:t>
                        </m:r>
                      </m:oMath>
                    </m:oMathPara>
                  </a14:m>
                  <a:endParaRPr lang="en-GB" sz="1200" dirty="0">
                    <a:solidFill>
                      <a:schemeClr val="bg1"/>
                    </a:solidFill>
                  </a:endParaRPr>
                </a:p>
              </p:txBody>
            </p:sp>
          </mc:Choice>
          <mc:Fallback xmlns="">
            <p:sp>
              <p:nvSpPr>
                <p:cNvPr id="10" name="Rectangle 9">
                  <a:extLst>
                    <a:ext uri="{FF2B5EF4-FFF2-40B4-BE49-F238E27FC236}">
                      <a16:creationId xmlns:a16="http://schemas.microsoft.com/office/drawing/2014/main" id="{50AF2CE1-B96E-CA48-AF3D-479C865EC460}"/>
                    </a:ext>
                  </a:extLst>
                </p:cNvPr>
                <p:cNvSpPr>
                  <a:spLocks noRot="1" noChangeAspect="1" noMove="1" noResize="1" noEditPoints="1" noAdjustHandles="1" noChangeArrowheads="1" noChangeShapeType="1" noTextEdit="1"/>
                </p:cNvSpPr>
                <p:nvPr/>
              </p:nvSpPr>
              <p:spPr>
                <a:xfrm>
                  <a:off x="9496487" y="2153210"/>
                  <a:ext cx="545406" cy="276999"/>
                </a:xfrm>
                <a:prstGeom prst="rect">
                  <a:avLst/>
                </a:prstGeom>
                <a:blipFill>
                  <a:blip r:embed="rId9"/>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8521634-B183-B843-AB48-FF158B1ECA2A}"/>
                    </a:ext>
                  </a:extLst>
                </p:cNvPr>
                <p:cNvSpPr txBox="1">
                  <a:spLocks/>
                </p:cNvSpPr>
                <p:nvPr/>
              </p:nvSpPr>
              <p:spPr>
                <a:xfrm>
                  <a:off x="9050820" y="2019708"/>
                  <a:ext cx="504000" cy="504000"/>
                </a:xfrm>
                <a:prstGeom prst="ellipse">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solidFill>
                              <a:schemeClr val="bg1"/>
                            </a:solidFill>
                            <a:latin typeface="Cambria Math" panose="02040503050406030204" pitchFamily="18" charset="0"/>
                            <a:ea typeface="Cambria Math" panose="02040503050406030204" pitchFamily="18" charset="0"/>
                          </a:rPr>
                          <m:t>∀</m:t>
                        </m:r>
                        <m:r>
                          <a:rPr lang="de-DE" sz="1200" b="0" i="1" smtClean="0">
                            <a:solidFill>
                              <a:schemeClr val="bg1"/>
                            </a:solidFill>
                            <a:latin typeface="Cambria Math" panose="02040503050406030204" pitchFamily="18" charset="0"/>
                            <a:ea typeface="Cambria Math" panose="02040503050406030204" pitchFamily="18" charset="0"/>
                          </a:rPr>
                          <m:t>𝑥</m:t>
                        </m:r>
                        <m:r>
                          <a:rPr lang="de-DE" sz="1200" i="1">
                            <a:solidFill>
                              <a:schemeClr val="bg1"/>
                            </a:solidFill>
                            <a:latin typeface="Cambria Math" panose="02040503050406030204" pitchFamily="18" charset="0"/>
                            <a:ea typeface="Cambria Math" panose="02040503050406030204" pitchFamily="18" charset="0"/>
                          </a:rPr>
                          <m:t> :⊤</m:t>
                        </m:r>
                      </m:oMath>
                    </m:oMathPara>
                  </a14:m>
                  <a:endParaRPr lang="en-GB" sz="1200" dirty="0">
                    <a:solidFill>
                      <a:schemeClr val="bg1"/>
                    </a:solidFill>
                  </a:endParaRPr>
                </a:p>
              </p:txBody>
            </p:sp>
          </mc:Choice>
          <mc:Fallback xmlns="">
            <p:sp>
              <p:nvSpPr>
                <p:cNvPr id="40" name="TextBox 39">
                  <a:extLst>
                    <a:ext uri="{FF2B5EF4-FFF2-40B4-BE49-F238E27FC236}">
                      <a16:creationId xmlns:a16="http://schemas.microsoft.com/office/drawing/2014/main" id="{28521634-B183-B843-AB48-FF158B1ECA2A}"/>
                    </a:ext>
                  </a:extLst>
                </p:cNvPr>
                <p:cNvSpPr txBox="1">
                  <a:spLocks noRot="1" noChangeAspect="1" noMove="1" noResize="1" noEditPoints="1" noAdjustHandles="1" noChangeArrowheads="1" noChangeShapeType="1" noTextEdit="1"/>
                </p:cNvSpPr>
                <p:nvPr/>
              </p:nvSpPr>
              <p:spPr>
                <a:xfrm>
                  <a:off x="9050820" y="2019708"/>
                  <a:ext cx="504000" cy="504000"/>
                </a:xfrm>
                <a:prstGeom prst="ellipse">
                  <a:avLst/>
                </a:prstGeom>
                <a:blipFill>
                  <a:blip r:embed="rId10"/>
                  <a:stretch>
                    <a:fillRect/>
                  </a:stretch>
                </a:blipFill>
                <a:ln w="9525" cap="flat" cmpd="sng" algn="ctr">
                  <a:solidFill>
                    <a:schemeClr val="bg1"/>
                  </a:solidFill>
                  <a:prstDash val="solid"/>
                  <a:round/>
                  <a:headEnd type="none" w="med" len="med"/>
                  <a:tailEnd type="none" w="med" len="med"/>
                </a:ln>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61605994-7E07-0608-1A43-A396A18F4E6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34947305-E3AB-D222-7619-4E1BBD638899}"/>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928F6AB4-2152-16BF-9292-D1FC94ED7516}"/>
              </a:ext>
            </a:extLst>
          </p:cNvPr>
          <p:cNvSpPr>
            <a:spLocks noGrp="1"/>
          </p:cNvSpPr>
          <p:nvPr>
            <p:ph type="sldNum" sz="quarter" idx="11"/>
          </p:nvPr>
        </p:nvSpPr>
        <p:spPr/>
        <p:txBody>
          <a:bodyPr/>
          <a:lstStyle/>
          <a:p>
            <a:fld id="{EB1502E6-D9AE-3544-B6D5-378AAA0B915F}" type="slidenum">
              <a:rPr lang="de-DE" altLang="de-DE" smtClean="0"/>
              <a:pPr/>
              <a:t>23</a:t>
            </a:fld>
            <a:endParaRPr lang="de-DE" altLang="de-DE" dirty="0"/>
          </a:p>
        </p:txBody>
      </p:sp>
    </p:spTree>
    <p:extLst>
      <p:ext uri="{BB962C8B-B14F-4D97-AF65-F5344CB8AC3E}">
        <p14:creationId xmlns:p14="http://schemas.microsoft.com/office/powerpoint/2010/main" val="1172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FO Dtree ➝ FO Jtree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D049D5-0F6E-7B41-87C6-3EE496A947D3}"/>
                  </a:ext>
                </a:extLst>
              </p:cNvPr>
              <p:cNvSpPr>
                <a:spLocks noGrp="1"/>
              </p:cNvSpPr>
              <p:nvPr>
                <p:ph type="body" sz="quarter" idx="13"/>
              </p:nvPr>
            </p:nvSpPr>
            <p:spPr/>
            <p:txBody>
              <a:bodyPr>
                <a:normAutofit/>
              </a:bodyPr>
              <a:lstStyle/>
              <a:p>
                <a:r>
                  <a:rPr lang="en-GB" dirty="0"/>
                  <a:t>Forming an FO jtree </a:t>
                </a:r>
                <a14:m>
                  <m:oMath xmlns:m="http://schemas.openxmlformats.org/officeDocument/2006/math">
                    <m:r>
                      <a:rPr lang="en-GB" i="1" dirty="0">
                        <a:latin typeface="Cambria Math" panose="02040503050406030204" pitchFamily="18" charset="0"/>
                      </a:rPr>
                      <m:t>𝐽</m:t>
                    </m:r>
                  </m:oMath>
                </a14:m>
                <a:r>
                  <a:rPr lang="en-GB" dirty="0"/>
                  <a:t> from an FO dtree </a:t>
                </a:r>
                <a14:m>
                  <m:oMath xmlns:m="http://schemas.openxmlformats.org/officeDocument/2006/math">
                    <m:r>
                      <a:rPr lang="en-GB" i="1" dirty="0" smtClean="0">
                        <a:latin typeface="Cambria Math" panose="02040503050406030204" pitchFamily="18" charset="0"/>
                      </a:rPr>
                      <m:t>𝑇</m:t>
                    </m:r>
                  </m:oMath>
                </a14:m>
                <a:r>
                  <a:rPr lang="en-GB" dirty="0"/>
                  <a:t> of a model </a:t>
                </a:r>
                <a14:m>
                  <m:oMath xmlns:m="http://schemas.openxmlformats.org/officeDocument/2006/math">
                    <m:r>
                      <a:rPr lang="en-GB" i="1" dirty="0" smtClean="0">
                        <a:latin typeface="Cambria Math" panose="02040503050406030204" pitchFamily="18" charset="0"/>
                      </a:rPr>
                      <m:t>𝐺</m:t>
                    </m:r>
                  </m:oMath>
                </a14:m>
                <a:endParaRPr lang="en-GB" dirty="0"/>
              </a:p>
              <a:p>
                <a:r>
                  <a:rPr lang="en-GB" dirty="0"/>
                  <a:t>Nodes of </a:t>
                </a:r>
                <a14:m>
                  <m:oMath xmlns:m="http://schemas.openxmlformats.org/officeDocument/2006/math">
                    <m:r>
                      <a:rPr lang="en-GB" i="1" dirty="0" smtClean="0">
                        <a:latin typeface="Cambria Math" panose="02040503050406030204" pitchFamily="18" charset="0"/>
                      </a:rPr>
                      <m:t>𝐽</m:t>
                    </m:r>
                  </m:oMath>
                </a14:m>
                <a:endParaRPr lang="en-GB" dirty="0"/>
              </a:p>
              <a:p>
                <a:pPr lvl="1"/>
                <a:r>
                  <a:rPr lang="en-GB" dirty="0"/>
                  <a:t>Parclusters resulting from clusters of </a:t>
                </a:r>
                <a14:m>
                  <m:oMath xmlns:m="http://schemas.openxmlformats.org/officeDocument/2006/math">
                    <m:r>
                      <a:rPr lang="en-GB" i="1" dirty="0">
                        <a:latin typeface="Cambria Math" panose="02040503050406030204" pitchFamily="18" charset="0"/>
                      </a:rPr>
                      <m:t>𝑇</m:t>
                    </m:r>
                  </m:oMath>
                </a14:m>
                <a:r>
                  <a:rPr lang="en-GB" dirty="0"/>
                  <a:t> as shown on previous slide</a:t>
                </a:r>
              </a:p>
              <a:p>
                <a:pPr lvl="2"/>
                <a:r>
                  <a:rPr lang="en-GB" dirty="0"/>
                  <a:t>Each parcluster has a source node in </a:t>
                </a:r>
                <a14:m>
                  <m:oMath xmlns:m="http://schemas.openxmlformats.org/officeDocument/2006/math">
                    <m:r>
                      <a:rPr lang="en-GB" i="1" dirty="0">
                        <a:latin typeface="Cambria Math" panose="02040503050406030204" pitchFamily="18" charset="0"/>
                      </a:rPr>
                      <m:t>𝑇</m:t>
                    </m:r>
                  </m:oMath>
                </a14:m>
                <a:endParaRPr lang="en-GB" dirty="0"/>
              </a:p>
              <a:p>
                <a:r>
                  <a:rPr lang="en-GB" dirty="0"/>
                  <a:t>Edges of </a:t>
                </a:r>
                <a14:m>
                  <m:oMath xmlns:m="http://schemas.openxmlformats.org/officeDocument/2006/math">
                    <m:r>
                      <a:rPr lang="en-GB" i="1" dirty="0">
                        <a:latin typeface="Cambria Math" panose="02040503050406030204" pitchFamily="18" charset="0"/>
                      </a:rPr>
                      <m:t>𝐽</m:t>
                    </m:r>
                  </m:oMath>
                </a14:m>
                <a:endParaRPr lang="en-GB" dirty="0"/>
              </a:p>
              <a:p>
                <a:pPr lvl="1"/>
                <a:r>
                  <a:rPr lang="en-GB" dirty="0"/>
                  <a:t>Add an edge between two parclusters whenever there is an edge between the source nodes of the two parclusters in </a:t>
                </a:r>
                <a14:m>
                  <m:oMath xmlns:m="http://schemas.openxmlformats.org/officeDocument/2006/math">
                    <m:r>
                      <a:rPr lang="en-GB" i="1" dirty="0">
                        <a:latin typeface="Cambria Math" panose="02040503050406030204" pitchFamily="18" charset="0"/>
                      </a:rPr>
                      <m:t>𝑇</m:t>
                    </m:r>
                  </m:oMath>
                </a14:m>
                <a:endParaRPr lang="en-GB" dirty="0"/>
              </a:p>
            </p:txBody>
          </p:sp>
        </mc:Choice>
        <mc:Fallback xmlns="">
          <p:sp>
            <p:nvSpPr>
              <p:cNvPr id="3" name="Content Placeholder 2">
                <a:extLst>
                  <a:ext uri="{FF2B5EF4-FFF2-40B4-BE49-F238E27FC236}">
                    <a16:creationId xmlns:a16="http://schemas.microsoft.com/office/drawing/2014/main" id="{55D049D5-0F6E-7B41-87C6-3EE496A947D3}"/>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A5358ABE-9C82-EE89-87A0-466E0E127C61}"/>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70D844C3-3676-0222-8F59-EC65BB05B013}"/>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56076266-1ECA-A3CC-E005-3E4C193CEE98}"/>
              </a:ext>
            </a:extLst>
          </p:cNvPr>
          <p:cNvSpPr>
            <a:spLocks noGrp="1"/>
          </p:cNvSpPr>
          <p:nvPr>
            <p:ph type="sldNum" sz="quarter" idx="11"/>
          </p:nvPr>
        </p:nvSpPr>
        <p:spPr/>
        <p:txBody>
          <a:bodyPr/>
          <a:lstStyle/>
          <a:p>
            <a:fld id="{EB1502E6-D9AE-3544-B6D5-378AAA0B915F}" type="slidenum">
              <a:rPr lang="de-DE" altLang="de-DE" smtClean="0"/>
              <a:pPr/>
              <a:t>24</a:t>
            </a:fld>
            <a:endParaRPr lang="de-DE" altLang="de-DE" dirty="0"/>
          </a:p>
        </p:txBody>
      </p:sp>
    </p:spTree>
    <p:extLst>
      <p:ext uri="{BB962C8B-B14F-4D97-AF65-F5344CB8AC3E}">
        <p14:creationId xmlns:p14="http://schemas.microsoft.com/office/powerpoint/2010/main" val="382502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720CA9-206D-F0F1-B247-1E4E8CB19686}"/>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FO Dtree ➝ FO Jtree</a:t>
            </a:r>
          </a:p>
        </p:txBody>
      </p:sp>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Result after transformation</a:t>
            </a:r>
          </a:p>
          <a:p>
            <a:pPr lvl="1"/>
            <a:r>
              <a:rPr lang="en-GB" dirty="0">
                <a:solidFill>
                  <a:schemeClr val="accent1"/>
                </a:solidFill>
              </a:rPr>
              <a:t>Fulfils the three jtree properties</a:t>
            </a:r>
          </a:p>
          <a:p>
            <a:pPr lvl="1"/>
            <a:r>
              <a:rPr lang="en-GB" dirty="0">
                <a:solidFill>
                  <a:srgbClr val="FFC000"/>
                </a:solidFill>
              </a:rPr>
              <a:t>But is not minimal</a:t>
            </a:r>
          </a:p>
        </p:txBody>
      </p:sp>
      <p:grpSp>
        <p:nvGrpSpPr>
          <p:cNvPr id="89" name="Group 88">
            <a:extLst>
              <a:ext uri="{FF2B5EF4-FFF2-40B4-BE49-F238E27FC236}">
                <a16:creationId xmlns:a16="http://schemas.microsoft.com/office/drawing/2014/main" id="{1E6976E1-AB1F-A441-ABB9-BABC9987EE01}"/>
              </a:ext>
            </a:extLst>
          </p:cNvPr>
          <p:cNvGrpSpPr/>
          <p:nvPr/>
        </p:nvGrpSpPr>
        <p:grpSpPr>
          <a:xfrm>
            <a:off x="7048506" y="2406746"/>
            <a:ext cx="4820224" cy="3502517"/>
            <a:chOff x="7048506" y="2406746"/>
            <a:chExt cx="4820224" cy="3502517"/>
          </a:xfrm>
        </p:grpSpPr>
        <p:sp>
          <p:nvSpPr>
            <p:cNvPr id="90" name="TextBox 89">
              <a:extLst>
                <a:ext uri="{FF2B5EF4-FFF2-40B4-BE49-F238E27FC236}">
                  <a16:creationId xmlns:a16="http://schemas.microsoft.com/office/drawing/2014/main" id="{7F455B63-0740-0742-980D-64D4AF4746D4}"/>
                </a:ext>
              </a:extLst>
            </p:cNvPr>
            <p:cNvSpPr txBox="1"/>
            <p:nvPr/>
          </p:nvSpPr>
          <p:spPr>
            <a:xfrm>
              <a:off x="9950409" y="2406746"/>
              <a:ext cx="445956" cy="276999"/>
            </a:xfrm>
            <a:prstGeom prst="rect">
              <a:avLst/>
            </a:prstGeom>
            <a:noFill/>
          </p:spPr>
          <p:txBody>
            <a:bodyPr wrap="none" rtlCol="0">
              <a:spAutoFit/>
            </a:bodyPr>
            <a:lstStyle/>
            <a:p>
              <a:r>
                <a:rPr lang="en-GB" sz="1200" i="1" dirty="0"/>
                <a:t>root</a:t>
              </a:r>
            </a:p>
          </p:txBody>
        </p: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C4C0B3F8-8BE5-7540-A4C2-5ED097BF766D}"/>
                    </a:ext>
                  </a:extLst>
                </p:cNvPr>
                <p:cNvSpPr/>
                <p:nvPr/>
              </p:nvSpPr>
              <p:spPr>
                <a:xfrm>
                  <a:off x="11068193" y="5536902"/>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51" name="Rectangle 450">
                  <a:extLst>
                    <a:ext uri="{FF2B5EF4-FFF2-40B4-BE49-F238E27FC236}">
                      <a16:creationId xmlns:a16="http://schemas.microsoft.com/office/drawing/2014/main" id="{4D381877-8A70-5144-A592-522BFA26AA11}"/>
                    </a:ext>
                  </a:extLst>
                </p:cNvPr>
                <p:cNvSpPr>
                  <a:spLocks noRot="1" noChangeAspect="1" noMove="1" noResize="1" noEditPoints="1" noAdjustHandles="1" noChangeArrowheads="1" noChangeShapeType="1" noTextEdit="1"/>
                </p:cNvSpPr>
                <p:nvPr/>
              </p:nvSpPr>
              <p:spPr>
                <a:xfrm>
                  <a:off x="11068193" y="5536902"/>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92" name="Straight Connector 91">
              <a:extLst>
                <a:ext uri="{FF2B5EF4-FFF2-40B4-BE49-F238E27FC236}">
                  <a16:creationId xmlns:a16="http://schemas.microsoft.com/office/drawing/2014/main" id="{7975C59E-40D7-A549-8BB0-00BCE461274C}"/>
                </a:ext>
              </a:extLst>
            </p:cNvPr>
            <p:cNvCxnSpPr>
              <a:cxnSpLocks/>
              <a:stCxn id="149" idx="0"/>
              <a:endCxn id="100" idx="5"/>
            </p:cNvCxnSpPr>
            <p:nvPr/>
          </p:nvCxnSpPr>
          <p:spPr>
            <a:xfrm flipH="1" flipV="1">
              <a:off x="8490339" y="3947076"/>
              <a:ext cx="524137" cy="34978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33334DE-9593-DF49-AF2B-8A30C3035766}"/>
                </a:ext>
              </a:extLst>
            </p:cNvPr>
            <p:cNvCxnSpPr>
              <a:cxnSpLocks/>
              <a:stCxn id="91" idx="0"/>
              <a:endCxn id="102" idx="4"/>
            </p:cNvCxnSpPr>
            <p:nvPr/>
          </p:nvCxnSpPr>
          <p:spPr>
            <a:xfrm flipV="1">
              <a:off x="11304572" y="5202013"/>
              <a:ext cx="1" cy="33488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88EA2EE-71DB-FE45-9F2C-C855DC5061DB}"/>
                </a:ext>
              </a:extLst>
            </p:cNvPr>
            <p:cNvCxnSpPr>
              <a:cxnSpLocks/>
              <a:stCxn id="102" idx="0"/>
              <a:endCxn id="105" idx="4"/>
            </p:cNvCxnSpPr>
            <p:nvPr/>
          </p:nvCxnSpPr>
          <p:spPr>
            <a:xfrm flipH="1" flipV="1">
              <a:off x="11304572" y="4795997"/>
              <a:ext cx="1" cy="33409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8BD56D5-AE82-5246-B860-1BC4F59B4824}"/>
                </a:ext>
              </a:extLst>
            </p:cNvPr>
            <p:cNvCxnSpPr>
              <a:cxnSpLocks/>
              <a:stCxn id="103" idx="0"/>
              <a:endCxn id="99" idx="5"/>
            </p:cNvCxnSpPr>
            <p:nvPr/>
          </p:nvCxnSpPr>
          <p:spPr>
            <a:xfrm flipH="1" flipV="1">
              <a:off x="10186449" y="2703496"/>
              <a:ext cx="1118123" cy="34527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542261D-6906-974C-B2E9-41E43BA99875}"/>
                </a:ext>
              </a:extLst>
            </p:cNvPr>
            <p:cNvCxnSpPr>
              <a:cxnSpLocks/>
              <a:stCxn id="107" idx="0"/>
              <a:endCxn id="99" idx="3"/>
            </p:cNvCxnSpPr>
            <p:nvPr/>
          </p:nvCxnSpPr>
          <p:spPr>
            <a:xfrm flipV="1">
              <a:off x="8464909" y="2703496"/>
              <a:ext cx="1670681" cy="345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6CD6880F-A6D0-F54F-B667-4F2560F1FE76}"/>
                    </a:ext>
                  </a:extLst>
                </p:cNvPr>
                <p:cNvSpPr/>
                <p:nvPr/>
              </p:nvSpPr>
              <p:spPr>
                <a:xfrm>
                  <a:off x="9921979" y="553690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97" name="Rectangle 96">
                  <a:extLst>
                    <a:ext uri="{FF2B5EF4-FFF2-40B4-BE49-F238E27FC236}">
                      <a16:creationId xmlns:a16="http://schemas.microsoft.com/office/drawing/2014/main" id="{6CD6880F-A6D0-F54F-B667-4F2560F1FE76}"/>
                    </a:ext>
                  </a:extLst>
                </p:cNvPr>
                <p:cNvSpPr>
                  <a:spLocks noRot="1" noChangeAspect="1" noMove="1" noResize="1" noEditPoints="1" noAdjustHandles="1" noChangeArrowheads="1" noChangeShapeType="1" noTextEdit="1"/>
                </p:cNvSpPr>
                <p:nvPr/>
              </p:nvSpPr>
              <p:spPr>
                <a:xfrm>
                  <a:off x="9921979" y="5536902"/>
                  <a:ext cx="478080" cy="369012"/>
                </a:xfrm>
                <a:prstGeom prst="rect">
                  <a:avLst/>
                </a:prstGeom>
                <a:blipFill>
                  <a:blip r:embed="rId5"/>
                  <a:stretch>
                    <a:fillRect b="-6667"/>
                  </a:stretch>
                </a:blipFill>
              </p:spPr>
              <p:txBody>
                <a:bodyPr/>
                <a:lstStyle/>
                <a:p>
                  <a:r>
                    <a:rPr lang="en-GB">
                      <a:noFill/>
                    </a:rPr>
                    <a:t> </a:t>
                  </a:r>
                </a:p>
              </p:txBody>
            </p:sp>
          </mc:Fallback>
        </mc:AlternateContent>
        <p:cxnSp>
          <p:nvCxnSpPr>
            <p:cNvPr id="98" name="Straight Connector 97">
              <a:extLst>
                <a:ext uri="{FF2B5EF4-FFF2-40B4-BE49-F238E27FC236}">
                  <a16:creationId xmlns:a16="http://schemas.microsoft.com/office/drawing/2014/main" id="{5B6FE623-DC20-D844-84E8-CCB269B79733}"/>
                </a:ext>
              </a:extLst>
            </p:cNvPr>
            <p:cNvCxnSpPr>
              <a:cxnSpLocks/>
              <a:stCxn id="97" idx="0"/>
              <a:endCxn id="99" idx="4"/>
            </p:cNvCxnSpPr>
            <p:nvPr/>
          </p:nvCxnSpPr>
          <p:spPr>
            <a:xfrm flipV="1">
              <a:off x="10161019" y="2714029"/>
              <a:ext cx="1" cy="28228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14E38E76-697B-9E40-A747-5B13251F84AF}"/>
                </a:ext>
              </a:extLst>
            </p:cNvPr>
            <p:cNvSpPr/>
            <p:nvPr/>
          </p:nvSpPr>
          <p:spPr>
            <a:xfrm>
              <a:off x="10125057" y="264210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00" name="Oval 99">
              <a:extLst>
                <a:ext uri="{FF2B5EF4-FFF2-40B4-BE49-F238E27FC236}">
                  <a16:creationId xmlns:a16="http://schemas.microsoft.com/office/drawing/2014/main" id="{373AC1FB-15FC-AC4B-8E20-CBBBE214A4DC}"/>
                </a:ext>
              </a:extLst>
            </p:cNvPr>
            <p:cNvSpPr/>
            <p:nvPr/>
          </p:nvSpPr>
          <p:spPr>
            <a:xfrm>
              <a:off x="8428947" y="388568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01" name="Oval 100">
              <a:extLst>
                <a:ext uri="{FF2B5EF4-FFF2-40B4-BE49-F238E27FC236}">
                  <a16:creationId xmlns:a16="http://schemas.microsoft.com/office/drawing/2014/main" id="{05AF4DBB-E3FE-7B43-B9AF-60FDDD08BF32}"/>
                </a:ext>
              </a:extLst>
            </p:cNvPr>
            <p:cNvSpPr/>
            <p:nvPr/>
          </p:nvSpPr>
          <p:spPr>
            <a:xfrm>
              <a:off x="11268610" y="388568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02" name="Oval 101">
              <a:extLst>
                <a:ext uri="{FF2B5EF4-FFF2-40B4-BE49-F238E27FC236}">
                  <a16:creationId xmlns:a16="http://schemas.microsoft.com/office/drawing/2014/main" id="{E8FC7190-3EE8-C647-969F-57DEF395FCEB}"/>
                </a:ext>
              </a:extLst>
            </p:cNvPr>
            <p:cNvSpPr/>
            <p:nvPr/>
          </p:nvSpPr>
          <p:spPr>
            <a:xfrm>
              <a:off x="11268610" y="5130088"/>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54AE7E3-1768-5D4A-9777-C360EA8B4201}"/>
                    </a:ext>
                  </a:extLst>
                </p:cNvPr>
                <p:cNvSpPr txBox="1">
                  <a:spLocks noChangeAspect="1"/>
                </p:cNvSpPr>
                <p:nvPr/>
              </p:nvSpPr>
              <p:spPr>
                <a:xfrm>
                  <a:off x="11052572" y="3048773"/>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𝑑</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3" name="TextBox 462">
                  <a:extLst>
                    <a:ext uri="{FF2B5EF4-FFF2-40B4-BE49-F238E27FC236}">
                      <a16:creationId xmlns:a16="http://schemas.microsoft.com/office/drawing/2014/main" id="{F965ED27-16DE-0C43-9A60-F9906C8580ED}"/>
                    </a:ext>
                  </a:extLst>
                </p:cNvPr>
                <p:cNvSpPr txBox="1">
                  <a:spLocks noRot="1" noChangeAspect="1" noMove="1" noResize="1" noEditPoints="1" noAdjustHandles="1" noChangeArrowheads="1" noChangeShapeType="1" noTextEdit="1"/>
                </p:cNvSpPr>
                <p:nvPr/>
              </p:nvSpPr>
              <p:spPr>
                <a:xfrm>
                  <a:off x="11052572" y="3048773"/>
                  <a:ext cx="504000" cy="504000"/>
                </a:xfrm>
                <a:prstGeom prst="ellipse">
                  <a:avLst/>
                </a:prstGeom>
                <a:blipFill>
                  <a:blip r:embed="rId6"/>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6050010A-33C6-C746-A439-C874230D788F}"/>
                    </a:ext>
                  </a:extLst>
                </p:cNvPr>
                <p:cNvSpPr/>
                <p:nvPr/>
              </p:nvSpPr>
              <p:spPr>
                <a:xfrm>
                  <a:off x="11484650" y="3162274"/>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464" name="Rectangle 463">
                  <a:extLst>
                    <a:ext uri="{FF2B5EF4-FFF2-40B4-BE49-F238E27FC236}">
                      <a16:creationId xmlns:a16="http://schemas.microsoft.com/office/drawing/2014/main" id="{608CDF8E-6B55-6440-9399-24907A4BFA33}"/>
                    </a:ext>
                  </a:extLst>
                </p:cNvPr>
                <p:cNvSpPr>
                  <a:spLocks noRot="1" noChangeAspect="1" noMove="1" noResize="1" noEditPoints="1" noAdjustHandles="1" noChangeArrowheads="1" noChangeShapeType="1" noTextEdit="1"/>
                </p:cNvSpPr>
                <p:nvPr/>
              </p:nvSpPr>
              <p:spPr>
                <a:xfrm>
                  <a:off x="11484650" y="3162274"/>
                  <a:ext cx="384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F38D871A-3287-1D46-8FF9-A60B3948B74F}"/>
                    </a:ext>
                  </a:extLst>
                </p:cNvPr>
                <p:cNvSpPr txBox="1">
                  <a:spLocks/>
                </p:cNvSpPr>
                <p:nvPr/>
              </p:nvSpPr>
              <p:spPr>
                <a:xfrm>
                  <a:off x="11052572" y="4291997"/>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𝑖</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5" name="TextBox 464">
                  <a:extLst>
                    <a:ext uri="{FF2B5EF4-FFF2-40B4-BE49-F238E27FC236}">
                      <a16:creationId xmlns:a16="http://schemas.microsoft.com/office/drawing/2014/main" id="{1EA106DD-90B9-CB4B-94BD-32CDCB8F6DD2}"/>
                    </a:ext>
                  </a:extLst>
                </p:cNvPr>
                <p:cNvSpPr txBox="1">
                  <a:spLocks noRot="1" noChangeAspect="1" noMove="1" noResize="1" noEditPoints="1" noAdjustHandles="1" noChangeArrowheads="1" noChangeShapeType="1" noTextEdit="1"/>
                </p:cNvSpPr>
                <p:nvPr/>
              </p:nvSpPr>
              <p:spPr>
                <a:xfrm>
                  <a:off x="11052572" y="4291997"/>
                  <a:ext cx="504000" cy="504000"/>
                </a:xfrm>
                <a:prstGeom prst="ellipse">
                  <a:avLst/>
                </a:prstGeom>
                <a:blipFill>
                  <a:blip r:embed="rId8"/>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A14FB35A-1A7E-6B46-894C-763A1B48A588}"/>
                    </a:ext>
                  </a:extLst>
                </p:cNvPr>
                <p:cNvSpPr/>
                <p:nvPr/>
              </p:nvSpPr>
              <p:spPr>
                <a:xfrm>
                  <a:off x="11484650" y="4410198"/>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466" name="Rectangle 465">
                  <a:extLst>
                    <a:ext uri="{FF2B5EF4-FFF2-40B4-BE49-F238E27FC236}">
                      <a16:creationId xmlns:a16="http://schemas.microsoft.com/office/drawing/2014/main" id="{B7C39706-C7A8-C340-9936-3843D6EF8A3F}"/>
                    </a:ext>
                  </a:extLst>
                </p:cNvPr>
                <p:cNvSpPr>
                  <a:spLocks noRot="1" noChangeAspect="1" noMove="1" noResize="1" noEditPoints="1" noAdjustHandles="1" noChangeArrowheads="1" noChangeShapeType="1" noTextEdit="1"/>
                </p:cNvSpPr>
                <p:nvPr/>
              </p:nvSpPr>
              <p:spPr>
                <a:xfrm>
                  <a:off x="11484650" y="4410198"/>
                  <a:ext cx="348044"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35608E25-EAD6-5D41-9FD6-17F7A3485EB8}"/>
                    </a:ext>
                  </a:extLst>
                </p:cNvPr>
                <p:cNvSpPr txBox="1">
                  <a:spLocks/>
                </p:cNvSpPr>
                <p:nvPr/>
              </p:nvSpPr>
              <p:spPr>
                <a:xfrm>
                  <a:off x="8212909" y="3048773"/>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𝑥</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7" name="TextBox 466">
                  <a:extLst>
                    <a:ext uri="{FF2B5EF4-FFF2-40B4-BE49-F238E27FC236}">
                      <a16:creationId xmlns:a16="http://schemas.microsoft.com/office/drawing/2014/main" id="{F7A1181A-4124-1F49-9F03-422FAC725A11}"/>
                    </a:ext>
                  </a:extLst>
                </p:cNvPr>
                <p:cNvSpPr txBox="1">
                  <a:spLocks noRot="1" noChangeAspect="1" noMove="1" noResize="1" noEditPoints="1" noAdjustHandles="1" noChangeArrowheads="1" noChangeShapeType="1" noTextEdit="1"/>
                </p:cNvSpPr>
                <p:nvPr/>
              </p:nvSpPr>
              <p:spPr>
                <a:xfrm>
                  <a:off x="8212909" y="3048773"/>
                  <a:ext cx="504000" cy="504000"/>
                </a:xfrm>
                <a:prstGeom prst="ellipse">
                  <a:avLst/>
                </a:prstGeom>
                <a:blipFill>
                  <a:blip r:embed="rId10"/>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EEDAF1D1-E617-294F-BBC5-F55CB0ABA38B}"/>
                    </a:ext>
                  </a:extLst>
                </p:cNvPr>
                <p:cNvSpPr/>
                <p:nvPr/>
              </p:nvSpPr>
              <p:spPr>
                <a:xfrm>
                  <a:off x="8680948" y="3162274"/>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468" name="Rectangle 467">
                  <a:extLst>
                    <a:ext uri="{FF2B5EF4-FFF2-40B4-BE49-F238E27FC236}">
                      <a16:creationId xmlns:a16="http://schemas.microsoft.com/office/drawing/2014/main" id="{B529696A-5B30-CE46-B2D1-75F1F5E3220C}"/>
                    </a:ext>
                  </a:extLst>
                </p:cNvPr>
                <p:cNvSpPr>
                  <a:spLocks noRot="1" noChangeAspect="1" noMove="1" noResize="1" noEditPoints="1" noAdjustHandles="1" noChangeArrowheads="1" noChangeShapeType="1" noTextEdit="1"/>
                </p:cNvSpPr>
                <p:nvPr/>
              </p:nvSpPr>
              <p:spPr>
                <a:xfrm>
                  <a:off x="8680948" y="3162274"/>
                  <a:ext cx="384080" cy="276999"/>
                </a:xfrm>
                <a:prstGeom prst="rect">
                  <a:avLst/>
                </a:prstGeom>
                <a:blipFill>
                  <a:blip r:embed="rId11"/>
                  <a:stretch>
                    <a:fillRect/>
                  </a:stretch>
                </a:blipFill>
              </p:spPr>
              <p:txBody>
                <a:bodyPr/>
                <a:lstStyle/>
                <a:p>
                  <a:r>
                    <a:rPr lang="en-GB">
                      <a:noFill/>
                    </a:rPr>
                    <a:t> </a:t>
                  </a:r>
                </a:p>
              </p:txBody>
            </p:sp>
          </mc:Fallback>
        </mc:AlternateContent>
        <p:cxnSp>
          <p:nvCxnSpPr>
            <p:cNvPr id="109" name="Straight Connector 108">
              <a:extLst>
                <a:ext uri="{FF2B5EF4-FFF2-40B4-BE49-F238E27FC236}">
                  <a16:creationId xmlns:a16="http://schemas.microsoft.com/office/drawing/2014/main" id="{8AE99456-7404-9C4B-800D-DE0C93B63A86}"/>
                </a:ext>
              </a:extLst>
            </p:cNvPr>
            <p:cNvCxnSpPr>
              <a:cxnSpLocks/>
              <a:stCxn id="136" idx="0"/>
              <a:endCxn id="100" idx="3"/>
            </p:cNvCxnSpPr>
            <p:nvPr/>
          </p:nvCxnSpPr>
          <p:spPr>
            <a:xfrm flipV="1">
              <a:off x="7893209" y="3947076"/>
              <a:ext cx="546271" cy="56582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DB5DAB4-27DB-E34A-9DDC-53861440DC48}"/>
                </a:ext>
              </a:extLst>
            </p:cNvPr>
            <p:cNvCxnSpPr>
              <a:cxnSpLocks/>
              <a:stCxn id="100" idx="0"/>
              <a:endCxn id="107" idx="4"/>
            </p:cNvCxnSpPr>
            <p:nvPr/>
          </p:nvCxnSpPr>
          <p:spPr>
            <a:xfrm flipH="1" flipV="1">
              <a:off x="8464909" y="3552773"/>
              <a:ext cx="1" cy="332911"/>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B162B09A-A1C2-C540-9ACF-D54C69548343}"/>
                    </a:ext>
                  </a:extLst>
                </p:cNvPr>
                <p:cNvSpPr/>
                <p:nvPr/>
              </p:nvSpPr>
              <p:spPr>
                <a:xfrm>
                  <a:off x="8428947" y="3783146"/>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471" name="Rectangle 470">
                  <a:extLst>
                    <a:ext uri="{FF2B5EF4-FFF2-40B4-BE49-F238E27FC236}">
                      <a16:creationId xmlns:a16="http://schemas.microsoft.com/office/drawing/2014/main" id="{D3008BED-574B-D34A-B7E8-D37AF572365F}"/>
                    </a:ext>
                  </a:extLst>
                </p:cNvPr>
                <p:cNvSpPr>
                  <a:spLocks noRot="1" noChangeAspect="1" noMove="1" noResize="1" noEditPoints="1" noAdjustHandles="1" noChangeArrowheads="1" noChangeShapeType="1" noTextEdit="1"/>
                </p:cNvSpPr>
                <p:nvPr/>
              </p:nvSpPr>
              <p:spPr>
                <a:xfrm>
                  <a:off x="8428947" y="3783146"/>
                  <a:ext cx="365421" cy="276999"/>
                </a:xfrm>
                <a:prstGeom prst="rect">
                  <a:avLst/>
                </a:prstGeom>
                <a:blipFill>
                  <a:blip r:embed="rId12"/>
                  <a:stretch>
                    <a:fillRect/>
                  </a:stretch>
                </a:blipFill>
              </p:spPr>
              <p:txBody>
                <a:bodyPr/>
                <a:lstStyle/>
                <a:p>
                  <a:r>
                    <a:rPr lang="en-GB">
                      <a:noFill/>
                    </a:rPr>
                    <a:t> </a:t>
                  </a:r>
                </a:p>
              </p:txBody>
            </p:sp>
          </mc:Fallback>
        </mc:AlternateContent>
        <p:cxnSp>
          <p:nvCxnSpPr>
            <p:cNvPr id="112" name="Straight Connector 111">
              <a:extLst>
                <a:ext uri="{FF2B5EF4-FFF2-40B4-BE49-F238E27FC236}">
                  <a16:creationId xmlns:a16="http://schemas.microsoft.com/office/drawing/2014/main" id="{FEFA5314-5CD2-0C44-B4FA-60719832A67C}"/>
                </a:ext>
              </a:extLst>
            </p:cNvPr>
            <p:cNvCxnSpPr>
              <a:cxnSpLocks/>
              <a:stCxn id="105" idx="0"/>
              <a:endCxn id="101" idx="4"/>
            </p:cNvCxnSpPr>
            <p:nvPr/>
          </p:nvCxnSpPr>
          <p:spPr>
            <a:xfrm flipV="1">
              <a:off x="11304572" y="3957609"/>
              <a:ext cx="1" cy="33438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14EFBA7-2D31-1A40-8384-5D3CEE68535A}"/>
                </a:ext>
              </a:extLst>
            </p:cNvPr>
            <p:cNvCxnSpPr>
              <a:cxnSpLocks/>
              <a:stCxn id="101" idx="0"/>
              <a:endCxn id="103" idx="4"/>
            </p:cNvCxnSpPr>
            <p:nvPr/>
          </p:nvCxnSpPr>
          <p:spPr>
            <a:xfrm flipH="1" flipV="1">
              <a:off x="11304572" y="3552773"/>
              <a:ext cx="1" cy="3329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A862C7F1-A70A-6F42-AEA2-F3F35C681D24}"/>
                    </a:ext>
                  </a:extLst>
                </p:cNvPr>
                <p:cNvSpPr/>
                <p:nvPr/>
              </p:nvSpPr>
              <p:spPr>
                <a:xfrm>
                  <a:off x="11268610" y="3785053"/>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474" name="Rectangle 473">
                  <a:extLst>
                    <a:ext uri="{FF2B5EF4-FFF2-40B4-BE49-F238E27FC236}">
                      <a16:creationId xmlns:a16="http://schemas.microsoft.com/office/drawing/2014/main" id="{B2A43DDE-8C61-8445-AC83-8A99F49719DD}"/>
                    </a:ext>
                  </a:extLst>
                </p:cNvPr>
                <p:cNvSpPr>
                  <a:spLocks noRot="1" noChangeAspect="1" noMove="1" noResize="1" noEditPoints="1" noAdjustHandles="1" noChangeArrowheads="1" noChangeShapeType="1" noTextEdit="1"/>
                </p:cNvSpPr>
                <p:nvPr/>
              </p:nvSpPr>
              <p:spPr>
                <a:xfrm>
                  <a:off x="11268610" y="3785053"/>
                  <a:ext cx="384080"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FC033AE3-2327-B648-B864-F779D59D5BD1}"/>
                    </a:ext>
                  </a:extLst>
                </p:cNvPr>
                <p:cNvSpPr/>
                <p:nvPr/>
              </p:nvSpPr>
              <p:spPr>
                <a:xfrm>
                  <a:off x="11271607" y="5025942"/>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𝑖</m:t>
                            </m:r>
                          </m:sub>
                        </m:sSub>
                      </m:oMath>
                    </m:oMathPara>
                  </a14:m>
                  <a:endParaRPr lang="en-GB" sz="1200" dirty="0"/>
                </a:p>
              </p:txBody>
            </p:sp>
          </mc:Choice>
          <mc:Fallback xmlns="">
            <p:sp>
              <p:nvSpPr>
                <p:cNvPr id="475" name="Rectangle 474">
                  <a:extLst>
                    <a:ext uri="{FF2B5EF4-FFF2-40B4-BE49-F238E27FC236}">
                      <a16:creationId xmlns:a16="http://schemas.microsoft.com/office/drawing/2014/main" id="{98E72B62-17A7-F243-9057-3457DB79BE7F}"/>
                    </a:ext>
                  </a:extLst>
                </p:cNvPr>
                <p:cNvSpPr>
                  <a:spLocks noRot="1" noChangeAspect="1" noMove="1" noResize="1" noEditPoints="1" noAdjustHandles="1" noChangeArrowheads="1" noChangeShapeType="1" noTextEdit="1"/>
                </p:cNvSpPr>
                <p:nvPr/>
              </p:nvSpPr>
              <p:spPr>
                <a:xfrm>
                  <a:off x="11271607" y="5025942"/>
                  <a:ext cx="348044"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83B44D4B-BBB6-044C-9A49-6B2256ADD074}"/>
                    </a:ext>
                  </a:extLst>
                </p:cNvPr>
                <p:cNvSpPr/>
                <p:nvPr/>
              </p:nvSpPr>
              <p:spPr>
                <a:xfrm>
                  <a:off x="8091454" y="4856380"/>
                  <a:ext cx="10143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panose="02040503050406030204" pitchFamily="18" charset="0"/>
                              </a:rPr>
                              <m:t>𝑚</m:t>
                            </m:r>
                          </m:e>
                        </m:d>
                      </m:oMath>
                    </m:oMathPara>
                  </a14:m>
                  <a:endParaRPr lang="en-GB" sz="1200" dirty="0">
                    <a:solidFill>
                      <a:schemeClr val="tx1">
                        <a:lumMod val="60000"/>
                        <a:lumOff val="40000"/>
                      </a:schemeClr>
                    </a:solidFill>
                  </a:endParaRPr>
                </a:p>
              </p:txBody>
            </p:sp>
          </mc:Choice>
          <mc:Fallback xmlns="">
            <p:sp>
              <p:nvSpPr>
                <p:cNvPr id="116" name="Rectangle 115">
                  <a:extLst>
                    <a:ext uri="{FF2B5EF4-FFF2-40B4-BE49-F238E27FC236}">
                      <a16:creationId xmlns:a16="http://schemas.microsoft.com/office/drawing/2014/main" id="{83B44D4B-BBB6-044C-9A49-6B2256ADD074}"/>
                    </a:ext>
                  </a:extLst>
                </p:cNvPr>
                <p:cNvSpPr>
                  <a:spLocks noRot="1" noChangeAspect="1" noMove="1" noResize="1" noEditPoints="1" noAdjustHandles="1" noChangeArrowheads="1" noChangeShapeType="1" noTextEdit="1"/>
                </p:cNvSpPr>
                <p:nvPr/>
              </p:nvSpPr>
              <p:spPr>
                <a:xfrm>
                  <a:off x="8091454" y="4856380"/>
                  <a:ext cx="1014380"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FF1D8349-83CF-B547-BA72-10CE14B99A85}"/>
                    </a:ext>
                  </a:extLst>
                </p:cNvPr>
                <p:cNvSpPr/>
                <p:nvPr/>
              </p:nvSpPr>
              <p:spPr>
                <a:xfrm>
                  <a:off x="9545854" y="2446890"/>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477" name="Rectangle 476">
                  <a:extLst>
                    <a:ext uri="{FF2B5EF4-FFF2-40B4-BE49-F238E27FC236}">
                      <a16:creationId xmlns:a16="http://schemas.microsoft.com/office/drawing/2014/main" id="{C9BF4C6F-00CA-4B48-B96D-949BDF5DF58C}"/>
                    </a:ext>
                  </a:extLst>
                </p:cNvPr>
                <p:cNvSpPr>
                  <a:spLocks noRot="1" noChangeAspect="1" noMove="1" noResize="1" noEditPoints="1" noAdjustHandles="1" noChangeArrowheads="1" noChangeShapeType="1" noTextEdit="1"/>
                </p:cNvSpPr>
                <p:nvPr/>
              </p:nvSpPr>
              <p:spPr>
                <a:xfrm>
                  <a:off x="9545854" y="2446890"/>
                  <a:ext cx="545406" cy="276999"/>
                </a:xfrm>
                <a:prstGeom prst="rect">
                  <a:avLst/>
                </a:prstGeom>
                <a:blipFill>
                  <a:blip r:embed="rId1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6E4F1EBC-2AB4-FC45-B15E-5556F0F62AC1}"/>
                    </a:ext>
                  </a:extLst>
                </p:cNvPr>
                <p:cNvSpPr/>
                <p:nvPr/>
              </p:nvSpPr>
              <p:spPr>
                <a:xfrm>
                  <a:off x="7048506" y="4251718"/>
                  <a:ext cx="89742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𝑇𝑟𝑎𝑣𝑒𝑙</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118" name="Rectangle 117">
                  <a:extLst>
                    <a:ext uri="{FF2B5EF4-FFF2-40B4-BE49-F238E27FC236}">
                      <a16:creationId xmlns:a16="http://schemas.microsoft.com/office/drawing/2014/main" id="{6E4F1EBC-2AB4-FC45-B15E-5556F0F62AC1}"/>
                    </a:ext>
                  </a:extLst>
                </p:cNvPr>
                <p:cNvSpPr>
                  <a:spLocks noRot="1" noChangeAspect="1" noMove="1" noResize="1" noEditPoints="1" noAdjustHandles="1" noChangeArrowheads="1" noChangeShapeType="1" noTextEdit="1"/>
                </p:cNvSpPr>
                <p:nvPr/>
              </p:nvSpPr>
              <p:spPr>
                <a:xfrm>
                  <a:off x="7048506" y="4251718"/>
                  <a:ext cx="897425"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Rectangle 118">
                  <a:extLst>
                    <a:ext uri="{FF2B5EF4-FFF2-40B4-BE49-F238E27FC236}">
                      <a16:creationId xmlns:a16="http://schemas.microsoft.com/office/drawing/2014/main" id="{6B7962A4-FCEF-364A-ACAB-460F596BC2F0}"/>
                    </a:ext>
                  </a:extLst>
                </p:cNvPr>
                <p:cNvSpPr/>
                <p:nvPr/>
              </p:nvSpPr>
              <p:spPr>
                <a:xfrm>
                  <a:off x="7739462" y="3682709"/>
                  <a:ext cx="72442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119" name="Rectangle 118">
                  <a:extLst>
                    <a:ext uri="{FF2B5EF4-FFF2-40B4-BE49-F238E27FC236}">
                      <a16:creationId xmlns:a16="http://schemas.microsoft.com/office/drawing/2014/main" id="{6B7962A4-FCEF-364A-ACAB-460F596BC2F0}"/>
                    </a:ext>
                  </a:extLst>
                </p:cNvPr>
                <p:cNvSpPr>
                  <a:spLocks noRot="1" noChangeAspect="1" noMove="1" noResize="1" noEditPoints="1" noAdjustHandles="1" noChangeArrowheads="1" noChangeShapeType="1" noTextEdit="1"/>
                </p:cNvSpPr>
                <p:nvPr/>
              </p:nvSpPr>
              <p:spPr>
                <a:xfrm>
                  <a:off x="7739462" y="3682709"/>
                  <a:ext cx="724429"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0" name="Rectangle 119">
                  <a:extLst>
                    <a:ext uri="{FF2B5EF4-FFF2-40B4-BE49-F238E27FC236}">
                      <a16:creationId xmlns:a16="http://schemas.microsoft.com/office/drawing/2014/main" id="{839F8F1B-DF8C-2A44-870C-9F9B616E89F6}"/>
                    </a:ext>
                  </a:extLst>
                </p:cNvPr>
                <p:cNvSpPr/>
                <p:nvPr/>
              </p:nvSpPr>
              <p:spPr>
                <a:xfrm>
                  <a:off x="7828973" y="3860871"/>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480" name="Rectangle 479">
                  <a:extLst>
                    <a:ext uri="{FF2B5EF4-FFF2-40B4-BE49-F238E27FC236}">
                      <a16:creationId xmlns:a16="http://schemas.microsoft.com/office/drawing/2014/main" id="{8669CE61-28A9-0D4A-B9C0-9820078D4998}"/>
                    </a:ext>
                  </a:extLst>
                </p:cNvPr>
                <p:cNvSpPr>
                  <a:spLocks noRot="1" noChangeAspect="1" noMove="1" noResize="1" noEditPoints="1" noAdjustHandles="1" noChangeArrowheads="1" noChangeShapeType="1" noTextEdit="1"/>
                </p:cNvSpPr>
                <p:nvPr/>
              </p:nvSpPr>
              <p:spPr>
                <a:xfrm>
                  <a:off x="7828973" y="3860871"/>
                  <a:ext cx="545406" cy="276999"/>
                </a:xfrm>
                <a:prstGeom prst="rect">
                  <a:avLst/>
                </a:prstGeom>
                <a:blipFill>
                  <a:blip r:embed="rId19"/>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B578057B-FC6D-9246-8E49-2855D27BBD2F}"/>
                    </a:ext>
                  </a:extLst>
                </p:cNvPr>
                <p:cNvSpPr/>
                <p:nvPr/>
              </p:nvSpPr>
              <p:spPr>
                <a:xfrm>
                  <a:off x="8119463" y="4428695"/>
                  <a:ext cx="7223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21" name="Rectangle 120">
                  <a:extLst>
                    <a:ext uri="{FF2B5EF4-FFF2-40B4-BE49-F238E27FC236}">
                      <a16:creationId xmlns:a16="http://schemas.microsoft.com/office/drawing/2014/main" id="{B578057B-FC6D-9246-8E49-2855D27BBD2F}"/>
                    </a:ext>
                  </a:extLst>
                </p:cNvPr>
                <p:cNvSpPr>
                  <a:spLocks noRot="1" noChangeAspect="1" noMove="1" noResize="1" noEditPoints="1" noAdjustHandles="1" noChangeArrowheads="1" noChangeShapeType="1" noTextEdit="1"/>
                </p:cNvSpPr>
                <p:nvPr/>
              </p:nvSpPr>
              <p:spPr>
                <a:xfrm>
                  <a:off x="8119463" y="4428695"/>
                  <a:ext cx="722313" cy="461665"/>
                </a:xfrm>
                <a:prstGeom prst="rect">
                  <a:avLst/>
                </a:prstGeom>
                <a:blipFill>
                  <a:blip r:embed="rId20"/>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106078FF-2A07-2746-A10C-B0C5991F1E96}"/>
                    </a:ext>
                  </a:extLst>
                </p:cNvPr>
                <p:cNvSpPr/>
                <p:nvPr/>
              </p:nvSpPr>
              <p:spPr>
                <a:xfrm>
                  <a:off x="8322563" y="4250996"/>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2" name="Rectangle 481">
                  <a:extLst>
                    <a:ext uri="{FF2B5EF4-FFF2-40B4-BE49-F238E27FC236}">
                      <a16:creationId xmlns:a16="http://schemas.microsoft.com/office/drawing/2014/main" id="{498EAF93-89DC-474B-BE29-818AD4B58452}"/>
                    </a:ext>
                  </a:extLst>
                </p:cNvPr>
                <p:cNvSpPr>
                  <a:spLocks noRot="1" noChangeAspect="1" noMove="1" noResize="1" noEditPoints="1" noAdjustHandles="1" noChangeArrowheads="1" noChangeShapeType="1" noTextEdit="1"/>
                </p:cNvSpPr>
                <p:nvPr/>
              </p:nvSpPr>
              <p:spPr>
                <a:xfrm>
                  <a:off x="8322563" y="4250996"/>
                  <a:ext cx="31611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E4B7B214-B22D-8740-BB11-381DC8D14944}"/>
                    </a:ext>
                  </a:extLst>
                </p:cNvPr>
                <p:cNvSpPr/>
                <p:nvPr/>
              </p:nvSpPr>
              <p:spPr>
                <a:xfrm>
                  <a:off x="7663610" y="3245268"/>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483" name="Rectangle 482">
                  <a:extLst>
                    <a:ext uri="{FF2B5EF4-FFF2-40B4-BE49-F238E27FC236}">
                      <a16:creationId xmlns:a16="http://schemas.microsoft.com/office/drawing/2014/main" id="{25395C40-49FD-C14C-849F-4DBDC607A551}"/>
                    </a:ext>
                  </a:extLst>
                </p:cNvPr>
                <p:cNvSpPr>
                  <a:spLocks noRot="1" noChangeAspect="1" noMove="1" noResize="1" noEditPoints="1" noAdjustHandles="1" noChangeArrowheads="1" noChangeShapeType="1" noTextEdit="1"/>
                </p:cNvSpPr>
                <p:nvPr/>
              </p:nvSpPr>
              <p:spPr>
                <a:xfrm>
                  <a:off x="7663610" y="3245268"/>
                  <a:ext cx="545406" cy="276999"/>
                </a:xfrm>
                <a:prstGeom prst="rect">
                  <a:avLst/>
                </a:prstGeom>
                <a:blipFill>
                  <a:blip r:embed="rId22"/>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8FBC670C-D378-814F-96B3-A6B4CF7315A7}"/>
                    </a:ext>
                  </a:extLst>
                </p:cNvPr>
                <p:cNvSpPr/>
                <p:nvPr/>
              </p:nvSpPr>
              <p:spPr>
                <a:xfrm>
                  <a:off x="9660501" y="2575579"/>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4" name="Rectangle 483">
                  <a:extLst>
                    <a:ext uri="{FF2B5EF4-FFF2-40B4-BE49-F238E27FC236}">
                      <a16:creationId xmlns:a16="http://schemas.microsoft.com/office/drawing/2014/main" id="{A99C13C6-A9B2-B74E-95A1-CA68927AD8A0}"/>
                    </a:ext>
                  </a:extLst>
                </p:cNvPr>
                <p:cNvSpPr>
                  <a:spLocks noRot="1" noChangeAspect="1" noMove="1" noResize="1" noEditPoints="1" noAdjustHandles="1" noChangeArrowheads="1" noChangeShapeType="1" noTextEdit="1"/>
                </p:cNvSpPr>
                <p:nvPr/>
              </p:nvSpPr>
              <p:spPr>
                <a:xfrm>
                  <a:off x="9660501" y="2575579"/>
                  <a:ext cx="316112"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B4C663F4-71BE-DC47-A4EC-74ED698DDAB9}"/>
                    </a:ext>
                  </a:extLst>
                </p:cNvPr>
                <p:cNvSpPr/>
                <p:nvPr/>
              </p:nvSpPr>
              <p:spPr>
                <a:xfrm>
                  <a:off x="7778257" y="3070728"/>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5" name="Rectangle 484">
                  <a:extLst>
                    <a:ext uri="{FF2B5EF4-FFF2-40B4-BE49-F238E27FC236}">
                      <a16:creationId xmlns:a16="http://schemas.microsoft.com/office/drawing/2014/main" id="{1817A160-AAC5-D14D-B8A2-F682ED342BA9}"/>
                    </a:ext>
                  </a:extLst>
                </p:cNvPr>
                <p:cNvSpPr>
                  <a:spLocks noRot="1" noChangeAspect="1" noMove="1" noResize="1" noEditPoints="1" noAdjustHandles="1" noChangeArrowheads="1" noChangeShapeType="1" noTextEdit="1"/>
                </p:cNvSpPr>
                <p:nvPr/>
              </p:nvSpPr>
              <p:spPr>
                <a:xfrm>
                  <a:off x="7778257" y="3070728"/>
                  <a:ext cx="316112"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AF74D21A-B44B-C248-81EE-A01EB44089FF}"/>
                    </a:ext>
                  </a:extLst>
                </p:cNvPr>
                <p:cNvSpPr/>
                <p:nvPr/>
              </p:nvSpPr>
              <p:spPr>
                <a:xfrm>
                  <a:off x="10636462" y="4795109"/>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6" name="Rectangle 485">
                  <a:extLst>
                    <a:ext uri="{FF2B5EF4-FFF2-40B4-BE49-F238E27FC236}">
                      <a16:creationId xmlns:a16="http://schemas.microsoft.com/office/drawing/2014/main" id="{5D4B931A-9F87-CC42-AA76-2C4089A225C5}"/>
                    </a:ext>
                  </a:extLst>
                </p:cNvPr>
                <p:cNvSpPr>
                  <a:spLocks noRot="1" noChangeAspect="1" noMove="1" noResize="1" noEditPoints="1" noAdjustHandles="1" noChangeArrowheads="1" noChangeShapeType="1" noTextEdit="1"/>
                </p:cNvSpPr>
                <p:nvPr/>
              </p:nvSpPr>
              <p:spPr>
                <a:xfrm>
                  <a:off x="10636462" y="4795109"/>
                  <a:ext cx="316112"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AEEEA086-F3D3-CB4B-B87E-6D54B9DBE8BA}"/>
                    </a:ext>
                  </a:extLst>
                </p:cNvPr>
                <p:cNvSpPr/>
                <p:nvPr/>
              </p:nvSpPr>
              <p:spPr>
                <a:xfrm>
                  <a:off x="10489151" y="4256331"/>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7" name="Rectangle 486">
                  <a:extLst>
                    <a:ext uri="{FF2B5EF4-FFF2-40B4-BE49-F238E27FC236}">
                      <a16:creationId xmlns:a16="http://schemas.microsoft.com/office/drawing/2014/main" id="{36466194-C179-5D45-B00D-B9DD12BDDFE2}"/>
                    </a:ext>
                  </a:extLst>
                </p:cNvPr>
                <p:cNvSpPr>
                  <a:spLocks noRot="1" noChangeAspect="1" noMove="1" noResize="1" noEditPoints="1" noAdjustHandles="1" noChangeArrowheads="1" noChangeShapeType="1" noTextEdit="1"/>
                </p:cNvSpPr>
                <p:nvPr/>
              </p:nvSpPr>
              <p:spPr>
                <a:xfrm>
                  <a:off x="10489151" y="4256331"/>
                  <a:ext cx="316112"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1ED8EA87-1514-AD47-8364-A3DE9445382B}"/>
                    </a:ext>
                  </a:extLst>
                </p:cNvPr>
                <p:cNvSpPr/>
                <p:nvPr/>
              </p:nvSpPr>
              <p:spPr>
                <a:xfrm>
                  <a:off x="10336621" y="3903894"/>
                  <a:ext cx="103554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28" name="Rectangle 127">
                  <a:extLst>
                    <a:ext uri="{FF2B5EF4-FFF2-40B4-BE49-F238E27FC236}">
                      <a16:creationId xmlns:a16="http://schemas.microsoft.com/office/drawing/2014/main" id="{1ED8EA87-1514-AD47-8364-A3DE9445382B}"/>
                    </a:ext>
                  </a:extLst>
                </p:cNvPr>
                <p:cNvSpPr>
                  <a:spLocks noRot="1" noChangeAspect="1" noMove="1" noResize="1" noEditPoints="1" noAdjustHandles="1" noChangeArrowheads="1" noChangeShapeType="1" noTextEdit="1"/>
                </p:cNvSpPr>
                <p:nvPr/>
              </p:nvSpPr>
              <p:spPr>
                <a:xfrm>
                  <a:off x="10336621" y="3903894"/>
                  <a:ext cx="1035540" cy="276999"/>
                </a:xfrm>
                <a:prstGeom prst="rect">
                  <a:avLst/>
                </a:prstGeom>
                <a:blipFill>
                  <a:blip r:embed="rId27"/>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002FC65-1227-4544-92CB-A29125EF1B2F}"/>
                    </a:ext>
                  </a:extLst>
                </p:cNvPr>
                <p:cNvSpPr/>
                <p:nvPr/>
              </p:nvSpPr>
              <p:spPr>
                <a:xfrm>
                  <a:off x="10490477" y="3699024"/>
                  <a:ext cx="72782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en-GB" sz="1200" dirty="0">
                    <a:solidFill>
                      <a:schemeClr val="tx1">
                        <a:lumMod val="60000"/>
                        <a:lumOff val="40000"/>
                      </a:schemeClr>
                    </a:solidFill>
                  </a:endParaRPr>
                </a:p>
              </p:txBody>
            </p:sp>
          </mc:Choice>
          <mc:Fallback xmlns="">
            <p:sp>
              <p:nvSpPr>
                <p:cNvPr id="129" name="Rectangle 128">
                  <a:extLst>
                    <a:ext uri="{FF2B5EF4-FFF2-40B4-BE49-F238E27FC236}">
                      <a16:creationId xmlns:a16="http://schemas.microsoft.com/office/drawing/2014/main" id="{D002FC65-1227-4544-92CB-A29125EF1B2F}"/>
                    </a:ext>
                  </a:extLst>
                </p:cNvPr>
                <p:cNvSpPr>
                  <a:spLocks noRot="1" noChangeAspect="1" noMove="1" noResize="1" noEditPoints="1" noAdjustHandles="1" noChangeArrowheads="1" noChangeShapeType="1" noTextEdit="1"/>
                </p:cNvSpPr>
                <p:nvPr/>
              </p:nvSpPr>
              <p:spPr>
                <a:xfrm>
                  <a:off x="10490477" y="3699024"/>
                  <a:ext cx="727828"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0" name="Rectangle 129">
                  <a:extLst>
                    <a:ext uri="{FF2B5EF4-FFF2-40B4-BE49-F238E27FC236}">
                      <a16:creationId xmlns:a16="http://schemas.microsoft.com/office/drawing/2014/main" id="{30463B10-64B2-8F4B-BF7D-99213C00A9B5}"/>
                    </a:ext>
                  </a:extLst>
                </p:cNvPr>
                <p:cNvSpPr/>
                <p:nvPr/>
              </p:nvSpPr>
              <p:spPr>
                <a:xfrm>
                  <a:off x="10129437" y="4442219"/>
                  <a:ext cx="10355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30" name="Rectangle 129">
                  <a:extLst>
                    <a:ext uri="{FF2B5EF4-FFF2-40B4-BE49-F238E27FC236}">
                      <a16:creationId xmlns:a16="http://schemas.microsoft.com/office/drawing/2014/main" id="{30463B10-64B2-8F4B-BF7D-99213C00A9B5}"/>
                    </a:ext>
                  </a:extLst>
                </p:cNvPr>
                <p:cNvSpPr>
                  <a:spLocks noRot="1" noChangeAspect="1" noMove="1" noResize="1" noEditPoints="1" noAdjustHandles="1" noChangeArrowheads="1" noChangeShapeType="1" noTextEdit="1"/>
                </p:cNvSpPr>
                <p:nvPr/>
              </p:nvSpPr>
              <p:spPr>
                <a:xfrm>
                  <a:off x="10129437" y="4442219"/>
                  <a:ext cx="1035540" cy="461665"/>
                </a:xfrm>
                <a:prstGeom prst="rect">
                  <a:avLst/>
                </a:prstGeom>
                <a:blipFill>
                  <a:blip r:embed="rId29"/>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1B050324-6E2A-FD4A-AFDD-B21656D7612C}"/>
                    </a:ext>
                  </a:extLst>
                </p:cNvPr>
                <p:cNvSpPr/>
                <p:nvPr/>
              </p:nvSpPr>
              <p:spPr>
                <a:xfrm>
                  <a:off x="10281557" y="4961700"/>
                  <a:ext cx="1025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31" name="Rectangle 130">
                  <a:extLst>
                    <a:ext uri="{FF2B5EF4-FFF2-40B4-BE49-F238E27FC236}">
                      <a16:creationId xmlns:a16="http://schemas.microsoft.com/office/drawing/2014/main" id="{1B050324-6E2A-FD4A-AFDD-B21656D7612C}"/>
                    </a:ext>
                  </a:extLst>
                </p:cNvPr>
                <p:cNvSpPr>
                  <a:spLocks noRot="1" noChangeAspect="1" noMove="1" noResize="1" noEditPoints="1" noAdjustHandles="1" noChangeArrowheads="1" noChangeShapeType="1" noTextEdit="1"/>
                </p:cNvSpPr>
                <p:nvPr/>
              </p:nvSpPr>
              <p:spPr>
                <a:xfrm>
                  <a:off x="10281557" y="4961700"/>
                  <a:ext cx="1025922" cy="461665"/>
                </a:xfrm>
                <a:prstGeom prst="rect">
                  <a:avLst/>
                </a:prstGeom>
                <a:blipFill>
                  <a:blip r:embed="rId30"/>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2" name="Rectangle 131">
                  <a:extLst>
                    <a:ext uri="{FF2B5EF4-FFF2-40B4-BE49-F238E27FC236}">
                      <a16:creationId xmlns:a16="http://schemas.microsoft.com/office/drawing/2014/main" id="{3F39654A-FDAE-2B43-8505-512BFA093698}"/>
                    </a:ext>
                  </a:extLst>
                </p:cNvPr>
                <p:cNvSpPr/>
                <p:nvPr/>
              </p:nvSpPr>
              <p:spPr>
                <a:xfrm>
                  <a:off x="8237487" y="5060755"/>
                  <a:ext cx="722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32" name="Rectangle 131">
                  <a:extLst>
                    <a:ext uri="{FF2B5EF4-FFF2-40B4-BE49-F238E27FC236}">
                      <a16:creationId xmlns:a16="http://schemas.microsoft.com/office/drawing/2014/main" id="{3F39654A-FDAE-2B43-8505-512BFA093698}"/>
                    </a:ext>
                  </a:extLst>
                </p:cNvPr>
                <p:cNvSpPr>
                  <a:spLocks noRot="1" noChangeAspect="1" noMove="1" noResize="1" noEditPoints="1" noAdjustHandles="1" noChangeArrowheads="1" noChangeShapeType="1" noTextEdit="1"/>
                </p:cNvSpPr>
                <p:nvPr/>
              </p:nvSpPr>
              <p:spPr>
                <a:xfrm>
                  <a:off x="8237487" y="5060755"/>
                  <a:ext cx="722314" cy="461665"/>
                </a:xfrm>
                <a:prstGeom prst="rect">
                  <a:avLst/>
                </a:prstGeom>
                <a:blipFill>
                  <a:blip r:embed="rId31"/>
                  <a:stretch>
                    <a:fillRect b="-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3" name="Rectangle 132">
                  <a:extLst>
                    <a:ext uri="{FF2B5EF4-FFF2-40B4-BE49-F238E27FC236}">
                      <a16:creationId xmlns:a16="http://schemas.microsoft.com/office/drawing/2014/main" id="{84AFC2EB-9C36-7B4D-838A-4526CA4AC21D}"/>
                    </a:ext>
                  </a:extLst>
                </p:cNvPr>
                <p:cNvSpPr/>
                <p:nvPr/>
              </p:nvSpPr>
              <p:spPr>
                <a:xfrm>
                  <a:off x="7136061" y="4433410"/>
                  <a:ext cx="722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33" name="Rectangle 132">
                  <a:extLst>
                    <a:ext uri="{FF2B5EF4-FFF2-40B4-BE49-F238E27FC236}">
                      <a16:creationId xmlns:a16="http://schemas.microsoft.com/office/drawing/2014/main" id="{84AFC2EB-9C36-7B4D-838A-4526CA4AC21D}"/>
                    </a:ext>
                  </a:extLst>
                </p:cNvPr>
                <p:cNvSpPr>
                  <a:spLocks noRot="1" noChangeAspect="1" noMove="1" noResize="1" noEditPoints="1" noAdjustHandles="1" noChangeArrowheads="1" noChangeShapeType="1" noTextEdit="1"/>
                </p:cNvSpPr>
                <p:nvPr/>
              </p:nvSpPr>
              <p:spPr>
                <a:xfrm>
                  <a:off x="7136061" y="4433410"/>
                  <a:ext cx="722314" cy="461665"/>
                </a:xfrm>
                <a:prstGeom prst="rect">
                  <a:avLst/>
                </a:prstGeom>
                <a:blipFill>
                  <a:blip r:embed="rId32"/>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888BD374-6BCD-FD46-8BA8-9204401FA404}"/>
                    </a:ext>
                  </a:extLst>
                </p:cNvPr>
                <p:cNvSpPr/>
                <p:nvPr/>
              </p:nvSpPr>
              <p:spPr>
                <a:xfrm>
                  <a:off x="7654168" y="553690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134" name="Rectangle 133">
                  <a:extLst>
                    <a:ext uri="{FF2B5EF4-FFF2-40B4-BE49-F238E27FC236}">
                      <a16:creationId xmlns:a16="http://schemas.microsoft.com/office/drawing/2014/main" id="{888BD374-6BCD-FD46-8BA8-9204401FA404}"/>
                    </a:ext>
                  </a:extLst>
                </p:cNvPr>
                <p:cNvSpPr>
                  <a:spLocks noRot="1" noChangeAspect="1" noMove="1" noResize="1" noEditPoints="1" noAdjustHandles="1" noChangeArrowheads="1" noChangeShapeType="1" noTextEdit="1"/>
                </p:cNvSpPr>
                <p:nvPr/>
              </p:nvSpPr>
              <p:spPr>
                <a:xfrm>
                  <a:off x="7654168" y="5536902"/>
                  <a:ext cx="478080" cy="369012"/>
                </a:xfrm>
                <a:prstGeom prst="rect">
                  <a:avLst/>
                </a:prstGeom>
                <a:blipFill>
                  <a:blip r:embed="rId33"/>
                  <a:stretch>
                    <a:fillRect b="-6667"/>
                  </a:stretch>
                </a:blipFill>
              </p:spPr>
              <p:txBody>
                <a:bodyPr/>
                <a:lstStyle/>
                <a:p>
                  <a:r>
                    <a:rPr lang="en-GB">
                      <a:noFill/>
                    </a:rPr>
                    <a:t> </a:t>
                  </a:r>
                </a:p>
              </p:txBody>
            </p:sp>
          </mc:Fallback>
        </mc:AlternateContent>
        <p:cxnSp>
          <p:nvCxnSpPr>
            <p:cNvPr id="135" name="Straight Connector 134">
              <a:extLst>
                <a:ext uri="{FF2B5EF4-FFF2-40B4-BE49-F238E27FC236}">
                  <a16:creationId xmlns:a16="http://schemas.microsoft.com/office/drawing/2014/main" id="{8017157D-E3C3-7349-89E7-B57800F1069E}"/>
                </a:ext>
              </a:extLst>
            </p:cNvPr>
            <p:cNvCxnSpPr>
              <a:cxnSpLocks/>
              <a:stCxn id="134" idx="0"/>
              <a:endCxn id="136" idx="4"/>
            </p:cNvCxnSpPr>
            <p:nvPr/>
          </p:nvCxnSpPr>
          <p:spPr>
            <a:xfrm flipV="1">
              <a:off x="7893208" y="4584824"/>
              <a:ext cx="1" cy="95207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B3B31398-A9ED-D24E-B0EB-D17A75EBE347}"/>
                </a:ext>
              </a:extLst>
            </p:cNvPr>
            <p:cNvSpPr/>
            <p:nvPr/>
          </p:nvSpPr>
          <p:spPr>
            <a:xfrm>
              <a:off x="7857246" y="4512899"/>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37" name="Rectangle 136">
                  <a:extLst>
                    <a:ext uri="{FF2B5EF4-FFF2-40B4-BE49-F238E27FC236}">
                      <a16:creationId xmlns:a16="http://schemas.microsoft.com/office/drawing/2014/main" id="{DA0B917D-FD79-4D44-BE72-6337359E49F5}"/>
                    </a:ext>
                  </a:extLst>
                </p:cNvPr>
                <p:cNvSpPr/>
                <p:nvPr/>
              </p:nvSpPr>
              <p:spPr>
                <a:xfrm>
                  <a:off x="8775436" y="5540251"/>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497" name="Rectangle 496">
                  <a:extLst>
                    <a:ext uri="{FF2B5EF4-FFF2-40B4-BE49-F238E27FC236}">
                      <a16:creationId xmlns:a16="http://schemas.microsoft.com/office/drawing/2014/main" id="{C5424790-3696-C545-8DBF-466DCFE3D2FD}"/>
                    </a:ext>
                  </a:extLst>
                </p:cNvPr>
                <p:cNvSpPr>
                  <a:spLocks noRot="1" noChangeAspect="1" noMove="1" noResize="1" noEditPoints="1" noAdjustHandles="1" noChangeArrowheads="1" noChangeShapeType="1" noTextEdit="1"/>
                </p:cNvSpPr>
                <p:nvPr/>
              </p:nvSpPr>
              <p:spPr>
                <a:xfrm>
                  <a:off x="8775436" y="5540251"/>
                  <a:ext cx="478080" cy="369012"/>
                </a:xfrm>
                <a:prstGeom prst="rect">
                  <a:avLst/>
                </a:prstGeom>
                <a:blipFill>
                  <a:blip r:embed="rId34"/>
                  <a:stretch>
                    <a:fillRect b="-6667"/>
                  </a:stretch>
                </a:blipFill>
              </p:spPr>
              <p:txBody>
                <a:bodyPr/>
                <a:lstStyle/>
                <a:p>
                  <a:r>
                    <a:rPr lang="en-GB">
                      <a:noFill/>
                    </a:rPr>
                    <a:t> </a:t>
                  </a:r>
                </a:p>
              </p:txBody>
            </p:sp>
          </mc:Fallback>
        </mc:AlternateContent>
        <p:cxnSp>
          <p:nvCxnSpPr>
            <p:cNvPr id="146" name="Straight Connector 145">
              <a:extLst>
                <a:ext uri="{FF2B5EF4-FFF2-40B4-BE49-F238E27FC236}">
                  <a16:creationId xmlns:a16="http://schemas.microsoft.com/office/drawing/2014/main" id="{9FDD6C66-8029-E248-BF38-19852BD6C078}"/>
                </a:ext>
              </a:extLst>
            </p:cNvPr>
            <p:cNvCxnSpPr>
              <a:cxnSpLocks/>
              <a:stCxn id="137" idx="0"/>
              <a:endCxn id="148" idx="4"/>
            </p:cNvCxnSpPr>
            <p:nvPr/>
          </p:nvCxnSpPr>
          <p:spPr>
            <a:xfrm flipV="1">
              <a:off x="9014476" y="5205304"/>
              <a:ext cx="1" cy="33494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532ED59-586A-5141-97AE-060B349069E7}"/>
                </a:ext>
              </a:extLst>
            </p:cNvPr>
            <p:cNvCxnSpPr>
              <a:cxnSpLocks/>
              <a:stCxn id="148" idx="0"/>
              <a:endCxn id="149" idx="4"/>
            </p:cNvCxnSpPr>
            <p:nvPr/>
          </p:nvCxnSpPr>
          <p:spPr>
            <a:xfrm flipH="1" flipV="1">
              <a:off x="9014476" y="4800861"/>
              <a:ext cx="1" cy="33251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C7FEEEA7-B4B8-5B48-ADA9-5E5672E35237}"/>
                </a:ext>
              </a:extLst>
            </p:cNvPr>
            <p:cNvSpPr/>
            <p:nvPr/>
          </p:nvSpPr>
          <p:spPr>
            <a:xfrm>
              <a:off x="8978514" y="5133379"/>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B9FA1E0B-58C2-1845-BFF3-E7A55C9423FC}"/>
                    </a:ext>
                  </a:extLst>
                </p:cNvPr>
                <p:cNvSpPr txBox="1">
                  <a:spLocks/>
                </p:cNvSpPr>
                <p:nvPr/>
              </p:nvSpPr>
              <p:spPr>
                <a:xfrm>
                  <a:off x="8762476" y="4296861"/>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𝑚</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501" name="TextBox 500">
                  <a:extLst>
                    <a:ext uri="{FF2B5EF4-FFF2-40B4-BE49-F238E27FC236}">
                      <a16:creationId xmlns:a16="http://schemas.microsoft.com/office/drawing/2014/main" id="{E7903046-253F-CA45-8127-D158CB0F134D}"/>
                    </a:ext>
                  </a:extLst>
                </p:cNvPr>
                <p:cNvSpPr txBox="1">
                  <a:spLocks noRot="1" noChangeAspect="1" noMove="1" noResize="1" noEditPoints="1" noAdjustHandles="1" noChangeArrowheads="1" noChangeShapeType="1" noTextEdit="1"/>
                </p:cNvSpPr>
                <p:nvPr/>
              </p:nvSpPr>
              <p:spPr>
                <a:xfrm>
                  <a:off x="8762476" y="4296861"/>
                  <a:ext cx="504000" cy="504000"/>
                </a:xfrm>
                <a:prstGeom prst="ellipse">
                  <a:avLst/>
                </a:prstGeom>
                <a:blipFill>
                  <a:blip r:embed="rId35"/>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3EFAD891-0F48-DF49-B294-D57250B2AA73}"/>
                    </a:ext>
                  </a:extLst>
                </p:cNvPr>
                <p:cNvSpPr/>
                <p:nvPr/>
              </p:nvSpPr>
              <p:spPr>
                <a:xfrm>
                  <a:off x="9216847" y="4410362"/>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502" name="Rectangle 501">
                  <a:extLst>
                    <a:ext uri="{FF2B5EF4-FFF2-40B4-BE49-F238E27FC236}">
                      <a16:creationId xmlns:a16="http://schemas.microsoft.com/office/drawing/2014/main" id="{D71915F7-D194-014F-9C6F-9FE8FCD4B703}"/>
                    </a:ext>
                  </a:extLst>
                </p:cNvPr>
                <p:cNvSpPr>
                  <a:spLocks noRot="1" noChangeAspect="1" noMove="1" noResize="1" noEditPoints="1" noAdjustHandles="1" noChangeArrowheads="1" noChangeShapeType="1" noTextEdit="1"/>
                </p:cNvSpPr>
                <p:nvPr/>
              </p:nvSpPr>
              <p:spPr>
                <a:xfrm>
                  <a:off x="9216847" y="4410362"/>
                  <a:ext cx="403316" cy="276999"/>
                </a:xfrm>
                <a:prstGeom prst="rect">
                  <a:avLst/>
                </a:prstGeom>
                <a:blipFill>
                  <a:blip r:embed="rId3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219337DD-13A6-1547-BFBD-DD3B8D1C25DA}"/>
                    </a:ext>
                  </a:extLst>
                </p:cNvPr>
                <p:cNvSpPr/>
                <p:nvPr/>
              </p:nvSpPr>
              <p:spPr>
                <a:xfrm>
                  <a:off x="8982148" y="502538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503" name="Rectangle 502">
                  <a:extLst>
                    <a:ext uri="{FF2B5EF4-FFF2-40B4-BE49-F238E27FC236}">
                      <a16:creationId xmlns:a16="http://schemas.microsoft.com/office/drawing/2014/main" id="{8F899E30-C683-DB4A-8BE7-E09746ABB358}"/>
                    </a:ext>
                  </a:extLst>
                </p:cNvPr>
                <p:cNvSpPr>
                  <a:spLocks noRot="1" noChangeAspect="1" noMove="1" noResize="1" noEditPoints="1" noAdjustHandles="1" noChangeArrowheads="1" noChangeShapeType="1" noTextEdit="1"/>
                </p:cNvSpPr>
                <p:nvPr/>
              </p:nvSpPr>
              <p:spPr>
                <a:xfrm>
                  <a:off x="8982148" y="5025389"/>
                  <a:ext cx="403316" cy="276999"/>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9D544418-9F4F-C149-96B6-71E093D80940}"/>
                    </a:ext>
                  </a:extLst>
                </p:cNvPr>
                <p:cNvSpPr/>
                <p:nvPr/>
              </p:nvSpPr>
              <p:spPr>
                <a:xfrm>
                  <a:off x="10486759" y="3244735"/>
                  <a:ext cx="54380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504" name="Rectangle 503">
                  <a:extLst>
                    <a:ext uri="{FF2B5EF4-FFF2-40B4-BE49-F238E27FC236}">
                      <a16:creationId xmlns:a16="http://schemas.microsoft.com/office/drawing/2014/main" id="{0B2E0A89-A28C-2541-8BAB-ACACB3D0922A}"/>
                    </a:ext>
                  </a:extLst>
                </p:cNvPr>
                <p:cNvSpPr>
                  <a:spLocks noRot="1" noChangeAspect="1" noMove="1" noResize="1" noEditPoints="1" noAdjustHandles="1" noChangeArrowheads="1" noChangeShapeType="1" noTextEdit="1"/>
                </p:cNvSpPr>
                <p:nvPr/>
              </p:nvSpPr>
              <p:spPr>
                <a:xfrm>
                  <a:off x="10486759" y="3244735"/>
                  <a:ext cx="543803" cy="276999"/>
                </a:xfrm>
                <a:prstGeom prst="rect">
                  <a:avLst/>
                </a:prstGeom>
                <a:blipFill>
                  <a:blip r:embed="rId38"/>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01313FDB-ECFD-5149-8832-6DCF4D5CA4DD}"/>
                    </a:ext>
                  </a:extLst>
                </p:cNvPr>
                <p:cNvSpPr/>
                <p:nvPr/>
              </p:nvSpPr>
              <p:spPr>
                <a:xfrm>
                  <a:off x="10431679" y="3048773"/>
                  <a:ext cx="65396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oMath>
                    </m:oMathPara>
                  </a14:m>
                  <a:endParaRPr lang="en-GB" sz="1200" dirty="0">
                    <a:solidFill>
                      <a:schemeClr val="tx1">
                        <a:lumMod val="60000"/>
                        <a:lumOff val="40000"/>
                      </a:schemeClr>
                    </a:solidFill>
                  </a:endParaRPr>
                </a:p>
              </p:txBody>
            </p:sp>
          </mc:Choice>
          <mc:Fallback xmlns="">
            <p:sp>
              <p:nvSpPr>
                <p:cNvPr id="155" name="Rectangle 154">
                  <a:extLst>
                    <a:ext uri="{FF2B5EF4-FFF2-40B4-BE49-F238E27FC236}">
                      <a16:creationId xmlns:a16="http://schemas.microsoft.com/office/drawing/2014/main" id="{01313FDB-ECFD-5149-8832-6DCF4D5CA4DD}"/>
                    </a:ext>
                  </a:extLst>
                </p:cNvPr>
                <p:cNvSpPr>
                  <a:spLocks noRot="1" noChangeAspect="1" noMove="1" noResize="1" noEditPoints="1" noAdjustHandles="1" noChangeArrowheads="1" noChangeShapeType="1" noTextEdit="1"/>
                </p:cNvSpPr>
                <p:nvPr/>
              </p:nvSpPr>
              <p:spPr>
                <a:xfrm>
                  <a:off x="10431679" y="3048773"/>
                  <a:ext cx="653962" cy="276999"/>
                </a:xfrm>
                <a:prstGeom prst="rect">
                  <a:avLst/>
                </a:prstGeom>
                <a:blipFill>
                  <a:blip r:embed="rId39"/>
                  <a:stretch>
                    <a:fillRect/>
                  </a:stretch>
                </a:blipFill>
              </p:spPr>
              <p:txBody>
                <a:bodyPr/>
                <a:lstStyle/>
                <a:p>
                  <a:r>
                    <a:rPr lang="en-GB">
                      <a:noFill/>
                    </a:rPr>
                    <a:t> </a:t>
                  </a:r>
                </a:p>
              </p:txBody>
            </p:sp>
          </mc:Fallback>
        </mc:AlternateContent>
      </p:grpSp>
      <p:grpSp>
        <p:nvGrpSpPr>
          <p:cNvPr id="156" name="Group 155">
            <a:extLst>
              <a:ext uri="{FF2B5EF4-FFF2-40B4-BE49-F238E27FC236}">
                <a16:creationId xmlns:a16="http://schemas.microsoft.com/office/drawing/2014/main" id="{522D04EF-0EAC-144E-9769-C8E3D6F04385}"/>
              </a:ext>
            </a:extLst>
          </p:cNvPr>
          <p:cNvGrpSpPr/>
          <p:nvPr/>
        </p:nvGrpSpPr>
        <p:grpSpPr>
          <a:xfrm>
            <a:off x="8169497" y="745865"/>
            <a:ext cx="3658145" cy="1650928"/>
            <a:chOff x="6907622" y="3651587"/>
            <a:chExt cx="5051915" cy="2279933"/>
          </a:xfrm>
        </p:grpSpPr>
        <p:grpSp>
          <p:nvGrpSpPr>
            <p:cNvPr id="157" name="Group 156">
              <a:extLst>
                <a:ext uri="{FF2B5EF4-FFF2-40B4-BE49-F238E27FC236}">
                  <a16:creationId xmlns:a16="http://schemas.microsoft.com/office/drawing/2014/main" id="{63BB0E3F-CA71-3343-ACE7-B05ADA0C89C0}"/>
                </a:ext>
              </a:extLst>
            </p:cNvPr>
            <p:cNvGrpSpPr/>
            <p:nvPr/>
          </p:nvGrpSpPr>
          <p:grpSpPr>
            <a:xfrm>
              <a:off x="8323703" y="3758390"/>
              <a:ext cx="1952714" cy="514051"/>
              <a:chOff x="8737128" y="3128966"/>
              <a:chExt cx="1952714" cy="514051"/>
            </a:xfrm>
          </p:grpSpPr>
          <p:cxnSp>
            <p:nvCxnSpPr>
              <p:cNvPr id="200" name="Straight Connector 199">
                <a:extLst>
                  <a:ext uri="{FF2B5EF4-FFF2-40B4-BE49-F238E27FC236}">
                    <a16:creationId xmlns:a16="http://schemas.microsoft.com/office/drawing/2014/main" id="{6AE5FA22-013D-AD4D-8596-3C54A910BC9E}"/>
                  </a:ext>
                </a:extLst>
              </p:cNvPr>
              <p:cNvCxnSpPr>
                <a:cxnSpLocks/>
                <a:stCxn id="158" idx="6"/>
                <a:endCxn id="205"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B4B1401-1E21-E444-A718-6FF98642D82C}"/>
                  </a:ext>
                </a:extLst>
              </p:cNvPr>
              <p:cNvCxnSpPr>
                <a:cxnSpLocks/>
                <a:stCxn id="160" idx="2"/>
                <a:endCxn id="205"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CF9C157C-4BB7-FC48-8D2B-2B2C4F00060E}"/>
                  </a:ext>
                </a:extLst>
              </p:cNvPr>
              <p:cNvCxnSpPr>
                <a:cxnSpLocks/>
                <a:stCxn id="163" idx="0"/>
                <a:endCxn id="205"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F9FA7523-568D-8A4E-BD86-6DC2C8294749}"/>
                  </a:ext>
                </a:extLst>
              </p:cNvPr>
              <p:cNvGrpSpPr/>
              <p:nvPr/>
            </p:nvGrpSpPr>
            <p:grpSpPr>
              <a:xfrm>
                <a:off x="9540595" y="3128966"/>
                <a:ext cx="540370" cy="412745"/>
                <a:chOff x="9540595" y="3128966"/>
                <a:chExt cx="540370" cy="412745"/>
              </a:xfrm>
            </p:grpSpPr>
            <p:sp>
              <p:nvSpPr>
                <p:cNvPr id="204" name="Rectangle 203">
                  <a:extLst>
                    <a:ext uri="{FF2B5EF4-FFF2-40B4-BE49-F238E27FC236}">
                      <a16:creationId xmlns:a16="http://schemas.microsoft.com/office/drawing/2014/main" id="{8A5A4CC1-AC44-0E4A-91E3-85042479BC46}"/>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5" name="Rectangle 204">
                  <a:extLst>
                    <a:ext uri="{FF2B5EF4-FFF2-40B4-BE49-F238E27FC236}">
                      <a16:creationId xmlns:a16="http://schemas.microsoft.com/office/drawing/2014/main" id="{FB5A397B-8F4F-CC4E-8D7C-B3A70F48DFD4}"/>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6" name="Rectangle 205">
                  <a:extLst>
                    <a:ext uri="{FF2B5EF4-FFF2-40B4-BE49-F238E27FC236}">
                      <a16:creationId xmlns:a16="http://schemas.microsoft.com/office/drawing/2014/main" id="{677ADD0C-AA01-A741-9AAE-6908EF51AD2D}"/>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4A94D699-51CB-464D-85FB-5799AB5E8266}"/>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a:latin typeface="Cambria Math" panose="02040503050406030204" pitchFamily="18" charset="0"/>
                                  </a:rPr>
                                </m:ctrlPr>
                              </m:sSubPr>
                              <m:e>
                                <m:r>
                                  <a:rPr lang="de-DE" sz="1400" i="1">
                                    <a:latin typeface="Cambria Math" charset="0"/>
                                  </a:rPr>
                                  <m:t>𝑔</m:t>
                                </m:r>
                              </m:e>
                              <m:sub>
                                <m:r>
                                  <a:rPr lang="de-DE"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58" name="Oval 157">
                  <a:extLst>
                    <a:ext uri="{FF2B5EF4-FFF2-40B4-BE49-F238E27FC236}">
                      <a16:creationId xmlns:a16="http://schemas.microsoft.com/office/drawing/2014/main" id="{CDF37180-07CD-C448-8D1F-54DBFA227733}"/>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charset="0"/>
                          </a:rPr>
                          <m:t>𝑁𝑎𝑡</m:t>
                        </m:r>
                        <m:d>
                          <m:dPr>
                            <m:ctrlPr>
                              <a:rPr lang="de-DE" sz="1400" i="1">
                                <a:latin typeface="Cambria Math" panose="02040503050406030204" pitchFamily="18" charset="0"/>
                              </a:rPr>
                            </m:ctrlPr>
                          </m:dPr>
                          <m:e>
                            <m:r>
                              <a:rPr lang="de-DE"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Oval 159">
                  <a:extLst>
                    <a:ext uri="{FF2B5EF4-FFF2-40B4-BE49-F238E27FC236}">
                      <a16:creationId xmlns:a16="http://schemas.microsoft.com/office/drawing/2014/main" id="{D5CB5CB0-C2AB-9149-99AD-4E5D5E6A4F4B}"/>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𝐴𝑐𝑐</m:t>
                        </m:r>
                        <m:d>
                          <m:dPr>
                            <m:ctrlPr>
                              <a:rPr lang="de-DE" sz="1400" i="1">
                                <a:latin typeface="Cambria Math" panose="02040503050406030204" pitchFamily="18" charset="0"/>
                              </a:rPr>
                            </m:ctrlPr>
                          </m:dPr>
                          <m:e>
                            <m:r>
                              <a:rPr lang="de-DE"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1" name="Oval 160">
                  <a:extLst>
                    <a:ext uri="{FF2B5EF4-FFF2-40B4-BE49-F238E27FC236}">
                      <a16:creationId xmlns:a16="http://schemas.microsoft.com/office/drawing/2014/main" id="{B2006EC1-829D-D047-97E0-52898DB85595}"/>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𝑆𝑖𝑐𝑘</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Oval 161">
                  <a:extLst>
                    <a:ext uri="{FF2B5EF4-FFF2-40B4-BE49-F238E27FC236}">
                      <a16:creationId xmlns:a16="http://schemas.microsoft.com/office/drawing/2014/main" id="{85ECC5CC-551C-F74A-B84C-2039CAECDB05}"/>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𝑇𝑟𝑎𝑣𝑒𝑙</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3" name="Oval 162">
                  <a:extLst>
                    <a:ext uri="{FF2B5EF4-FFF2-40B4-BE49-F238E27FC236}">
                      <a16:creationId xmlns:a16="http://schemas.microsoft.com/office/drawing/2014/main" id="{F92AC6E2-4920-C940-8A6E-EB4CEFA1D20C}"/>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7" name="Oval 166">
                  <a:extLst>
                    <a:ext uri="{FF2B5EF4-FFF2-40B4-BE49-F238E27FC236}">
                      <a16:creationId xmlns:a16="http://schemas.microsoft.com/office/drawing/2014/main" id="{71E88D77-B730-2749-A1A8-FE55345029E9}"/>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𝑇𝑟𝑒𝑎𝑡</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r>
                              <a:rPr lang="de-DE" sz="1400" b="0" i="1" smtClean="0">
                                <a:latin typeface="Cambria Math" panose="02040503050406030204" pitchFamily="18" charset="0"/>
                              </a:rPr>
                              <m:t>,</m:t>
                            </m:r>
                            <m:r>
                              <a:rPr lang="de-DE"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169" name="Straight Connector 168">
              <a:extLst>
                <a:ext uri="{FF2B5EF4-FFF2-40B4-BE49-F238E27FC236}">
                  <a16:creationId xmlns:a16="http://schemas.microsoft.com/office/drawing/2014/main" id="{DFFDC0B3-E923-6C46-93FE-2C6A37842909}"/>
                </a:ext>
              </a:extLst>
            </p:cNvPr>
            <p:cNvCxnSpPr>
              <a:cxnSpLocks/>
              <a:stCxn id="162" idx="6"/>
              <a:endCxn id="197"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C3FFA6C-577C-6D4F-B4CD-3EDB1FE49391}"/>
                </a:ext>
              </a:extLst>
            </p:cNvPr>
            <p:cNvCxnSpPr>
              <a:cxnSpLocks/>
              <a:stCxn id="163" idx="4"/>
              <a:endCxn id="197"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C0054CE-7453-1547-97A4-D419E5899FAA}"/>
                </a:ext>
              </a:extLst>
            </p:cNvPr>
            <p:cNvCxnSpPr>
              <a:cxnSpLocks/>
              <a:stCxn id="161" idx="0"/>
              <a:endCxn id="197"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37301837-0821-FA4D-AEC2-BE83FC7657A7}"/>
                </a:ext>
              </a:extLst>
            </p:cNvPr>
            <p:cNvGrpSpPr/>
            <p:nvPr/>
          </p:nvGrpSpPr>
          <p:grpSpPr>
            <a:xfrm>
              <a:off x="8610247" y="4990220"/>
              <a:ext cx="474503" cy="412240"/>
              <a:chOff x="9288700" y="3036033"/>
              <a:chExt cx="474503" cy="412240"/>
            </a:xfrm>
          </p:grpSpPr>
          <p:sp>
            <p:nvSpPr>
              <p:cNvPr id="196" name="Rectangle 195">
                <a:extLst>
                  <a:ext uri="{FF2B5EF4-FFF2-40B4-BE49-F238E27FC236}">
                    <a16:creationId xmlns:a16="http://schemas.microsoft.com/office/drawing/2014/main" id="{ED2F252D-AA6E-514C-A9A2-51441B842CFE}"/>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7" name="Rectangle 196">
                <a:extLst>
                  <a:ext uri="{FF2B5EF4-FFF2-40B4-BE49-F238E27FC236}">
                    <a16:creationId xmlns:a16="http://schemas.microsoft.com/office/drawing/2014/main" id="{8F08EEF5-5A22-3F48-8707-67A8F88618E6}"/>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8" name="Rectangle 197">
                <a:extLst>
                  <a:ext uri="{FF2B5EF4-FFF2-40B4-BE49-F238E27FC236}">
                    <a16:creationId xmlns:a16="http://schemas.microsoft.com/office/drawing/2014/main" id="{B31FBE6E-00DE-E84B-BAD6-137FF540C731}"/>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87B54D0B-689E-0A49-A77C-CB308960C5AD}"/>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179" name="Straight Connector 178">
              <a:extLst>
                <a:ext uri="{FF2B5EF4-FFF2-40B4-BE49-F238E27FC236}">
                  <a16:creationId xmlns:a16="http://schemas.microsoft.com/office/drawing/2014/main" id="{2B7D536D-1EDB-1944-808E-477C400A33DB}"/>
                </a:ext>
              </a:extLst>
            </p:cNvPr>
            <p:cNvCxnSpPr>
              <a:cxnSpLocks/>
              <a:stCxn id="163" idx="4"/>
              <a:endCxn id="193"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C51E9B1-070F-F347-9C7C-8749D978AD57}"/>
                </a:ext>
              </a:extLst>
            </p:cNvPr>
            <p:cNvCxnSpPr>
              <a:cxnSpLocks/>
              <a:stCxn id="167" idx="2"/>
              <a:endCxn id="193"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141ECE5-3665-2248-89CC-F421D275EE41}"/>
                </a:ext>
              </a:extLst>
            </p:cNvPr>
            <p:cNvCxnSpPr>
              <a:cxnSpLocks/>
              <a:stCxn id="161" idx="0"/>
              <a:endCxn id="193"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C1511F2C-E370-8942-BD44-CFAE720622B1}"/>
                </a:ext>
              </a:extLst>
            </p:cNvPr>
            <p:cNvGrpSpPr/>
            <p:nvPr/>
          </p:nvGrpSpPr>
          <p:grpSpPr>
            <a:xfrm>
              <a:off x="9393015" y="4990220"/>
              <a:ext cx="546126" cy="412737"/>
              <a:chOff x="9540595" y="3036033"/>
              <a:chExt cx="546126" cy="412737"/>
            </a:xfrm>
          </p:grpSpPr>
          <p:sp>
            <p:nvSpPr>
              <p:cNvPr id="192" name="Rectangle 191">
                <a:extLst>
                  <a:ext uri="{FF2B5EF4-FFF2-40B4-BE49-F238E27FC236}">
                    <a16:creationId xmlns:a16="http://schemas.microsoft.com/office/drawing/2014/main" id="{E0D68F42-8C40-0947-B81F-4CC8D547A3BE}"/>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3" name="Rectangle 192">
                <a:extLst>
                  <a:ext uri="{FF2B5EF4-FFF2-40B4-BE49-F238E27FC236}">
                    <a16:creationId xmlns:a16="http://schemas.microsoft.com/office/drawing/2014/main" id="{47BDD7EE-E621-924F-8EED-970A96DAEDEA}"/>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4" name="Rectangle 193">
                <a:extLst>
                  <a:ext uri="{FF2B5EF4-FFF2-40B4-BE49-F238E27FC236}">
                    <a16:creationId xmlns:a16="http://schemas.microsoft.com/office/drawing/2014/main" id="{58A70011-9389-F64F-93B3-6B7F19729DC5}"/>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3C5BD272-B43B-2B48-A044-D2D1EF41419F}"/>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184" name="Group 183">
              <a:extLst>
                <a:ext uri="{FF2B5EF4-FFF2-40B4-BE49-F238E27FC236}">
                  <a16:creationId xmlns:a16="http://schemas.microsoft.com/office/drawing/2014/main" id="{F8F5E442-0EF9-B245-BF43-E4BE45091E57}"/>
                </a:ext>
              </a:extLst>
            </p:cNvPr>
            <p:cNvGrpSpPr/>
            <p:nvPr/>
          </p:nvGrpSpPr>
          <p:grpSpPr>
            <a:xfrm>
              <a:off x="9648485" y="4409628"/>
              <a:ext cx="749540" cy="380873"/>
              <a:chOff x="8665851" y="3155493"/>
              <a:chExt cx="749540" cy="380873"/>
            </a:xfrm>
          </p:grpSpPr>
          <p:cxnSp>
            <p:nvCxnSpPr>
              <p:cNvPr id="186" name="Straight Connector 185">
                <a:extLst>
                  <a:ext uri="{FF2B5EF4-FFF2-40B4-BE49-F238E27FC236}">
                    <a16:creationId xmlns:a16="http://schemas.microsoft.com/office/drawing/2014/main" id="{1917E3AA-9BBE-2A4B-B4B1-084D6B3CE577}"/>
                  </a:ext>
                </a:extLst>
              </p:cNvPr>
              <p:cNvCxnSpPr>
                <a:cxnSpLocks/>
                <a:stCxn id="163" idx="6"/>
                <a:endCxn id="190"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639F4AD2-A33E-4C4D-B57C-CB7F79E8C94E}"/>
                  </a:ext>
                </a:extLst>
              </p:cNvPr>
              <p:cNvGrpSpPr/>
              <p:nvPr/>
            </p:nvGrpSpPr>
            <p:grpSpPr>
              <a:xfrm>
                <a:off x="8957481" y="3155493"/>
                <a:ext cx="457910" cy="380873"/>
                <a:chOff x="8957481" y="3155493"/>
                <a:chExt cx="457910" cy="380873"/>
              </a:xfrm>
            </p:grpSpPr>
            <p:sp>
              <p:nvSpPr>
                <p:cNvPr id="190" name="Rectangle 189">
                  <a:extLst>
                    <a:ext uri="{FF2B5EF4-FFF2-40B4-BE49-F238E27FC236}">
                      <a16:creationId xmlns:a16="http://schemas.microsoft.com/office/drawing/2014/main" id="{86E8BE84-4D62-5647-A087-0CE2449DDAFE}"/>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42CD437F-B03C-0840-A5AC-1B28C6123763}"/>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grpSp>
        <p:nvGrpSpPr>
          <p:cNvPr id="299" name="Group 298">
            <a:extLst>
              <a:ext uri="{FF2B5EF4-FFF2-40B4-BE49-F238E27FC236}">
                <a16:creationId xmlns:a16="http://schemas.microsoft.com/office/drawing/2014/main" id="{E9B6D7DF-CE74-714F-9056-C5D8A1AE6B04}"/>
              </a:ext>
            </a:extLst>
          </p:cNvPr>
          <p:cNvGrpSpPr/>
          <p:nvPr/>
        </p:nvGrpSpPr>
        <p:grpSpPr>
          <a:xfrm>
            <a:off x="1189105" y="2505910"/>
            <a:ext cx="5881716" cy="3400004"/>
            <a:chOff x="2007549" y="6858000"/>
            <a:chExt cx="5881716" cy="3400004"/>
          </a:xfrm>
        </p:grpSpPr>
        <mc:AlternateContent xmlns:mc="http://schemas.openxmlformats.org/markup-compatibility/2006" xmlns:a14="http://schemas.microsoft.com/office/drawing/2010/main">
          <mc:Choice Requires="a14">
            <p:sp>
              <p:nvSpPr>
                <p:cNvPr id="210" name="Rectangle 209">
                  <a:extLst>
                    <a:ext uri="{FF2B5EF4-FFF2-40B4-BE49-F238E27FC236}">
                      <a16:creationId xmlns:a16="http://schemas.microsoft.com/office/drawing/2014/main" id="{BDE3A97A-8DD8-4942-AD8D-B0F3B7F9F2BB}"/>
                    </a:ext>
                  </a:extLst>
                </p:cNvPr>
                <p:cNvSpPr/>
                <p:nvPr/>
              </p:nvSpPr>
              <p:spPr>
                <a:xfrm>
                  <a:off x="6716966" y="988564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210" name="Rectangle 209">
                  <a:extLst>
                    <a:ext uri="{FF2B5EF4-FFF2-40B4-BE49-F238E27FC236}">
                      <a16:creationId xmlns:a16="http://schemas.microsoft.com/office/drawing/2014/main" id="{BDE3A97A-8DD8-4942-AD8D-B0F3B7F9F2BB}"/>
                    </a:ext>
                  </a:extLst>
                </p:cNvPr>
                <p:cNvSpPr>
                  <a:spLocks noRot="1" noChangeAspect="1" noMove="1" noResize="1" noEditPoints="1" noAdjustHandles="1" noChangeArrowheads="1" noChangeShapeType="1" noTextEdit="1"/>
                </p:cNvSpPr>
                <p:nvPr/>
              </p:nvSpPr>
              <p:spPr>
                <a:xfrm>
                  <a:off x="6716966" y="9885643"/>
                  <a:ext cx="472758" cy="369012"/>
                </a:xfrm>
                <a:prstGeom prst="rect">
                  <a:avLst/>
                </a:prstGeom>
                <a:blipFill>
                  <a:blip r:embed="rId50"/>
                  <a:stretch>
                    <a:fillRect b="-6667"/>
                  </a:stretch>
                </a:blipFill>
              </p:spPr>
              <p:txBody>
                <a:bodyPr/>
                <a:lstStyle/>
                <a:p>
                  <a:r>
                    <a:rPr lang="en-GB">
                      <a:noFill/>
                    </a:rPr>
                    <a:t> </a:t>
                  </a:r>
                </a:p>
              </p:txBody>
            </p:sp>
          </mc:Fallback>
        </mc:AlternateContent>
        <p:cxnSp>
          <p:nvCxnSpPr>
            <p:cNvPr id="211" name="Straight Connector 210">
              <a:extLst>
                <a:ext uri="{FF2B5EF4-FFF2-40B4-BE49-F238E27FC236}">
                  <a16:creationId xmlns:a16="http://schemas.microsoft.com/office/drawing/2014/main" id="{EBE05E6B-FBE1-7649-B434-207F49217081}"/>
                </a:ext>
              </a:extLst>
            </p:cNvPr>
            <p:cNvCxnSpPr>
              <a:cxnSpLocks/>
              <a:stCxn id="260" idx="0"/>
              <a:endCxn id="219" idx="2"/>
            </p:cNvCxnSpPr>
            <p:nvPr/>
          </p:nvCxnSpPr>
          <p:spPr>
            <a:xfrm flipH="1" flipV="1">
              <a:off x="3840300" y="8372544"/>
              <a:ext cx="822949" cy="41371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424B8AF-EFE8-8649-9636-3234F8177753}"/>
                </a:ext>
              </a:extLst>
            </p:cNvPr>
            <p:cNvCxnSpPr>
              <a:cxnSpLocks/>
              <a:stCxn id="300" idx="0"/>
              <a:endCxn id="221" idx="2"/>
            </p:cNvCxnSpPr>
            <p:nvPr/>
          </p:nvCxnSpPr>
          <p:spPr>
            <a:xfrm flipV="1">
              <a:off x="6950515" y="9616948"/>
              <a:ext cx="2831" cy="1649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422C4C9-7ACC-5844-9729-177C33B0CA76}"/>
                </a:ext>
              </a:extLst>
            </p:cNvPr>
            <p:cNvCxnSpPr>
              <a:cxnSpLocks/>
              <a:stCxn id="221" idx="0"/>
              <a:endCxn id="224"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F54C4BD-EFCB-254D-A3A4-83A9F7A202D7}"/>
                </a:ext>
              </a:extLst>
            </p:cNvPr>
            <p:cNvCxnSpPr>
              <a:cxnSpLocks/>
              <a:stCxn id="222" idx="0"/>
              <a:endCxn id="218"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B012E15-1B5E-694A-A637-7FA6EA2E98A9}"/>
                </a:ext>
              </a:extLst>
            </p:cNvPr>
            <p:cNvCxnSpPr>
              <a:cxnSpLocks/>
              <a:stCxn id="226" idx="0"/>
              <a:endCxn id="218"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6" name="Rectangle 215">
                  <a:extLst>
                    <a:ext uri="{FF2B5EF4-FFF2-40B4-BE49-F238E27FC236}">
                      <a16:creationId xmlns:a16="http://schemas.microsoft.com/office/drawing/2014/main" id="{E5A264E3-6BDF-9C4A-95DD-7D46322D72E2}"/>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216" name="Rectangle 215">
                  <a:extLst>
                    <a:ext uri="{FF2B5EF4-FFF2-40B4-BE49-F238E27FC236}">
                      <a16:creationId xmlns:a16="http://schemas.microsoft.com/office/drawing/2014/main" id="{E5A264E3-6BDF-9C4A-95DD-7D46322D72E2}"/>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1"/>
                  <a:stretch>
                    <a:fillRect b="-6667"/>
                  </a:stretch>
                </a:blipFill>
              </p:spPr>
              <p:txBody>
                <a:bodyPr/>
                <a:lstStyle/>
                <a:p>
                  <a:r>
                    <a:rPr lang="en-GB">
                      <a:noFill/>
                    </a:rPr>
                    <a:t> </a:t>
                  </a:r>
                </a:p>
              </p:txBody>
            </p:sp>
          </mc:Fallback>
        </mc:AlternateContent>
        <p:cxnSp>
          <p:nvCxnSpPr>
            <p:cNvPr id="217" name="Straight Connector 216">
              <a:extLst>
                <a:ext uri="{FF2B5EF4-FFF2-40B4-BE49-F238E27FC236}">
                  <a16:creationId xmlns:a16="http://schemas.microsoft.com/office/drawing/2014/main" id="{0E2E9262-231C-A242-BE79-99956095337F}"/>
                </a:ext>
              </a:extLst>
            </p:cNvPr>
            <p:cNvCxnSpPr>
              <a:cxnSpLocks/>
              <a:stCxn id="303" idx="0"/>
              <a:endCxn id="218"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8" name="Rounded Rectangle 217">
                  <a:extLst>
                    <a:ext uri="{FF2B5EF4-FFF2-40B4-BE49-F238E27FC236}">
                      <a16:creationId xmlns:a16="http://schemas.microsoft.com/office/drawing/2014/main" id="{01991FCD-835C-DC45-B91F-D4587186F6CD}"/>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218" name="Rounded Rectangle 217">
                  <a:extLst>
                    <a:ext uri="{FF2B5EF4-FFF2-40B4-BE49-F238E27FC236}">
                      <a16:creationId xmlns:a16="http://schemas.microsoft.com/office/drawing/2014/main" id="{01991FCD-835C-DC45-B91F-D4587186F6CD}"/>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52"/>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9" name="Rounded Rectangle 218">
                  <a:extLst>
                    <a:ext uri="{FF2B5EF4-FFF2-40B4-BE49-F238E27FC236}">
                      <a16:creationId xmlns:a16="http://schemas.microsoft.com/office/drawing/2014/main" id="{7F20B87A-E766-BB4C-8BCD-1D007FB3186A}"/>
                    </a:ext>
                  </a:extLst>
                </p:cNvPr>
                <p:cNvSpPr/>
                <p:nvPr/>
              </p:nvSpPr>
              <p:spPr>
                <a:xfrm>
                  <a:off x="3370163" y="8168233"/>
                  <a:ext cx="94027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219" name="Rounded Rectangle 218">
                  <a:extLst>
                    <a:ext uri="{FF2B5EF4-FFF2-40B4-BE49-F238E27FC236}">
                      <a16:creationId xmlns:a16="http://schemas.microsoft.com/office/drawing/2014/main" id="{7F20B87A-E766-BB4C-8BCD-1D007FB3186A}"/>
                    </a:ext>
                  </a:extLst>
                </p:cNvPr>
                <p:cNvSpPr>
                  <a:spLocks noRot="1" noChangeAspect="1" noMove="1" noResize="1" noEditPoints="1" noAdjustHandles="1" noChangeArrowheads="1" noChangeShapeType="1" noTextEdit="1"/>
                </p:cNvSpPr>
                <p:nvPr/>
              </p:nvSpPr>
              <p:spPr>
                <a:xfrm>
                  <a:off x="3370163" y="8168233"/>
                  <a:ext cx="940274" cy="204311"/>
                </a:xfrm>
                <a:prstGeom prst="roundRect">
                  <a:avLst/>
                </a:prstGeom>
                <a:blipFill>
                  <a:blip r:embed="rId53"/>
                  <a:stretch>
                    <a:fillRect l="-5263"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0" name="Rounded Rectangle 219">
                  <a:extLst>
                    <a:ext uri="{FF2B5EF4-FFF2-40B4-BE49-F238E27FC236}">
                      <a16:creationId xmlns:a16="http://schemas.microsoft.com/office/drawing/2014/main" id="{C279D45D-91EB-584D-BF5A-5B4B45E3E628}"/>
                    </a:ext>
                  </a:extLst>
                </p:cNvPr>
                <p:cNvSpPr/>
                <p:nvPr/>
              </p:nvSpPr>
              <p:spPr>
                <a:xfrm>
                  <a:off x="6249392" y="8168233"/>
                  <a:ext cx="1407906"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220" name="Rounded Rectangle 219">
                  <a:extLst>
                    <a:ext uri="{FF2B5EF4-FFF2-40B4-BE49-F238E27FC236}">
                      <a16:creationId xmlns:a16="http://schemas.microsoft.com/office/drawing/2014/main" id="{C279D45D-91EB-584D-BF5A-5B4B45E3E628}"/>
                    </a:ext>
                  </a:extLst>
                </p:cNvPr>
                <p:cNvSpPr>
                  <a:spLocks noRot="1" noChangeAspect="1" noMove="1" noResize="1" noEditPoints="1" noAdjustHandles="1" noChangeArrowheads="1" noChangeShapeType="1" noTextEdit="1"/>
                </p:cNvSpPr>
                <p:nvPr/>
              </p:nvSpPr>
              <p:spPr>
                <a:xfrm>
                  <a:off x="6249392" y="8168233"/>
                  <a:ext cx="1407906" cy="204311"/>
                </a:xfrm>
                <a:prstGeom prst="roundRect">
                  <a:avLst/>
                </a:prstGeom>
                <a:blipFill>
                  <a:blip r:embed="rId54"/>
                  <a:stretch>
                    <a:fillRect l="-4464"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1" name="Rounded Rectangle 220">
                  <a:extLst>
                    <a:ext uri="{FF2B5EF4-FFF2-40B4-BE49-F238E27FC236}">
                      <a16:creationId xmlns:a16="http://schemas.microsoft.com/office/drawing/2014/main" id="{7872464E-6C84-974C-8F98-5C4585D54040}"/>
                    </a:ext>
                  </a:extLst>
                </p:cNvPr>
                <p:cNvSpPr/>
                <p:nvPr/>
              </p:nvSpPr>
              <p:spPr>
                <a:xfrm>
                  <a:off x="6249393" y="9412637"/>
                  <a:ext cx="140790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221" name="Rounded Rectangle 220">
                  <a:extLst>
                    <a:ext uri="{FF2B5EF4-FFF2-40B4-BE49-F238E27FC236}">
                      <a16:creationId xmlns:a16="http://schemas.microsoft.com/office/drawing/2014/main" id="{7872464E-6C84-974C-8F98-5C4585D54040}"/>
                    </a:ext>
                  </a:extLst>
                </p:cNvPr>
                <p:cNvSpPr>
                  <a:spLocks noRot="1" noChangeAspect="1" noMove="1" noResize="1" noEditPoints="1" noAdjustHandles="1" noChangeArrowheads="1" noChangeShapeType="1" noTextEdit="1"/>
                </p:cNvSpPr>
                <p:nvPr/>
              </p:nvSpPr>
              <p:spPr>
                <a:xfrm>
                  <a:off x="6249393" y="9412637"/>
                  <a:ext cx="1407905" cy="204311"/>
                </a:xfrm>
                <a:prstGeom prst="roundRect">
                  <a:avLst/>
                </a:prstGeom>
                <a:blipFill>
                  <a:blip r:embed="rId55"/>
                  <a:stretch>
                    <a:fillRect l="-3571"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716A7E71-F997-1143-A968-3A9E8CDE1182}"/>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222" name="TextBox 221">
                  <a:extLst>
                    <a:ext uri="{FF2B5EF4-FFF2-40B4-BE49-F238E27FC236}">
                      <a16:creationId xmlns:a16="http://schemas.microsoft.com/office/drawing/2014/main" id="{716A7E71-F997-1143-A968-3A9E8CDE1182}"/>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56"/>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24AA4E7A-2451-144E-8323-61E883C3FB30}"/>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224" name="TextBox 223">
                  <a:extLst>
                    <a:ext uri="{FF2B5EF4-FFF2-40B4-BE49-F238E27FC236}">
                      <a16:creationId xmlns:a16="http://schemas.microsoft.com/office/drawing/2014/main" id="{24AA4E7A-2451-144E-8323-61E883C3FB30}"/>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57"/>
                  <a:stretch>
                    <a:fillRect l="-1333" b="-5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37692B41-E3D4-704D-A1A5-571E31B4DE25}"/>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226" name="TextBox 225">
                  <a:extLst>
                    <a:ext uri="{FF2B5EF4-FFF2-40B4-BE49-F238E27FC236}">
                      <a16:creationId xmlns:a16="http://schemas.microsoft.com/office/drawing/2014/main" id="{37692B41-E3D4-704D-A1A5-571E31B4DE25}"/>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58"/>
                  <a:stretch>
                    <a:fillRect l="-4348"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228" name="Straight Connector 227">
              <a:extLst>
                <a:ext uri="{FF2B5EF4-FFF2-40B4-BE49-F238E27FC236}">
                  <a16:creationId xmlns:a16="http://schemas.microsoft.com/office/drawing/2014/main" id="{46BF3CBD-207A-D649-AEA5-3A522985A3BE}"/>
                </a:ext>
              </a:extLst>
            </p:cNvPr>
            <p:cNvCxnSpPr>
              <a:cxnSpLocks/>
              <a:stCxn id="255" idx="0"/>
              <a:endCxn id="219" idx="2"/>
            </p:cNvCxnSpPr>
            <p:nvPr/>
          </p:nvCxnSpPr>
          <p:spPr>
            <a:xfrm flipV="1">
              <a:off x="2844383" y="8372544"/>
              <a:ext cx="995917"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7EEE17A-AA99-CC41-A9F3-6FE70EE58CD8}"/>
                </a:ext>
              </a:extLst>
            </p:cNvPr>
            <p:cNvCxnSpPr>
              <a:cxnSpLocks/>
              <a:stCxn id="219" idx="0"/>
              <a:endCxn id="226" idx="2"/>
            </p:cNvCxnSpPr>
            <p:nvPr/>
          </p:nvCxnSpPr>
          <p:spPr>
            <a:xfrm flipH="1" flipV="1">
              <a:off x="3839395" y="7755263"/>
              <a:ext cx="905"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87EE0CC-8E11-F74E-BB8F-E50AD64471AC}"/>
                </a:ext>
              </a:extLst>
            </p:cNvPr>
            <p:cNvCxnSpPr>
              <a:cxnSpLocks/>
              <a:stCxn id="224" idx="0"/>
              <a:endCxn id="220" idx="2"/>
            </p:cNvCxnSpPr>
            <p:nvPr/>
          </p:nvCxnSpPr>
          <p:spPr>
            <a:xfrm flipV="1">
              <a:off x="6951762" y="8372544"/>
              <a:ext cx="1583"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7845C03-E44B-9649-90A0-2E9DF90B61F2}"/>
                </a:ext>
              </a:extLst>
            </p:cNvPr>
            <p:cNvCxnSpPr>
              <a:cxnSpLocks/>
              <a:stCxn id="220" idx="0"/>
              <a:endCxn id="222" idx="2"/>
            </p:cNvCxnSpPr>
            <p:nvPr/>
          </p:nvCxnSpPr>
          <p:spPr>
            <a:xfrm flipH="1" flipV="1">
              <a:off x="6951758" y="7755263"/>
              <a:ext cx="1587"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3" name="Rectangle 252">
                  <a:extLst>
                    <a:ext uri="{FF2B5EF4-FFF2-40B4-BE49-F238E27FC236}">
                      <a16:creationId xmlns:a16="http://schemas.microsoft.com/office/drawing/2014/main" id="{82C3FD03-92E4-D449-9ABF-335A18333380}"/>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253" name="Rectangle 252">
                  <a:extLst>
                    <a:ext uri="{FF2B5EF4-FFF2-40B4-BE49-F238E27FC236}">
                      <a16:creationId xmlns:a16="http://schemas.microsoft.com/office/drawing/2014/main" id="{82C3FD03-92E4-D449-9ABF-335A18333380}"/>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59"/>
                  <a:stretch>
                    <a:fillRect b="-6667"/>
                  </a:stretch>
                </a:blipFill>
              </p:spPr>
              <p:txBody>
                <a:bodyPr/>
                <a:lstStyle/>
                <a:p>
                  <a:r>
                    <a:rPr lang="en-GB">
                      <a:noFill/>
                    </a:rPr>
                    <a:t> </a:t>
                  </a:r>
                </a:p>
              </p:txBody>
            </p:sp>
          </mc:Fallback>
        </mc:AlternateContent>
        <p:cxnSp>
          <p:nvCxnSpPr>
            <p:cNvPr id="254" name="Straight Connector 253">
              <a:extLst>
                <a:ext uri="{FF2B5EF4-FFF2-40B4-BE49-F238E27FC236}">
                  <a16:creationId xmlns:a16="http://schemas.microsoft.com/office/drawing/2014/main" id="{0F2DB5A5-F119-6F43-B197-D2B6140B1CA3}"/>
                </a:ext>
              </a:extLst>
            </p:cNvPr>
            <p:cNvCxnSpPr>
              <a:cxnSpLocks/>
              <a:stCxn id="301" idx="0"/>
              <a:endCxn id="255"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5" name="Rounded Rectangle 254">
                  <a:extLst>
                    <a:ext uri="{FF2B5EF4-FFF2-40B4-BE49-F238E27FC236}">
                      <a16:creationId xmlns:a16="http://schemas.microsoft.com/office/drawing/2014/main" id="{8B8801A1-732F-E043-8A16-3AD75321BC1F}"/>
                    </a:ext>
                  </a:extLst>
                </p:cNvPr>
                <p:cNvSpPr/>
                <p:nvPr/>
              </p:nvSpPr>
              <p:spPr>
                <a:xfrm>
                  <a:off x="2007550" y="8795446"/>
                  <a:ext cx="167366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p>
              </p:txBody>
            </p:sp>
          </mc:Choice>
          <mc:Fallback xmlns="">
            <p:sp>
              <p:nvSpPr>
                <p:cNvPr id="255" name="Rounded Rectangle 254">
                  <a:extLst>
                    <a:ext uri="{FF2B5EF4-FFF2-40B4-BE49-F238E27FC236}">
                      <a16:creationId xmlns:a16="http://schemas.microsoft.com/office/drawing/2014/main" id="{8B8801A1-732F-E043-8A16-3AD75321BC1F}"/>
                    </a:ext>
                  </a:extLst>
                </p:cNvPr>
                <p:cNvSpPr>
                  <a:spLocks noRot="1" noChangeAspect="1" noMove="1" noResize="1" noEditPoints="1" noAdjustHandles="1" noChangeArrowheads="1" noChangeShapeType="1" noTextEdit="1"/>
                </p:cNvSpPr>
                <p:nvPr/>
              </p:nvSpPr>
              <p:spPr>
                <a:xfrm>
                  <a:off x="2007550" y="8795446"/>
                  <a:ext cx="1673665" cy="204311"/>
                </a:xfrm>
                <a:prstGeom prst="roundRect">
                  <a:avLst/>
                </a:prstGeom>
                <a:blipFill>
                  <a:blip r:embed="rId60"/>
                  <a:stretch>
                    <a:fillRect l="-3008"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6" name="Rectangle 255">
                  <a:extLst>
                    <a:ext uri="{FF2B5EF4-FFF2-40B4-BE49-F238E27FC236}">
                      <a16:creationId xmlns:a16="http://schemas.microsoft.com/office/drawing/2014/main" id="{4E4F3C08-596E-764F-8E0A-EC51202C0135}"/>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256" name="Rectangle 255">
                  <a:extLst>
                    <a:ext uri="{FF2B5EF4-FFF2-40B4-BE49-F238E27FC236}">
                      <a16:creationId xmlns:a16="http://schemas.microsoft.com/office/drawing/2014/main" id="{4E4F3C08-596E-764F-8E0A-EC51202C0135}"/>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61"/>
                  <a:stretch>
                    <a:fillRect b="-6667"/>
                  </a:stretch>
                </a:blipFill>
              </p:spPr>
              <p:txBody>
                <a:bodyPr/>
                <a:lstStyle/>
                <a:p>
                  <a:r>
                    <a:rPr lang="en-GB">
                      <a:noFill/>
                    </a:rPr>
                    <a:t> </a:t>
                  </a:r>
                </a:p>
              </p:txBody>
            </p:sp>
          </mc:Fallback>
        </mc:AlternateContent>
        <p:cxnSp>
          <p:nvCxnSpPr>
            <p:cNvPr id="257" name="Straight Connector 256">
              <a:extLst>
                <a:ext uri="{FF2B5EF4-FFF2-40B4-BE49-F238E27FC236}">
                  <a16:creationId xmlns:a16="http://schemas.microsoft.com/office/drawing/2014/main" id="{43551C38-7AC5-134C-8959-B3EA5149FD75}"/>
                </a:ext>
              </a:extLst>
            </p:cNvPr>
            <p:cNvCxnSpPr>
              <a:cxnSpLocks/>
              <a:stCxn id="302" idx="0"/>
              <a:endCxn id="259" idx="2"/>
            </p:cNvCxnSpPr>
            <p:nvPr/>
          </p:nvCxnSpPr>
          <p:spPr>
            <a:xfrm flipV="1">
              <a:off x="4663248"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5BF9023-C9BD-484B-ABD5-2298BA8DB8B0}"/>
                </a:ext>
              </a:extLst>
            </p:cNvPr>
            <p:cNvCxnSpPr>
              <a:cxnSpLocks/>
              <a:stCxn id="259" idx="0"/>
              <a:endCxn id="260" idx="2"/>
            </p:cNvCxnSpPr>
            <p:nvPr/>
          </p:nvCxnSpPr>
          <p:spPr>
            <a:xfrm flipV="1">
              <a:off x="4663249" y="9008945"/>
              <a:ext cx="0" cy="40628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9" name="Rounded Rectangle 258">
                  <a:extLst>
                    <a:ext uri="{FF2B5EF4-FFF2-40B4-BE49-F238E27FC236}">
                      <a16:creationId xmlns:a16="http://schemas.microsoft.com/office/drawing/2014/main" id="{6AD757F6-C7B5-E441-83A6-3D8D049B61A8}"/>
                    </a:ext>
                  </a:extLst>
                </p:cNvPr>
                <p:cNvSpPr/>
                <p:nvPr/>
              </p:nvSpPr>
              <p:spPr>
                <a:xfrm>
                  <a:off x="3767373" y="9415228"/>
                  <a:ext cx="1791751"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𝑚</m:t>
                            </m:r>
                          </m:e>
                        </m:d>
                      </m:oMath>
                    </m:oMathPara>
                  </a14:m>
                  <a:endParaRPr lang="en-GB" sz="1200" dirty="0"/>
                </a:p>
              </p:txBody>
            </p:sp>
          </mc:Choice>
          <mc:Fallback xmlns="">
            <p:sp>
              <p:nvSpPr>
                <p:cNvPr id="259" name="Rounded Rectangle 258">
                  <a:extLst>
                    <a:ext uri="{FF2B5EF4-FFF2-40B4-BE49-F238E27FC236}">
                      <a16:creationId xmlns:a16="http://schemas.microsoft.com/office/drawing/2014/main" id="{6AD757F6-C7B5-E441-83A6-3D8D049B61A8}"/>
                    </a:ext>
                  </a:extLst>
                </p:cNvPr>
                <p:cNvSpPr>
                  <a:spLocks noRot="1" noChangeAspect="1" noMove="1" noResize="1" noEditPoints="1" noAdjustHandles="1" noChangeArrowheads="1" noChangeShapeType="1" noTextEdit="1"/>
                </p:cNvSpPr>
                <p:nvPr/>
              </p:nvSpPr>
              <p:spPr>
                <a:xfrm>
                  <a:off x="3767373" y="9415228"/>
                  <a:ext cx="1791751" cy="204311"/>
                </a:xfrm>
                <a:prstGeom prst="roundRect">
                  <a:avLst/>
                </a:prstGeom>
                <a:blipFill>
                  <a:blip r:embed="rId62"/>
                  <a:stretch>
                    <a:fillRect l="-2098"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B5F4D0CD-6BA7-B745-9675-0A7097B4D0CA}"/>
                    </a:ext>
                  </a:extLst>
                </p:cNvPr>
                <p:cNvSpPr txBox="1">
                  <a:spLocks/>
                </p:cNvSpPr>
                <p:nvPr/>
              </p:nvSpPr>
              <p:spPr>
                <a:xfrm>
                  <a:off x="3953922" y="8786259"/>
                  <a:ext cx="1418653"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260" name="TextBox 259">
                  <a:extLst>
                    <a:ext uri="{FF2B5EF4-FFF2-40B4-BE49-F238E27FC236}">
                      <a16:creationId xmlns:a16="http://schemas.microsoft.com/office/drawing/2014/main" id="{B5F4D0CD-6BA7-B745-9675-0A7097B4D0CA}"/>
                    </a:ext>
                  </a:extLst>
                </p:cNvPr>
                <p:cNvSpPr txBox="1">
                  <a:spLocks noRot="1" noChangeAspect="1" noMove="1" noResize="1" noEditPoints="1" noAdjustHandles="1" noChangeArrowheads="1" noChangeShapeType="1" noTextEdit="1"/>
                </p:cNvSpPr>
                <p:nvPr/>
              </p:nvSpPr>
              <p:spPr>
                <a:xfrm>
                  <a:off x="3953922" y="8786259"/>
                  <a:ext cx="1418653" cy="222686"/>
                </a:xfrm>
                <a:prstGeom prst="roundRect">
                  <a:avLst/>
                </a:prstGeom>
                <a:blipFill>
                  <a:blip r:embed="rId63"/>
                  <a:stretch>
                    <a:fillRect l="-2632" b="-5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0" name="Rounded Rectangle 299">
                  <a:extLst>
                    <a:ext uri="{FF2B5EF4-FFF2-40B4-BE49-F238E27FC236}">
                      <a16:creationId xmlns:a16="http://schemas.microsoft.com/office/drawing/2014/main" id="{8B28CF26-1C36-F04C-BD56-4CFF49AA3EE8}"/>
                    </a:ext>
                  </a:extLst>
                </p:cNvPr>
                <p:cNvSpPr/>
                <p:nvPr/>
              </p:nvSpPr>
              <p:spPr>
                <a:xfrm>
                  <a:off x="6246562" y="9781945"/>
                  <a:ext cx="140790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300" name="Rounded Rectangle 299">
                  <a:extLst>
                    <a:ext uri="{FF2B5EF4-FFF2-40B4-BE49-F238E27FC236}">
                      <a16:creationId xmlns:a16="http://schemas.microsoft.com/office/drawing/2014/main" id="{8B28CF26-1C36-F04C-BD56-4CFF49AA3EE8}"/>
                    </a:ext>
                  </a:extLst>
                </p:cNvPr>
                <p:cNvSpPr>
                  <a:spLocks noRot="1" noChangeAspect="1" noMove="1" noResize="1" noEditPoints="1" noAdjustHandles="1" noChangeArrowheads="1" noChangeShapeType="1" noTextEdit="1"/>
                </p:cNvSpPr>
                <p:nvPr/>
              </p:nvSpPr>
              <p:spPr>
                <a:xfrm>
                  <a:off x="6246562" y="9781945"/>
                  <a:ext cx="1407905" cy="204311"/>
                </a:xfrm>
                <a:prstGeom prst="roundRect">
                  <a:avLst/>
                </a:prstGeom>
                <a:blipFill>
                  <a:blip r:embed="rId64"/>
                  <a:stretch>
                    <a:fillRect l="-354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1" name="Rounded Rectangle 300">
                  <a:extLst>
                    <a:ext uri="{FF2B5EF4-FFF2-40B4-BE49-F238E27FC236}">
                      <a16:creationId xmlns:a16="http://schemas.microsoft.com/office/drawing/2014/main" id="{DE12006F-1938-C541-A165-02BAAEEBFC68}"/>
                    </a:ext>
                  </a:extLst>
                </p:cNvPr>
                <p:cNvSpPr/>
                <p:nvPr/>
              </p:nvSpPr>
              <p:spPr>
                <a:xfrm>
                  <a:off x="2007549" y="9783534"/>
                  <a:ext cx="167366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p>
              </p:txBody>
            </p:sp>
          </mc:Choice>
          <mc:Fallback xmlns="">
            <p:sp>
              <p:nvSpPr>
                <p:cNvPr id="301" name="Rounded Rectangle 300">
                  <a:extLst>
                    <a:ext uri="{FF2B5EF4-FFF2-40B4-BE49-F238E27FC236}">
                      <a16:creationId xmlns:a16="http://schemas.microsoft.com/office/drawing/2014/main" id="{DE12006F-1938-C541-A165-02BAAEEBFC68}"/>
                    </a:ext>
                  </a:extLst>
                </p:cNvPr>
                <p:cNvSpPr>
                  <a:spLocks noRot="1" noChangeAspect="1" noMove="1" noResize="1" noEditPoints="1" noAdjustHandles="1" noChangeArrowheads="1" noChangeShapeType="1" noTextEdit="1"/>
                </p:cNvSpPr>
                <p:nvPr/>
              </p:nvSpPr>
              <p:spPr>
                <a:xfrm>
                  <a:off x="2007549" y="9783534"/>
                  <a:ext cx="1673665" cy="204311"/>
                </a:xfrm>
                <a:prstGeom prst="roundRect">
                  <a:avLst/>
                </a:prstGeom>
                <a:blipFill>
                  <a:blip r:embed="rId65"/>
                  <a:stretch>
                    <a:fillRect l="-3008"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2" name="Rounded Rectangle 301">
                  <a:extLst>
                    <a:ext uri="{FF2B5EF4-FFF2-40B4-BE49-F238E27FC236}">
                      <a16:creationId xmlns:a16="http://schemas.microsoft.com/office/drawing/2014/main" id="{764B1DA2-5AF5-4D41-9E35-A6033C11499C}"/>
                    </a:ext>
                  </a:extLst>
                </p:cNvPr>
                <p:cNvSpPr/>
                <p:nvPr/>
              </p:nvSpPr>
              <p:spPr>
                <a:xfrm>
                  <a:off x="3767372" y="9787946"/>
                  <a:ext cx="1791751"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𝑚</m:t>
                            </m:r>
                          </m:e>
                        </m:d>
                      </m:oMath>
                    </m:oMathPara>
                  </a14:m>
                  <a:endParaRPr lang="en-GB" sz="1200" dirty="0"/>
                </a:p>
              </p:txBody>
            </p:sp>
          </mc:Choice>
          <mc:Fallback xmlns="">
            <p:sp>
              <p:nvSpPr>
                <p:cNvPr id="302" name="Rounded Rectangle 301">
                  <a:extLst>
                    <a:ext uri="{FF2B5EF4-FFF2-40B4-BE49-F238E27FC236}">
                      <a16:creationId xmlns:a16="http://schemas.microsoft.com/office/drawing/2014/main" id="{764B1DA2-5AF5-4D41-9E35-A6033C11499C}"/>
                    </a:ext>
                  </a:extLst>
                </p:cNvPr>
                <p:cNvSpPr>
                  <a:spLocks noRot="1" noChangeAspect="1" noMove="1" noResize="1" noEditPoints="1" noAdjustHandles="1" noChangeArrowheads="1" noChangeShapeType="1" noTextEdit="1"/>
                </p:cNvSpPr>
                <p:nvPr/>
              </p:nvSpPr>
              <p:spPr>
                <a:xfrm>
                  <a:off x="3767372" y="9787946"/>
                  <a:ext cx="1791751" cy="204311"/>
                </a:xfrm>
                <a:prstGeom prst="roundRect">
                  <a:avLst/>
                </a:prstGeom>
                <a:blipFill>
                  <a:blip r:embed="rId66"/>
                  <a:stretch>
                    <a:fillRect l="-2098"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3" name="Rounded Rectangle 302">
                  <a:extLst>
                    <a:ext uri="{FF2B5EF4-FFF2-40B4-BE49-F238E27FC236}">
                      <a16:creationId xmlns:a16="http://schemas.microsoft.com/office/drawing/2014/main" id="{FD8B9A71-FCC9-824C-8BC1-B58FF3EA5B91}"/>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303" name="Rounded Rectangle 302">
                  <a:extLst>
                    <a:ext uri="{FF2B5EF4-FFF2-40B4-BE49-F238E27FC236}">
                      <a16:creationId xmlns:a16="http://schemas.microsoft.com/office/drawing/2014/main" id="{FD8B9A71-FCC9-824C-8BC1-B58FF3EA5B91}"/>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67"/>
                  <a:stretch>
                    <a:fillRect l="-15625" b="-16667"/>
                  </a:stretch>
                </a:blipFill>
                <a:ln>
                  <a:solidFill>
                    <a:schemeClr val="tx1"/>
                  </a:solidFill>
                </a:ln>
              </p:spPr>
              <p:txBody>
                <a:bodyPr/>
                <a:lstStyle/>
                <a:p>
                  <a:r>
                    <a:rPr lang="en-GB">
                      <a:noFill/>
                    </a:rPr>
                    <a:t> </a:t>
                  </a:r>
                </a:p>
              </p:txBody>
            </p:sp>
          </mc:Fallback>
        </mc:AlternateContent>
      </p:grpSp>
      <p:sp>
        <p:nvSpPr>
          <p:cNvPr id="3" name="Date Placeholder 2">
            <a:extLst>
              <a:ext uri="{FF2B5EF4-FFF2-40B4-BE49-F238E27FC236}">
                <a16:creationId xmlns:a16="http://schemas.microsoft.com/office/drawing/2014/main" id="{EAD63A01-C1AE-F3C2-0CED-E21DADA70C06}"/>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79F6FE97-904F-5807-0FE5-44CC8C887D74}"/>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83B65B9C-3586-A812-6310-52A2E3DBCB12}"/>
              </a:ext>
            </a:extLst>
          </p:cNvPr>
          <p:cNvSpPr>
            <a:spLocks noGrp="1"/>
          </p:cNvSpPr>
          <p:nvPr>
            <p:ph type="sldNum" sz="quarter" idx="11"/>
          </p:nvPr>
        </p:nvSpPr>
        <p:spPr/>
        <p:txBody>
          <a:bodyPr/>
          <a:lstStyle/>
          <a:p>
            <a:fld id="{EB1502E6-D9AE-3544-B6D5-378AAA0B915F}" type="slidenum">
              <a:rPr lang="de-DE" altLang="de-DE" smtClean="0"/>
              <a:pPr/>
              <a:t>25</a:t>
            </a:fld>
            <a:endParaRPr lang="de-DE" altLang="de-DE" dirty="0"/>
          </a:p>
        </p:txBody>
      </p:sp>
    </p:spTree>
    <p:extLst>
      <p:ext uri="{BB962C8B-B14F-4D97-AF65-F5344CB8AC3E}">
        <p14:creationId xmlns:p14="http://schemas.microsoft.com/office/powerpoint/2010/main" val="28842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FO Dtree ➝ FO Jtree</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a:xfrm>
                <a:off x="623393" y="1332843"/>
                <a:ext cx="7447695" cy="3711301"/>
              </a:xfrm>
            </p:spPr>
            <p:txBody>
              <a:bodyPr>
                <a:normAutofit fontScale="92500" lnSpcReduction="10000"/>
              </a:bodyPr>
              <a:lstStyle/>
              <a:p>
                <a:r>
                  <a:rPr lang="en-GB" dirty="0"/>
                  <a:t>Transformation result </a:t>
                </a:r>
                <a:r>
                  <a:rPr lang="en-GB" dirty="0">
                    <a:solidFill>
                      <a:schemeClr val="accent1"/>
                    </a:solidFill>
                  </a:rPr>
                  <a:t>fulfils the three jtree properties</a:t>
                </a:r>
              </a:p>
              <a:p>
                <a:pPr lvl="1"/>
                <a:r>
                  <a:rPr lang="en-GB" dirty="0"/>
                  <a:t>Properties hold by construction of the FO dtree</a:t>
                </a:r>
              </a:p>
              <a:p>
                <a:pPr marL="990067" lvl="2" indent="-457200">
                  <a:buFont typeface="+mj-lt"/>
                  <a:buAutoNum type="arabicPeriod"/>
                </a:pPr>
                <a:r>
                  <a:rPr lang="en-GB" dirty="0">
                    <a:solidFill>
                      <a:schemeClr val="tx1"/>
                    </a:solidFill>
                  </a:rPr>
                  <a:t>Parclusters can only contain model PRVs</a:t>
                </a:r>
              </a:p>
              <a:p>
                <a:pPr marL="990067" lvl="2" indent="-457200">
                  <a:buFont typeface="+mj-lt"/>
                  <a:buAutoNum type="arabicPeriod"/>
                </a:pPr>
                <a:r>
                  <a:rPr lang="en-GB" dirty="0">
                    <a:solidFill>
                      <a:schemeClr val="tx1"/>
                    </a:solidFill>
                  </a:rPr>
                  <a:t>Each parfactor </a:t>
                </a:r>
                <a:r>
                  <a:rPr lang="en-GB" dirty="0"/>
                  <a:t>occurs at a dtree leaf, which is turned into a parcluster with the parfactor as local model</a:t>
                </a:r>
              </a:p>
              <a:p>
                <a:pPr marL="990067" lvl="2" indent="-457200">
                  <a:buFont typeface="+mj-lt"/>
                  <a:buAutoNum type="arabicPeriod"/>
                </a:pPr>
                <a:r>
                  <a:rPr lang="en-GB" dirty="0"/>
                  <a:t>Based on how </a:t>
                </a:r>
                <a:r>
                  <a:rPr lang="en-GB" dirty="0" err="1"/>
                  <a:t>cutset</a:t>
                </a:r>
                <a:r>
                  <a:rPr lang="en-GB" dirty="0"/>
                  <a:t> &amp; context are calculated, </a:t>
                </a:r>
                <a:br>
                  <a:rPr lang="en-GB" dirty="0"/>
                </a:br>
                <a:r>
                  <a:rPr lang="en-GB" dirty="0"/>
                  <a:t>a PRV that occurs in two parclusters will </a:t>
                </a:r>
                <a:br>
                  <a:rPr lang="en-GB" dirty="0"/>
                </a:br>
                <a:r>
                  <a:rPr lang="en-GB" dirty="0"/>
                  <a:t>occur in all parclusters on the path </a:t>
                </a:r>
                <a:br>
                  <a:rPr lang="en-GB" dirty="0"/>
                </a:br>
                <a:r>
                  <a:rPr lang="en-GB" dirty="0"/>
                  <a:t>between them*</a:t>
                </a:r>
              </a:p>
              <a:p>
                <a:pPr lvl="3"/>
                <a:r>
                  <a:rPr lang="en-GB" dirty="0"/>
                  <a:t>E.g., </a:t>
                </a:r>
                <a14:m>
                  <m:oMath xmlns:m="http://schemas.openxmlformats.org/officeDocument/2006/math">
                    <m:r>
                      <a:rPr lang="en-GB" i="1">
                        <a:solidFill>
                          <a:schemeClr val="accent1"/>
                        </a:solidFill>
                        <a:latin typeface="Cambria Math" charset="0"/>
                      </a:rPr>
                      <m:t>𝑆𝑖𝑐𝑘</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𝑋</m:t>
                        </m:r>
                      </m:e>
                    </m:d>
                  </m:oMath>
                </a14:m>
                <a:endParaRPr lang="en-GB" dirty="0">
                  <a:solidFill>
                    <a:schemeClr val="tx1"/>
                  </a:solidFill>
                </a:endParaRPr>
              </a:p>
              <a:p>
                <a:pPr lvl="1"/>
                <a:endParaRPr lang="en-GB" sz="2000" i="1" dirty="0">
                  <a:latin typeface="Cambria Math" panose="02040503050406030204" pitchFamily="18" charset="0"/>
                  <a:ea typeface="Cambria Math" panose="02040503050406030204" pitchFamily="18" charset="0"/>
                </a:endParaRPr>
              </a:p>
              <a:p>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xfrm>
                <a:off x="623393" y="1332843"/>
                <a:ext cx="7447695" cy="3711301"/>
              </a:xfrm>
              <a:blipFill>
                <a:blip r:embed="rId2"/>
                <a:stretch>
                  <a:fillRect l="-2381" t="-3082" r="-2891"/>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B2BD443-038F-5D43-8877-3BDECB0974BE}"/>
                  </a:ext>
                </a:extLst>
              </p:cNvPr>
              <p:cNvSpPr/>
              <p:nvPr/>
            </p:nvSpPr>
            <p:spPr>
              <a:xfrm>
                <a:off x="8102600" y="853099"/>
                <a:ext cx="3898056" cy="15442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360363" lvl="1" indent="-360363">
                  <a:buFont typeface="+mj-lt"/>
                  <a:buAutoNum type="arabicPeriod"/>
                </a:pPr>
                <a14:m>
                  <m:oMath xmlns:m="http://schemas.openxmlformats.org/officeDocument/2006/math">
                    <m:r>
                      <a:rPr lang="en-GB">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oMath>
                </a14:m>
                <a:endParaRPr lang="en-GB" dirty="0"/>
              </a:p>
              <a:p>
                <a:pPr marL="360363" lvl="1" indent="-360363">
                  <a:buFont typeface="+mj-lt"/>
                  <a:buAutoNum type="arabicPeriod"/>
                </a:pPr>
                <a14:m>
                  <m:oMath xmlns:m="http://schemas.openxmlformats.org/officeDocument/2006/math">
                    <m:r>
                      <a:rPr lang="en-GB">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𝑔</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𝐺</m:t>
                    </m:r>
                    <m:r>
                      <a:rPr lang="en-GB" i="1">
                        <a:latin typeface="Cambria Math" panose="02040503050406030204" pitchFamily="18" charset="0"/>
                        <a:ea typeface="Cambria Math" panose="02040503050406030204" pitchFamily="18" charset="0"/>
                      </a:rPr>
                      <m:t> :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𝑔</m:t>
                        </m:r>
                      </m:e>
                    </m:d>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oMath>
                </a14:m>
                <a:endParaRPr lang="en-GB" dirty="0"/>
              </a:p>
              <a:p>
                <a:pPr marL="360363" lvl="1" indent="-360363">
                  <a:buFont typeface="+mj-lt"/>
                  <a:buAutoNum type="arabicPeriod"/>
                </a:pPr>
                <a:r>
                  <a:rPr lang="en-GB" dirty="0"/>
                  <a:t>If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𝐺</m:t>
                        </m:r>
                      </m:e>
                    </m:d>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b="1" i="1">
                        <a:latin typeface="Cambria Math" panose="02040503050406030204" pitchFamily="18" charset="0"/>
                      </a:rPr>
                      <m:t> </m:t>
                    </m:r>
                    <m:r>
                      <a:rPr lang="en-GB" b="1"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oMath>
                </a14:m>
                <a:r>
                  <a:rPr lang="en-GB" dirty="0"/>
                  <a:t> with </a:t>
                </a:r>
                <a14:m>
                  <m:oMath xmlns:m="http://schemas.openxmlformats.org/officeDocument/2006/math">
                    <m:r>
                      <a:rPr lang="de-DE">
                        <a:latin typeface="Cambria Math" panose="02040503050406030204" pitchFamily="18" charset="0"/>
                        <a:ea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then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on the path between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oMath>
                </a14:m>
                <a:r>
                  <a:rPr lang="en-GB" dirty="0"/>
                  <a:t> </a:t>
                </a:r>
              </a:p>
            </p:txBody>
          </p:sp>
        </mc:Choice>
        <mc:Fallback xmlns="">
          <p:sp>
            <p:nvSpPr>
              <p:cNvPr id="3" name="Rectangle 2">
                <a:extLst>
                  <a:ext uri="{FF2B5EF4-FFF2-40B4-BE49-F238E27FC236}">
                    <a16:creationId xmlns:a16="http://schemas.microsoft.com/office/drawing/2014/main" id="{FB2BD443-038F-5D43-8877-3BDECB0974BE}"/>
                  </a:ext>
                </a:extLst>
              </p:cNvPr>
              <p:cNvSpPr>
                <a:spLocks noRot="1" noChangeAspect="1" noMove="1" noResize="1" noEditPoints="1" noAdjustHandles="1" noChangeArrowheads="1" noChangeShapeType="1" noTextEdit="1"/>
              </p:cNvSpPr>
              <p:nvPr/>
            </p:nvSpPr>
            <p:spPr>
              <a:xfrm>
                <a:off x="8102600" y="853099"/>
                <a:ext cx="3898056" cy="1544269"/>
              </a:xfrm>
              <a:prstGeom prst="rect">
                <a:avLst/>
              </a:prstGeom>
              <a:blipFill>
                <a:blip r:embed="rId3"/>
                <a:stretch>
                  <a:fillRect/>
                </a:stretch>
              </a:blipFill>
            </p:spPr>
            <p:txBody>
              <a:bodyPr/>
              <a:lstStyle/>
              <a:p>
                <a:r>
                  <a:rPr lang="en-DE">
                    <a:noFill/>
                  </a:rPr>
                  <a:t> </a:t>
                </a:r>
              </a:p>
            </p:txBody>
          </p:sp>
        </mc:Fallback>
      </mc:AlternateContent>
      <p:sp>
        <p:nvSpPr>
          <p:cNvPr id="6" name="TextBox 5">
            <a:extLst>
              <a:ext uri="{FF2B5EF4-FFF2-40B4-BE49-F238E27FC236}">
                <a16:creationId xmlns:a16="http://schemas.microsoft.com/office/drawing/2014/main" id="{1F2049D4-6819-8345-836E-A989EB3DDB3B}"/>
              </a:ext>
            </a:extLst>
          </p:cNvPr>
          <p:cNvSpPr txBox="1"/>
          <p:nvPr/>
        </p:nvSpPr>
        <p:spPr>
          <a:xfrm>
            <a:off x="2965795" y="6253479"/>
            <a:ext cx="7450685" cy="400110"/>
          </a:xfrm>
          <a:prstGeom prst="rect">
            <a:avLst/>
          </a:prstGeom>
          <a:noFill/>
        </p:spPr>
        <p:txBody>
          <a:bodyPr wrap="square" rtlCol="0">
            <a:spAutoFit/>
          </a:bodyPr>
          <a:lstStyle/>
          <a:p>
            <a:pPr>
              <a:tabLst>
                <a:tab pos="128588" algn="l"/>
              </a:tabLst>
            </a:pPr>
            <a:r>
              <a:rPr lang="en-GB" sz="1000" dirty="0">
                <a:solidFill>
                  <a:schemeClr val="bg1">
                    <a:lumMod val="85000"/>
                  </a:schemeClr>
                </a:solidFill>
              </a:rPr>
              <a:t>*	Proof for jtrees: Adnan </a:t>
            </a:r>
            <a:r>
              <a:rPr lang="en-GB" sz="1000" dirty="0" err="1">
                <a:solidFill>
                  <a:schemeClr val="bg1">
                    <a:lumMod val="85000"/>
                  </a:schemeClr>
                </a:solidFill>
              </a:rPr>
              <a:t>Darwiche</a:t>
            </a:r>
            <a:r>
              <a:rPr lang="en-GB" sz="1000" dirty="0">
                <a:solidFill>
                  <a:schemeClr val="bg1">
                    <a:lumMod val="85000"/>
                  </a:schemeClr>
                </a:solidFill>
              </a:rPr>
              <a:t>: Recursive Conditioning. In: </a:t>
            </a:r>
            <a:r>
              <a:rPr lang="en-GB" sz="1000" i="1" dirty="0">
                <a:solidFill>
                  <a:schemeClr val="bg1">
                    <a:lumMod val="85000"/>
                  </a:schemeClr>
                </a:solidFill>
              </a:rPr>
              <a:t>Artificial Intelligence</a:t>
            </a:r>
            <a:r>
              <a:rPr lang="en-GB" sz="1000" dirty="0">
                <a:solidFill>
                  <a:schemeClr val="bg1">
                    <a:lumMod val="85000"/>
                  </a:schemeClr>
                </a:solidFill>
              </a:rPr>
              <a:t>, 2001.</a:t>
            </a:r>
          </a:p>
          <a:p>
            <a:pPr>
              <a:tabLst>
                <a:tab pos="128588" algn="l"/>
              </a:tabLst>
            </a:pPr>
            <a:r>
              <a:rPr lang="en-GB" sz="1000" dirty="0">
                <a:solidFill>
                  <a:schemeClr val="bg1">
                    <a:lumMod val="85000"/>
                  </a:schemeClr>
                </a:solidFill>
              </a:rPr>
              <a:t>	Proof for FO jtrees: Tanya B: Rescued from a Sea of Queries: Exact Inference in Probabilistic Relational Models. PhD thesis, 2020.</a:t>
            </a:r>
          </a:p>
        </p:txBody>
      </p:sp>
      <p:grpSp>
        <p:nvGrpSpPr>
          <p:cNvPr id="62" name="Group 61">
            <a:extLst>
              <a:ext uri="{FF2B5EF4-FFF2-40B4-BE49-F238E27FC236}">
                <a16:creationId xmlns:a16="http://schemas.microsoft.com/office/drawing/2014/main" id="{2D207110-04B2-DA42-A5D4-FAF0A58DC1B1}"/>
              </a:ext>
            </a:extLst>
          </p:cNvPr>
          <p:cNvGrpSpPr/>
          <p:nvPr/>
        </p:nvGrpSpPr>
        <p:grpSpPr>
          <a:xfrm>
            <a:off x="5949959" y="2541500"/>
            <a:ext cx="5881716" cy="3400004"/>
            <a:chOff x="2007549" y="6858000"/>
            <a:chExt cx="5881716" cy="3400004"/>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DCB7A4FC-BE53-2C4B-B989-D42971864D93}"/>
                    </a:ext>
                  </a:extLst>
                </p:cNvPr>
                <p:cNvSpPr/>
                <p:nvPr/>
              </p:nvSpPr>
              <p:spPr>
                <a:xfrm>
                  <a:off x="6716966" y="988564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63" name="Rectangle 62">
                  <a:extLst>
                    <a:ext uri="{FF2B5EF4-FFF2-40B4-BE49-F238E27FC236}">
                      <a16:creationId xmlns:a16="http://schemas.microsoft.com/office/drawing/2014/main" id="{DCB7A4FC-BE53-2C4B-B989-D42971864D93}"/>
                    </a:ext>
                  </a:extLst>
                </p:cNvPr>
                <p:cNvSpPr>
                  <a:spLocks noRot="1" noChangeAspect="1" noMove="1" noResize="1" noEditPoints="1" noAdjustHandles="1" noChangeArrowheads="1" noChangeShapeType="1" noTextEdit="1"/>
                </p:cNvSpPr>
                <p:nvPr/>
              </p:nvSpPr>
              <p:spPr>
                <a:xfrm>
                  <a:off x="6716966" y="9885643"/>
                  <a:ext cx="472758" cy="369012"/>
                </a:xfrm>
                <a:prstGeom prst="rect">
                  <a:avLst/>
                </a:prstGeom>
                <a:blipFill>
                  <a:blip r:embed="rId4"/>
                  <a:stretch>
                    <a:fillRect b="-3333"/>
                  </a:stretch>
                </a:blipFill>
              </p:spPr>
              <p:txBody>
                <a:bodyPr/>
                <a:lstStyle/>
                <a:p>
                  <a:r>
                    <a:rPr lang="en-GB">
                      <a:noFill/>
                    </a:rPr>
                    <a:t> </a:t>
                  </a:r>
                </a:p>
              </p:txBody>
            </p:sp>
          </mc:Fallback>
        </mc:AlternateContent>
        <p:cxnSp>
          <p:nvCxnSpPr>
            <p:cNvPr id="64" name="Straight Connector 63">
              <a:extLst>
                <a:ext uri="{FF2B5EF4-FFF2-40B4-BE49-F238E27FC236}">
                  <a16:creationId xmlns:a16="http://schemas.microsoft.com/office/drawing/2014/main" id="{B2089894-E183-F041-BB29-92B496DBE1CC}"/>
                </a:ext>
              </a:extLst>
            </p:cNvPr>
            <p:cNvCxnSpPr>
              <a:cxnSpLocks/>
              <a:stCxn id="89" idx="0"/>
              <a:endCxn id="72" idx="2"/>
            </p:cNvCxnSpPr>
            <p:nvPr/>
          </p:nvCxnSpPr>
          <p:spPr>
            <a:xfrm flipH="1" flipV="1">
              <a:off x="3840300" y="8372544"/>
              <a:ext cx="822949" cy="41371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F00770-655F-9F4A-8B0E-369146291784}"/>
                </a:ext>
              </a:extLst>
            </p:cNvPr>
            <p:cNvCxnSpPr>
              <a:cxnSpLocks/>
              <a:stCxn id="90" idx="0"/>
              <a:endCxn id="74" idx="2"/>
            </p:cNvCxnSpPr>
            <p:nvPr/>
          </p:nvCxnSpPr>
          <p:spPr>
            <a:xfrm flipV="1">
              <a:off x="6950515" y="9616948"/>
              <a:ext cx="2831" cy="1649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F33DCC-2655-794D-AFAE-9F42C3EDD092}"/>
                </a:ext>
              </a:extLst>
            </p:cNvPr>
            <p:cNvCxnSpPr>
              <a:cxnSpLocks/>
              <a:stCxn id="74" idx="0"/>
              <a:endCxn id="76"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21962C5-849F-3F47-822C-93CC96741B1A}"/>
                </a:ext>
              </a:extLst>
            </p:cNvPr>
            <p:cNvCxnSpPr>
              <a:cxnSpLocks/>
              <a:stCxn id="75" idx="0"/>
              <a:endCxn id="71"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D801FBB-D200-1645-8C8B-146FEF559055}"/>
                </a:ext>
              </a:extLst>
            </p:cNvPr>
            <p:cNvCxnSpPr>
              <a:cxnSpLocks/>
              <a:stCxn id="77" idx="0"/>
              <a:endCxn id="71"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DC6A6645-6900-054A-9ECD-EE18C30D5672}"/>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69" name="Rectangle 68">
                  <a:extLst>
                    <a:ext uri="{FF2B5EF4-FFF2-40B4-BE49-F238E27FC236}">
                      <a16:creationId xmlns:a16="http://schemas.microsoft.com/office/drawing/2014/main" id="{DC6A6645-6900-054A-9ECD-EE18C30D5672}"/>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37AEE009-A739-054F-B561-7B2E20D7D670}"/>
                </a:ext>
              </a:extLst>
            </p:cNvPr>
            <p:cNvCxnSpPr>
              <a:cxnSpLocks/>
              <a:stCxn id="93" idx="0"/>
              <a:endCxn id="71"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ounded Rectangle 70">
                  <a:extLst>
                    <a:ext uri="{FF2B5EF4-FFF2-40B4-BE49-F238E27FC236}">
                      <a16:creationId xmlns:a16="http://schemas.microsoft.com/office/drawing/2014/main" id="{2A2BB6F8-64F5-FF40-8B50-D6D88DB0C490}"/>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71" name="Rounded Rectangle 70">
                  <a:extLst>
                    <a:ext uri="{FF2B5EF4-FFF2-40B4-BE49-F238E27FC236}">
                      <a16:creationId xmlns:a16="http://schemas.microsoft.com/office/drawing/2014/main" id="{2A2BB6F8-64F5-FF40-8B50-D6D88DB0C490}"/>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6"/>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4988EFC1-2579-D344-8B8E-181171C87FE5}"/>
                    </a:ext>
                  </a:extLst>
                </p:cNvPr>
                <p:cNvSpPr/>
                <p:nvPr/>
              </p:nvSpPr>
              <p:spPr>
                <a:xfrm>
                  <a:off x="3370163" y="8168233"/>
                  <a:ext cx="94027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accent1"/>
                            </a:solidFill>
                            <a:latin typeface="Cambria Math" charset="0"/>
                          </a:rPr>
                          <m:t>𝑆𝑖𝑐𝑘</m:t>
                        </m:r>
                        <m:d>
                          <m:dPr>
                            <m:ctrlPr>
                              <a:rPr lang="de-DE" sz="1200" i="1">
                                <a:solidFill>
                                  <a:schemeClr val="accent1"/>
                                </a:solidFill>
                                <a:latin typeface="Cambria Math" panose="02040503050406030204" pitchFamily="18" charset="0"/>
                              </a:rPr>
                            </m:ctrlPr>
                          </m:dPr>
                          <m:e>
                            <m:r>
                              <a:rPr lang="de-DE" sz="1200" i="1">
                                <a:solidFill>
                                  <a:schemeClr val="accent1"/>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72" name="Rounded Rectangle 71">
                  <a:extLst>
                    <a:ext uri="{FF2B5EF4-FFF2-40B4-BE49-F238E27FC236}">
                      <a16:creationId xmlns:a16="http://schemas.microsoft.com/office/drawing/2014/main" id="{4988EFC1-2579-D344-8B8E-181171C87FE5}"/>
                    </a:ext>
                  </a:extLst>
                </p:cNvPr>
                <p:cNvSpPr>
                  <a:spLocks noRot="1" noChangeAspect="1" noMove="1" noResize="1" noEditPoints="1" noAdjustHandles="1" noChangeArrowheads="1" noChangeShapeType="1" noTextEdit="1"/>
                </p:cNvSpPr>
                <p:nvPr/>
              </p:nvSpPr>
              <p:spPr>
                <a:xfrm>
                  <a:off x="3370163" y="8168233"/>
                  <a:ext cx="940274" cy="204311"/>
                </a:xfrm>
                <a:prstGeom prst="roundRect">
                  <a:avLst/>
                </a:prstGeom>
                <a:blipFill>
                  <a:blip r:embed="rId7"/>
                  <a:stretch>
                    <a:fillRect l="-6667"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3555AAC3-BA79-1444-9629-AF3C1A9392AA}"/>
                    </a:ext>
                  </a:extLst>
                </p:cNvPr>
                <p:cNvSpPr/>
                <p:nvPr/>
              </p:nvSpPr>
              <p:spPr>
                <a:xfrm>
                  <a:off x="6249392" y="8168233"/>
                  <a:ext cx="1407906"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73" name="Rounded Rectangle 72">
                  <a:extLst>
                    <a:ext uri="{FF2B5EF4-FFF2-40B4-BE49-F238E27FC236}">
                      <a16:creationId xmlns:a16="http://schemas.microsoft.com/office/drawing/2014/main" id="{3555AAC3-BA79-1444-9629-AF3C1A9392AA}"/>
                    </a:ext>
                  </a:extLst>
                </p:cNvPr>
                <p:cNvSpPr>
                  <a:spLocks noRot="1" noChangeAspect="1" noMove="1" noResize="1" noEditPoints="1" noAdjustHandles="1" noChangeArrowheads="1" noChangeShapeType="1" noTextEdit="1"/>
                </p:cNvSpPr>
                <p:nvPr/>
              </p:nvSpPr>
              <p:spPr>
                <a:xfrm>
                  <a:off x="6249392" y="8168233"/>
                  <a:ext cx="1407906" cy="204311"/>
                </a:xfrm>
                <a:prstGeom prst="roundRect">
                  <a:avLst/>
                </a:prstGeom>
                <a:blipFill>
                  <a:blip r:embed="rId8"/>
                  <a:stretch>
                    <a:fillRect l="-4464"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ounded Rectangle 73">
                  <a:extLst>
                    <a:ext uri="{FF2B5EF4-FFF2-40B4-BE49-F238E27FC236}">
                      <a16:creationId xmlns:a16="http://schemas.microsoft.com/office/drawing/2014/main" id="{8BE3A989-2208-4447-82B8-D77EA19842EC}"/>
                    </a:ext>
                  </a:extLst>
                </p:cNvPr>
                <p:cNvSpPr/>
                <p:nvPr/>
              </p:nvSpPr>
              <p:spPr>
                <a:xfrm>
                  <a:off x="6249393" y="9412637"/>
                  <a:ext cx="140790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74" name="Rounded Rectangle 73">
                  <a:extLst>
                    <a:ext uri="{FF2B5EF4-FFF2-40B4-BE49-F238E27FC236}">
                      <a16:creationId xmlns:a16="http://schemas.microsoft.com/office/drawing/2014/main" id="{8BE3A989-2208-4447-82B8-D77EA19842EC}"/>
                    </a:ext>
                  </a:extLst>
                </p:cNvPr>
                <p:cNvSpPr>
                  <a:spLocks noRot="1" noChangeAspect="1" noMove="1" noResize="1" noEditPoints="1" noAdjustHandles="1" noChangeArrowheads="1" noChangeShapeType="1" noTextEdit="1"/>
                </p:cNvSpPr>
                <p:nvPr/>
              </p:nvSpPr>
              <p:spPr>
                <a:xfrm>
                  <a:off x="6249393" y="9412637"/>
                  <a:ext cx="1407905" cy="204311"/>
                </a:xfrm>
                <a:prstGeom prst="roundRect">
                  <a:avLst/>
                </a:prstGeom>
                <a:blipFill>
                  <a:blip r:embed="rId9"/>
                  <a:stretch>
                    <a:fillRect l="-3571"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960DB9D-CE8E-2740-909C-B6B4DA0B7D54}"/>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75" name="TextBox 74">
                  <a:extLst>
                    <a:ext uri="{FF2B5EF4-FFF2-40B4-BE49-F238E27FC236}">
                      <a16:creationId xmlns:a16="http://schemas.microsoft.com/office/drawing/2014/main" id="{9960DB9D-CE8E-2740-909C-B6B4DA0B7D54}"/>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10"/>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16F0B40-8741-C34B-A5D1-BBA520F48D37}"/>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76" name="TextBox 75">
                  <a:extLst>
                    <a:ext uri="{FF2B5EF4-FFF2-40B4-BE49-F238E27FC236}">
                      <a16:creationId xmlns:a16="http://schemas.microsoft.com/office/drawing/2014/main" id="{516F0B40-8741-C34B-A5D1-BBA520F48D37}"/>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1"/>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B51EC3E-FE12-9742-9A8F-1E2C5AF0E47B}"/>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77" name="TextBox 76">
                  <a:extLst>
                    <a:ext uri="{FF2B5EF4-FFF2-40B4-BE49-F238E27FC236}">
                      <a16:creationId xmlns:a16="http://schemas.microsoft.com/office/drawing/2014/main" id="{5B51EC3E-FE12-9742-9A8F-1E2C5AF0E47B}"/>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2"/>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78" name="Straight Connector 77">
              <a:extLst>
                <a:ext uri="{FF2B5EF4-FFF2-40B4-BE49-F238E27FC236}">
                  <a16:creationId xmlns:a16="http://schemas.microsoft.com/office/drawing/2014/main" id="{F4B970B6-58DB-844A-9919-2ACFC06F79B5}"/>
                </a:ext>
              </a:extLst>
            </p:cNvPr>
            <p:cNvCxnSpPr>
              <a:cxnSpLocks/>
              <a:stCxn id="84" idx="0"/>
              <a:endCxn id="72" idx="2"/>
            </p:cNvCxnSpPr>
            <p:nvPr/>
          </p:nvCxnSpPr>
          <p:spPr>
            <a:xfrm flipV="1">
              <a:off x="2844383" y="8372544"/>
              <a:ext cx="995917"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C12C555-EDBD-134D-AB5E-58BF707005FC}"/>
                </a:ext>
              </a:extLst>
            </p:cNvPr>
            <p:cNvCxnSpPr>
              <a:cxnSpLocks/>
              <a:stCxn id="72" idx="0"/>
              <a:endCxn id="77" idx="2"/>
            </p:cNvCxnSpPr>
            <p:nvPr/>
          </p:nvCxnSpPr>
          <p:spPr>
            <a:xfrm flipH="1" flipV="1">
              <a:off x="3839395" y="7755263"/>
              <a:ext cx="905"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5866BEF-3530-2A46-9D45-2BBDFCA39FED}"/>
                </a:ext>
              </a:extLst>
            </p:cNvPr>
            <p:cNvCxnSpPr>
              <a:cxnSpLocks/>
              <a:stCxn id="76" idx="0"/>
              <a:endCxn id="73" idx="2"/>
            </p:cNvCxnSpPr>
            <p:nvPr/>
          </p:nvCxnSpPr>
          <p:spPr>
            <a:xfrm flipV="1">
              <a:off x="6951762" y="8372544"/>
              <a:ext cx="1583"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A5D380D-0728-7D49-9701-7038313C7EAD}"/>
                </a:ext>
              </a:extLst>
            </p:cNvPr>
            <p:cNvCxnSpPr>
              <a:cxnSpLocks/>
              <a:stCxn id="73" idx="0"/>
              <a:endCxn id="75" idx="2"/>
            </p:cNvCxnSpPr>
            <p:nvPr/>
          </p:nvCxnSpPr>
          <p:spPr>
            <a:xfrm flipH="1" flipV="1">
              <a:off x="6951758" y="7755263"/>
              <a:ext cx="1587"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87272403-C009-AF45-BAD0-E08CBA2D998A}"/>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82" name="Rectangle 81">
                  <a:extLst>
                    <a:ext uri="{FF2B5EF4-FFF2-40B4-BE49-F238E27FC236}">
                      <a16:creationId xmlns:a16="http://schemas.microsoft.com/office/drawing/2014/main" id="{87272403-C009-AF45-BAD0-E08CBA2D998A}"/>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3"/>
                  <a:stretch>
                    <a:fillRect b="-3333"/>
                  </a:stretch>
                </a:blipFill>
              </p:spPr>
              <p:txBody>
                <a:bodyPr/>
                <a:lstStyle/>
                <a:p>
                  <a:r>
                    <a:rPr lang="en-GB">
                      <a:noFill/>
                    </a:rPr>
                    <a:t> </a:t>
                  </a:r>
                </a:p>
              </p:txBody>
            </p:sp>
          </mc:Fallback>
        </mc:AlternateContent>
        <p:cxnSp>
          <p:nvCxnSpPr>
            <p:cNvPr id="83" name="Straight Connector 82">
              <a:extLst>
                <a:ext uri="{FF2B5EF4-FFF2-40B4-BE49-F238E27FC236}">
                  <a16:creationId xmlns:a16="http://schemas.microsoft.com/office/drawing/2014/main" id="{0B7C0524-8CBF-434F-BD29-9368C4663F23}"/>
                </a:ext>
              </a:extLst>
            </p:cNvPr>
            <p:cNvCxnSpPr>
              <a:cxnSpLocks/>
              <a:stCxn id="91" idx="0"/>
              <a:endCxn id="84"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Rounded Rectangle 83">
                  <a:extLst>
                    <a:ext uri="{FF2B5EF4-FFF2-40B4-BE49-F238E27FC236}">
                      <a16:creationId xmlns:a16="http://schemas.microsoft.com/office/drawing/2014/main" id="{76DF8B8C-9DF2-B544-85FD-7039AE2D07AC}"/>
                    </a:ext>
                  </a:extLst>
                </p:cNvPr>
                <p:cNvSpPr/>
                <p:nvPr/>
              </p:nvSpPr>
              <p:spPr>
                <a:xfrm>
                  <a:off x="2007550" y="8795446"/>
                  <a:ext cx="167366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accent1"/>
                            </a:solidFill>
                            <a:latin typeface="Cambria Math" charset="0"/>
                          </a:rPr>
                          <m:t>𝑆𝑖𝑐𝑘</m:t>
                        </m:r>
                        <m:d>
                          <m:dPr>
                            <m:ctrlPr>
                              <a:rPr lang="de-DE" sz="1200" i="1">
                                <a:solidFill>
                                  <a:schemeClr val="accent1"/>
                                </a:solidFill>
                                <a:latin typeface="Cambria Math" panose="02040503050406030204" pitchFamily="18" charset="0"/>
                              </a:rPr>
                            </m:ctrlPr>
                          </m:dPr>
                          <m:e>
                            <m:r>
                              <a:rPr lang="de-DE" sz="1200" i="1">
                                <a:solidFill>
                                  <a:schemeClr val="accent1"/>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p>
              </p:txBody>
            </p:sp>
          </mc:Choice>
          <mc:Fallback xmlns="">
            <p:sp>
              <p:nvSpPr>
                <p:cNvPr id="84" name="Rounded Rectangle 83">
                  <a:extLst>
                    <a:ext uri="{FF2B5EF4-FFF2-40B4-BE49-F238E27FC236}">
                      <a16:creationId xmlns:a16="http://schemas.microsoft.com/office/drawing/2014/main" id="{76DF8B8C-9DF2-B544-85FD-7039AE2D07AC}"/>
                    </a:ext>
                  </a:extLst>
                </p:cNvPr>
                <p:cNvSpPr>
                  <a:spLocks noRot="1" noChangeAspect="1" noMove="1" noResize="1" noEditPoints="1" noAdjustHandles="1" noChangeArrowheads="1" noChangeShapeType="1" noTextEdit="1"/>
                </p:cNvSpPr>
                <p:nvPr/>
              </p:nvSpPr>
              <p:spPr>
                <a:xfrm>
                  <a:off x="2007550" y="8795446"/>
                  <a:ext cx="1673665" cy="204311"/>
                </a:xfrm>
                <a:prstGeom prst="roundRect">
                  <a:avLst/>
                </a:prstGeom>
                <a:blipFill>
                  <a:blip r:embed="rId14"/>
                  <a:stretch>
                    <a:fillRect l="-3008"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F1C516EE-8C7F-4145-9ADE-15BBBD718E12}"/>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85" name="Rectangle 84">
                  <a:extLst>
                    <a:ext uri="{FF2B5EF4-FFF2-40B4-BE49-F238E27FC236}">
                      <a16:creationId xmlns:a16="http://schemas.microsoft.com/office/drawing/2014/main" id="{F1C516EE-8C7F-4145-9ADE-15BBBD718E12}"/>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5"/>
                  <a:stretch>
                    <a:fillRect b="-3333"/>
                  </a:stretch>
                </a:blipFill>
              </p:spPr>
              <p:txBody>
                <a:bodyPr/>
                <a:lstStyle/>
                <a:p>
                  <a:r>
                    <a:rPr lang="en-GB">
                      <a:noFill/>
                    </a:rPr>
                    <a:t> </a:t>
                  </a:r>
                </a:p>
              </p:txBody>
            </p:sp>
          </mc:Fallback>
        </mc:AlternateContent>
        <p:cxnSp>
          <p:nvCxnSpPr>
            <p:cNvPr id="86" name="Straight Connector 85">
              <a:extLst>
                <a:ext uri="{FF2B5EF4-FFF2-40B4-BE49-F238E27FC236}">
                  <a16:creationId xmlns:a16="http://schemas.microsoft.com/office/drawing/2014/main" id="{61094D49-7EF1-CF41-99EE-C14F4E2EF483}"/>
                </a:ext>
              </a:extLst>
            </p:cNvPr>
            <p:cNvCxnSpPr>
              <a:cxnSpLocks/>
              <a:stCxn id="92" idx="0"/>
              <a:endCxn id="88" idx="2"/>
            </p:cNvCxnSpPr>
            <p:nvPr/>
          </p:nvCxnSpPr>
          <p:spPr>
            <a:xfrm flipV="1">
              <a:off x="4663248"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FC5BF92-0A1E-6045-B427-50A666DB1B2F}"/>
                </a:ext>
              </a:extLst>
            </p:cNvPr>
            <p:cNvCxnSpPr>
              <a:cxnSpLocks/>
              <a:stCxn id="88" idx="0"/>
              <a:endCxn id="89" idx="2"/>
            </p:cNvCxnSpPr>
            <p:nvPr/>
          </p:nvCxnSpPr>
          <p:spPr>
            <a:xfrm flipV="1">
              <a:off x="4663249" y="9008945"/>
              <a:ext cx="0" cy="40628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ounded Rectangle 87">
                  <a:extLst>
                    <a:ext uri="{FF2B5EF4-FFF2-40B4-BE49-F238E27FC236}">
                      <a16:creationId xmlns:a16="http://schemas.microsoft.com/office/drawing/2014/main" id="{2A534337-7000-A745-B9E5-2748BC08123E}"/>
                    </a:ext>
                  </a:extLst>
                </p:cNvPr>
                <p:cNvSpPr/>
                <p:nvPr/>
              </p:nvSpPr>
              <p:spPr>
                <a:xfrm>
                  <a:off x="3767373" y="9415228"/>
                  <a:ext cx="1791751"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accent1"/>
                            </a:solidFill>
                            <a:latin typeface="Cambria Math" charset="0"/>
                          </a:rPr>
                          <m:t>𝑆𝑖𝑐𝑘</m:t>
                        </m:r>
                        <m:d>
                          <m:dPr>
                            <m:ctrlPr>
                              <a:rPr lang="de-DE" sz="1200" i="1">
                                <a:solidFill>
                                  <a:schemeClr val="accent1"/>
                                </a:solidFill>
                                <a:latin typeface="Cambria Math" panose="02040503050406030204" pitchFamily="18" charset="0"/>
                              </a:rPr>
                            </m:ctrlPr>
                          </m:dPr>
                          <m:e>
                            <m:r>
                              <a:rPr lang="de-DE" sz="1200" i="1">
                                <a:solidFill>
                                  <a:schemeClr val="accent1"/>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𝑚</m:t>
                            </m:r>
                          </m:e>
                        </m:d>
                      </m:oMath>
                    </m:oMathPara>
                  </a14:m>
                  <a:endParaRPr lang="en-GB" sz="1200" dirty="0"/>
                </a:p>
              </p:txBody>
            </p:sp>
          </mc:Choice>
          <mc:Fallback xmlns="">
            <p:sp>
              <p:nvSpPr>
                <p:cNvPr id="88" name="Rounded Rectangle 87">
                  <a:extLst>
                    <a:ext uri="{FF2B5EF4-FFF2-40B4-BE49-F238E27FC236}">
                      <a16:creationId xmlns:a16="http://schemas.microsoft.com/office/drawing/2014/main" id="{2A534337-7000-A745-B9E5-2748BC08123E}"/>
                    </a:ext>
                  </a:extLst>
                </p:cNvPr>
                <p:cNvSpPr>
                  <a:spLocks noRot="1" noChangeAspect="1" noMove="1" noResize="1" noEditPoints="1" noAdjustHandles="1" noChangeArrowheads="1" noChangeShapeType="1" noTextEdit="1"/>
                </p:cNvSpPr>
                <p:nvPr/>
              </p:nvSpPr>
              <p:spPr>
                <a:xfrm>
                  <a:off x="3767373" y="9415228"/>
                  <a:ext cx="1791751" cy="204311"/>
                </a:xfrm>
                <a:prstGeom prst="roundRect">
                  <a:avLst/>
                </a:prstGeom>
                <a:blipFill>
                  <a:blip r:embed="rId16"/>
                  <a:stretch>
                    <a:fillRect l="-2797"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CD7B1B79-662D-2140-B43E-37ADAA13110D}"/>
                    </a:ext>
                  </a:extLst>
                </p:cNvPr>
                <p:cNvSpPr txBox="1">
                  <a:spLocks/>
                </p:cNvSpPr>
                <p:nvPr/>
              </p:nvSpPr>
              <p:spPr>
                <a:xfrm>
                  <a:off x="3953922" y="8786259"/>
                  <a:ext cx="1418653"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accent1"/>
                                </a:solidFill>
                                <a:latin typeface="Cambria Math" charset="0"/>
                              </a:rPr>
                              <m:t>𝑆𝑖𝑐𝑘</m:t>
                            </m:r>
                            <m:d>
                              <m:dPr>
                                <m:ctrlPr>
                                  <a:rPr lang="de-DE" sz="1200" i="1">
                                    <a:solidFill>
                                      <a:schemeClr val="accent1"/>
                                    </a:solidFill>
                                    <a:latin typeface="Cambria Math" panose="02040503050406030204" pitchFamily="18" charset="0"/>
                                  </a:rPr>
                                </m:ctrlPr>
                              </m:dPr>
                              <m:e>
                                <m:r>
                                  <a:rPr lang="de-DE" sz="1200" i="1">
                                    <a:solidFill>
                                      <a:schemeClr val="accent1"/>
                                    </a:solidFill>
                                    <a:latin typeface="Cambria Math" panose="02040503050406030204" pitchFamily="18" charset="0"/>
                                  </a:rPr>
                                  <m:t>𝑥</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89" name="TextBox 88">
                  <a:extLst>
                    <a:ext uri="{FF2B5EF4-FFF2-40B4-BE49-F238E27FC236}">
                      <a16:creationId xmlns:a16="http://schemas.microsoft.com/office/drawing/2014/main" id="{CD7B1B79-662D-2140-B43E-37ADAA13110D}"/>
                    </a:ext>
                  </a:extLst>
                </p:cNvPr>
                <p:cNvSpPr txBox="1">
                  <a:spLocks noRot="1" noChangeAspect="1" noMove="1" noResize="1" noEditPoints="1" noAdjustHandles="1" noChangeArrowheads="1" noChangeShapeType="1" noTextEdit="1"/>
                </p:cNvSpPr>
                <p:nvPr/>
              </p:nvSpPr>
              <p:spPr>
                <a:xfrm>
                  <a:off x="3953922" y="8786259"/>
                  <a:ext cx="1418653" cy="222686"/>
                </a:xfrm>
                <a:prstGeom prst="roundRect">
                  <a:avLst/>
                </a:prstGeom>
                <a:blipFill>
                  <a:blip r:embed="rId17"/>
                  <a:stretch>
                    <a:fillRect l="-2655"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Rounded Rectangle 89">
                  <a:extLst>
                    <a:ext uri="{FF2B5EF4-FFF2-40B4-BE49-F238E27FC236}">
                      <a16:creationId xmlns:a16="http://schemas.microsoft.com/office/drawing/2014/main" id="{037586A3-A4F8-6149-A084-5A2905C1BD78}"/>
                    </a:ext>
                  </a:extLst>
                </p:cNvPr>
                <p:cNvSpPr/>
                <p:nvPr/>
              </p:nvSpPr>
              <p:spPr>
                <a:xfrm>
                  <a:off x="6246562" y="9781945"/>
                  <a:ext cx="140790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90" name="Rounded Rectangle 89">
                  <a:extLst>
                    <a:ext uri="{FF2B5EF4-FFF2-40B4-BE49-F238E27FC236}">
                      <a16:creationId xmlns:a16="http://schemas.microsoft.com/office/drawing/2014/main" id="{037586A3-A4F8-6149-A084-5A2905C1BD78}"/>
                    </a:ext>
                  </a:extLst>
                </p:cNvPr>
                <p:cNvSpPr>
                  <a:spLocks noRot="1" noChangeAspect="1" noMove="1" noResize="1" noEditPoints="1" noAdjustHandles="1" noChangeArrowheads="1" noChangeShapeType="1" noTextEdit="1"/>
                </p:cNvSpPr>
                <p:nvPr/>
              </p:nvSpPr>
              <p:spPr>
                <a:xfrm>
                  <a:off x="6246562" y="9781945"/>
                  <a:ext cx="1407905" cy="204311"/>
                </a:xfrm>
                <a:prstGeom prst="roundRect">
                  <a:avLst/>
                </a:prstGeom>
                <a:blipFill>
                  <a:blip r:embed="rId18"/>
                  <a:stretch>
                    <a:fillRect l="-354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Rounded Rectangle 90">
                  <a:extLst>
                    <a:ext uri="{FF2B5EF4-FFF2-40B4-BE49-F238E27FC236}">
                      <a16:creationId xmlns:a16="http://schemas.microsoft.com/office/drawing/2014/main" id="{97305E82-3E94-6F4B-AC57-C4176FA67A02}"/>
                    </a:ext>
                  </a:extLst>
                </p:cNvPr>
                <p:cNvSpPr/>
                <p:nvPr/>
              </p:nvSpPr>
              <p:spPr>
                <a:xfrm>
                  <a:off x="2007549" y="9783534"/>
                  <a:ext cx="167366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accent1"/>
                            </a:solidFill>
                            <a:latin typeface="Cambria Math" charset="0"/>
                          </a:rPr>
                          <m:t>𝑆𝑖𝑐𝑘</m:t>
                        </m:r>
                        <m:d>
                          <m:dPr>
                            <m:ctrlPr>
                              <a:rPr lang="de-DE" sz="1200" i="1">
                                <a:solidFill>
                                  <a:schemeClr val="accent1"/>
                                </a:solidFill>
                                <a:latin typeface="Cambria Math" panose="02040503050406030204" pitchFamily="18" charset="0"/>
                              </a:rPr>
                            </m:ctrlPr>
                          </m:dPr>
                          <m:e>
                            <m:r>
                              <a:rPr lang="de-DE" sz="1200" i="1">
                                <a:solidFill>
                                  <a:schemeClr val="accent1"/>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p>
              </p:txBody>
            </p:sp>
          </mc:Choice>
          <mc:Fallback xmlns="">
            <p:sp>
              <p:nvSpPr>
                <p:cNvPr id="91" name="Rounded Rectangle 90">
                  <a:extLst>
                    <a:ext uri="{FF2B5EF4-FFF2-40B4-BE49-F238E27FC236}">
                      <a16:creationId xmlns:a16="http://schemas.microsoft.com/office/drawing/2014/main" id="{97305E82-3E94-6F4B-AC57-C4176FA67A02}"/>
                    </a:ext>
                  </a:extLst>
                </p:cNvPr>
                <p:cNvSpPr>
                  <a:spLocks noRot="1" noChangeAspect="1" noMove="1" noResize="1" noEditPoints="1" noAdjustHandles="1" noChangeArrowheads="1" noChangeShapeType="1" noTextEdit="1"/>
                </p:cNvSpPr>
                <p:nvPr/>
              </p:nvSpPr>
              <p:spPr>
                <a:xfrm>
                  <a:off x="2007549" y="9783534"/>
                  <a:ext cx="1673665" cy="204311"/>
                </a:xfrm>
                <a:prstGeom prst="roundRect">
                  <a:avLst/>
                </a:prstGeom>
                <a:blipFill>
                  <a:blip r:embed="rId19"/>
                  <a:stretch>
                    <a:fillRect l="-3008"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Rounded Rectangle 91">
                  <a:extLst>
                    <a:ext uri="{FF2B5EF4-FFF2-40B4-BE49-F238E27FC236}">
                      <a16:creationId xmlns:a16="http://schemas.microsoft.com/office/drawing/2014/main" id="{AB1B3134-B61E-3549-AEA8-41E35FB6AF7B}"/>
                    </a:ext>
                  </a:extLst>
                </p:cNvPr>
                <p:cNvSpPr/>
                <p:nvPr/>
              </p:nvSpPr>
              <p:spPr>
                <a:xfrm>
                  <a:off x="3767372" y="9787946"/>
                  <a:ext cx="1791751"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accent1"/>
                            </a:solidFill>
                            <a:latin typeface="Cambria Math" charset="0"/>
                          </a:rPr>
                          <m:t>𝑆𝑖𝑐𝑘</m:t>
                        </m:r>
                        <m:d>
                          <m:dPr>
                            <m:ctrlPr>
                              <a:rPr lang="de-DE" sz="1200" i="1">
                                <a:solidFill>
                                  <a:schemeClr val="accent1"/>
                                </a:solidFill>
                                <a:latin typeface="Cambria Math" panose="02040503050406030204" pitchFamily="18" charset="0"/>
                              </a:rPr>
                            </m:ctrlPr>
                          </m:dPr>
                          <m:e>
                            <m:r>
                              <a:rPr lang="de-DE" sz="1200" i="1">
                                <a:solidFill>
                                  <a:schemeClr val="accent1"/>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𝑚</m:t>
                            </m:r>
                          </m:e>
                        </m:d>
                      </m:oMath>
                    </m:oMathPara>
                  </a14:m>
                  <a:endParaRPr lang="en-GB" sz="1200" dirty="0"/>
                </a:p>
              </p:txBody>
            </p:sp>
          </mc:Choice>
          <mc:Fallback xmlns="">
            <p:sp>
              <p:nvSpPr>
                <p:cNvPr id="92" name="Rounded Rectangle 91">
                  <a:extLst>
                    <a:ext uri="{FF2B5EF4-FFF2-40B4-BE49-F238E27FC236}">
                      <a16:creationId xmlns:a16="http://schemas.microsoft.com/office/drawing/2014/main" id="{AB1B3134-B61E-3549-AEA8-41E35FB6AF7B}"/>
                    </a:ext>
                  </a:extLst>
                </p:cNvPr>
                <p:cNvSpPr>
                  <a:spLocks noRot="1" noChangeAspect="1" noMove="1" noResize="1" noEditPoints="1" noAdjustHandles="1" noChangeArrowheads="1" noChangeShapeType="1" noTextEdit="1"/>
                </p:cNvSpPr>
                <p:nvPr/>
              </p:nvSpPr>
              <p:spPr>
                <a:xfrm>
                  <a:off x="3767372" y="9787946"/>
                  <a:ext cx="1791751" cy="204311"/>
                </a:xfrm>
                <a:prstGeom prst="roundRect">
                  <a:avLst/>
                </a:prstGeom>
                <a:blipFill>
                  <a:blip r:embed="rId20"/>
                  <a:stretch>
                    <a:fillRect l="-2797"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Rounded Rectangle 92">
                  <a:extLst>
                    <a:ext uri="{FF2B5EF4-FFF2-40B4-BE49-F238E27FC236}">
                      <a16:creationId xmlns:a16="http://schemas.microsoft.com/office/drawing/2014/main" id="{F225DAC4-1753-F04C-A182-50C8862F3963}"/>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93" name="Rounded Rectangle 92">
                  <a:extLst>
                    <a:ext uri="{FF2B5EF4-FFF2-40B4-BE49-F238E27FC236}">
                      <a16:creationId xmlns:a16="http://schemas.microsoft.com/office/drawing/2014/main" id="{F225DAC4-1753-F04C-A182-50C8862F3963}"/>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21"/>
                  <a:stretch>
                    <a:fillRect l="-15625" b="-16667"/>
                  </a:stretch>
                </a:blipFill>
                <a:ln>
                  <a:solidFill>
                    <a:schemeClr val="tx1"/>
                  </a:solidFill>
                </a:ln>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30639C19-E390-97FD-5D8E-1B97ABA5198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8C4D57D1-A9FE-C9F7-8AEF-D860381B924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7" name="Slide Number Placeholder 6">
            <a:extLst>
              <a:ext uri="{FF2B5EF4-FFF2-40B4-BE49-F238E27FC236}">
                <a16:creationId xmlns:a16="http://schemas.microsoft.com/office/drawing/2014/main" id="{C84ECBD7-4E2C-D8FF-2BA5-A2659772D89F}"/>
              </a:ext>
            </a:extLst>
          </p:cNvPr>
          <p:cNvSpPr>
            <a:spLocks noGrp="1"/>
          </p:cNvSpPr>
          <p:nvPr>
            <p:ph type="sldNum" sz="quarter" idx="11"/>
          </p:nvPr>
        </p:nvSpPr>
        <p:spPr/>
        <p:txBody>
          <a:bodyPr/>
          <a:lstStyle/>
          <a:p>
            <a:fld id="{EB1502E6-D9AE-3544-B6D5-378AAA0B915F}" type="slidenum">
              <a:rPr lang="de-DE" altLang="de-DE" smtClean="0"/>
              <a:pPr/>
              <a:t>26</a:t>
            </a:fld>
            <a:endParaRPr lang="de-DE" altLang="de-DE" dirty="0"/>
          </a:p>
        </p:txBody>
      </p:sp>
    </p:spTree>
    <p:extLst>
      <p:ext uri="{BB962C8B-B14F-4D97-AF65-F5344CB8AC3E}">
        <p14:creationId xmlns:p14="http://schemas.microsoft.com/office/powerpoint/2010/main" val="31516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0C84-F3A0-4845-A39C-B3880B2CBD27}"/>
              </a:ext>
            </a:extLst>
          </p:cNvPr>
          <p:cNvSpPr>
            <a:spLocks noGrp="1"/>
          </p:cNvSpPr>
          <p:nvPr>
            <p:ph type="title"/>
          </p:nvPr>
        </p:nvSpPr>
        <p:spPr/>
        <p:txBody>
          <a:bodyPr/>
          <a:lstStyle/>
          <a:p>
            <a:r>
              <a:rPr lang="en-GB" dirty="0"/>
              <a:t>FO Dtree ➝ FO Jtree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AACF22-AD9B-8442-B30D-55F06F782F27}"/>
                  </a:ext>
                </a:extLst>
              </p:cNvPr>
              <p:cNvSpPr>
                <a:spLocks noGrp="1"/>
              </p:cNvSpPr>
              <p:nvPr>
                <p:ph type="body" sz="quarter" idx="13"/>
              </p:nvPr>
            </p:nvSpPr>
            <p:spPr>
              <a:xfrm>
                <a:off x="623392" y="1332843"/>
                <a:ext cx="5392167" cy="4584266"/>
              </a:xfrm>
            </p:spPr>
            <p:txBody>
              <a:bodyPr>
                <a:normAutofit/>
              </a:bodyPr>
              <a:lstStyle/>
              <a:p>
                <a:r>
                  <a:rPr lang="en-GB" dirty="0"/>
                  <a:t>But: Parclusters may contain a logical variable </a:t>
                </a:r>
                <a14:m>
                  <m:oMath xmlns:m="http://schemas.openxmlformats.org/officeDocument/2006/math">
                    <m:r>
                      <a:rPr lang="en-GB" i="1" dirty="0" smtClean="0">
                        <a:latin typeface="Cambria Math" panose="02040503050406030204" pitchFamily="18" charset="0"/>
                      </a:rPr>
                      <m:t>𝑋</m:t>
                    </m:r>
                  </m:oMath>
                </a14:m>
                <a:r>
                  <a:rPr lang="en-GB" dirty="0"/>
                  <a:t> or its representative </a:t>
                </a:r>
                <a14:m>
                  <m:oMath xmlns:m="http://schemas.openxmlformats.org/officeDocument/2006/math">
                    <m:r>
                      <a:rPr lang="en-GB" i="1" dirty="0" smtClean="0">
                        <a:latin typeface="Cambria Math" panose="02040503050406030204" pitchFamily="18" charset="0"/>
                      </a:rPr>
                      <m:t>𝑥</m:t>
                    </m:r>
                  </m:oMath>
                </a14:m>
                <a:endParaRPr lang="en-GB" dirty="0"/>
              </a:p>
              <a:p>
                <a:r>
                  <a:rPr lang="en-GB" dirty="0"/>
                  <a:t>For each source DPG node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𝑇</m:t>
                        </m:r>
                      </m:e>
                      <m:sub>
                        <m:r>
                          <a:rPr lang="de-DE" b="0" i="1" dirty="0" smtClean="0">
                            <a:latin typeface="Cambria Math" panose="02040503050406030204" pitchFamily="18" charset="0"/>
                          </a:rPr>
                          <m:t>𝑋</m:t>
                        </m:r>
                      </m:sub>
                    </m:sSub>
                  </m:oMath>
                </a14:m>
                <a:endParaRPr lang="en-GB" dirty="0"/>
              </a:p>
              <a:p>
                <a:pPr lvl="1"/>
                <a:r>
                  <a:rPr lang="en-GB" dirty="0"/>
                  <a:t>Apply the inverse substitution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𝜃</m:t>
                        </m:r>
                      </m:e>
                      <m:sup>
                        <m:r>
                          <a:rPr lang="en-GB" i="1">
                            <a:latin typeface="Cambria Math" panose="02040503050406030204" pitchFamily="18" charset="0"/>
                            <a:ea typeface="Cambria Math" panose="02040503050406030204" pitchFamily="18" charset="0"/>
                          </a:rPr>
                          <m:t>−1</m:t>
                        </m:r>
                      </m:sup>
                    </m:sSup>
                  </m:oMath>
                </a14:m>
                <a:r>
                  <a:rPr lang="en-GB" dirty="0"/>
                  <a:t> to the one applied during FO dtree construction to all parclusters that come from descendants of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𝑇</m:t>
                        </m:r>
                      </m:e>
                      <m:sub>
                        <m:r>
                          <a:rPr lang="de-DE" i="1" dirty="0">
                            <a:latin typeface="Cambria Math" panose="02040503050406030204" pitchFamily="18" charset="0"/>
                          </a:rPr>
                          <m:t>𝑋</m:t>
                        </m:r>
                      </m:sub>
                    </m:sSub>
                  </m:oMath>
                </a14:m>
                <a:r>
                  <a:rPr lang="en-GB" dirty="0"/>
                  <a:t>:</a:t>
                </a:r>
              </a:p>
              <a:p>
                <a:pPr marL="258503" lvl="1" indent="0">
                  <a:buNone/>
                </a:pPr>
                <a14:m>
                  <m:oMathPara xmlns:m="http://schemas.openxmlformats.org/officeDocument/2006/math">
                    <m:oMathParaPr>
                      <m:jc m:val="centerGroup"/>
                    </m:oMathParaPr>
                    <m:oMath xmlns:m="http://schemas.openxmlformats.org/officeDocument/2006/math">
                      <m:r>
                        <a:rPr lang="de-DE" sz="2000" i="1">
                          <a:solidFill>
                            <a:schemeClr val="bg1"/>
                          </a:solidFill>
                          <a:latin typeface="Cambria Math" panose="02040503050406030204" pitchFamily="18" charset="0"/>
                          <a:ea typeface="Cambria Math" panose="02040503050406030204" pitchFamily="18" charset="0"/>
                        </a:rPr>
                        <m:t>=</m:t>
                      </m:r>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𝜃</m:t>
                          </m:r>
                        </m:e>
                        <m:sup>
                          <m:r>
                            <a:rPr lang="en-GB" sz="2000" i="1">
                              <a:latin typeface="Cambria Math" panose="02040503050406030204" pitchFamily="18" charset="0"/>
                              <a:ea typeface="Cambria Math" panose="02040503050406030204" pitchFamily="18" charset="0"/>
                            </a:rPr>
                            <m:t>−1</m:t>
                          </m:r>
                        </m:sup>
                      </m:sSup>
                    </m:oMath>
                    <m:oMath xmlns:m="http://schemas.openxmlformats.org/officeDocument/2006/math">
                      <m:r>
                        <a:rPr lang="en-GB" sz="2000" i="1">
                          <a:latin typeface="Cambria Math" panose="02040503050406030204" pitchFamily="18" charset="0"/>
                          <a:ea typeface="Cambria Math" panose="02040503050406030204" pitchFamily="18" charset="0"/>
                        </a:rPr>
                        <m:t>=</m:t>
                      </m:r>
                      <m:sSup>
                        <m:sSupPr>
                          <m:ctrlPr>
                            <a:rPr lang="en-GB" sz="2000" i="1">
                              <a:latin typeface="Cambria Math" panose="02040503050406030204" pitchFamily="18" charset="0"/>
                              <a:ea typeface="Cambria Math" panose="02040503050406030204" pitchFamily="18" charset="0"/>
                            </a:rPr>
                          </m:ctrlPr>
                        </m:sSupPr>
                        <m:e>
                          <m:d>
                            <m:dPr>
                              <m:begChr m:val="{"/>
                              <m:endChr m:val="}"/>
                              <m:ctrlPr>
                                <a:rPr lang="en-GB" sz="2000" i="1">
                                  <a:latin typeface="Cambria Math" panose="02040503050406030204" pitchFamily="18" charset="0"/>
                                </a:rPr>
                              </m:ctrlPr>
                            </m:dPr>
                            <m:e>
                              <m:r>
                                <a:rPr lang="en-GB" sz="2000" i="1">
                                  <a:latin typeface="Cambria Math" panose="02040503050406030204" pitchFamily="18" charset="0"/>
                                </a:rPr>
                                <m:t>𝑋</m:t>
                              </m:r>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𝑥</m:t>
                              </m:r>
                            </m:e>
                          </m:d>
                        </m:e>
                        <m:sup>
                          <m:r>
                            <a:rPr lang="en-GB" sz="2000" i="1">
                              <a:latin typeface="Cambria Math" panose="02040503050406030204" pitchFamily="18" charset="0"/>
                              <a:ea typeface="Cambria Math" panose="02040503050406030204" pitchFamily="18" charset="0"/>
                            </a:rPr>
                            <m:t>−1</m:t>
                          </m:r>
                        </m:sup>
                      </m:sSup>
                    </m:oMath>
                    <m:oMath xmlns:m="http://schemas.openxmlformats.org/officeDocument/2006/math">
                      <m:r>
                        <a:rPr lang="en-GB" sz="2000" i="1">
                          <a:latin typeface="Cambria Math" panose="02040503050406030204" pitchFamily="18" charset="0"/>
                          <a:ea typeface="Cambria Math" panose="02040503050406030204" pitchFamily="18" charset="0"/>
                        </a:rPr>
                        <m:t>=</m:t>
                      </m:r>
                      <m:d>
                        <m:dPr>
                          <m:begChr m:val="{"/>
                          <m:endChr m:val="}"/>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𝑥</m:t>
                          </m:r>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𝑋</m:t>
                          </m:r>
                        </m:e>
                      </m:d>
                    </m:oMath>
                  </m:oMathPara>
                </a14:m>
                <a:endParaRPr lang="en-GB" sz="2000" dirty="0"/>
              </a:p>
              <a:p>
                <a:pPr lvl="1"/>
                <a:endParaRPr lang="en-GB" dirty="0"/>
              </a:p>
            </p:txBody>
          </p:sp>
        </mc:Choice>
        <mc:Fallback xmlns="">
          <p:sp>
            <p:nvSpPr>
              <p:cNvPr id="3" name="Content Placeholder 2">
                <a:extLst>
                  <a:ext uri="{FF2B5EF4-FFF2-40B4-BE49-F238E27FC236}">
                    <a16:creationId xmlns:a16="http://schemas.microsoft.com/office/drawing/2014/main" id="{D3AACF22-AD9B-8442-B30D-55F06F782F27}"/>
                  </a:ext>
                </a:extLst>
              </p:cNvPr>
              <p:cNvSpPr>
                <a:spLocks noGrp="1" noRot="1" noChangeAspect="1" noMove="1" noResize="1" noEditPoints="1" noAdjustHandles="1" noChangeArrowheads="1" noChangeShapeType="1" noTextEdit="1"/>
              </p:cNvSpPr>
              <p:nvPr>
                <p:ph type="body" sz="quarter" idx="13"/>
              </p:nvPr>
            </p:nvSpPr>
            <p:spPr>
              <a:xfrm>
                <a:off x="623392" y="1332843"/>
                <a:ext cx="5392167" cy="4584266"/>
              </a:xfrm>
              <a:blipFill>
                <a:blip r:embed="rId2"/>
                <a:stretch>
                  <a:fillRect l="-3756" t="-2210" r="-3991"/>
                </a:stretch>
              </a:blipFill>
            </p:spPr>
            <p:txBody>
              <a:bodyPr/>
              <a:lstStyle/>
              <a:p>
                <a:r>
                  <a:rPr lang="en-DE">
                    <a:noFill/>
                  </a:rPr>
                  <a:t> </a:t>
                </a:r>
              </a:p>
            </p:txBody>
          </p:sp>
        </mc:Fallback>
      </mc:AlternateContent>
      <p:grpSp>
        <p:nvGrpSpPr>
          <p:cNvPr id="63" name="Group 62">
            <a:extLst>
              <a:ext uri="{FF2B5EF4-FFF2-40B4-BE49-F238E27FC236}">
                <a16:creationId xmlns:a16="http://schemas.microsoft.com/office/drawing/2014/main" id="{D90734A0-980E-8A47-978E-B50EF66CD95D}"/>
              </a:ext>
            </a:extLst>
          </p:cNvPr>
          <p:cNvGrpSpPr/>
          <p:nvPr/>
        </p:nvGrpSpPr>
        <p:grpSpPr>
          <a:xfrm>
            <a:off x="5949959" y="2541500"/>
            <a:ext cx="5881716" cy="3400004"/>
            <a:chOff x="2007549" y="6858000"/>
            <a:chExt cx="5881716" cy="3400004"/>
          </a:xfrm>
        </p:grpSpPr>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918E8716-7957-8F41-AFC7-2E234CACFBAA}"/>
                    </a:ext>
                  </a:extLst>
                </p:cNvPr>
                <p:cNvSpPr/>
                <p:nvPr/>
              </p:nvSpPr>
              <p:spPr>
                <a:xfrm>
                  <a:off x="6716966" y="988564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64" name="Rectangle 63">
                  <a:extLst>
                    <a:ext uri="{FF2B5EF4-FFF2-40B4-BE49-F238E27FC236}">
                      <a16:creationId xmlns:a16="http://schemas.microsoft.com/office/drawing/2014/main" id="{918E8716-7957-8F41-AFC7-2E234CACFBAA}"/>
                    </a:ext>
                  </a:extLst>
                </p:cNvPr>
                <p:cNvSpPr>
                  <a:spLocks noRot="1" noChangeAspect="1" noMove="1" noResize="1" noEditPoints="1" noAdjustHandles="1" noChangeArrowheads="1" noChangeShapeType="1" noTextEdit="1"/>
                </p:cNvSpPr>
                <p:nvPr/>
              </p:nvSpPr>
              <p:spPr>
                <a:xfrm>
                  <a:off x="6716966" y="9885643"/>
                  <a:ext cx="472758" cy="369012"/>
                </a:xfrm>
                <a:prstGeom prst="rect">
                  <a:avLst/>
                </a:prstGeom>
                <a:blipFill>
                  <a:blip r:embed="rId3"/>
                  <a:stretch>
                    <a:fillRect b="-3333"/>
                  </a:stretch>
                </a:blipFill>
              </p:spPr>
              <p:txBody>
                <a:bodyPr/>
                <a:lstStyle/>
                <a:p>
                  <a:r>
                    <a:rPr lang="en-GB">
                      <a:noFill/>
                    </a:rPr>
                    <a:t> </a:t>
                  </a:r>
                </a:p>
              </p:txBody>
            </p:sp>
          </mc:Fallback>
        </mc:AlternateContent>
        <p:cxnSp>
          <p:nvCxnSpPr>
            <p:cNvPr id="65" name="Straight Connector 64">
              <a:extLst>
                <a:ext uri="{FF2B5EF4-FFF2-40B4-BE49-F238E27FC236}">
                  <a16:creationId xmlns:a16="http://schemas.microsoft.com/office/drawing/2014/main" id="{13425BA0-0144-7E44-BB91-66AAB13742AC}"/>
                </a:ext>
              </a:extLst>
            </p:cNvPr>
            <p:cNvCxnSpPr>
              <a:cxnSpLocks/>
              <a:stCxn id="90" idx="0"/>
              <a:endCxn id="73" idx="2"/>
            </p:cNvCxnSpPr>
            <p:nvPr/>
          </p:nvCxnSpPr>
          <p:spPr>
            <a:xfrm flipH="1" flipV="1">
              <a:off x="3840300" y="8372544"/>
              <a:ext cx="822949" cy="41371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F5627A4-E039-734C-BFBE-875129F59CCB}"/>
                </a:ext>
              </a:extLst>
            </p:cNvPr>
            <p:cNvCxnSpPr>
              <a:cxnSpLocks/>
              <a:stCxn id="91" idx="0"/>
              <a:endCxn id="75" idx="2"/>
            </p:cNvCxnSpPr>
            <p:nvPr/>
          </p:nvCxnSpPr>
          <p:spPr>
            <a:xfrm flipV="1">
              <a:off x="6950515" y="9616948"/>
              <a:ext cx="2831" cy="1649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19FCF40-97EE-F149-B619-6E4EF24A13B6}"/>
                </a:ext>
              </a:extLst>
            </p:cNvPr>
            <p:cNvCxnSpPr>
              <a:cxnSpLocks/>
              <a:stCxn id="75" idx="0"/>
              <a:endCxn id="77"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03C555-217E-3648-8525-C3664A553EE1}"/>
                </a:ext>
              </a:extLst>
            </p:cNvPr>
            <p:cNvCxnSpPr>
              <a:cxnSpLocks/>
              <a:stCxn id="76" idx="0"/>
              <a:endCxn id="72"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571949F-0C92-6045-9D69-62644CC8F0C3}"/>
                </a:ext>
              </a:extLst>
            </p:cNvPr>
            <p:cNvCxnSpPr>
              <a:cxnSpLocks/>
              <a:stCxn id="78" idx="0"/>
              <a:endCxn id="72"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9E53C24F-D915-3941-BC7B-2775E0258A19}"/>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70" name="Rectangle 69">
                  <a:extLst>
                    <a:ext uri="{FF2B5EF4-FFF2-40B4-BE49-F238E27FC236}">
                      <a16:creationId xmlns:a16="http://schemas.microsoft.com/office/drawing/2014/main" id="{9E53C24F-D915-3941-BC7B-2775E0258A19}"/>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4"/>
                  <a:stretch>
                    <a:fillRect b="-3333"/>
                  </a:stretch>
                </a:blipFill>
              </p:spPr>
              <p:txBody>
                <a:bodyPr/>
                <a:lstStyle/>
                <a:p>
                  <a:r>
                    <a:rPr lang="en-GB">
                      <a:noFill/>
                    </a:rPr>
                    <a:t> </a:t>
                  </a:r>
                </a:p>
              </p:txBody>
            </p:sp>
          </mc:Fallback>
        </mc:AlternateContent>
        <p:cxnSp>
          <p:nvCxnSpPr>
            <p:cNvPr id="71" name="Straight Connector 70">
              <a:extLst>
                <a:ext uri="{FF2B5EF4-FFF2-40B4-BE49-F238E27FC236}">
                  <a16:creationId xmlns:a16="http://schemas.microsoft.com/office/drawing/2014/main" id="{C1F4E7CE-804D-3544-84D1-758C9D1B9223}"/>
                </a:ext>
              </a:extLst>
            </p:cNvPr>
            <p:cNvCxnSpPr>
              <a:cxnSpLocks/>
              <a:stCxn id="94" idx="0"/>
              <a:endCxn id="72"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5D703A68-D0C6-2644-80F6-4DAC02ECC853}"/>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72" name="Rounded Rectangle 71">
                  <a:extLst>
                    <a:ext uri="{FF2B5EF4-FFF2-40B4-BE49-F238E27FC236}">
                      <a16:creationId xmlns:a16="http://schemas.microsoft.com/office/drawing/2014/main" id="{5D703A68-D0C6-2644-80F6-4DAC02ECC853}"/>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5"/>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AE2D02C2-34AD-2B43-A933-688F9CE3EDFD}"/>
                    </a:ext>
                  </a:extLst>
                </p:cNvPr>
                <p:cNvSpPr/>
                <p:nvPr/>
              </p:nvSpPr>
              <p:spPr>
                <a:xfrm>
                  <a:off x="3370163" y="8168233"/>
                  <a:ext cx="94027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73" name="Rounded Rectangle 72">
                  <a:extLst>
                    <a:ext uri="{FF2B5EF4-FFF2-40B4-BE49-F238E27FC236}">
                      <a16:creationId xmlns:a16="http://schemas.microsoft.com/office/drawing/2014/main" id="{AE2D02C2-34AD-2B43-A933-688F9CE3EDFD}"/>
                    </a:ext>
                  </a:extLst>
                </p:cNvPr>
                <p:cNvSpPr>
                  <a:spLocks noRot="1" noChangeAspect="1" noMove="1" noResize="1" noEditPoints="1" noAdjustHandles="1" noChangeArrowheads="1" noChangeShapeType="1" noTextEdit="1"/>
                </p:cNvSpPr>
                <p:nvPr/>
              </p:nvSpPr>
              <p:spPr>
                <a:xfrm>
                  <a:off x="3370163" y="8168233"/>
                  <a:ext cx="940274" cy="204311"/>
                </a:xfrm>
                <a:prstGeom prst="roundRect">
                  <a:avLst/>
                </a:prstGeom>
                <a:blipFill>
                  <a:blip r:embed="rId6"/>
                  <a:stretch>
                    <a:fillRect l="-6667"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ounded Rectangle 73">
                  <a:extLst>
                    <a:ext uri="{FF2B5EF4-FFF2-40B4-BE49-F238E27FC236}">
                      <a16:creationId xmlns:a16="http://schemas.microsoft.com/office/drawing/2014/main" id="{584DC437-4C6D-F442-BDD7-329588D9115A}"/>
                    </a:ext>
                  </a:extLst>
                </p:cNvPr>
                <p:cNvSpPr/>
                <p:nvPr/>
              </p:nvSpPr>
              <p:spPr>
                <a:xfrm>
                  <a:off x="6249392" y="8168233"/>
                  <a:ext cx="1407906"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solidFill>
                      <a:schemeClr val="tx1">
                        <a:lumMod val="60000"/>
                        <a:lumOff val="40000"/>
                      </a:schemeClr>
                    </a:solidFill>
                  </a:endParaRPr>
                </a:p>
              </p:txBody>
            </p:sp>
          </mc:Choice>
          <mc:Fallback xmlns="">
            <p:sp>
              <p:nvSpPr>
                <p:cNvPr id="74" name="Rounded Rectangle 73">
                  <a:extLst>
                    <a:ext uri="{FF2B5EF4-FFF2-40B4-BE49-F238E27FC236}">
                      <a16:creationId xmlns:a16="http://schemas.microsoft.com/office/drawing/2014/main" id="{584DC437-4C6D-F442-BDD7-329588D9115A}"/>
                    </a:ext>
                  </a:extLst>
                </p:cNvPr>
                <p:cNvSpPr>
                  <a:spLocks noRot="1" noChangeAspect="1" noMove="1" noResize="1" noEditPoints="1" noAdjustHandles="1" noChangeArrowheads="1" noChangeShapeType="1" noTextEdit="1"/>
                </p:cNvSpPr>
                <p:nvPr/>
              </p:nvSpPr>
              <p:spPr>
                <a:xfrm>
                  <a:off x="6249392" y="8168233"/>
                  <a:ext cx="1407906" cy="204311"/>
                </a:xfrm>
                <a:prstGeom prst="roundRect">
                  <a:avLst/>
                </a:prstGeom>
                <a:blipFill>
                  <a:blip r:embed="rId7"/>
                  <a:stretch>
                    <a:fillRect l="-4464"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ounded Rectangle 74">
                  <a:extLst>
                    <a:ext uri="{FF2B5EF4-FFF2-40B4-BE49-F238E27FC236}">
                      <a16:creationId xmlns:a16="http://schemas.microsoft.com/office/drawing/2014/main" id="{8CC72B43-9675-4641-BA0C-574E966CF82B}"/>
                    </a:ext>
                  </a:extLst>
                </p:cNvPr>
                <p:cNvSpPr/>
                <p:nvPr/>
              </p:nvSpPr>
              <p:spPr>
                <a:xfrm>
                  <a:off x="6249393" y="9412637"/>
                  <a:ext cx="140790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solidFill>
                      <a:schemeClr val="tx1">
                        <a:lumMod val="60000"/>
                        <a:lumOff val="40000"/>
                      </a:schemeClr>
                    </a:solidFill>
                  </a:endParaRPr>
                </a:p>
              </p:txBody>
            </p:sp>
          </mc:Choice>
          <mc:Fallback xmlns="">
            <p:sp>
              <p:nvSpPr>
                <p:cNvPr id="75" name="Rounded Rectangle 74">
                  <a:extLst>
                    <a:ext uri="{FF2B5EF4-FFF2-40B4-BE49-F238E27FC236}">
                      <a16:creationId xmlns:a16="http://schemas.microsoft.com/office/drawing/2014/main" id="{8CC72B43-9675-4641-BA0C-574E966CF82B}"/>
                    </a:ext>
                  </a:extLst>
                </p:cNvPr>
                <p:cNvSpPr>
                  <a:spLocks noRot="1" noChangeAspect="1" noMove="1" noResize="1" noEditPoints="1" noAdjustHandles="1" noChangeArrowheads="1" noChangeShapeType="1" noTextEdit="1"/>
                </p:cNvSpPr>
                <p:nvPr/>
              </p:nvSpPr>
              <p:spPr>
                <a:xfrm>
                  <a:off x="6249393" y="9412637"/>
                  <a:ext cx="1407905" cy="204311"/>
                </a:xfrm>
                <a:prstGeom prst="roundRect">
                  <a:avLst/>
                </a:prstGeom>
                <a:blipFill>
                  <a:blip r:embed="rId8"/>
                  <a:stretch>
                    <a:fillRect l="-3571"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F1A75C8-8194-D64F-8568-99C4C522D36D}"/>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76" name="TextBox 75">
                  <a:extLst>
                    <a:ext uri="{FF2B5EF4-FFF2-40B4-BE49-F238E27FC236}">
                      <a16:creationId xmlns:a16="http://schemas.microsoft.com/office/drawing/2014/main" id="{6F1A75C8-8194-D64F-8568-99C4C522D36D}"/>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9"/>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3DC4FB3-148B-D541-A2F8-8795D43DFE78}"/>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77" name="TextBox 76">
                  <a:extLst>
                    <a:ext uri="{FF2B5EF4-FFF2-40B4-BE49-F238E27FC236}">
                      <a16:creationId xmlns:a16="http://schemas.microsoft.com/office/drawing/2014/main" id="{13DC4FB3-148B-D541-A2F8-8795D43DFE78}"/>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0"/>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0CA9DE5-2AB9-9B4C-B4C7-7BBEE5909E6A}"/>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78" name="TextBox 77">
                  <a:extLst>
                    <a:ext uri="{FF2B5EF4-FFF2-40B4-BE49-F238E27FC236}">
                      <a16:creationId xmlns:a16="http://schemas.microsoft.com/office/drawing/2014/main" id="{80CA9DE5-2AB9-9B4C-B4C7-7BBEE5909E6A}"/>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1"/>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79" name="Straight Connector 78">
              <a:extLst>
                <a:ext uri="{FF2B5EF4-FFF2-40B4-BE49-F238E27FC236}">
                  <a16:creationId xmlns:a16="http://schemas.microsoft.com/office/drawing/2014/main" id="{3201BEA4-D452-514F-83AD-7430D408CC55}"/>
                </a:ext>
              </a:extLst>
            </p:cNvPr>
            <p:cNvCxnSpPr>
              <a:cxnSpLocks/>
              <a:stCxn id="85" idx="0"/>
              <a:endCxn id="73" idx="2"/>
            </p:cNvCxnSpPr>
            <p:nvPr/>
          </p:nvCxnSpPr>
          <p:spPr>
            <a:xfrm flipV="1">
              <a:off x="2844383" y="8372544"/>
              <a:ext cx="995917"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CC015E-0229-034C-A2AF-3B68F79AAAA8}"/>
                </a:ext>
              </a:extLst>
            </p:cNvPr>
            <p:cNvCxnSpPr>
              <a:cxnSpLocks/>
              <a:stCxn id="73" idx="0"/>
              <a:endCxn id="78" idx="2"/>
            </p:cNvCxnSpPr>
            <p:nvPr/>
          </p:nvCxnSpPr>
          <p:spPr>
            <a:xfrm flipH="1" flipV="1">
              <a:off x="3839395" y="7755263"/>
              <a:ext cx="905"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A828CED-0C12-0543-B1B6-217B75DE84E4}"/>
                </a:ext>
              </a:extLst>
            </p:cNvPr>
            <p:cNvCxnSpPr>
              <a:cxnSpLocks/>
              <a:stCxn id="77" idx="0"/>
              <a:endCxn id="74" idx="2"/>
            </p:cNvCxnSpPr>
            <p:nvPr/>
          </p:nvCxnSpPr>
          <p:spPr>
            <a:xfrm flipV="1">
              <a:off x="6951762" y="8372544"/>
              <a:ext cx="1583"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87BAE70-3BCA-184D-9538-7CD9D3D47B92}"/>
                </a:ext>
              </a:extLst>
            </p:cNvPr>
            <p:cNvCxnSpPr>
              <a:cxnSpLocks/>
              <a:stCxn id="74" idx="0"/>
              <a:endCxn id="76" idx="2"/>
            </p:cNvCxnSpPr>
            <p:nvPr/>
          </p:nvCxnSpPr>
          <p:spPr>
            <a:xfrm flipH="1" flipV="1">
              <a:off x="6951758" y="7755263"/>
              <a:ext cx="1587"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F9DD22D7-FD07-AB46-B0E4-2BE4ADC9070F}"/>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83" name="Rectangle 82">
                  <a:extLst>
                    <a:ext uri="{FF2B5EF4-FFF2-40B4-BE49-F238E27FC236}">
                      <a16:creationId xmlns:a16="http://schemas.microsoft.com/office/drawing/2014/main" id="{F9DD22D7-FD07-AB46-B0E4-2BE4ADC9070F}"/>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2"/>
                  <a:stretch>
                    <a:fillRect b="-3333"/>
                  </a:stretch>
                </a:blipFill>
              </p:spPr>
              <p:txBody>
                <a:bodyPr/>
                <a:lstStyle/>
                <a:p>
                  <a:r>
                    <a:rPr lang="en-GB">
                      <a:noFill/>
                    </a:rPr>
                    <a:t> </a:t>
                  </a:r>
                </a:p>
              </p:txBody>
            </p:sp>
          </mc:Fallback>
        </mc:AlternateContent>
        <p:cxnSp>
          <p:nvCxnSpPr>
            <p:cNvPr id="84" name="Straight Connector 83">
              <a:extLst>
                <a:ext uri="{FF2B5EF4-FFF2-40B4-BE49-F238E27FC236}">
                  <a16:creationId xmlns:a16="http://schemas.microsoft.com/office/drawing/2014/main" id="{416DD89F-69C4-A849-8BF9-5E7AC2AA4212}"/>
                </a:ext>
              </a:extLst>
            </p:cNvPr>
            <p:cNvCxnSpPr>
              <a:cxnSpLocks/>
              <a:stCxn id="92" idx="0"/>
              <a:endCxn id="85"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ounded Rectangle 84">
                  <a:extLst>
                    <a:ext uri="{FF2B5EF4-FFF2-40B4-BE49-F238E27FC236}">
                      <a16:creationId xmlns:a16="http://schemas.microsoft.com/office/drawing/2014/main" id="{2AE1DC59-9902-5444-99D5-50C80A313B33}"/>
                    </a:ext>
                  </a:extLst>
                </p:cNvPr>
                <p:cNvSpPr/>
                <p:nvPr/>
              </p:nvSpPr>
              <p:spPr>
                <a:xfrm>
                  <a:off x="2007550" y="8795446"/>
                  <a:ext cx="167366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85" name="Rounded Rectangle 84">
                  <a:extLst>
                    <a:ext uri="{FF2B5EF4-FFF2-40B4-BE49-F238E27FC236}">
                      <a16:creationId xmlns:a16="http://schemas.microsoft.com/office/drawing/2014/main" id="{2AE1DC59-9902-5444-99D5-50C80A313B33}"/>
                    </a:ext>
                  </a:extLst>
                </p:cNvPr>
                <p:cNvSpPr>
                  <a:spLocks noRot="1" noChangeAspect="1" noMove="1" noResize="1" noEditPoints="1" noAdjustHandles="1" noChangeArrowheads="1" noChangeShapeType="1" noTextEdit="1"/>
                </p:cNvSpPr>
                <p:nvPr/>
              </p:nvSpPr>
              <p:spPr>
                <a:xfrm>
                  <a:off x="2007550" y="8795446"/>
                  <a:ext cx="1673665" cy="204311"/>
                </a:xfrm>
                <a:prstGeom prst="roundRect">
                  <a:avLst/>
                </a:prstGeom>
                <a:blipFill>
                  <a:blip r:embed="rId13"/>
                  <a:stretch>
                    <a:fillRect l="-3008"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BDC85BBF-9755-9A42-B1B5-4BD62184FB09}"/>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86" name="Rectangle 85">
                  <a:extLst>
                    <a:ext uri="{FF2B5EF4-FFF2-40B4-BE49-F238E27FC236}">
                      <a16:creationId xmlns:a16="http://schemas.microsoft.com/office/drawing/2014/main" id="{BDC85BBF-9755-9A42-B1B5-4BD62184FB09}"/>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4"/>
                  <a:stretch>
                    <a:fillRect b="-3333"/>
                  </a:stretch>
                </a:blipFill>
              </p:spPr>
              <p:txBody>
                <a:bodyPr/>
                <a:lstStyle/>
                <a:p>
                  <a:r>
                    <a:rPr lang="en-GB">
                      <a:noFill/>
                    </a:rPr>
                    <a:t> </a:t>
                  </a:r>
                </a:p>
              </p:txBody>
            </p:sp>
          </mc:Fallback>
        </mc:AlternateContent>
        <p:cxnSp>
          <p:nvCxnSpPr>
            <p:cNvPr id="87" name="Straight Connector 86">
              <a:extLst>
                <a:ext uri="{FF2B5EF4-FFF2-40B4-BE49-F238E27FC236}">
                  <a16:creationId xmlns:a16="http://schemas.microsoft.com/office/drawing/2014/main" id="{3AD53322-6662-364B-A36E-B5B9491B6EB4}"/>
                </a:ext>
              </a:extLst>
            </p:cNvPr>
            <p:cNvCxnSpPr>
              <a:cxnSpLocks/>
              <a:stCxn id="93" idx="0"/>
              <a:endCxn id="89" idx="2"/>
            </p:cNvCxnSpPr>
            <p:nvPr/>
          </p:nvCxnSpPr>
          <p:spPr>
            <a:xfrm flipV="1">
              <a:off x="4663248"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65DD55-83CD-384F-933E-C96355A36610}"/>
                </a:ext>
              </a:extLst>
            </p:cNvPr>
            <p:cNvCxnSpPr>
              <a:cxnSpLocks/>
              <a:stCxn id="89" idx="0"/>
              <a:endCxn id="90" idx="2"/>
            </p:cNvCxnSpPr>
            <p:nvPr/>
          </p:nvCxnSpPr>
          <p:spPr>
            <a:xfrm flipV="1">
              <a:off x="4663249" y="9008945"/>
              <a:ext cx="0" cy="40628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ounded Rectangle 88">
                  <a:extLst>
                    <a:ext uri="{FF2B5EF4-FFF2-40B4-BE49-F238E27FC236}">
                      <a16:creationId xmlns:a16="http://schemas.microsoft.com/office/drawing/2014/main" id="{27D20509-2689-7241-9EED-6544199747ED}"/>
                    </a:ext>
                  </a:extLst>
                </p:cNvPr>
                <p:cNvSpPr/>
                <p:nvPr/>
              </p:nvSpPr>
              <p:spPr>
                <a:xfrm>
                  <a:off x="3767373" y="9415228"/>
                  <a:ext cx="1791751"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𝑚</m:t>
                            </m:r>
                          </m:e>
                        </m:d>
                      </m:oMath>
                    </m:oMathPara>
                  </a14:m>
                  <a:endParaRPr lang="en-GB" sz="1200" dirty="0">
                    <a:solidFill>
                      <a:schemeClr val="tx1">
                        <a:lumMod val="60000"/>
                        <a:lumOff val="40000"/>
                      </a:schemeClr>
                    </a:solidFill>
                  </a:endParaRPr>
                </a:p>
              </p:txBody>
            </p:sp>
          </mc:Choice>
          <mc:Fallback xmlns="">
            <p:sp>
              <p:nvSpPr>
                <p:cNvPr id="89" name="Rounded Rectangle 88">
                  <a:extLst>
                    <a:ext uri="{FF2B5EF4-FFF2-40B4-BE49-F238E27FC236}">
                      <a16:creationId xmlns:a16="http://schemas.microsoft.com/office/drawing/2014/main" id="{27D20509-2689-7241-9EED-6544199747ED}"/>
                    </a:ext>
                  </a:extLst>
                </p:cNvPr>
                <p:cNvSpPr>
                  <a:spLocks noRot="1" noChangeAspect="1" noMove="1" noResize="1" noEditPoints="1" noAdjustHandles="1" noChangeArrowheads="1" noChangeShapeType="1" noTextEdit="1"/>
                </p:cNvSpPr>
                <p:nvPr/>
              </p:nvSpPr>
              <p:spPr>
                <a:xfrm>
                  <a:off x="3767373" y="9415228"/>
                  <a:ext cx="1791751" cy="204311"/>
                </a:xfrm>
                <a:prstGeom prst="roundRect">
                  <a:avLst/>
                </a:prstGeom>
                <a:blipFill>
                  <a:blip r:embed="rId15"/>
                  <a:stretch>
                    <a:fillRect l="-2797"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8377CC3-3F35-8E4E-AF2D-DE9ADAAD9DCB}"/>
                    </a:ext>
                  </a:extLst>
                </p:cNvPr>
                <p:cNvSpPr txBox="1">
                  <a:spLocks/>
                </p:cNvSpPr>
                <p:nvPr/>
              </p:nvSpPr>
              <p:spPr>
                <a:xfrm>
                  <a:off x="3953922" y="8786259"/>
                  <a:ext cx="1418653"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90" name="TextBox 89">
                  <a:extLst>
                    <a:ext uri="{FF2B5EF4-FFF2-40B4-BE49-F238E27FC236}">
                      <a16:creationId xmlns:a16="http://schemas.microsoft.com/office/drawing/2014/main" id="{D8377CC3-3F35-8E4E-AF2D-DE9ADAAD9DCB}"/>
                    </a:ext>
                  </a:extLst>
                </p:cNvPr>
                <p:cNvSpPr txBox="1">
                  <a:spLocks noRot="1" noChangeAspect="1" noMove="1" noResize="1" noEditPoints="1" noAdjustHandles="1" noChangeArrowheads="1" noChangeShapeType="1" noTextEdit="1"/>
                </p:cNvSpPr>
                <p:nvPr/>
              </p:nvSpPr>
              <p:spPr>
                <a:xfrm>
                  <a:off x="3953922" y="8786259"/>
                  <a:ext cx="1418653" cy="222686"/>
                </a:xfrm>
                <a:prstGeom prst="roundRect">
                  <a:avLst/>
                </a:prstGeom>
                <a:blipFill>
                  <a:blip r:embed="rId16"/>
                  <a:stretch>
                    <a:fillRect l="-2655"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Rounded Rectangle 90">
                  <a:extLst>
                    <a:ext uri="{FF2B5EF4-FFF2-40B4-BE49-F238E27FC236}">
                      <a16:creationId xmlns:a16="http://schemas.microsoft.com/office/drawing/2014/main" id="{8E735438-E177-674A-BBA3-51E8277A8F76}"/>
                    </a:ext>
                  </a:extLst>
                </p:cNvPr>
                <p:cNvSpPr/>
                <p:nvPr/>
              </p:nvSpPr>
              <p:spPr>
                <a:xfrm>
                  <a:off x="6246562" y="9781945"/>
                  <a:ext cx="140790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𝑑</m:t>
                            </m:r>
                          </m:e>
                        </m:d>
                      </m:oMath>
                    </m:oMathPara>
                  </a14:m>
                  <a:endParaRPr lang="en-GB" sz="1200" dirty="0"/>
                </a:p>
              </p:txBody>
            </p:sp>
          </mc:Choice>
          <mc:Fallback xmlns="">
            <p:sp>
              <p:nvSpPr>
                <p:cNvPr id="91" name="Rounded Rectangle 90">
                  <a:extLst>
                    <a:ext uri="{FF2B5EF4-FFF2-40B4-BE49-F238E27FC236}">
                      <a16:creationId xmlns:a16="http://schemas.microsoft.com/office/drawing/2014/main" id="{8E735438-E177-674A-BBA3-51E8277A8F76}"/>
                    </a:ext>
                  </a:extLst>
                </p:cNvPr>
                <p:cNvSpPr>
                  <a:spLocks noRot="1" noChangeAspect="1" noMove="1" noResize="1" noEditPoints="1" noAdjustHandles="1" noChangeArrowheads="1" noChangeShapeType="1" noTextEdit="1"/>
                </p:cNvSpPr>
                <p:nvPr/>
              </p:nvSpPr>
              <p:spPr>
                <a:xfrm>
                  <a:off x="6246562" y="9781945"/>
                  <a:ext cx="1407905" cy="204311"/>
                </a:xfrm>
                <a:prstGeom prst="roundRect">
                  <a:avLst/>
                </a:prstGeom>
                <a:blipFill>
                  <a:blip r:embed="rId17"/>
                  <a:stretch>
                    <a:fillRect l="-354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Rounded Rectangle 91">
                  <a:extLst>
                    <a:ext uri="{FF2B5EF4-FFF2-40B4-BE49-F238E27FC236}">
                      <a16:creationId xmlns:a16="http://schemas.microsoft.com/office/drawing/2014/main" id="{C3A268F8-11F1-B24B-8DEE-EC2C8A98FDBC}"/>
                    </a:ext>
                  </a:extLst>
                </p:cNvPr>
                <p:cNvSpPr/>
                <p:nvPr/>
              </p:nvSpPr>
              <p:spPr>
                <a:xfrm>
                  <a:off x="2007549" y="9783534"/>
                  <a:ext cx="167366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92" name="Rounded Rectangle 91">
                  <a:extLst>
                    <a:ext uri="{FF2B5EF4-FFF2-40B4-BE49-F238E27FC236}">
                      <a16:creationId xmlns:a16="http://schemas.microsoft.com/office/drawing/2014/main" id="{C3A268F8-11F1-B24B-8DEE-EC2C8A98FDBC}"/>
                    </a:ext>
                  </a:extLst>
                </p:cNvPr>
                <p:cNvSpPr>
                  <a:spLocks noRot="1" noChangeAspect="1" noMove="1" noResize="1" noEditPoints="1" noAdjustHandles="1" noChangeArrowheads="1" noChangeShapeType="1" noTextEdit="1"/>
                </p:cNvSpPr>
                <p:nvPr/>
              </p:nvSpPr>
              <p:spPr>
                <a:xfrm>
                  <a:off x="2007549" y="9783534"/>
                  <a:ext cx="1673665" cy="204311"/>
                </a:xfrm>
                <a:prstGeom prst="roundRect">
                  <a:avLst/>
                </a:prstGeom>
                <a:blipFill>
                  <a:blip r:embed="rId18"/>
                  <a:stretch>
                    <a:fillRect l="-3008"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Rounded Rectangle 92">
                  <a:extLst>
                    <a:ext uri="{FF2B5EF4-FFF2-40B4-BE49-F238E27FC236}">
                      <a16:creationId xmlns:a16="http://schemas.microsoft.com/office/drawing/2014/main" id="{BB95827F-7263-9644-AE77-9D50A4CBF853}"/>
                    </a:ext>
                  </a:extLst>
                </p:cNvPr>
                <p:cNvSpPr/>
                <p:nvPr/>
              </p:nvSpPr>
              <p:spPr>
                <a:xfrm>
                  <a:off x="3767372" y="9787946"/>
                  <a:ext cx="1791751"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𝑚</m:t>
                            </m:r>
                          </m:e>
                        </m:d>
                      </m:oMath>
                    </m:oMathPara>
                  </a14:m>
                  <a:endParaRPr lang="en-GB" sz="1200" dirty="0">
                    <a:solidFill>
                      <a:schemeClr val="tx1">
                        <a:lumMod val="60000"/>
                        <a:lumOff val="40000"/>
                      </a:schemeClr>
                    </a:solidFill>
                  </a:endParaRPr>
                </a:p>
              </p:txBody>
            </p:sp>
          </mc:Choice>
          <mc:Fallback xmlns="">
            <p:sp>
              <p:nvSpPr>
                <p:cNvPr id="93" name="Rounded Rectangle 92">
                  <a:extLst>
                    <a:ext uri="{FF2B5EF4-FFF2-40B4-BE49-F238E27FC236}">
                      <a16:creationId xmlns:a16="http://schemas.microsoft.com/office/drawing/2014/main" id="{BB95827F-7263-9644-AE77-9D50A4CBF853}"/>
                    </a:ext>
                  </a:extLst>
                </p:cNvPr>
                <p:cNvSpPr>
                  <a:spLocks noRot="1" noChangeAspect="1" noMove="1" noResize="1" noEditPoints="1" noAdjustHandles="1" noChangeArrowheads="1" noChangeShapeType="1" noTextEdit="1"/>
                </p:cNvSpPr>
                <p:nvPr/>
              </p:nvSpPr>
              <p:spPr>
                <a:xfrm>
                  <a:off x="3767372" y="9787946"/>
                  <a:ext cx="1791751" cy="204311"/>
                </a:xfrm>
                <a:prstGeom prst="roundRect">
                  <a:avLst/>
                </a:prstGeom>
                <a:blipFill>
                  <a:blip r:embed="rId19"/>
                  <a:stretch>
                    <a:fillRect l="-2797"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Rounded Rectangle 93">
                  <a:extLst>
                    <a:ext uri="{FF2B5EF4-FFF2-40B4-BE49-F238E27FC236}">
                      <a16:creationId xmlns:a16="http://schemas.microsoft.com/office/drawing/2014/main" id="{1FE893B3-CE7A-9341-A20F-C0A11FE970A3}"/>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94" name="Rounded Rectangle 93">
                  <a:extLst>
                    <a:ext uri="{FF2B5EF4-FFF2-40B4-BE49-F238E27FC236}">
                      <a16:creationId xmlns:a16="http://schemas.microsoft.com/office/drawing/2014/main" id="{1FE893B3-CE7A-9341-A20F-C0A11FE970A3}"/>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20"/>
                  <a:stretch>
                    <a:fillRect l="-15625" b="-16667"/>
                  </a:stretch>
                </a:blipFill>
                <a:ln>
                  <a:solidFill>
                    <a:schemeClr val="tx1"/>
                  </a:solidFill>
                </a:ln>
              </p:spPr>
              <p:txBody>
                <a:bodyPr/>
                <a:lstStyle/>
                <a:p>
                  <a:r>
                    <a:rPr lang="en-GB">
                      <a:noFill/>
                    </a:rPr>
                    <a:t> </a:t>
                  </a:r>
                </a:p>
              </p:txBody>
            </p:sp>
          </mc:Fallback>
        </mc:AlternateContent>
      </p:grpSp>
      <p:sp>
        <p:nvSpPr>
          <p:cNvPr id="95" name="Rectangle 94">
            <a:extLst>
              <a:ext uri="{FF2B5EF4-FFF2-40B4-BE49-F238E27FC236}">
                <a16:creationId xmlns:a16="http://schemas.microsoft.com/office/drawing/2014/main" id="{A0DAA91F-B1C1-764A-ABF5-0FDF758D0A18}"/>
              </a:ext>
            </a:extLst>
          </p:cNvPr>
          <p:cNvSpPr/>
          <p:nvPr/>
        </p:nvSpPr>
        <p:spPr>
          <a:xfrm>
            <a:off x="8040087" y="3893652"/>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3A0D4558-C6B0-6F44-AFF6-1C02439B5874}"/>
              </a:ext>
            </a:extLst>
          </p:cNvPr>
          <p:cNvSpPr/>
          <p:nvPr/>
        </p:nvSpPr>
        <p:spPr>
          <a:xfrm>
            <a:off x="7409974" y="451887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00C66030-5E8C-0945-BBC9-05557952608D}"/>
              </a:ext>
            </a:extLst>
          </p:cNvPr>
          <p:cNvSpPr/>
          <p:nvPr/>
        </p:nvSpPr>
        <p:spPr>
          <a:xfrm>
            <a:off x="6684022" y="451887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1C9AA197-5B09-9E4E-B401-C25076A8AFDD}"/>
              </a:ext>
            </a:extLst>
          </p:cNvPr>
          <p:cNvSpPr/>
          <p:nvPr/>
        </p:nvSpPr>
        <p:spPr>
          <a:xfrm>
            <a:off x="8641633" y="451887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5A688D7D-D7B1-654E-B913-7287EE0A60CD}"/>
              </a:ext>
            </a:extLst>
          </p:cNvPr>
          <p:cNvSpPr/>
          <p:nvPr/>
        </p:nvSpPr>
        <p:spPr>
          <a:xfrm>
            <a:off x="7409974" y="551105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48760FAF-B40E-DA43-8122-79F6DB3CDDDB}"/>
              </a:ext>
            </a:extLst>
          </p:cNvPr>
          <p:cNvSpPr/>
          <p:nvPr/>
        </p:nvSpPr>
        <p:spPr>
          <a:xfrm>
            <a:off x="6684022" y="551105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A50A6568-461A-F34D-B52E-EA8CB79443CD}"/>
              </a:ext>
            </a:extLst>
          </p:cNvPr>
          <p:cNvSpPr/>
          <p:nvPr/>
        </p:nvSpPr>
        <p:spPr>
          <a:xfrm>
            <a:off x="8444713" y="551105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95FD63F9-12A2-B44B-BDFF-EB7F84D7342F}"/>
              </a:ext>
            </a:extLst>
          </p:cNvPr>
          <p:cNvSpPr/>
          <p:nvPr/>
        </p:nvSpPr>
        <p:spPr>
          <a:xfrm>
            <a:off x="9095367" y="551105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190E4D6F-C1CA-0448-B99D-F7E9FA0B06C0}"/>
              </a:ext>
            </a:extLst>
          </p:cNvPr>
          <p:cNvSpPr/>
          <p:nvPr/>
        </p:nvSpPr>
        <p:spPr>
          <a:xfrm>
            <a:off x="9246189" y="5511059"/>
            <a:ext cx="146401"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FB471F85-61DC-FA4A-9E75-A84A33637919}"/>
              </a:ext>
            </a:extLst>
          </p:cNvPr>
          <p:cNvSpPr/>
          <p:nvPr/>
        </p:nvSpPr>
        <p:spPr>
          <a:xfrm>
            <a:off x="8444713" y="513818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5C4CF16E-ABAF-A344-8590-41A0651AF4CB}"/>
              </a:ext>
            </a:extLst>
          </p:cNvPr>
          <p:cNvSpPr/>
          <p:nvPr/>
        </p:nvSpPr>
        <p:spPr>
          <a:xfrm>
            <a:off x="9095367" y="513818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605CBD15-73C3-494B-B3F2-98B181627A1B}"/>
              </a:ext>
            </a:extLst>
          </p:cNvPr>
          <p:cNvSpPr/>
          <p:nvPr/>
        </p:nvSpPr>
        <p:spPr>
          <a:xfrm>
            <a:off x="9246189" y="5138189"/>
            <a:ext cx="144250"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E9E0E17A-DA54-A249-A535-913FACEB1068}"/>
              </a:ext>
            </a:extLst>
          </p:cNvPr>
          <p:cNvSpPr/>
          <p:nvPr/>
        </p:nvSpPr>
        <p:spPr>
          <a:xfrm>
            <a:off x="11385328" y="3887969"/>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B9E6481-8951-5044-9AAE-D5E69FC6D899}"/>
              </a:ext>
            </a:extLst>
          </p:cNvPr>
          <p:cNvSpPr/>
          <p:nvPr/>
        </p:nvSpPr>
        <p:spPr>
          <a:xfrm>
            <a:off x="11167779" y="4516496"/>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27AAF33D-7B0F-0F4A-A256-11B37353CBD1}"/>
              </a:ext>
            </a:extLst>
          </p:cNvPr>
          <p:cNvSpPr/>
          <p:nvPr/>
        </p:nvSpPr>
        <p:spPr>
          <a:xfrm>
            <a:off x="11385328" y="5133912"/>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279DA7E6-DC4F-7C4F-BA59-379C14272F69}"/>
              </a:ext>
            </a:extLst>
          </p:cNvPr>
          <p:cNvSpPr/>
          <p:nvPr/>
        </p:nvSpPr>
        <p:spPr>
          <a:xfrm>
            <a:off x="10876030" y="5133912"/>
            <a:ext cx="88649"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8E813063-987D-4B40-9DE1-71EA3F66CC7E}"/>
              </a:ext>
            </a:extLst>
          </p:cNvPr>
          <p:cNvSpPr/>
          <p:nvPr/>
        </p:nvSpPr>
        <p:spPr>
          <a:xfrm>
            <a:off x="11385328" y="5508111"/>
            <a:ext cx="113708"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A1194D81-C5DA-704B-92E4-AD7170670353}"/>
              </a:ext>
            </a:extLst>
          </p:cNvPr>
          <p:cNvSpPr/>
          <p:nvPr/>
        </p:nvSpPr>
        <p:spPr>
          <a:xfrm>
            <a:off x="10876030" y="5508111"/>
            <a:ext cx="88649" cy="1287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A853F0BA-7BC6-D746-BECD-328B363AF080}"/>
                  </a:ext>
                </a:extLst>
              </p:cNvPr>
              <p:cNvSpPr/>
              <p:nvPr/>
            </p:nvSpPr>
            <p:spPr>
              <a:xfrm>
                <a:off x="11484650"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113" name="Rectangle 112">
                <a:extLst>
                  <a:ext uri="{FF2B5EF4-FFF2-40B4-BE49-F238E27FC236}">
                    <a16:creationId xmlns:a16="http://schemas.microsoft.com/office/drawing/2014/main" id="{A853F0BA-7BC6-D746-BECD-328B363AF080}"/>
                  </a:ext>
                </a:extLst>
              </p:cNvPr>
              <p:cNvSpPr>
                <a:spLocks noRot="1" noChangeAspect="1" noMove="1" noResize="1" noEditPoints="1" noAdjustHandles="1" noChangeArrowheads="1" noChangeShapeType="1" noTextEdit="1"/>
              </p:cNvSpPr>
              <p:nvPr/>
            </p:nvSpPr>
            <p:spPr>
              <a:xfrm>
                <a:off x="11484650" y="3187231"/>
                <a:ext cx="384080"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548B86B0-7EA2-B74E-A928-8236F25A3DD3}"/>
                  </a:ext>
                </a:extLst>
              </p:cNvPr>
              <p:cNvSpPr/>
              <p:nvPr/>
            </p:nvSpPr>
            <p:spPr>
              <a:xfrm>
                <a:off x="11758822" y="4437496"/>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114" name="Rectangle 113">
                <a:extLst>
                  <a:ext uri="{FF2B5EF4-FFF2-40B4-BE49-F238E27FC236}">
                    <a16:creationId xmlns:a16="http://schemas.microsoft.com/office/drawing/2014/main" id="{548B86B0-7EA2-B74E-A928-8236F25A3DD3}"/>
                  </a:ext>
                </a:extLst>
              </p:cNvPr>
              <p:cNvSpPr>
                <a:spLocks noRot="1" noChangeAspect="1" noMove="1" noResize="1" noEditPoints="1" noAdjustHandles="1" noChangeArrowheads="1" noChangeShapeType="1" noTextEdit="1"/>
              </p:cNvSpPr>
              <p:nvPr/>
            </p:nvSpPr>
            <p:spPr>
              <a:xfrm>
                <a:off x="11758822" y="4437496"/>
                <a:ext cx="348044"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45DD6959-05E2-8943-9465-C728E5E614C3}"/>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115" name="Rectangle 114">
                <a:extLst>
                  <a:ext uri="{FF2B5EF4-FFF2-40B4-BE49-F238E27FC236}">
                    <a16:creationId xmlns:a16="http://schemas.microsoft.com/office/drawing/2014/main" id="{45DD6959-05E2-8943-9465-C728E5E614C3}"/>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E0C3E35D-AFFE-6B43-A6FA-D3BA00B7B30C}"/>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116" name="Rectangle 115">
                <a:extLst>
                  <a:ext uri="{FF2B5EF4-FFF2-40B4-BE49-F238E27FC236}">
                    <a16:creationId xmlns:a16="http://schemas.microsoft.com/office/drawing/2014/main" id="{E0C3E35D-AFFE-6B43-A6FA-D3BA00B7B30C}"/>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2C22F195-C0BF-6D4F-8948-396ABA51D128}"/>
                  </a:ext>
                </a:extLst>
              </p:cNvPr>
              <p:cNvSpPr/>
              <p:nvPr/>
            </p:nvSpPr>
            <p:spPr>
              <a:xfrm>
                <a:off x="11526664" y="3813849"/>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117" name="Rectangle 116">
                <a:extLst>
                  <a:ext uri="{FF2B5EF4-FFF2-40B4-BE49-F238E27FC236}">
                    <a16:creationId xmlns:a16="http://schemas.microsoft.com/office/drawing/2014/main" id="{2C22F195-C0BF-6D4F-8948-396ABA51D128}"/>
                  </a:ext>
                </a:extLst>
              </p:cNvPr>
              <p:cNvSpPr>
                <a:spLocks noRot="1" noChangeAspect="1" noMove="1" noResize="1" noEditPoints="1" noAdjustHandles="1" noChangeArrowheads="1" noChangeShapeType="1" noTextEdit="1"/>
              </p:cNvSpPr>
              <p:nvPr/>
            </p:nvSpPr>
            <p:spPr>
              <a:xfrm>
                <a:off x="11526664" y="3813849"/>
                <a:ext cx="384080"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31A252D2-949F-DB4F-A1C3-A451AB0CAF24}"/>
                  </a:ext>
                </a:extLst>
              </p:cNvPr>
              <p:cNvSpPr/>
              <p:nvPr/>
            </p:nvSpPr>
            <p:spPr>
              <a:xfrm>
                <a:off x="11520686" y="5058548"/>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𝑖</m:t>
                          </m:r>
                        </m:sub>
                      </m:sSub>
                    </m:oMath>
                  </m:oMathPara>
                </a14:m>
                <a:endParaRPr lang="en-GB" sz="1200" dirty="0"/>
              </a:p>
            </p:txBody>
          </p:sp>
        </mc:Choice>
        <mc:Fallback xmlns="">
          <p:sp>
            <p:nvSpPr>
              <p:cNvPr id="118" name="Rectangle 117">
                <a:extLst>
                  <a:ext uri="{FF2B5EF4-FFF2-40B4-BE49-F238E27FC236}">
                    <a16:creationId xmlns:a16="http://schemas.microsoft.com/office/drawing/2014/main" id="{31A252D2-949F-DB4F-A1C3-A451AB0CAF24}"/>
                  </a:ext>
                </a:extLst>
              </p:cNvPr>
              <p:cNvSpPr>
                <a:spLocks noRot="1" noChangeAspect="1" noMove="1" noResize="1" noEditPoints="1" noAdjustHandles="1" noChangeArrowheads="1" noChangeShapeType="1" noTextEdit="1"/>
              </p:cNvSpPr>
              <p:nvPr/>
            </p:nvSpPr>
            <p:spPr>
              <a:xfrm>
                <a:off x="11520686" y="5058548"/>
                <a:ext cx="348044"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Rectangle 118">
                <a:extLst>
                  <a:ext uri="{FF2B5EF4-FFF2-40B4-BE49-F238E27FC236}">
                    <a16:creationId xmlns:a16="http://schemas.microsoft.com/office/drawing/2014/main" id="{63B71513-E07D-7344-A50B-751133DD1564}"/>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119" name="Rectangle 118">
                <a:extLst>
                  <a:ext uri="{FF2B5EF4-FFF2-40B4-BE49-F238E27FC236}">
                    <a16:creationId xmlns:a16="http://schemas.microsoft.com/office/drawing/2014/main" id="{63B71513-E07D-7344-A50B-751133DD1564}"/>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0" name="Rectangle 119">
                <a:extLst>
                  <a:ext uri="{FF2B5EF4-FFF2-40B4-BE49-F238E27FC236}">
                    <a16:creationId xmlns:a16="http://schemas.microsoft.com/office/drawing/2014/main" id="{B27619C9-F082-7841-AD5D-E2A2AA8C073D}"/>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120" name="Rectangle 119">
                <a:extLst>
                  <a:ext uri="{FF2B5EF4-FFF2-40B4-BE49-F238E27FC236}">
                    <a16:creationId xmlns:a16="http://schemas.microsoft.com/office/drawing/2014/main" id="{B27619C9-F082-7841-AD5D-E2A2AA8C073D}"/>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8"/>
                <a:stretch>
                  <a:fillRect/>
                </a:stretch>
              </a:blipFill>
            </p:spPr>
            <p:txBody>
              <a:bodyPr/>
              <a:lstStyle/>
              <a:p>
                <a:r>
                  <a:rPr lang="en-GB">
                    <a:noFill/>
                  </a:rPr>
                  <a:t> </a:t>
                </a:r>
              </a:p>
            </p:txBody>
          </p:sp>
        </mc:Fallback>
      </mc:AlternateContent>
      <p:sp>
        <p:nvSpPr>
          <p:cNvPr id="121" name="TextBox 120">
            <a:extLst>
              <a:ext uri="{FF2B5EF4-FFF2-40B4-BE49-F238E27FC236}">
                <a16:creationId xmlns:a16="http://schemas.microsoft.com/office/drawing/2014/main" id="{AEE9E7DB-48AF-5F44-9EBE-8C1DEA0B6350}"/>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4" name="Date Placeholder 3">
            <a:extLst>
              <a:ext uri="{FF2B5EF4-FFF2-40B4-BE49-F238E27FC236}">
                <a16:creationId xmlns:a16="http://schemas.microsoft.com/office/drawing/2014/main" id="{DBA20551-FAE9-B5C4-4818-2D650FA57FC7}"/>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1F3A08ED-2FC5-3D3A-3258-247BBCA78D34}"/>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07E8D801-C3EC-9549-8988-D31EFB868C01}"/>
              </a:ext>
            </a:extLst>
          </p:cNvPr>
          <p:cNvSpPr>
            <a:spLocks noGrp="1"/>
          </p:cNvSpPr>
          <p:nvPr>
            <p:ph type="sldNum" sz="quarter" idx="11"/>
          </p:nvPr>
        </p:nvSpPr>
        <p:spPr/>
        <p:txBody>
          <a:bodyPr/>
          <a:lstStyle/>
          <a:p>
            <a:fld id="{EB1502E6-D9AE-3544-B6D5-378AAA0B915F}" type="slidenum">
              <a:rPr lang="de-DE" altLang="de-DE" smtClean="0"/>
              <a:pPr/>
              <a:t>27</a:t>
            </a:fld>
            <a:endParaRPr lang="de-DE" altLang="de-DE" dirty="0"/>
          </a:p>
        </p:txBody>
      </p:sp>
    </p:spTree>
    <p:extLst>
      <p:ext uri="{BB962C8B-B14F-4D97-AF65-F5344CB8AC3E}">
        <p14:creationId xmlns:p14="http://schemas.microsoft.com/office/powerpoint/2010/main" val="340263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FO Dtree ➝ FO Jtree</a:t>
            </a:r>
          </a:p>
        </p:txBody>
      </p:sp>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a:xfrm>
            <a:off x="623392" y="1332843"/>
            <a:ext cx="5340453" cy="4584266"/>
          </a:xfrm>
        </p:spPr>
        <p:txBody>
          <a:bodyPr>
            <a:normAutofit fontScale="92500"/>
          </a:bodyPr>
          <a:lstStyle/>
          <a:p>
            <a:r>
              <a:rPr lang="en-GB" dirty="0"/>
              <a:t>Result after transformation </a:t>
            </a:r>
            <a:r>
              <a:rPr lang="en-GB" dirty="0">
                <a:solidFill>
                  <a:srgbClr val="FFC000"/>
                </a:solidFill>
              </a:rPr>
              <a:t>not minimal</a:t>
            </a:r>
          </a:p>
          <a:p>
            <a:pPr lvl="1"/>
            <a:r>
              <a:rPr lang="en-GB" dirty="0"/>
              <a:t>Can remove complete parclusters and still have an FO jtree</a:t>
            </a:r>
          </a:p>
          <a:p>
            <a:pPr lvl="2"/>
            <a:r>
              <a:rPr lang="en-GB" dirty="0"/>
              <a:t>Even if we keep parclusters that carry constraint information that we would otherwise lose</a:t>
            </a:r>
          </a:p>
          <a:p>
            <a:pPr lvl="1"/>
            <a:r>
              <a:rPr lang="en-GB" dirty="0"/>
              <a:t>E.g., </a:t>
            </a:r>
          </a:p>
          <a:p>
            <a:pPr lvl="2"/>
            <a:r>
              <a:rPr lang="en-GB" dirty="0"/>
              <a:t>Parclusters </a:t>
            </a:r>
            <a:r>
              <a:rPr lang="en-GB" dirty="0">
                <a:solidFill>
                  <a:srgbClr val="FFC000"/>
                </a:solidFill>
              </a:rPr>
              <a:t>marked</a:t>
            </a:r>
          </a:p>
          <a:p>
            <a:r>
              <a:rPr lang="en-GB" dirty="0"/>
              <a:t>Observation</a:t>
            </a:r>
          </a:p>
          <a:p>
            <a:pPr lvl="1"/>
            <a:r>
              <a:rPr lang="en-GB" dirty="0">
                <a:solidFill>
                  <a:schemeClr val="accent1"/>
                </a:solidFill>
              </a:rPr>
              <a:t>Parclusters are subsets of other parclusters </a:t>
            </a:r>
          </a:p>
          <a:p>
            <a:pPr lvl="2"/>
            <a:r>
              <a:rPr lang="en-GB" dirty="0"/>
              <a:t>Use for minimisation</a:t>
            </a:r>
          </a:p>
        </p:txBody>
      </p:sp>
      <p:grpSp>
        <p:nvGrpSpPr>
          <p:cNvPr id="35" name="Group 34">
            <a:extLst>
              <a:ext uri="{FF2B5EF4-FFF2-40B4-BE49-F238E27FC236}">
                <a16:creationId xmlns:a16="http://schemas.microsoft.com/office/drawing/2014/main" id="{184B2734-59BA-E949-A942-92F6B25B56EB}"/>
              </a:ext>
            </a:extLst>
          </p:cNvPr>
          <p:cNvGrpSpPr/>
          <p:nvPr/>
        </p:nvGrpSpPr>
        <p:grpSpPr>
          <a:xfrm>
            <a:off x="5933062" y="2541500"/>
            <a:ext cx="5898613" cy="3400004"/>
            <a:chOff x="1990652" y="6858000"/>
            <a:chExt cx="5898613" cy="3400004"/>
          </a:xfrm>
        </p:grpSpPr>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C067D14A-E3F4-E941-BC98-EAAD5EBEA6F7}"/>
                    </a:ext>
                  </a:extLst>
                </p:cNvPr>
                <p:cNvSpPr/>
                <p:nvPr/>
              </p:nvSpPr>
              <p:spPr>
                <a:xfrm>
                  <a:off x="6716966" y="988564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36" name="Rectangle 35">
                  <a:extLst>
                    <a:ext uri="{FF2B5EF4-FFF2-40B4-BE49-F238E27FC236}">
                      <a16:creationId xmlns:a16="http://schemas.microsoft.com/office/drawing/2014/main" id="{C067D14A-E3F4-E941-BC98-EAAD5EBEA6F7}"/>
                    </a:ext>
                  </a:extLst>
                </p:cNvPr>
                <p:cNvSpPr>
                  <a:spLocks noRot="1" noChangeAspect="1" noMove="1" noResize="1" noEditPoints="1" noAdjustHandles="1" noChangeArrowheads="1" noChangeShapeType="1" noTextEdit="1"/>
                </p:cNvSpPr>
                <p:nvPr/>
              </p:nvSpPr>
              <p:spPr>
                <a:xfrm>
                  <a:off x="6716966" y="9885643"/>
                  <a:ext cx="472758" cy="369012"/>
                </a:xfrm>
                <a:prstGeom prst="rect">
                  <a:avLst/>
                </a:prstGeom>
                <a:blipFill>
                  <a:blip r:embed="rId3"/>
                  <a:stretch>
                    <a:fillRect b="-3333"/>
                  </a:stretch>
                </a:blipFill>
              </p:spPr>
              <p:txBody>
                <a:bodyPr/>
                <a:lstStyle/>
                <a:p>
                  <a:r>
                    <a:rPr lang="en-GB">
                      <a:noFill/>
                    </a:rPr>
                    <a:t> </a:t>
                  </a:r>
                </a:p>
              </p:txBody>
            </p:sp>
          </mc:Fallback>
        </mc:AlternateContent>
        <p:cxnSp>
          <p:nvCxnSpPr>
            <p:cNvPr id="37" name="Straight Connector 36">
              <a:extLst>
                <a:ext uri="{FF2B5EF4-FFF2-40B4-BE49-F238E27FC236}">
                  <a16:creationId xmlns:a16="http://schemas.microsoft.com/office/drawing/2014/main" id="{4AFC92BA-7640-CC40-87EA-86A9951AEB70}"/>
                </a:ext>
              </a:extLst>
            </p:cNvPr>
            <p:cNvCxnSpPr>
              <a:cxnSpLocks/>
              <a:stCxn id="62" idx="0"/>
              <a:endCxn id="45"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E6B566-8579-AF4C-A67C-8ECBABEF0C74}"/>
                </a:ext>
              </a:extLst>
            </p:cNvPr>
            <p:cNvCxnSpPr>
              <a:cxnSpLocks/>
              <a:stCxn id="63" idx="0"/>
              <a:endCxn id="47" idx="2"/>
            </p:cNvCxnSpPr>
            <p:nvPr/>
          </p:nvCxnSpPr>
          <p:spPr>
            <a:xfrm flipV="1">
              <a:off x="6950515" y="9616948"/>
              <a:ext cx="2831" cy="1649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66778E-09AE-8840-876F-8655AD7D1B12}"/>
                </a:ext>
              </a:extLst>
            </p:cNvPr>
            <p:cNvCxnSpPr>
              <a:cxnSpLocks/>
              <a:stCxn id="47" idx="0"/>
              <a:endCxn id="49"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5EB5B2-857D-1140-8A88-87A55FA7CC50}"/>
                </a:ext>
              </a:extLst>
            </p:cNvPr>
            <p:cNvCxnSpPr>
              <a:cxnSpLocks/>
              <a:stCxn id="48" idx="0"/>
              <a:endCxn id="44"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5A84B8-D038-3844-85F6-2C46EB0C0660}"/>
                </a:ext>
              </a:extLst>
            </p:cNvPr>
            <p:cNvCxnSpPr>
              <a:cxnSpLocks/>
              <a:stCxn id="50" idx="0"/>
              <a:endCxn id="44"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EBC65D4-01F0-E946-9C37-15374A659143}"/>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42" name="Rectangle 41">
                  <a:extLst>
                    <a:ext uri="{FF2B5EF4-FFF2-40B4-BE49-F238E27FC236}">
                      <a16:creationId xmlns:a16="http://schemas.microsoft.com/office/drawing/2014/main" id="{EEBC65D4-01F0-E946-9C37-15374A659143}"/>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4"/>
                  <a:stretch>
                    <a:fillRect b="-3333"/>
                  </a:stretch>
                </a:blipFill>
              </p:spPr>
              <p:txBody>
                <a:bodyPr/>
                <a:lstStyle/>
                <a:p>
                  <a:r>
                    <a:rPr lang="en-GB">
                      <a:noFill/>
                    </a:rPr>
                    <a:t> </a:t>
                  </a:r>
                </a:p>
              </p:txBody>
            </p:sp>
          </mc:Fallback>
        </mc:AlternateContent>
        <p:cxnSp>
          <p:nvCxnSpPr>
            <p:cNvPr id="43" name="Straight Connector 42">
              <a:extLst>
                <a:ext uri="{FF2B5EF4-FFF2-40B4-BE49-F238E27FC236}">
                  <a16:creationId xmlns:a16="http://schemas.microsoft.com/office/drawing/2014/main" id="{671C647E-51DF-FF40-A793-E6E679DB7017}"/>
                </a:ext>
              </a:extLst>
            </p:cNvPr>
            <p:cNvCxnSpPr>
              <a:cxnSpLocks/>
              <a:stCxn id="66" idx="0"/>
              <a:endCxn id="44"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4985DB6D-5B9D-3041-9D6F-8A1B0819E76C}"/>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rgbClr val="FFC000"/>
                            </a:solidFill>
                            <a:latin typeface="Cambria Math" panose="02040503050406030204" pitchFamily="18" charset="0"/>
                          </a:rPr>
                          <m:t>𝐸𝑝𝑖𝑑</m:t>
                        </m:r>
                      </m:oMath>
                    </m:oMathPara>
                  </a14:m>
                  <a:endParaRPr lang="en-GB" sz="1200" dirty="0">
                    <a:solidFill>
                      <a:srgbClr val="FFC000"/>
                    </a:solidFill>
                  </a:endParaRPr>
                </a:p>
              </p:txBody>
            </p:sp>
          </mc:Choice>
          <mc:Fallback xmlns="">
            <p:sp>
              <p:nvSpPr>
                <p:cNvPr id="44" name="Rounded Rectangle 43">
                  <a:extLst>
                    <a:ext uri="{FF2B5EF4-FFF2-40B4-BE49-F238E27FC236}">
                      <a16:creationId xmlns:a16="http://schemas.microsoft.com/office/drawing/2014/main" id="{4985DB6D-5B9D-3041-9D6F-8A1B0819E76C}"/>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5"/>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62416A00-8332-8041-AA12-50ABDD5823C9}"/>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rgbClr val="FFC000"/>
                            </a:solidFill>
                            <a:latin typeface="Cambria Math" charset="0"/>
                          </a:rPr>
                          <m:t>𝐸𝑝𝑖𝑑</m:t>
                        </m:r>
                        <m:r>
                          <a:rPr lang="de-DE" sz="1200" i="1">
                            <a:solidFill>
                              <a:srgbClr val="FFC000"/>
                            </a:solidFill>
                            <a:latin typeface="Cambria Math" panose="02040503050406030204" pitchFamily="18" charset="0"/>
                          </a:rPr>
                          <m:t>,</m:t>
                        </m:r>
                        <m:r>
                          <a:rPr lang="de-DE" sz="1200" i="1" smtClean="0">
                            <a:solidFill>
                              <a:srgbClr val="FFC000"/>
                            </a:solidFill>
                            <a:latin typeface="Cambria Math" charset="0"/>
                          </a:rPr>
                          <m:t>𝑆𝑖𝑐𝑘</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𝑋</m:t>
                            </m:r>
                          </m:e>
                        </m:d>
                      </m:oMath>
                    </m:oMathPara>
                  </a14:m>
                  <a:endParaRPr lang="en-GB" sz="1200" dirty="0">
                    <a:solidFill>
                      <a:srgbClr val="FFC000"/>
                    </a:solidFill>
                  </a:endParaRPr>
                </a:p>
              </p:txBody>
            </p:sp>
          </mc:Choice>
          <mc:Fallback xmlns="">
            <p:sp>
              <p:nvSpPr>
                <p:cNvPr id="45" name="Rounded Rectangle 44">
                  <a:extLst>
                    <a:ext uri="{FF2B5EF4-FFF2-40B4-BE49-F238E27FC236}">
                      <a16:creationId xmlns:a16="http://schemas.microsoft.com/office/drawing/2014/main" id="{62416A00-8332-8041-AA12-50ABDD5823C9}"/>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6"/>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24F5AF1E-F2B3-024D-9D38-17E27884B5AB}"/>
                    </a:ext>
                  </a:extLst>
                </p:cNvPr>
                <p:cNvSpPr/>
                <p:nvPr/>
              </p:nvSpPr>
              <p:spPr>
                <a:xfrm>
                  <a:off x="6241494" y="8168233"/>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rgbClr val="FFC000"/>
                            </a:solidFill>
                            <a:latin typeface="Cambria Math" panose="02040503050406030204" pitchFamily="18" charset="0"/>
                          </a:rPr>
                          <m:t>𝐸𝑝𝑖𝑑</m:t>
                        </m:r>
                        <m:r>
                          <a:rPr lang="de-DE" sz="1200" i="1">
                            <a:solidFill>
                              <a:srgbClr val="FFC000"/>
                            </a:solidFill>
                            <a:latin typeface="Cambria Math" panose="02040503050406030204" pitchFamily="18" charset="0"/>
                          </a:rPr>
                          <m:t>,</m:t>
                        </m:r>
                        <m:r>
                          <a:rPr lang="de-DE" sz="1200" i="1">
                            <a:solidFill>
                              <a:srgbClr val="FFC000"/>
                            </a:solidFill>
                            <a:latin typeface="Cambria Math" panose="02040503050406030204" pitchFamily="18" charset="0"/>
                          </a:rPr>
                          <m:t>𝐴𝑐𝑐</m:t>
                        </m:r>
                        <m:d>
                          <m:dPr>
                            <m:ctrlPr>
                              <a:rPr lang="de-DE" sz="1200" i="1">
                                <a:solidFill>
                                  <a:srgbClr val="FFC000"/>
                                </a:solidFill>
                                <a:latin typeface="Cambria Math" panose="02040503050406030204" pitchFamily="18" charset="0"/>
                              </a:rPr>
                            </m:ctrlPr>
                          </m:dPr>
                          <m:e>
                            <m:r>
                              <a:rPr lang="de-DE" sz="1200" i="1">
                                <a:solidFill>
                                  <a:srgbClr val="FFC000"/>
                                </a:solidFill>
                                <a:latin typeface="Cambria Math" panose="02040503050406030204" pitchFamily="18" charset="0"/>
                              </a:rPr>
                              <m:t>𝐼</m:t>
                            </m:r>
                          </m:e>
                        </m:d>
                        <m:r>
                          <a:rPr lang="de-DE" sz="1200" i="1">
                            <a:solidFill>
                              <a:srgbClr val="FFC000"/>
                            </a:solidFill>
                            <a:latin typeface="Cambria Math" panose="02040503050406030204" pitchFamily="18" charset="0"/>
                          </a:rPr>
                          <m:t>,</m:t>
                        </m:r>
                        <m:r>
                          <a:rPr lang="de-DE" sz="1200" i="1">
                            <a:solidFill>
                              <a:srgbClr val="FFC000"/>
                            </a:solidFill>
                            <a:latin typeface="Cambria Math" panose="02040503050406030204" pitchFamily="18" charset="0"/>
                          </a:rPr>
                          <m:t>𝑁𝑎𝑡</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𝐷</m:t>
                            </m:r>
                          </m:e>
                        </m:d>
                      </m:oMath>
                    </m:oMathPara>
                  </a14:m>
                  <a:endParaRPr lang="en-GB" sz="1200" dirty="0">
                    <a:solidFill>
                      <a:srgbClr val="FFC000"/>
                    </a:solidFill>
                  </a:endParaRPr>
                </a:p>
              </p:txBody>
            </p:sp>
          </mc:Choice>
          <mc:Fallback xmlns="">
            <p:sp>
              <p:nvSpPr>
                <p:cNvPr id="46" name="Rounded Rectangle 45">
                  <a:extLst>
                    <a:ext uri="{FF2B5EF4-FFF2-40B4-BE49-F238E27FC236}">
                      <a16:creationId xmlns:a16="http://schemas.microsoft.com/office/drawing/2014/main" id="{24F5AF1E-F2B3-024D-9D38-17E27884B5AB}"/>
                    </a:ext>
                  </a:extLst>
                </p:cNvPr>
                <p:cNvSpPr>
                  <a:spLocks noRot="1" noChangeAspect="1" noMove="1" noResize="1" noEditPoints="1" noAdjustHandles="1" noChangeArrowheads="1" noChangeShapeType="1" noTextEdit="1"/>
                </p:cNvSpPr>
                <p:nvPr/>
              </p:nvSpPr>
              <p:spPr>
                <a:xfrm>
                  <a:off x="6241494" y="8168233"/>
                  <a:ext cx="1423703" cy="204311"/>
                </a:xfrm>
                <a:prstGeom prst="roundRect">
                  <a:avLst/>
                </a:prstGeom>
                <a:blipFill>
                  <a:blip r:embed="rId7"/>
                  <a:stretch>
                    <a:fillRect l="-3509"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F318255F-C872-2E4E-9A24-3E9E03E32302}"/>
                    </a:ext>
                  </a:extLst>
                </p:cNvPr>
                <p:cNvSpPr/>
                <p:nvPr/>
              </p:nvSpPr>
              <p:spPr>
                <a:xfrm>
                  <a:off x="6241494" y="9412637"/>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rgbClr val="FFC000"/>
                            </a:solidFill>
                            <a:latin typeface="Cambria Math" panose="02040503050406030204" pitchFamily="18" charset="0"/>
                          </a:rPr>
                          <m:t>𝐸𝑝𝑖𝑑</m:t>
                        </m:r>
                        <m:r>
                          <a:rPr lang="de-DE" sz="1200" i="1">
                            <a:solidFill>
                              <a:srgbClr val="FFC000"/>
                            </a:solidFill>
                            <a:latin typeface="Cambria Math" panose="02040503050406030204" pitchFamily="18" charset="0"/>
                          </a:rPr>
                          <m:t>,</m:t>
                        </m:r>
                        <m:r>
                          <a:rPr lang="de-DE" sz="1200" i="1">
                            <a:solidFill>
                              <a:srgbClr val="FFC000"/>
                            </a:solidFill>
                            <a:latin typeface="Cambria Math" panose="02040503050406030204" pitchFamily="18" charset="0"/>
                          </a:rPr>
                          <m:t>𝐴𝑐𝑐</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𝐼</m:t>
                            </m:r>
                          </m:e>
                        </m:d>
                        <m:r>
                          <a:rPr lang="de-DE" sz="1200" i="1">
                            <a:solidFill>
                              <a:srgbClr val="FFC000"/>
                            </a:solidFill>
                            <a:latin typeface="Cambria Math" panose="02040503050406030204" pitchFamily="18" charset="0"/>
                          </a:rPr>
                          <m:t>,</m:t>
                        </m:r>
                        <m:r>
                          <a:rPr lang="de-DE" sz="1200" i="1">
                            <a:solidFill>
                              <a:srgbClr val="FFC000"/>
                            </a:solidFill>
                            <a:latin typeface="Cambria Math" panose="02040503050406030204" pitchFamily="18" charset="0"/>
                          </a:rPr>
                          <m:t>𝑁𝑎𝑡</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𝐷</m:t>
                            </m:r>
                          </m:e>
                        </m:d>
                      </m:oMath>
                    </m:oMathPara>
                  </a14:m>
                  <a:endParaRPr lang="en-GB" sz="1200" dirty="0">
                    <a:solidFill>
                      <a:srgbClr val="FFC000"/>
                    </a:solidFill>
                  </a:endParaRPr>
                </a:p>
              </p:txBody>
            </p:sp>
          </mc:Choice>
          <mc:Fallback xmlns="">
            <p:sp>
              <p:nvSpPr>
                <p:cNvPr id="47" name="Rounded Rectangle 46">
                  <a:extLst>
                    <a:ext uri="{FF2B5EF4-FFF2-40B4-BE49-F238E27FC236}">
                      <a16:creationId xmlns:a16="http://schemas.microsoft.com/office/drawing/2014/main" id="{F318255F-C872-2E4E-9A24-3E9E03E32302}"/>
                    </a:ext>
                  </a:extLst>
                </p:cNvPr>
                <p:cNvSpPr>
                  <a:spLocks noRot="1" noChangeAspect="1" noMove="1" noResize="1" noEditPoints="1" noAdjustHandles="1" noChangeArrowheads="1" noChangeShapeType="1" noTextEdit="1"/>
                </p:cNvSpPr>
                <p:nvPr/>
              </p:nvSpPr>
              <p:spPr>
                <a:xfrm>
                  <a:off x="6241494" y="9412637"/>
                  <a:ext cx="1423703" cy="204311"/>
                </a:xfrm>
                <a:prstGeom prst="roundRect">
                  <a:avLst/>
                </a:prstGeom>
                <a:blipFill>
                  <a:blip r:embed="rId8"/>
                  <a:stretch>
                    <a:fillRect l="-350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75355FC-1196-6B4C-B854-DC2319845AB2}"/>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48" name="TextBox 47">
                  <a:extLst>
                    <a:ext uri="{FF2B5EF4-FFF2-40B4-BE49-F238E27FC236}">
                      <a16:creationId xmlns:a16="http://schemas.microsoft.com/office/drawing/2014/main" id="{575355FC-1196-6B4C-B854-DC2319845AB2}"/>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9"/>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70792D8-87BF-DD43-9E01-F37E96E77E6D}"/>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49" name="TextBox 48">
                  <a:extLst>
                    <a:ext uri="{FF2B5EF4-FFF2-40B4-BE49-F238E27FC236}">
                      <a16:creationId xmlns:a16="http://schemas.microsoft.com/office/drawing/2014/main" id="{570792D8-87BF-DD43-9E01-F37E96E77E6D}"/>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0"/>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3388025-EE73-8E47-95DA-17155D636DDA}"/>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50" name="TextBox 49">
                  <a:extLst>
                    <a:ext uri="{FF2B5EF4-FFF2-40B4-BE49-F238E27FC236}">
                      <a16:creationId xmlns:a16="http://schemas.microsoft.com/office/drawing/2014/main" id="{B3388025-EE73-8E47-95DA-17155D636DDA}"/>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1"/>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A98DBB05-035A-D447-8917-534EC971C5BB}"/>
                </a:ext>
              </a:extLst>
            </p:cNvPr>
            <p:cNvCxnSpPr>
              <a:cxnSpLocks/>
              <a:stCxn id="57" idx="0"/>
              <a:endCxn id="45"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E3E288E-6A07-4D47-BC98-0BDBD1C129D8}"/>
                </a:ext>
              </a:extLst>
            </p:cNvPr>
            <p:cNvCxnSpPr>
              <a:cxnSpLocks/>
              <a:stCxn id="45" idx="0"/>
              <a:endCxn id="50"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212F43A-C566-7544-9C87-FEE53AA400AA}"/>
                </a:ext>
              </a:extLst>
            </p:cNvPr>
            <p:cNvCxnSpPr>
              <a:cxnSpLocks/>
              <a:stCxn id="49" idx="0"/>
              <a:endCxn id="46" idx="2"/>
            </p:cNvCxnSpPr>
            <p:nvPr/>
          </p:nvCxnSpPr>
          <p:spPr>
            <a:xfrm flipV="1">
              <a:off x="6951762" y="8372544"/>
              <a:ext cx="1584"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4FCDFE1-C9C2-5A4A-AA08-CE3D8703F86D}"/>
                </a:ext>
              </a:extLst>
            </p:cNvPr>
            <p:cNvCxnSpPr>
              <a:cxnSpLocks/>
              <a:stCxn id="46" idx="0"/>
              <a:endCxn id="48" idx="2"/>
            </p:cNvCxnSpPr>
            <p:nvPr/>
          </p:nvCxnSpPr>
          <p:spPr>
            <a:xfrm flipH="1" flipV="1">
              <a:off x="6951758" y="7755263"/>
              <a:ext cx="1588"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D77239D-D866-E94E-9CBC-F0363C85178B}"/>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55" name="Rectangle 54">
                  <a:extLst>
                    <a:ext uri="{FF2B5EF4-FFF2-40B4-BE49-F238E27FC236}">
                      <a16:creationId xmlns:a16="http://schemas.microsoft.com/office/drawing/2014/main" id="{1D77239D-D866-E94E-9CBC-F0363C85178B}"/>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2"/>
                  <a:stretch>
                    <a:fillRect b="-3333"/>
                  </a:stretch>
                </a:blipFill>
              </p:spPr>
              <p:txBody>
                <a:bodyPr/>
                <a:lstStyle/>
                <a:p>
                  <a:r>
                    <a:rPr lang="en-GB">
                      <a:noFill/>
                    </a:rPr>
                    <a:t> </a:t>
                  </a:r>
                </a:p>
              </p:txBody>
            </p:sp>
          </mc:Fallback>
        </mc:AlternateContent>
        <p:cxnSp>
          <p:nvCxnSpPr>
            <p:cNvPr id="56" name="Straight Connector 55">
              <a:extLst>
                <a:ext uri="{FF2B5EF4-FFF2-40B4-BE49-F238E27FC236}">
                  <a16:creationId xmlns:a16="http://schemas.microsoft.com/office/drawing/2014/main" id="{43E22324-CA61-9D4A-BEF8-4ED5192E111E}"/>
                </a:ext>
              </a:extLst>
            </p:cNvPr>
            <p:cNvCxnSpPr>
              <a:cxnSpLocks/>
              <a:stCxn id="64" idx="0"/>
              <a:endCxn id="57"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C5BA00EB-48CD-3A44-85C7-F90D7327A5E3}"/>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rgbClr val="FFC000"/>
                            </a:solidFill>
                            <a:latin typeface="Cambria Math" charset="0"/>
                          </a:rPr>
                          <m:t>𝐸𝑝𝑖𝑑</m:t>
                        </m:r>
                        <m:r>
                          <a:rPr lang="de-DE" sz="1200" i="1">
                            <a:solidFill>
                              <a:srgbClr val="FFC000"/>
                            </a:solidFill>
                            <a:latin typeface="Cambria Math" panose="02040503050406030204" pitchFamily="18" charset="0"/>
                          </a:rPr>
                          <m:t>,</m:t>
                        </m:r>
                        <m:r>
                          <a:rPr lang="de-DE" sz="1200" i="1" smtClean="0">
                            <a:solidFill>
                              <a:srgbClr val="FFC000"/>
                            </a:solidFill>
                            <a:latin typeface="Cambria Math" charset="0"/>
                          </a:rPr>
                          <m:t>𝑆𝑖𝑐𝑘</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𝑋</m:t>
                            </m:r>
                          </m:e>
                        </m:d>
                        <m:r>
                          <a:rPr lang="de-DE" sz="1200" i="1">
                            <a:solidFill>
                              <a:srgbClr val="FFC000"/>
                            </a:solidFill>
                            <a:latin typeface="Cambria Math" panose="02040503050406030204" pitchFamily="18" charset="0"/>
                          </a:rPr>
                          <m:t>,</m:t>
                        </m:r>
                        <m:r>
                          <a:rPr lang="de-DE" sz="1200" i="1">
                            <a:solidFill>
                              <a:srgbClr val="FFC000"/>
                            </a:solidFill>
                            <a:latin typeface="Cambria Math" charset="0"/>
                          </a:rPr>
                          <m:t>𝑇𝑟𝑎</m:t>
                        </m:r>
                        <m:r>
                          <a:rPr lang="de-DE" sz="1200" b="0" i="1" smtClean="0">
                            <a:solidFill>
                              <a:srgbClr val="FFC000"/>
                            </a:solidFill>
                            <a:latin typeface="Cambria Math" panose="02040503050406030204" pitchFamily="18" charset="0"/>
                          </a:rPr>
                          <m:t>𝑣𝑒𝑙</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𝑋</m:t>
                            </m:r>
                          </m:e>
                        </m:d>
                      </m:oMath>
                    </m:oMathPara>
                  </a14:m>
                  <a:endParaRPr lang="en-GB" sz="1200" dirty="0">
                    <a:solidFill>
                      <a:srgbClr val="FFC000"/>
                    </a:solidFill>
                  </a:endParaRPr>
                </a:p>
              </p:txBody>
            </p:sp>
          </mc:Choice>
          <mc:Fallback xmlns="">
            <p:sp>
              <p:nvSpPr>
                <p:cNvPr id="57" name="Rounded Rectangle 56">
                  <a:extLst>
                    <a:ext uri="{FF2B5EF4-FFF2-40B4-BE49-F238E27FC236}">
                      <a16:creationId xmlns:a16="http://schemas.microsoft.com/office/drawing/2014/main" id="{C5BA00EB-48CD-3A44-85C7-F90D7327A5E3}"/>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3"/>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56F5A5CC-F043-234D-A412-9CD0B04F81E2}"/>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58" name="Rectangle 57">
                  <a:extLst>
                    <a:ext uri="{FF2B5EF4-FFF2-40B4-BE49-F238E27FC236}">
                      <a16:creationId xmlns:a16="http://schemas.microsoft.com/office/drawing/2014/main" id="{56F5A5CC-F043-234D-A412-9CD0B04F81E2}"/>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4"/>
                  <a:stretch>
                    <a:fillRect b="-3333"/>
                  </a:stretch>
                </a:blipFill>
              </p:spPr>
              <p:txBody>
                <a:bodyPr/>
                <a:lstStyle/>
                <a:p>
                  <a:r>
                    <a:rPr lang="en-GB">
                      <a:noFill/>
                    </a:rPr>
                    <a:t> </a:t>
                  </a:r>
                </a:p>
              </p:txBody>
            </p:sp>
          </mc:Fallback>
        </mc:AlternateContent>
        <p:cxnSp>
          <p:nvCxnSpPr>
            <p:cNvPr id="59" name="Straight Connector 58">
              <a:extLst>
                <a:ext uri="{FF2B5EF4-FFF2-40B4-BE49-F238E27FC236}">
                  <a16:creationId xmlns:a16="http://schemas.microsoft.com/office/drawing/2014/main" id="{EEC72212-2AEE-4143-A440-412E0FC55DB5}"/>
                </a:ext>
              </a:extLst>
            </p:cNvPr>
            <p:cNvCxnSpPr>
              <a:cxnSpLocks/>
              <a:stCxn id="65" idx="0"/>
              <a:endCxn id="61"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A43797C-2CC3-C647-976B-D3A09B4623A0}"/>
                </a:ext>
              </a:extLst>
            </p:cNvPr>
            <p:cNvCxnSpPr>
              <a:cxnSpLocks/>
              <a:stCxn id="61" idx="0"/>
              <a:endCxn id="62"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ounded Rectangle 60">
                  <a:extLst>
                    <a:ext uri="{FF2B5EF4-FFF2-40B4-BE49-F238E27FC236}">
                      <a16:creationId xmlns:a16="http://schemas.microsoft.com/office/drawing/2014/main" id="{09747F8B-AC5F-5C4B-951C-4B27C251D659}"/>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rgbClr val="FFC000"/>
                            </a:solidFill>
                            <a:latin typeface="Cambria Math" charset="0"/>
                          </a:rPr>
                          <m:t>𝐸𝑝𝑖𝑑</m:t>
                        </m:r>
                        <m:r>
                          <a:rPr lang="de-DE" sz="1200" i="1">
                            <a:solidFill>
                              <a:srgbClr val="FFC000"/>
                            </a:solidFill>
                            <a:latin typeface="Cambria Math" panose="02040503050406030204" pitchFamily="18" charset="0"/>
                          </a:rPr>
                          <m:t>,</m:t>
                        </m:r>
                        <m:r>
                          <a:rPr lang="de-DE" sz="1200" i="1" smtClean="0">
                            <a:solidFill>
                              <a:srgbClr val="FFC000"/>
                            </a:solidFill>
                            <a:latin typeface="Cambria Math" charset="0"/>
                          </a:rPr>
                          <m:t>𝑆𝑖𝑐𝑘</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𝑋</m:t>
                            </m:r>
                          </m:e>
                        </m:d>
                        <m:r>
                          <a:rPr lang="de-DE" sz="1200" i="1">
                            <a:solidFill>
                              <a:srgbClr val="FFC000"/>
                            </a:solidFill>
                            <a:latin typeface="Cambria Math" panose="02040503050406030204" pitchFamily="18" charset="0"/>
                          </a:rPr>
                          <m:t>,</m:t>
                        </m:r>
                        <m:r>
                          <a:rPr lang="de-DE" sz="1200" i="1">
                            <a:solidFill>
                              <a:srgbClr val="FFC000"/>
                            </a:solidFill>
                            <a:latin typeface="Cambria Math" charset="0"/>
                          </a:rPr>
                          <m:t>𝑇𝑟𝑒𝑎𝑡</m:t>
                        </m:r>
                        <m:d>
                          <m:dPr>
                            <m:ctrlPr>
                              <a:rPr lang="de-DE" sz="1200" i="1">
                                <a:solidFill>
                                  <a:srgbClr val="FFC000"/>
                                </a:solidFill>
                                <a:latin typeface="Cambria Math" panose="02040503050406030204" pitchFamily="18" charset="0"/>
                              </a:rPr>
                            </m:ctrlPr>
                          </m:dPr>
                          <m:e>
                            <m:r>
                              <a:rPr lang="de-DE" sz="1200" b="0" i="1" smtClean="0">
                                <a:solidFill>
                                  <a:srgbClr val="FFC000"/>
                                </a:solidFill>
                                <a:latin typeface="Cambria Math" panose="02040503050406030204" pitchFamily="18" charset="0"/>
                              </a:rPr>
                              <m:t>𝑋</m:t>
                            </m:r>
                            <m:r>
                              <a:rPr lang="de-DE" sz="1200" i="1">
                                <a:solidFill>
                                  <a:srgbClr val="FFC000"/>
                                </a:solidFill>
                                <a:latin typeface="Cambria Math" panose="02040503050406030204" pitchFamily="18" charset="0"/>
                              </a:rPr>
                              <m:t>,</m:t>
                            </m:r>
                            <m:r>
                              <a:rPr lang="de-DE" sz="1200" b="0" i="1" smtClean="0">
                                <a:solidFill>
                                  <a:srgbClr val="FFC000"/>
                                </a:solidFill>
                                <a:latin typeface="Cambria Math" panose="02040503050406030204" pitchFamily="18" charset="0"/>
                              </a:rPr>
                              <m:t>𝑀</m:t>
                            </m:r>
                          </m:e>
                        </m:d>
                      </m:oMath>
                    </m:oMathPara>
                  </a14:m>
                  <a:endParaRPr lang="en-GB" sz="1200" dirty="0">
                    <a:solidFill>
                      <a:srgbClr val="FFC000"/>
                    </a:solidFill>
                  </a:endParaRPr>
                </a:p>
              </p:txBody>
            </p:sp>
          </mc:Choice>
          <mc:Fallback xmlns="">
            <p:sp>
              <p:nvSpPr>
                <p:cNvPr id="61" name="Rounded Rectangle 60">
                  <a:extLst>
                    <a:ext uri="{FF2B5EF4-FFF2-40B4-BE49-F238E27FC236}">
                      <a16:creationId xmlns:a16="http://schemas.microsoft.com/office/drawing/2014/main" id="{09747F8B-AC5F-5C4B-951C-4B27C251D659}"/>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5"/>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F5A2AA6-2A93-3042-926E-E83FDF41ACD3}"/>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62" name="TextBox 61">
                  <a:extLst>
                    <a:ext uri="{FF2B5EF4-FFF2-40B4-BE49-F238E27FC236}">
                      <a16:creationId xmlns:a16="http://schemas.microsoft.com/office/drawing/2014/main" id="{CF5A2AA6-2A93-3042-926E-E83FDF41ACD3}"/>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6"/>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ounded Rectangle 62">
                  <a:extLst>
                    <a:ext uri="{FF2B5EF4-FFF2-40B4-BE49-F238E27FC236}">
                      <a16:creationId xmlns:a16="http://schemas.microsoft.com/office/drawing/2014/main" id="{B5A76603-41E8-5A4F-8002-4B11D3F90D90}"/>
                    </a:ext>
                  </a:extLst>
                </p:cNvPr>
                <p:cNvSpPr/>
                <p:nvPr/>
              </p:nvSpPr>
              <p:spPr>
                <a:xfrm>
                  <a:off x="6238663" y="9781945"/>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p>
              </p:txBody>
            </p:sp>
          </mc:Choice>
          <mc:Fallback xmlns="">
            <p:sp>
              <p:nvSpPr>
                <p:cNvPr id="63" name="Rounded Rectangle 62">
                  <a:extLst>
                    <a:ext uri="{FF2B5EF4-FFF2-40B4-BE49-F238E27FC236}">
                      <a16:creationId xmlns:a16="http://schemas.microsoft.com/office/drawing/2014/main" id="{B5A76603-41E8-5A4F-8002-4B11D3F90D90}"/>
                    </a:ext>
                  </a:extLst>
                </p:cNvPr>
                <p:cNvSpPr>
                  <a:spLocks noRot="1" noChangeAspect="1" noMove="1" noResize="1" noEditPoints="1" noAdjustHandles="1" noChangeArrowheads="1" noChangeShapeType="1" noTextEdit="1"/>
                </p:cNvSpPr>
                <p:nvPr/>
              </p:nvSpPr>
              <p:spPr>
                <a:xfrm>
                  <a:off x="6238663" y="9781945"/>
                  <a:ext cx="1423703" cy="204311"/>
                </a:xfrm>
                <a:prstGeom prst="roundRect">
                  <a:avLst/>
                </a:prstGeom>
                <a:blipFill>
                  <a:blip r:embed="rId17"/>
                  <a:stretch>
                    <a:fillRect l="-4386"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07354994-F075-9C45-8A5A-58D6A6F25A05}"/>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4" name="Rounded Rectangle 63">
                  <a:extLst>
                    <a:ext uri="{FF2B5EF4-FFF2-40B4-BE49-F238E27FC236}">
                      <a16:creationId xmlns:a16="http://schemas.microsoft.com/office/drawing/2014/main" id="{07354994-F075-9C45-8A5A-58D6A6F25A05}"/>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8"/>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Rounded Rectangle 64">
                  <a:extLst>
                    <a:ext uri="{FF2B5EF4-FFF2-40B4-BE49-F238E27FC236}">
                      <a16:creationId xmlns:a16="http://schemas.microsoft.com/office/drawing/2014/main" id="{89F1A67A-DCAB-5E48-A2A8-620936CF94FC}"/>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65" name="Rounded Rectangle 64">
                  <a:extLst>
                    <a:ext uri="{FF2B5EF4-FFF2-40B4-BE49-F238E27FC236}">
                      <a16:creationId xmlns:a16="http://schemas.microsoft.com/office/drawing/2014/main" id="{89F1A67A-DCAB-5E48-A2A8-620936CF94FC}"/>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9"/>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Rounded Rectangle 65">
                  <a:extLst>
                    <a:ext uri="{FF2B5EF4-FFF2-40B4-BE49-F238E27FC236}">
                      <a16:creationId xmlns:a16="http://schemas.microsoft.com/office/drawing/2014/main" id="{011F1131-B894-FB4A-B91A-3676A668A962}"/>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66" name="Rounded Rectangle 65">
                  <a:extLst>
                    <a:ext uri="{FF2B5EF4-FFF2-40B4-BE49-F238E27FC236}">
                      <a16:creationId xmlns:a16="http://schemas.microsoft.com/office/drawing/2014/main" id="{011F1131-B894-FB4A-B91A-3676A668A962}"/>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20"/>
                  <a:stretch>
                    <a:fillRect l="-15625" b="-16667"/>
                  </a:stretch>
                </a:blipFill>
                <a:ln>
                  <a:solidFill>
                    <a:schemeClr val="tx1"/>
                  </a:solidFill>
                </a:ln>
              </p:spPr>
              <p:txBody>
                <a:bodyPr/>
                <a:lstStyle/>
                <a:p>
                  <a:r>
                    <a:rPr lang="en-GB">
                      <a:noFill/>
                    </a:rPr>
                    <a:t> </a:t>
                  </a:r>
                </a:p>
              </p:txBody>
            </p:sp>
          </mc:Fallback>
        </mc:AlternateContent>
      </p:grpSp>
      <p:sp>
        <p:nvSpPr>
          <p:cNvPr id="3" name="Date Placeholder 2">
            <a:extLst>
              <a:ext uri="{FF2B5EF4-FFF2-40B4-BE49-F238E27FC236}">
                <a16:creationId xmlns:a16="http://schemas.microsoft.com/office/drawing/2014/main" id="{3DD24CD1-E704-8DFF-5BE9-3D594C435704}"/>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22393BAD-26BD-0ED1-9C91-28C4B31F091D}"/>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F994DB73-A7EF-0CED-7E9C-48F04675DE1D}"/>
              </a:ext>
            </a:extLst>
          </p:cNvPr>
          <p:cNvSpPr>
            <a:spLocks noGrp="1"/>
          </p:cNvSpPr>
          <p:nvPr>
            <p:ph type="sldNum" sz="quarter" idx="11"/>
          </p:nvPr>
        </p:nvSpPr>
        <p:spPr/>
        <p:txBody>
          <a:bodyPr/>
          <a:lstStyle/>
          <a:p>
            <a:fld id="{EB1502E6-D9AE-3544-B6D5-378AAA0B915F}" type="slidenum">
              <a:rPr lang="de-DE" altLang="de-DE" smtClean="0"/>
              <a:pPr/>
              <a:t>28</a:t>
            </a:fld>
            <a:endParaRPr lang="de-DE" altLang="de-DE" dirty="0"/>
          </a:p>
        </p:txBody>
      </p:sp>
    </p:spTree>
    <p:extLst>
      <p:ext uri="{BB962C8B-B14F-4D97-AF65-F5344CB8AC3E}">
        <p14:creationId xmlns:p14="http://schemas.microsoft.com/office/powerpoint/2010/main" val="1593084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0C84-F3A0-4845-A39C-B3880B2CBD27}"/>
              </a:ext>
            </a:extLst>
          </p:cNvPr>
          <p:cNvSpPr>
            <a:spLocks noGrp="1"/>
          </p:cNvSpPr>
          <p:nvPr>
            <p:ph type="title"/>
          </p:nvPr>
        </p:nvSpPr>
        <p:spPr/>
        <p:txBody>
          <a:bodyPr/>
          <a:lstStyle/>
          <a:p>
            <a:r>
              <a:rPr lang="en-GB" dirty="0"/>
              <a:t>Minimisation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AACF22-AD9B-8442-B30D-55F06F782F27}"/>
                  </a:ext>
                </a:extLst>
              </p:cNvPr>
              <p:cNvSpPr>
                <a:spLocks noGrp="1"/>
              </p:cNvSpPr>
              <p:nvPr>
                <p:ph type="body" sz="quarter" idx="13"/>
              </p:nvPr>
            </p:nvSpPr>
            <p:spPr/>
            <p:txBody>
              <a:bodyPr>
                <a:normAutofit fontScale="92500" lnSpcReduction="20000"/>
              </a:bodyPr>
              <a:lstStyle/>
              <a:p>
                <a:r>
                  <a:rPr lang="en-GB" dirty="0"/>
                  <a:t>Merge parclusters </a:t>
                </a:r>
                <a14:m>
                  <m:oMath xmlns:m="http://schemas.openxmlformats.org/officeDocument/2006/math">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𝑖</m:t>
                        </m:r>
                      </m:sub>
                    </m:sSub>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𝑗</m:t>
                        </m:r>
                      </m:sub>
                    </m:sSub>
                  </m:oMath>
                </a14:m>
                <a:r>
                  <a:rPr lang="en-GB" dirty="0"/>
                  <a:t> with local models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𝑖</m:t>
                        </m:r>
                      </m:sub>
                    </m:sSub>
                    <m:r>
                      <a:rPr lang="de-DE" b="0" i="0"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𝑗</m:t>
                        </m:r>
                      </m:sub>
                    </m:sSub>
                  </m:oMath>
                </a14:m>
                <a:r>
                  <a:rPr lang="en-GB" dirty="0"/>
                  <a:t> iff </a:t>
                </a:r>
                <a14:m>
                  <m:oMath xmlns:m="http://schemas.openxmlformats.org/officeDocument/2006/math">
                    <m:r>
                      <a:rPr lang="de-DE" b="0" i="1" smtClean="0">
                        <a:latin typeface="Cambria Math" panose="02040503050406030204" pitchFamily="18" charset="0"/>
                      </a:rPr>
                      <m:t>𝑔𝑟</m:t>
                    </m:r>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𝑖</m:t>
                            </m:r>
                          </m:sub>
                        </m:sSub>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𝑔𝑟</m:t>
                    </m:r>
                    <m:d>
                      <m:dPr>
                        <m:ctrlPr>
                          <a:rPr lang="de-DE" b="0" i="1" smtClean="0">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𝑗</m:t>
                            </m:r>
                          </m:sub>
                        </m:sSub>
                      </m:e>
                    </m:d>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rPr>
                      <m:t>𝑔𝑟</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𝑗</m:t>
                            </m:r>
                          </m:sub>
                        </m:sSub>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𝑔𝑟</m:t>
                    </m:r>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𝑖</m:t>
                            </m:r>
                          </m:sub>
                        </m:sSub>
                      </m:e>
                    </m:d>
                  </m:oMath>
                </a14:m>
                <a:endParaRPr lang="en-GB" dirty="0"/>
              </a:p>
              <a:p>
                <a:pPr lvl="1"/>
                <a:r>
                  <a:rPr lang="en-GB" dirty="0"/>
                  <a:t>Assuming </a:t>
                </a:r>
                <a14:m>
                  <m:oMath xmlns:m="http://schemas.openxmlformats.org/officeDocument/2006/math">
                    <m:r>
                      <a:rPr lang="de-DE" b="0" i="1" smtClean="0">
                        <a:latin typeface="Cambria Math" panose="02040503050406030204" pitchFamily="18" charset="0"/>
                      </a:rPr>
                      <m:t>⊤</m:t>
                    </m:r>
                  </m:oMath>
                </a14:m>
                <a:r>
                  <a:rPr lang="en-GB" dirty="0"/>
                  <a:t> constraints and same names for logical variables that reference the same domain (from normal form of FO dtree), then the following suffices:</a:t>
                </a:r>
              </a:p>
              <a:p>
                <a:pPr marL="457200" lvl="1" indent="0">
                  <a:buNone/>
                </a:pPr>
                <a14:m>
                  <m:oMathPara xmlns:m="http://schemas.openxmlformats.org/officeDocument/2006/math">
                    <m:oMathParaPr>
                      <m:jc m:val="centerGroup"/>
                    </m:oMathParaPr>
                    <m:oMath xmlns:m="http://schemas.openxmlformats.org/officeDocument/2006/math">
                      <m:sSub>
                        <m:sSubPr>
                          <m:ctrlPr>
                            <a:rPr lang="de-DE" i="1" smtClean="0">
                              <a:solidFill>
                                <a:schemeClr val="accent1"/>
                              </a:solidFill>
                              <a:latin typeface="Cambria Math" panose="02040503050406030204" pitchFamily="18" charset="0"/>
                            </a:rPr>
                          </m:ctrlPr>
                        </m:sSubPr>
                        <m:e>
                          <m:r>
                            <a:rPr lang="de-DE" b="1" i="1">
                              <a:solidFill>
                                <a:schemeClr val="accent1"/>
                              </a:solidFill>
                              <a:latin typeface="Cambria Math" panose="02040503050406030204" pitchFamily="18" charset="0"/>
                            </a:rPr>
                            <m:t>𝑪</m:t>
                          </m:r>
                        </m:e>
                        <m:sub>
                          <m:r>
                            <a:rPr lang="de-DE" i="1">
                              <a:solidFill>
                                <a:schemeClr val="accent1"/>
                              </a:solidFill>
                              <a:latin typeface="Cambria Math" panose="02040503050406030204" pitchFamily="18" charset="0"/>
                            </a:rPr>
                            <m:t>𝑖</m:t>
                          </m:r>
                        </m:sub>
                      </m:sSub>
                      <m:r>
                        <a:rPr lang="de-DE" i="1">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rPr>
                          </m:ctrlPr>
                        </m:sSubPr>
                        <m:e>
                          <m:r>
                            <a:rPr lang="de-DE" b="1" i="1">
                              <a:solidFill>
                                <a:schemeClr val="accent1"/>
                              </a:solidFill>
                              <a:latin typeface="Cambria Math" panose="02040503050406030204" pitchFamily="18" charset="0"/>
                            </a:rPr>
                            <m:t>𝑪</m:t>
                          </m:r>
                        </m:e>
                        <m:sub>
                          <m:r>
                            <a:rPr lang="de-DE" i="1">
                              <a:solidFill>
                                <a:schemeClr val="accent1"/>
                              </a:solidFill>
                              <a:latin typeface="Cambria Math" panose="02040503050406030204" pitchFamily="18" charset="0"/>
                            </a:rPr>
                            <m:t>𝑗</m:t>
                          </m:r>
                        </m:sub>
                      </m:sSub>
                      <m:r>
                        <a:rPr lang="de-DE" i="1">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rPr>
                          </m:ctrlPr>
                        </m:sSubPr>
                        <m:e>
                          <m:r>
                            <a:rPr lang="de-DE" b="1" i="1">
                              <a:solidFill>
                                <a:schemeClr val="accent1"/>
                              </a:solidFill>
                              <a:latin typeface="Cambria Math" panose="02040503050406030204" pitchFamily="18" charset="0"/>
                            </a:rPr>
                            <m:t>𝑪</m:t>
                          </m:r>
                        </m:e>
                        <m:sub>
                          <m:r>
                            <a:rPr lang="de-DE" b="0" i="1" smtClean="0">
                              <a:solidFill>
                                <a:schemeClr val="accent1"/>
                              </a:solidFill>
                              <a:latin typeface="Cambria Math" panose="02040503050406030204" pitchFamily="18" charset="0"/>
                            </a:rPr>
                            <m:t>𝑗</m:t>
                          </m:r>
                        </m:sub>
                      </m:sSub>
                      <m:r>
                        <a:rPr lang="de-DE" i="1">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rPr>
                          </m:ctrlPr>
                        </m:sSubPr>
                        <m:e>
                          <m:r>
                            <a:rPr lang="de-DE" b="1" i="1">
                              <a:solidFill>
                                <a:schemeClr val="accent1"/>
                              </a:solidFill>
                              <a:latin typeface="Cambria Math" panose="02040503050406030204" pitchFamily="18" charset="0"/>
                            </a:rPr>
                            <m:t>𝑪</m:t>
                          </m:r>
                        </m:e>
                        <m:sub>
                          <m:r>
                            <a:rPr lang="de-DE" b="0" i="1" smtClean="0">
                              <a:solidFill>
                                <a:schemeClr val="accent1"/>
                              </a:solidFill>
                              <a:latin typeface="Cambria Math" panose="02040503050406030204" pitchFamily="18" charset="0"/>
                            </a:rPr>
                            <m:t>𝑖</m:t>
                          </m:r>
                        </m:sub>
                      </m:sSub>
                    </m:oMath>
                  </m:oMathPara>
                </a14:m>
                <a:endParaRPr lang="en-GB" dirty="0">
                  <a:solidFill>
                    <a:schemeClr val="accent1"/>
                  </a:solidFill>
                </a:endParaRPr>
              </a:p>
              <a:p>
                <a:pPr lvl="2"/>
                <a:r>
                  <a:rPr lang="en-GB" dirty="0"/>
                  <a:t>Checking on a PRV and logical variable level instead of a grounded level</a:t>
                </a:r>
              </a:p>
              <a:p>
                <a:r>
                  <a:rPr lang="en-GB" dirty="0"/>
                  <a:t>Merging parclusters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de-DE" b="0" i="0" smtClean="0">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oMath>
                </a14:m>
                <a:r>
                  <a:rPr lang="en-GB" dirty="0"/>
                  <a:t> into parcluster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oMath>
                </a14:m>
                <a:endParaRPr lang="en-GB" dirty="0"/>
              </a:p>
              <a:p>
                <a:pPr lvl="1"/>
                <a14:m>
                  <m:oMath xmlns:m="http://schemas.openxmlformats.org/officeDocument/2006/math">
                    <m:sSub>
                      <m:sSubPr>
                        <m:ctrlPr>
                          <a:rPr lang="en-GB" i="1" smtClean="0">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𝑪</m:t>
                        </m:r>
                      </m:e>
                      <m:sub>
                        <m:r>
                          <a:rPr lang="en-GB" i="1">
                            <a:solidFill>
                              <a:schemeClr val="accent1"/>
                            </a:solidFill>
                            <a:latin typeface="Cambria Math" panose="02040503050406030204" pitchFamily="18" charset="0"/>
                          </a:rPr>
                          <m:t>𝑘</m:t>
                        </m:r>
                      </m:sub>
                    </m:sSub>
                    <m:r>
                      <a:rPr lang="en-GB" i="1">
                        <a:solidFill>
                          <a:schemeClr val="accent1"/>
                        </a:solidFill>
                        <a:latin typeface="Cambria Math" panose="02040503050406030204" pitchFamily="18" charset="0"/>
                      </a:rPr>
                      <m:t>=</m:t>
                    </m:r>
                    <m:sSub>
                      <m:sSubPr>
                        <m:ctrlPr>
                          <a:rPr lang="en-GB" i="1">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𝑪</m:t>
                        </m:r>
                      </m:e>
                      <m:sub>
                        <m:r>
                          <a:rPr lang="en-GB" i="1">
                            <a:solidFill>
                              <a:schemeClr val="accent1"/>
                            </a:solidFill>
                            <a:latin typeface="Cambria Math" panose="02040503050406030204" pitchFamily="18" charset="0"/>
                          </a:rPr>
                          <m:t>𝑖</m:t>
                        </m:r>
                      </m:sub>
                    </m:sSub>
                    <m:r>
                      <a:rPr lang="en-GB" i="1">
                        <a:solidFill>
                          <a:schemeClr val="accent1"/>
                        </a:solidFill>
                        <a:latin typeface="Cambria Math" panose="02040503050406030204" pitchFamily="18" charset="0"/>
                        <a:ea typeface="Cambria Math" panose="02040503050406030204" pitchFamily="18" charset="0"/>
                      </a:rPr>
                      <m:t>∪</m:t>
                    </m:r>
                    <m:sSub>
                      <m:sSubPr>
                        <m:ctrlPr>
                          <a:rPr lang="en-GB" i="1">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𝑪</m:t>
                        </m:r>
                      </m:e>
                      <m:sub>
                        <m:r>
                          <a:rPr lang="en-GB" i="1">
                            <a:solidFill>
                              <a:schemeClr val="accent1"/>
                            </a:solidFill>
                            <a:latin typeface="Cambria Math" panose="02040503050406030204" pitchFamily="18" charset="0"/>
                          </a:rPr>
                          <m:t>𝑗</m:t>
                        </m:r>
                      </m:sub>
                    </m:sSub>
                  </m:oMath>
                </a14:m>
                <a:endParaRPr lang="en-GB" dirty="0">
                  <a:solidFill>
                    <a:schemeClr val="accent1"/>
                  </a:solidFill>
                </a:endParaRPr>
              </a:p>
              <a:p>
                <a:pPr lvl="1"/>
                <a14:m>
                  <m:oMath xmlns:m="http://schemas.openxmlformats.org/officeDocument/2006/math">
                    <m:sSub>
                      <m:sSubPr>
                        <m:ctrlPr>
                          <a:rPr lang="en-GB" i="1">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𝐺</m:t>
                        </m:r>
                      </m:e>
                      <m:sub>
                        <m:r>
                          <a:rPr lang="en-GB" i="1">
                            <a:solidFill>
                              <a:schemeClr val="accent1"/>
                            </a:solidFill>
                            <a:latin typeface="Cambria Math" panose="02040503050406030204" pitchFamily="18" charset="0"/>
                          </a:rPr>
                          <m:t>𝑘</m:t>
                        </m:r>
                      </m:sub>
                    </m:sSub>
                    <m:r>
                      <a:rPr lang="en-GB" i="1">
                        <a:solidFill>
                          <a:schemeClr val="accent1"/>
                        </a:solidFill>
                        <a:latin typeface="Cambria Math" panose="02040503050406030204" pitchFamily="18" charset="0"/>
                      </a:rPr>
                      <m:t>=</m:t>
                    </m:r>
                    <m:sSub>
                      <m:sSubPr>
                        <m:ctrlPr>
                          <a:rPr lang="en-GB" i="1">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𝐺</m:t>
                        </m:r>
                      </m:e>
                      <m:sub>
                        <m:r>
                          <a:rPr lang="en-GB" i="1">
                            <a:solidFill>
                              <a:schemeClr val="accent1"/>
                            </a:solidFill>
                            <a:latin typeface="Cambria Math" panose="02040503050406030204" pitchFamily="18" charset="0"/>
                          </a:rPr>
                          <m:t>𝑖</m:t>
                        </m:r>
                      </m:sub>
                    </m:sSub>
                    <m:r>
                      <a:rPr lang="en-GB" i="1">
                        <a:solidFill>
                          <a:schemeClr val="accent1"/>
                        </a:solidFill>
                        <a:latin typeface="Cambria Math" panose="02040503050406030204" pitchFamily="18" charset="0"/>
                        <a:ea typeface="Cambria Math" panose="02040503050406030204" pitchFamily="18" charset="0"/>
                      </a:rPr>
                      <m:t>∪</m:t>
                    </m:r>
                    <m:sSub>
                      <m:sSubPr>
                        <m:ctrlPr>
                          <a:rPr lang="en-GB" i="1">
                            <a:solidFill>
                              <a:schemeClr val="accent1"/>
                            </a:solidFill>
                            <a:latin typeface="Cambria Math" panose="02040503050406030204" pitchFamily="18" charset="0"/>
                            <a:ea typeface="Cambria Math" panose="02040503050406030204" pitchFamily="18" charset="0"/>
                          </a:rPr>
                        </m:ctrlPr>
                      </m:sSubPr>
                      <m:e>
                        <m:r>
                          <a:rPr lang="en-GB" i="1">
                            <a:solidFill>
                              <a:schemeClr val="accent1"/>
                            </a:solidFill>
                            <a:latin typeface="Cambria Math" panose="02040503050406030204" pitchFamily="18" charset="0"/>
                            <a:ea typeface="Cambria Math" panose="02040503050406030204" pitchFamily="18" charset="0"/>
                          </a:rPr>
                          <m:t>𝐺</m:t>
                        </m:r>
                      </m:e>
                      <m:sub>
                        <m:r>
                          <a:rPr lang="en-GB" i="1">
                            <a:solidFill>
                              <a:schemeClr val="accent1"/>
                            </a:solidFill>
                            <a:latin typeface="Cambria Math" panose="02040503050406030204" pitchFamily="18" charset="0"/>
                            <a:ea typeface="Cambria Math" panose="02040503050406030204" pitchFamily="18" charset="0"/>
                          </a:rPr>
                          <m:t>𝑗</m:t>
                        </m:r>
                      </m:sub>
                    </m:sSub>
                  </m:oMath>
                </a14:m>
                <a:endParaRPr lang="en-GB" dirty="0">
                  <a:solidFill>
                    <a:schemeClr val="accent1"/>
                  </a:solidFill>
                </a:endParaRPr>
              </a:p>
              <a:p>
                <a:pPr lvl="1"/>
                <a:r>
                  <a:rPr lang="en-GB" dirty="0"/>
                  <a:t>Changes in FO jtree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𝐸</m:t>
                        </m:r>
                      </m:e>
                    </m:d>
                  </m:oMath>
                </a14:m>
                <a:endParaRPr lang="en-GB" dirty="0"/>
              </a:p>
              <a:p>
                <a:pPr lvl="2"/>
                <a14:m>
                  <m:oMath xmlns:m="http://schemas.openxmlformats.org/officeDocument/2006/math">
                    <m:r>
                      <a:rPr lang="en-GB" i="1">
                        <a:latin typeface="Cambria Math" panose="02040503050406030204" pitchFamily="18" charset="0"/>
                      </a:rPr>
                      <m:t>𝑉</m:t>
                    </m:r>
                    <m:r>
                      <a:rPr lang="en-GB" i="1">
                        <a:latin typeface="Cambria Math" panose="02040503050406030204" pitchFamily="18" charset="0"/>
                      </a:rPr>
                      <m:t>=</m:t>
                    </m:r>
                    <m:r>
                      <a:rPr lang="en-GB" i="1">
                        <a:latin typeface="Cambria Math" panose="02040503050406030204" pitchFamily="18" charset="0"/>
                      </a:rPr>
                      <m:t>𝑉</m:t>
                    </m:r>
                    <m:r>
                      <a:rPr lang="en-GB" i="1">
                        <a:latin typeface="Cambria Math" panose="02040503050406030204" pitchFamily="18" charset="0"/>
                        <a:ea typeface="Cambria Math" panose="02040503050406030204" pitchFamily="18" charset="0"/>
                      </a:rPr>
                      <m:t>∖</m:t>
                    </m:r>
                    <m:d>
                      <m:dPr>
                        <m:begChr m:val="{"/>
                        <m:endChr m:val="}"/>
                        <m:ctrlPr>
                          <a:rPr lang="en-GB" i="1" smtClean="0">
                            <a:solidFill>
                              <a:schemeClr val="accent1"/>
                            </a:solidFill>
                            <a:latin typeface="Cambria Math" panose="02040503050406030204" pitchFamily="18" charset="0"/>
                            <a:ea typeface="Cambria Math" panose="02040503050406030204" pitchFamily="18" charset="0"/>
                          </a:rPr>
                        </m:ctrlPr>
                      </m:dPr>
                      <m:e>
                        <m:sSub>
                          <m:sSubPr>
                            <m:ctrlPr>
                              <a:rPr lang="en-GB" i="1">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𝑪</m:t>
                            </m:r>
                          </m:e>
                          <m:sub>
                            <m:r>
                              <a:rPr lang="en-GB" i="1">
                                <a:solidFill>
                                  <a:schemeClr val="accent1"/>
                                </a:solidFill>
                                <a:latin typeface="Cambria Math" panose="02040503050406030204" pitchFamily="18" charset="0"/>
                              </a:rPr>
                              <m:t>𝑖</m:t>
                            </m:r>
                          </m:sub>
                        </m:sSub>
                        <m:r>
                          <a:rPr lang="en-GB" i="1">
                            <a:solidFill>
                              <a:schemeClr val="accent1"/>
                            </a:solidFill>
                            <a:latin typeface="Cambria Math" panose="02040503050406030204" pitchFamily="18" charset="0"/>
                          </a:rPr>
                          <m:t>,</m:t>
                        </m:r>
                        <m:sSub>
                          <m:sSubPr>
                            <m:ctrlPr>
                              <a:rPr lang="en-GB" i="1">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𝑪</m:t>
                            </m:r>
                          </m:e>
                          <m:sub>
                            <m:r>
                              <a:rPr lang="en-GB" i="1">
                                <a:solidFill>
                                  <a:schemeClr val="accent1"/>
                                </a:solidFill>
                                <a:latin typeface="Cambria Math" panose="02040503050406030204" pitchFamily="18" charset="0"/>
                              </a:rPr>
                              <m:t>𝑗</m:t>
                            </m:r>
                          </m:sub>
                        </m:sSub>
                      </m:e>
                    </m:d>
                    <m:r>
                      <a:rPr lang="en-GB" i="1">
                        <a:solidFill>
                          <a:schemeClr val="accent1"/>
                        </a:solidFill>
                        <a:latin typeface="Cambria Math" panose="02040503050406030204" pitchFamily="18" charset="0"/>
                        <a:ea typeface="Cambria Math" panose="02040503050406030204" pitchFamily="18" charset="0"/>
                      </a:rPr>
                      <m:t>∪</m:t>
                    </m:r>
                    <m:sSub>
                      <m:sSubPr>
                        <m:ctrlPr>
                          <a:rPr lang="en-GB" i="1">
                            <a:solidFill>
                              <a:schemeClr val="accent1"/>
                            </a:solidFill>
                            <a:latin typeface="Cambria Math" panose="02040503050406030204" pitchFamily="18" charset="0"/>
                          </a:rPr>
                        </m:ctrlPr>
                      </m:sSubPr>
                      <m:e>
                        <m:r>
                          <a:rPr lang="en-GB" b="1" i="1">
                            <a:solidFill>
                              <a:schemeClr val="accent1"/>
                            </a:solidFill>
                            <a:latin typeface="Cambria Math" panose="02040503050406030204" pitchFamily="18" charset="0"/>
                          </a:rPr>
                          <m:t>𝑪</m:t>
                        </m:r>
                      </m:e>
                      <m:sub>
                        <m:r>
                          <a:rPr lang="en-GB" i="1">
                            <a:solidFill>
                              <a:schemeClr val="accent1"/>
                            </a:solidFill>
                            <a:latin typeface="Cambria Math" panose="02040503050406030204" pitchFamily="18" charset="0"/>
                          </a:rPr>
                          <m:t>𝑘</m:t>
                        </m:r>
                      </m:sub>
                    </m:sSub>
                  </m:oMath>
                </a14:m>
                <a:endParaRPr lang="en-GB" dirty="0"/>
              </a:p>
              <a:p>
                <a:pPr lvl="2"/>
                <a14:m>
                  <m:oMath xmlns:m="http://schemas.openxmlformats.org/officeDocument/2006/math">
                    <m:r>
                      <a:rPr lang="en-GB" i="1">
                        <a:latin typeface="Cambria Math" panose="02040503050406030204" pitchFamily="18" charset="0"/>
                      </a:rPr>
                      <m:t>𝐸</m:t>
                    </m:r>
                    <m:r>
                      <a:rPr lang="en-GB" i="1">
                        <a:latin typeface="Cambria Math" panose="02040503050406030204" pitchFamily="18" charset="0"/>
                      </a:rPr>
                      <m:t>=</m:t>
                    </m:r>
                    <m:r>
                      <a:rPr lang="en-GB" i="1">
                        <a:latin typeface="Cambria Math" panose="02040503050406030204" pitchFamily="18" charset="0"/>
                      </a:rPr>
                      <m:t>𝐸</m:t>
                    </m:r>
                    <m:r>
                      <a:rPr lang="en-GB" i="1">
                        <a:latin typeface="Cambria Math" panose="02040503050406030204" pitchFamily="18" charset="0"/>
                        <a:ea typeface="Cambria Math" panose="02040503050406030204" pitchFamily="18" charset="0"/>
                      </a:rPr>
                      <m:t>∖</m:t>
                    </m:r>
                    <m:d>
                      <m:dPr>
                        <m:begChr m:val="{"/>
                        <m:endChr m:val="}"/>
                        <m:ctrlPr>
                          <a:rPr lang="en-GB" i="1" smtClean="0">
                            <a:solidFill>
                              <a:schemeClr val="accent1"/>
                            </a:solidFill>
                            <a:latin typeface="Cambria Math" panose="02040503050406030204" pitchFamily="18" charset="0"/>
                            <a:ea typeface="Cambria Math" panose="02040503050406030204" pitchFamily="18" charset="0"/>
                          </a:rPr>
                        </m:ctrlPr>
                      </m:dPr>
                      <m:e>
                        <m:d>
                          <m:dPr>
                            <m:begChr m:val="{"/>
                            <m:endChr m:val="}"/>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𝑖</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𝑙</m:t>
                            </m:r>
                          </m:e>
                        </m:d>
                        <m:r>
                          <a:rPr lang="en-GB" i="1">
                            <a:solidFill>
                              <a:schemeClr val="accent1"/>
                            </a:solidFill>
                            <a:latin typeface="Cambria Math" panose="02040503050406030204" pitchFamily="18" charset="0"/>
                            <a:ea typeface="Cambria Math" panose="02040503050406030204" pitchFamily="18" charset="0"/>
                          </a:rPr>
                          <m:t> | </m:t>
                        </m:r>
                        <m:r>
                          <a:rPr lang="en-GB" i="1">
                            <a:solidFill>
                              <a:schemeClr val="accent1"/>
                            </a:solidFill>
                            <a:latin typeface="Cambria Math" panose="02040503050406030204" pitchFamily="18" charset="0"/>
                            <a:ea typeface="Cambria Math" panose="02040503050406030204" pitchFamily="18" charset="0"/>
                          </a:rPr>
                          <m:t>𝑙</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𝑛𝑏𝑠</m:t>
                        </m:r>
                        <m:d>
                          <m:dPr>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𝑖</m:t>
                            </m:r>
                          </m:e>
                        </m:d>
                      </m:e>
                    </m:d>
                    <m:r>
                      <a:rPr lang="en-GB" i="1">
                        <a:solidFill>
                          <a:schemeClr val="accent1"/>
                        </a:solidFill>
                        <a:latin typeface="Cambria Math" panose="02040503050406030204" pitchFamily="18" charset="0"/>
                        <a:ea typeface="Cambria Math" panose="02040503050406030204" pitchFamily="18" charset="0"/>
                      </a:rPr>
                      <m:t>∖</m:t>
                    </m:r>
                    <m:d>
                      <m:dPr>
                        <m:begChr m:val="{"/>
                        <m:endChr m:val="}"/>
                        <m:ctrlPr>
                          <a:rPr lang="en-GB" i="1">
                            <a:solidFill>
                              <a:schemeClr val="accent1"/>
                            </a:solidFill>
                            <a:latin typeface="Cambria Math" panose="02040503050406030204" pitchFamily="18" charset="0"/>
                            <a:ea typeface="Cambria Math" panose="02040503050406030204" pitchFamily="18" charset="0"/>
                          </a:rPr>
                        </m:ctrlPr>
                      </m:dPr>
                      <m:e>
                        <m:d>
                          <m:dPr>
                            <m:begChr m:val="{"/>
                            <m:endChr m:val="}"/>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𝑗</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𝑙</m:t>
                            </m:r>
                          </m:e>
                        </m:d>
                        <m:r>
                          <a:rPr lang="en-GB" i="1">
                            <a:solidFill>
                              <a:schemeClr val="accent1"/>
                            </a:solidFill>
                            <a:latin typeface="Cambria Math" panose="02040503050406030204" pitchFamily="18" charset="0"/>
                            <a:ea typeface="Cambria Math" panose="02040503050406030204" pitchFamily="18" charset="0"/>
                          </a:rPr>
                          <m:t> | </m:t>
                        </m:r>
                        <m:r>
                          <a:rPr lang="en-GB" i="1">
                            <a:solidFill>
                              <a:schemeClr val="accent1"/>
                            </a:solidFill>
                            <a:latin typeface="Cambria Math" panose="02040503050406030204" pitchFamily="18" charset="0"/>
                            <a:ea typeface="Cambria Math" panose="02040503050406030204" pitchFamily="18" charset="0"/>
                          </a:rPr>
                          <m:t>𝑙</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𝑛𝑏𝑠</m:t>
                        </m:r>
                        <m:d>
                          <m:dPr>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𝑗</m:t>
                            </m:r>
                          </m:e>
                        </m:d>
                      </m:e>
                    </m:d>
                  </m:oMath>
                </a14:m>
                <a:br>
                  <a:rPr lang="en-GB" i="1" dirty="0">
                    <a:solidFill>
                      <a:schemeClr val="accent1"/>
                    </a:solidFill>
                    <a:latin typeface="Cambria Math" panose="02040503050406030204" pitchFamily="18" charset="0"/>
                    <a:ea typeface="Cambria Math" panose="02040503050406030204" pitchFamily="18" charset="0"/>
                  </a:rPr>
                </a:br>
                <a14:m>
                  <m:oMath xmlns:m="http://schemas.openxmlformats.org/officeDocument/2006/math">
                    <m:r>
                      <a:rPr lang="en-GB" i="1">
                        <a:solidFill>
                          <a:schemeClr val="accent1"/>
                        </a:solidFill>
                        <a:latin typeface="Cambria Math" panose="02040503050406030204" pitchFamily="18" charset="0"/>
                        <a:ea typeface="Cambria Math" panose="02040503050406030204" pitchFamily="18" charset="0"/>
                      </a:rPr>
                      <m:t>            ∪</m:t>
                    </m:r>
                    <m:d>
                      <m:dPr>
                        <m:begChr m:val="{"/>
                        <m:endChr m:val="}"/>
                        <m:ctrlPr>
                          <a:rPr lang="en-GB" i="1">
                            <a:solidFill>
                              <a:schemeClr val="accent1"/>
                            </a:solidFill>
                            <a:latin typeface="Cambria Math" panose="02040503050406030204" pitchFamily="18" charset="0"/>
                            <a:ea typeface="Cambria Math" panose="02040503050406030204" pitchFamily="18" charset="0"/>
                          </a:rPr>
                        </m:ctrlPr>
                      </m:dPr>
                      <m:e>
                        <m:d>
                          <m:dPr>
                            <m:begChr m:val="{"/>
                            <m:endChr m:val="}"/>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𝑘</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𝑙</m:t>
                            </m:r>
                          </m:e>
                        </m:d>
                        <m:r>
                          <a:rPr lang="en-GB" i="1">
                            <a:solidFill>
                              <a:schemeClr val="accent1"/>
                            </a:solidFill>
                            <a:latin typeface="Cambria Math" panose="02040503050406030204" pitchFamily="18" charset="0"/>
                            <a:ea typeface="Cambria Math" panose="02040503050406030204" pitchFamily="18" charset="0"/>
                          </a:rPr>
                          <m:t> | </m:t>
                        </m:r>
                        <m:r>
                          <a:rPr lang="en-GB" i="1">
                            <a:solidFill>
                              <a:schemeClr val="accent1"/>
                            </a:solidFill>
                            <a:latin typeface="Cambria Math" panose="02040503050406030204" pitchFamily="18" charset="0"/>
                            <a:ea typeface="Cambria Math" panose="02040503050406030204" pitchFamily="18" charset="0"/>
                          </a:rPr>
                          <m:t>𝑙</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𝑛𝑏𝑠</m:t>
                        </m:r>
                        <m:d>
                          <m:dPr>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𝑖</m:t>
                            </m:r>
                          </m:e>
                        </m:d>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𝑙</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𝑛𝑏𝑠</m:t>
                        </m:r>
                        <m:d>
                          <m:dPr>
                            <m:ctrlPr>
                              <a:rPr lang="en-GB" i="1">
                                <a:solidFill>
                                  <a:schemeClr val="accent1"/>
                                </a:solidFill>
                                <a:latin typeface="Cambria Math" panose="02040503050406030204" pitchFamily="18" charset="0"/>
                                <a:ea typeface="Cambria Math" panose="02040503050406030204" pitchFamily="18" charset="0"/>
                              </a:rPr>
                            </m:ctrlPr>
                          </m:dPr>
                          <m:e>
                            <m:r>
                              <a:rPr lang="en-GB" i="1">
                                <a:solidFill>
                                  <a:schemeClr val="accent1"/>
                                </a:solidFill>
                                <a:latin typeface="Cambria Math" panose="02040503050406030204" pitchFamily="18" charset="0"/>
                                <a:ea typeface="Cambria Math" panose="02040503050406030204" pitchFamily="18" charset="0"/>
                              </a:rPr>
                              <m:t>𝑗</m:t>
                            </m:r>
                          </m:e>
                        </m:d>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𝑙</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𝑖</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𝑙</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𝑗</m:t>
                        </m:r>
                      </m:e>
                    </m:d>
                  </m:oMath>
                </a14:m>
                <a:endParaRPr lang="en-GB" dirty="0"/>
              </a:p>
              <a:p>
                <a:endParaRPr lang="en-GB" dirty="0"/>
              </a:p>
              <a:p>
                <a:pPr lvl="3"/>
                <a:endParaRPr lang="en-GB" dirty="0"/>
              </a:p>
            </p:txBody>
          </p:sp>
        </mc:Choice>
        <mc:Fallback xmlns="">
          <p:sp>
            <p:nvSpPr>
              <p:cNvPr id="3" name="Content Placeholder 2">
                <a:extLst>
                  <a:ext uri="{FF2B5EF4-FFF2-40B4-BE49-F238E27FC236}">
                    <a16:creationId xmlns:a16="http://schemas.microsoft.com/office/drawing/2014/main" id="{D3AACF22-AD9B-8442-B30D-55F06F782F27}"/>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762" b="-829"/>
                </a:stretch>
              </a:blipFill>
            </p:spPr>
            <p:txBody>
              <a:bodyPr/>
              <a:lstStyle/>
              <a:p>
                <a:r>
                  <a:rPr lang="en-DE">
                    <a:noFill/>
                  </a:rPr>
                  <a:t> </a:t>
                </a:r>
              </a:p>
            </p:txBody>
          </p:sp>
        </mc:Fallback>
      </mc:AlternateContent>
      <p:sp>
        <p:nvSpPr>
          <p:cNvPr id="7" name="Right Brace 6">
            <a:extLst>
              <a:ext uri="{FF2B5EF4-FFF2-40B4-BE49-F238E27FC236}">
                <a16:creationId xmlns:a16="http://schemas.microsoft.com/office/drawing/2014/main" id="{86DDBF6B-C8A1-B747-84F7-39DF0E58A531}"/>
              </a:ext>
            </a:extLst>
          </p:cNvPr>
          <p:cNvSpPr/>
          <p:nvPr/>
        </p:nvSpPr>
        <p:spPr>
          <a:xfrm>
            <a:off x="8776083" y="5345320"/>
            <a:ext cx="136911" cy="6415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12A3FC0-9986-CF4C-A444-7D88A3B8B48D}"/>
                  </a:ext>
                </a:extLst>
              </p:cNvPr>
              <p:cNvSpPr txBox="1"/>
              <p:nvPr/>
            </p:nvSpPr>
            <p:spPr>
              <a:xfrm>
                <a:off x="9391678" y="5331794"/>
                <a:ext cx="2743200" cy="6686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dirty="0"/>
                  <a:t>Reassigns all neighbours of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de-DE">
                        <a:latin typeface="Cambria Math" panose="02040503050406030204" pitchFamily="18" charset="0"/>
                      </a:rPr>
                      <m:t>,</m:t>
                    </m:r>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oMath>
                </a14:m>
                <a:r>
                  <a:rPr lang="en-GB" dirty="0"/>
                  <a:t> to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de-DE" b="0" i="1" smtClean="0">
                            <a:latin typeface="Cambria Math" panose="02040503050406030204" pitchFamily="18" charset="0"/>
                          </a:rPr>
                          <m:t>𝑘</m:t>
                        </m:r>
                      </m:sub>
                    </m:sSub>
                  </m:oMath>
                </a14:m>
                <a:endParaRPr lang="en-GB" dirty="0"/>
              </a:p>
            </p:txBody>
          </p:sp>
        </mc:Choice>
        <mc:Fallback xmlns="">
          <p:sp>
            <p:nvSpPr>
              <p:cNvPr id="8" name="TextBox 7">
                <a:extLst>
                  <a:ext uri="{FF2B5EF4-FFF2-40B4-BE49-F238E27FC236}">
                    <a16:creationId xmlns:a16="http://schemas.microsoft.com/office/drawing/2014/main" id="{B12A3FC0-9986-CF4C-A444-7D88A3B8B48D}"/>
                  </a:ext>
                </a:extLst>
              </p:cNvPr>
              <p:cNvSpPr txBox="1">
                <a:spLocks noRot="1" noChangeAspect="1" noMove="1" noResize="1" noEditPoints="1" noAdjustHandles="1" noChangeArrowheads="1" noChangeShapeType="1" noTextEdit="1"/>
              </p:cNvSpPr>
              <p:nvPr/>
            </p:nvSpPr>
            <p:spPr>
              <a:xfrm>
                <a:off x="9391678" y="5331794"/>
                <a:ext cx="2743200" cy="668645"/>
              </a:xfrm>
              <a:prstGeom prst="rect">
                <a:avLst/>
              </a:prstGeom>
              <a:blipFill>
                <a:blip r:embed="rId3"/>
                <a:stretch>
                  <a:fillRect/>
                </a:stretch>
              </a:blipFill>
            </p:spPr>
            <p:txBody>
              <a:bodyPr/>
              <a:lstStyle/>
              <a:p>
                <a:r>
                  <a:rPr lang="en-DE">
                    <a:noFill/>
                  </a:rPr>
                  <a:t> </a:t>
                </a:r>
              </a:p>
            </p:txBody>
          </p:sp>
        </mc:Fallback>
      </mc:AlternateContent>
      <p:cxnSp>
        <p:nvCxnSpPr>
          <p:cNvPr id="10" name="Straight Connector 9">
            <a:extLst>
              <a:ext uri="{FF2B5EF4-FFF2-40B4-BE49-F238E27FC236}">
                <a16:creationId xmlns:a16="http://schemas.microsoft.com/office/drawing/2014/main" id="{D8DB7748-56AA-634E-BCFF-5101E325E9DE}"/>
              </a:ext>
            </a:extLst>
          </p:cNvPr>
          <p:cNvCxnSpPr>
            <a:cxnSpLocks/>
            <a:stCxn id="8" idx="1"/>
            <a:endCxn id="7" idx="1"/>
          </p:cNvCxnSpPr>
          <p:nvPr/>
        </p:nvCxnSpPr>
        <p:spPr>
          <a:xfrm flipH="1">
            <a:off x="8912994" y="5666117"/>
            <a:ext cx="47868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D7D01445-5001-CC30-F3EF-C1215F1EDA4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9617390A-8B82-4A83-4074-B7E264E6C376}"/>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165A98C0-5222-53D4-4EEB-93113309CF26}"/>
              </a:ext>
            </a:extLst>
          </p:cNvPr>
          <p:cNvSpPr>
            <a:spLocks noGrp="1"/>
          </p:cNvSpPr>
          <p:nvPr>
            <p:ph type="sldNum" sz="quarter" idx="11"/>
          </p:nvPr>
        </p:nvSpPr>
        <p:spPr/>
        <p:txBody>
          <a:bodyPr/>
          <a:lstStyle/>
          <a:p>
            <a:fld id="{EB1502E6-D9AE-3544-B6D5-378AAA0B915F}" type="slidenum">
              <a:rPr lang="de-DE" altLang="de-DE" smtClean="0"/>
              <a:pPr/>
              <a:t>29</a:t>
            </a:fld>
            <a:endParaRPr lang="de-DE" altLang="de-DE" dirty="0"/>
          </a:p>
        </p:txBody>
      </p:sp>
    </p:spTree>
    <p:extLst>
      <p:ext uri="{BB962C8B-B14F-4D97-AF65-F5344CB8AC3E}">
        <p14:creationId xmlns:p14="http://schemas.microsoft.com/office/powerpoint/2010/main" val="126603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6163-1FC4-A445-A0AD-2A600AE6C916}"/>
              </a:ext>
            </a:extLst>
          </p:cNvPr>
          <p:cNvSpPr>
            <a:spLocks noGrp="1"/>
          </p:cNvSpPr>
          <p:nvPr>
            <p:ph type="title"/>
          </p:nvPr>
        </p:nvSpPr>
        <p:spPr/>
        <p:txBody>
          <a:bodyPr>
            <a:normAutofit/>
          </a:bodyPr>
          <a:lstStyle/>
          <a:p>
            <a:r>
              <a:rPr lang="en-GB" dirty="0"/>
              <a:t>Outline: 4. Lifted Inference</a:t>
            </a:r>
          </a:p>
        </p:txBody>
      </p:sp>
      <p:sp>
        <p:nvSpPr>
          <p:cNvPr id="3" name="Content Placeholder 2">
            <a:extLst>
              <a:ext uri="{FF2B5EF4-FFF2-40B4-BE49-F238E27FC236}">
                <a16:creationId xmlns:a16="http://schemas.microsoft.com/office/drawing/2014/main" id="{7910942D-095A-5743-9021-C7CFDB68203A}"/>
              </a:ext>
            </a:extLst>
          </p:cNvPr>
          <p:cNvSpPr>
            <a:spLocks noGrp="1"/>
          </p:cNvSpPr>
          <p:nvPr>
            <p:ph type="body" sz="quarter" idx="13"/>
          </p:nvPr>
        </p:nvSpPr>
        <p:spPr/>
        <p:txBody>
          <a:bodyPr>
            <a:normAutofit/>
          </a:bodyPr>
          <a:lstStyle/>
          <a:p>
            <a:pPr marL="258503" lvl="1" indent="0">
              <a:buNone/>
            </a:pPr>
            <a:r>
              <a:rPr lang="en-GB" b="1" i="1" dirty="0">
                <a:solidFill>
                  <a:schemeClr val="accent1"/>
                </a:solidFill>
              </a:rPr>
              <a:t>Exact Inference</a:t>
            </a:r>
            <a:endParaRPr lang="en-GB" dirty="0"/>
          </a:p>
          <a:p>
            <a:pPr marL="772853" lvl="1" indent="-514350">
              <a:buFont typeface="+mj-lt"/>
              <a:buAutoNum type="romanLcPeriod"/>
            </a:pPr>
            <a:r>
              <a:rPr lang="en-GB" dirty="0"/>
              <a:t>Lifted Variable Elimination for Parfactor Models</a:t>
            </a:r>
          </a:p>
          <a:p>
            <a:pPr lvl="2"/>
            <a:r>
              <a:rPr lang="en-GB" dirty="0"/>
              <a:t>Idea, operators, algorithm, complexity</a:t>
            </a:r>
          </a:p>
          <a:p>
            <a:pPr marL="772853" lvl="1" indent="-514350">
              <a:buFont typeface="+mj-lt"/>
              <a:buAutoNum type="romanLcPeriod"/>
            </a:pPr>
            <a:r>
              <a:rPr lang="en-GB" dirty="0">
                <a:solidFill>
                  <a:schemeClr val="accent1"/>
                </a:solidFill>
              </a:rPr>
              <a:t>Lifted Junction Tree Algorithm</a:t>
            </a:r>
          </a:p>
          <a:p>
            <a:pPr lvl="2"/>
            <a:r>
              <a:rPr lang="en-GB" dirty="0">
                <a:solidFill>
                  <a:schemeClr val="accent1"/>
                </a:solidFill>
              </a:rPr>
              <a:t>Idea, helper structure: junction tree, algorithm</a:t>
            </a:r>
          </a:p>
          <a:p>
            <a:pPr marL="772853" lvl="1" indent="-514350">
              <a:buFont typeface="+mj-lt"/>
              <a:buAutoNum type="romanLcPeriod"/>
            </a:pPr>
            <a:r>
              <a:rPr lang="en-GB" dirty="0"/>
              <a:t>First-order Knowledge Compilation for MLNs</a:t>
            </a:r>
          </a:p>
          <a:p>
            <a:pPr lvl="2"/>
            <a:r>
              <a:rPr lang="en-GB" dirty="0"/>
              <a:t>Idea, helper structure: circuit, algorithm</a:t>
            </a:r>
          </a:p>
        </p:txBody>
      </p:sp>
      <p:sp>
        <p:nvSpPr>
          <p:cNvPr id="4" name="Date Placeholder 3">
            <a:extLst>
              <a:ext uri="{FF2B5EF4-FFF2-40B4-BE49-F238E27FC236}">
                <a16:creationId xmlns:a16="http://schemas.microsoft.com/office/drawing/2014/main" id="{D78CFA39-8A7C-B33D-751A-234CB6CD4D0B}"/>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B4251DAA-CB86-9FC1-7D59-EA0E2F0CC946}"/>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1B8A951-5B59-BC7C-9311-FBF49A60E8DF}"/>
              </a:ext>
            </a:extLst>
          </p:cNvPr>
          <p:cNvSpPr>
            <a:spLocks noGrp="1"/>
          </p:cNvSpPr>
          <p:nvPr>
            <p:ph type="sldNum" sz="quarter" idx="11"/>
          </p:nvPr>
        </p:nvSpPr>
        <p:spPr/>
        <p:txBody>
          <a:bodyPr/>
          <a:lstStyle/>
          <a:p>
            <a:fld id="{EB1502E6-D9AE-3544-B6D5-378AAA0B915F}" type="slidenum">
              <a:rPr lang="de-DE" altLang="de-DE" smtClean="0"/>
              <a:pPr/>
              <a:t>3</a:t>
            </a:fld>
            <a:endParaRPr lang="de-DE" altLang="de-DE" dirty="0"/>
          </a:p>
        </p:txBody>
      </p:sp>
    </p:spTree>
    <p:extLst>
      <p:ext uri="{BB962C8B-B14F-4D97-AF65-F5344CB8AC3E}">
        <p14:creationId xmlns:p14="http://schemas.microsoft.com/office/powerpoint/2010/main" val="3381754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lnSpcReduction="10000"/>
              </a:bodyPr>
              <a:lstStyle/>
              <a:p>
                <a:r>
                  <a:rPr lang="en-GB" dirty="0"/>
                  <a:t>Possible merging strategy</a:t>
                </a:r>
              </a:p>
              <a:p>
                <a:pPr lvl="1"/>
                <a:r>
                  <a:rPr lang="en-GB" dirty="0"/>
                  <a:t>Start at leaves and merge </a:t>
                </a:r>
                <a:r>
                  <a:rPr lang="en-GB" dirty="0">
                    <a:solidFill>
                      <a:schemeClr val="accent1"/>
                    </a:solidFill>
                  </a:rPr>
                  <a:t>inbound</a:t>
                </a:r>
                <a:endParaRPr lang="en-GB" dirty="0"/>
              </a:p>
              <a:p>
                <a:pPr lvl="1"/>
                <a:r>
                  <a:rPr lang="en-GB" dirty="0"/>
                  <a:t>Until no further merging possible</a:t>
                </a:r>
              </a:p>
              <a:p>
                <a:pPr lvl="2"/>
                <a:r>
                  <a:rPr lang="en-GB" dirty="0"/>
                  <a:t>I.e., no parcluster a subset of another</a:t>
                </a:r>
              </a:p>
              <a:p>
                <a:r>
                  <a:rPr lang="en-GB" dirty="0"/>
                  <a:t>After merging, the resulting FO jtree is minimal</a:t>
                </a:r>
              </a:p>
              <a:p>
                <a:r>
                  <a:rPr lang="en-GB" dirty="0"/>
                  <a:t>E.g.,</a:t>
                </a:r>
              </a:p>
              <a:p>
                <a:pPr lvl="1"/>
                <a:r>
                  <a:rPr lang="en-GB" dirty="0"/>
                  <a:t>Start at leaves with</a:t>
                </a:r>
              </a:p>
              <a:p>
                <a:pPr lvl="2"/>
                <a:r>
                  <a:rPr lang="en-GB" dirty="0"/>
                  <a:t>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0</m:t>
                            </m:r>
                          </m:sub>
                        </m:sSub>
                      </m:e>
                    </m:d>
                  </m:oMath>
                </a14:m>
                <a:endParaRPr lang="en-GB" dirty="0"/>
              </a:p>
              <a:p>
                <a:pPr lvl="2"/>
                <a:r>
                  <a:rPr lang="en-GB" dirty="0"/>
                  <a:t>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1</m:t>
                            </m:r>
                          </m:sub>
                        </m:sSub>
                      </m:e>
                    </m:d>
                  </m:oMath>
                </a14:m>
                <a:endParaRPr lang="en-GB" dirty="0"/>
              </a:p>
              <a:p>
                <a:pPr lvl="2"/>
                <a:r>
                  <a:rPr lang="en-GB" dirty="0"/>
                  <a:t>local model </a:t>
                </a:r>
                <a14:m>
                  <m:oMath xmlns:m="http://schemas.openxmlformats.org/officeDocument/2006/math">
                    <m:d>
                      <m:dPr>
                        <m:begChr m:val="{"/>
                        <m:endChr m:val="}"/>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2</m:t>
                            </m:r>
                          </m:sub>
                        </m:sSub>
                      </m:e>
                    </m:d>
                  </m:oMath>
                </a14:m>
                <a:endParaRPr lang="en-GB" dirty="0"/>
              </a:p>
              <a:p>
                <a:pPr lvl="2"/>
                <a:r>
                  <a:rPr lang="en-GB" dirty="0"/>
                  <a:t>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3</m:t>
                            </m:r>
                          </m:sub>
                        </m:sSub>
                      </m:e>
                    </m:d>
                  </m:oMath>
                </a14:m>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3039" b="-552"/>
                </a:stretch>
              </a:blipFill>
            </p:spPr>
            <p:txBody>
              <a:bodyPr/>
              <a:lstStyle/>
              <a:p>
                <a:r>
                  <a:rPr lang="en-DE">
                    <a:noFill/>
                  </a:rPr>
                  <a:t> </a:t>
                </a:r>
              </a:p>
            </p:txBody>
          </p:sp>
        </mc:Fallback>
      </mc:AlternateContent>
      <p:grpSp>
        <p:nvGrpSpPr>
          <p:cNvPr id="47" name="Group 46">
            <a:extLst>
              <a:ext uri="{FF2B5EF4-FFF2-40B4-BE49-F238E27FC236}">
                <a16:creationId xmlns:a16="http://schemas.microsoft.com/office/drawing/2014/main" id="{80AD1142-9C95-7D4A-A740-9BEB03B24BE1}"/>
              </a:ext>
            </a:extLst>
          </p:cNvPr>
          <p:cNvGrpSpPr/>
          <p:nvPr/>
        </p:nvGrpSpPr>
        <p:grpSpPr>
          <a:xfrm>
            <a:off x="5933062" y="2541500"/>
            <a:ext cx="5898613" cy="3400004"/>
            <a:chOff x="1990652" y="6858000"/>
            <a:chExt cx="5898613" cy="3400004"/>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74A1752E-1BB1-8E40-9EA4-F3976E3AC303}"/>
                    </a:ext>
                  </a:extLst>
                </p:cNvPr>
                <p:cNvSpPr/>
                <p:nvPr/>
              </p:nvSpPr>
              <p:spPr>
                <a:xfrm>
                  <a:off x="6716966" y="988564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8" name="Rectangle 47">
                  <a:extLst>
                    <a:ext uri="{FF2B5EF4-FFF2-40B4-BE49-F238E27FC236}">
                      <a16:creationId xmlns:a16="http://schemas.microsoft.com/office/drawing/2014/main" id="{74A1752E-1BB1-8E40-9EA4-F3976E3AC303}"/>
                    </a:ext>
                  </a:extLst>
                </p:cNvPr>
                <p:cNvSpPr>
                  <a:spLocks noRot="1" noChangeAspect="1" noMove="1" noResize="1" noEditPoints="1" noAdjustHandles="1" noChangeArrowheads="1" noChangeShapeType="1" noTextEdit="1"/>
                </p:cNvSpPr>
                <p:nvPr/>
              </p:nvSpPr>
              <p:spPr>
                <a:xfrm>
                  <a:off x="6716966" y="9885643"/>
                  <a:ext cx="472758" cy="369012"/>
                </a:xfrm>
                <a:prstGeom prst="rect">
                  <a:avLst/>
                </a:prstGeom>
                <a:blipFill>
                  <a:blip r:embed="rId3"/>
                  <a:stretch>
                    <a:fillRect b="-3333"/>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36D13CE9-6F54-AC45-A99F-DE72E43E7452}"/>
                </a:ext>
              </a:extLst>
            </p:cNvPr>
            <p:cNvCxnSpPr>
              <a:cxnSpLocks/>
              <a:stCxn id="76" idx="0"/>
              <a:endCxn id="57"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5BD427F-2718-4848-B46E-9DD77ED0B7D2}"/>
                </a:ext>
              </a:extLst>
            </p:cNvPr>
            <p:cNvCxnSpPr>
              <a:cxnSpLocks/>
              <a:stCxn id="77" idx="0"/>
              <a:endCxn id="59" idx="2"/>
            </p:cNvCxnSpPr>
            <p:nvPr/>
          </p:nvCxnSpPr>
          <p:spPr>
            <a:xfrm flipV="1">
              <a:off x="6950515" y="9616948"/>
              <a:ext cx="2831" cy="1649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C58BE1-9B34-6343-A200-9CDF3A8D30B3}"/>
                </a:ext>
              </a:extLst>
            </p:cNvPr>
            <p:cNvCxnSpPr>
              <a:cxnSpLocks/>
              <a:stCxn id="59" idx="0"/>
              <a:endCxn id="61"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E47BA9A-8446-EB46-8657-AD8EC8FC75FC}"/>
                </a:ext>
              </a:extLst>
            </p:cNvPr>
            <p:cNvCxnSpPr>
              <a:cxnSpLocks/>
              <a:stCxn id="60" idx="0"/>
              <a:endCxn id="56"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85C4D2-F1FA-114B-844E-1D9E19D0A55B}"/>
                </a:ext>
              </a:extLst>
            </p:cNvPr>
            <p:cNvCxnSpPr>
              <a:cxnSpLocks/>
              <a:stCxn id="62" idx="0"/>
              <a:endCxn id="56"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C99B3347-DC45-274C-B322-0B205A70D086}"/>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54" name="Rectangle 53">
                  <a:extLst>
                    <a:ext uri="{FF2B5EF4-FFF2-40B4-BE49-F238E27FC236}">
                      <a16:creationId xmlns:a16="http://schemas.microsoft.com/office/drawing/2014/main" id="{C99B3347-DC45-274C-B322-0B205A70D086}"/>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4"/>
                  <a:stretch>
                    <a:fillRect b="-3333"/>
                  </a:stretch>
                </a:blipFill>
              </p:spPr>
              <p:txBody>
                <a:bodyPr/>
                <a:lstStyle/>
                <a:p>
                  <a:r>
                    <a:rPr lang="en-GB">
                      <a:noFill/>
                    </a:rPr>
                    <a:t> </a:t>
                  </a:r>
                </a:p>
              </p:txBody>
            </p:sp>
          </mc:Fallback>
        </mc:AlternateContent>
        <p:cxnSp>
          <p:nvCxnSpPr>
            <p:cNvPr id="55" name="Straight Connector 54">
              <a:extLst>
                <a:ext uri="{FF2B5EF4-FFF2-40B4-BE49-F238E27FC236}">
                  <a16:creationId xmlns:a16="http://schemas.microsoft.com/office/drawing/2014/main" id="{CEE0086C-CD4A-9E43-8609-4D9990781DB9}"/>
                </a:ext>
              </a:extLst>
            </p:cNvPr>
            <p:cNvCxnSpPr>
              <a:cxnSpLocks/>
              <a:stCxn id="80" idx="0"/>
              <a:endCxn id="56"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FFAF2FBC-4903-4245-B350-356D6937DAFE}"/>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FFAF2FBC-4903-4245-B350-356D6937DAFE}"/>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5"/>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E0264697-A067-B14A-9313-9CE772E785AC}"/>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7" name="Rounded Rectangle 56">
                  <a:extLst>
                    <a:ext uri="{FF2B5EF4-FFF2-40B4-BE49-F238E27FC236}">
                      <a16:creationId xmlns:a16="http://schemas.microsoft.com/office/drawing/2014/main" id="{E0264697-A067-B14A-9313-9CE772E785AC}"/>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6"/>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ounded Rectangle 57">
                  <a:extLst>
                    <a:ext uri="{FF2B5EF4-FFF2-40B4-BE49-F238E27FC236}">
                      <a16:creationId xmlns:a16="http://schemas.microsoft.com/office/drawing/2014/main" id="{88E42F36-5428-2F4B-BD3D-DC5E593EE029}"/>
                    </a:ext>
                  </a:extLst>
                </p:cNvPr>
                <p:cNvSpPr/>
                <p:nvPr/>
              </p:nvSpPr>
              <p:spPr>
                <a:xfrm>
                  <a:off x="6241494" y="8168233"/>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8" name="Rounded Rectangle 57">
                  <a:extLst>
                    <a:ext uri="{FF2B5EF4-FFF2-40B4-BE49-F238E27FC236}">
                      <a16:creationId xmlns:a16="http://schemas.microsoft.com/office/drawing/2014/main" id="{88E42F36-5428-2F4B-BD3D-DC5E593EE029}"/>
                    </a:ext>
                  </a:extLst>
                </p:cNvPr>
                <p:cNvSpPr>
                  <a:spLocks noRot="1" noChangeAspect="1" noMove="1" noResize="1" noEditPoints="1" noAdjustHandles="1" noChangeArrowheads="1" noChangeShapeType="1" noTextEdit="1"/>
                </p:cNvSpPr>
                <p:nvPr/>
              </p:nvSpPr>
              <p:spPr>
                <a:xfrm>
                  <a:off x="6241494" y="8168233"/>
                  <a:ext cx="1423703" cy="204311"/>
                </a:xfrm>
                <a:prstGeom prst="roundRect">
                  <a:avLst/>
                </a:prstGeom>
                <a:blipFill>
                  <a:blip r:embed="rId7"/>
                  <a:stretch>
                    <a:fillRect l="-3509"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514C64C6-DCB8-234C-B30D-226BEAB6A700}"/>
                    </a:ext>
                  </a:extLst>
                </p:cNvPr>
                <p:cNvSpPr/>
                <p:nvPr/>
              </p:nvSpPr>
              <p:spPr>
                <a:xfrm>
                  <a:off x="6241494" y="9412637"/>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9" name="Rounded Rectangle 58">
                  <a:extLst>
                    <a:ext uri="{FF2B5EF4-FFF2-40B4-BE49-F238E27FC236}">
                      <a16:creationId xmlns:a16="http://schemas.microsoft.com/office/drawing/2014/main" id="{514C64C6-DCB8-234C-B30D-226BEAB6A700}"/>
                    </a:ext>
                  </a:extLst>
                </p:cNvPr>
                <p:cNvSpPr>
                  <a:spLocks noRot="1" noChangeAspect="1" noMove="1" noResize="1" noEditPoints="1" noAdjustHandles="1" noChangeArrowheads="1" noChangeShapeType="1" noTextEdit="1"/>
                </p:cNvSpPr>
                <p:nvPr/>
              </p:nvSpPr>
              <p:spPr>
                <a:xfrm>
                  <a:off x="6241494" y="9412637"/>
                  <a:ext cx="1423703" cy="204311"/>
                </a:xfrm>
                <a:prstGeom prst="roundRect">
                  <a:avLst/>
                </a:prstGeom>
                <a:blipFill>
                  <a:blip r:embed="rId8"/>
                  <a:stretch>
                    <a:fillRect l="-350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E783D44-2D58-F74B-B70A-A0ABEE7A7C24}"/>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60" name="TextBox 59">
                  <a:extLst>
                    <a:ext uri="{FF2B5EF4-FFF2-40B4-BE49-F238E27FC236}">
                      <a16:creationId xmlns:a16="http://schemas.microsoft.com/office/drawing/2014/main" id="{1E783D44-2D58-F74B-B70A-A0ABEE7A7C24}"/>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9"/>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E940889A-1CFB-9947-AD5D-A2C9C8C5DCC3}"/>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61" name="TextBox 60">
                  <a:extLst>
                    <a:ext uri="{FF2B5EF4-FFF2-40B4-BE49-F238E27FC236}">
                      <a16:creationId xmlns:a16="http://schemas.microsoft.com/office/drawing/2014/main" id="{E940889A-1CFB-9947-AD5D-A2C9C8C5DCC3}"/>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0"/>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CF130E5-5B89-E044-AD11-C25D6F15041C}"/>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62" name="TextBox 61">
                  <a:extLst>
                    <a:ext uri="{FF2B5EF4-FFF2-40B4-BE49-F238E27FC236}">
                      <a16:creationId xmlns:a16="http://schemas.microsoft.com/office/drawing/2014/main" id="{CCF130E5-5B89-E044-AD11-C25D6F15041C}"/>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1"/>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21306F60-B07D-464E-BA5E-4960E9BC5E43}"/>
                </a:ext>
              </a:extLst>
            </p:cNvPr>
            <p:cNvCxnSpPr>
              <a:cxnSpLocks/>
              <a:stCxn id="69" idx="0"/>
              <a:endCxn id="57"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F299A1C-3BDF-3447-AD14-3A32D085E322}"/>
                </a:ext>
              </a:extLst>
            </p:cNvPr>
            <p:cNvCxnSpPr>
              <a:cxnSpLocks/>
              <a:stCxn id="57" idx="0"/>
              <a:endCxn id="62"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230EE1-AD3C-CD4B-BB98-0322732ACCF7}"/>
                </a:ext>
              </a:extLst>
            </p:cNvPr>
            <p:cNvCxnSpPr>
              <a:cxnSpLocks/>
              <a:stCxn id="61" idx="0"/>
              <a:endCxn id="58" idx="2"/>
            </p:cNvCxnSpPr>
            <p:nvPr/>
          </p:nvCxnSpPr>
          <p:spPr>
            <a:xfrm flipV="1">
              <a:off x="6951762" y="8372544"/>
              <a:ext cx="1584"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D655D7-44B1-5E41-81AD-CA14605554C6}"/>
                </a:ext>
              </a:extLst>
            </p:cNvPr>
            <p:cNvCxnSpPr>
              <a:cxnSpLocks/>
              <a:stCxn id="58" idx="0"/>
              <a:endCxn id="60" idx="2"/>
            </p:cNvCxnSpPr>
            <p:nvPr/>
          </p:nvCxnSpPr>
          <p:spPr>
            <a:xfrm flipH="1" flipV="1">
              <a:off x="6951758" y="7755263"/>
              <a:ext cx="1588"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C530E797-CCD8-A546-9440-995EDC305A59}"/>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67" name="Rectangle 66">
                  <a:extLst>
                    <a:ext uri="{FF2B5EF4-FFF2-40B4-BE49-F238E27FC236}">
                      <a16:creationId xmlns:a16="http://schemas.microsoft.com/office/drawing/2014/main" id="{C530E797-CCD8-A546-9440-995EDC305A59}"/>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2"/>
                  <a:stretch>
                    <a:fillRect b="-3333"/>
                  </a:stretch>
                </a:blipFill>
              </p:spPr>
              <p:txBody>
                <a:bodyPr/>
                <a:lstStyle/>
                <a:p>
                  <a:r>
                    <a:rPr lang="en-GB">
                      <a:noFill/>
                    </a:rPr>
                    <a:t> </a:t>
                  </a:r>
                </a:p>
              </p:txBody>
            </p:sp>
          </mc:Fallback>
        </mc:AlternateContent>
        <p:cxnSp>
          <p:nvCxnSpPr>
            <p:cNvPr id="68" name="Straight Connector 67">
              <a:extLst>
                <a:ext uri="{FF2B5EF4-FFF2-40B4-BE49-F238E27FC236}">
                  <a16:creationId xmlns:a16="http://schemas.microsoft.com/office/drawing/2014/main" id="{7920B35E-4353-034E-92B5-C85EB1406B98}"/>
                </a:ext>
              </a:extLst>
            </p:cNvPr>
            <p:cNvCxnSpPr>
              <a:cxnSpLocks/>
              <a:stCxn id="78" idx="0"/>
              <a:endCxn id="69"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ounded Rectangle 68">
                  <a:extLst>
                    <a:ext uri="{FF2B5EF4-FFF2-40B4-BE49-F238E27FC236}">
                      <a16:creationId xmlns:a16="http://schemas.microsoft.com/office/drawing/2014/main" id="{E2502937-CB44-A84A-92BC-D2217E2A42A0}"/>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9" name="Rounded Rectangle 68">
                  <a:extLst>
                    <a:ext uri="{FF2B5EF4-FFF2-40B4-BE49-F238E27FC236}">
                      <a16:creationId xmlns:a16="http://schemas.microsoft.com/office/drawing/2014/main" id="{E2502937-CB44-A84A-92BC-D2217E2A42A0}"/>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3"/>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68621FF5-5A05-8D45-9A70-D2652EF07BD7}"/>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71" name="Rectangle 70">
                  <a:extLst>
                    <a:ext uri="{FF2B5EF4-FFF2-40B4-BE49-F238E27FC236}">
                      <a16:creationId xmlns:a16="http://schemas.microsoft.com/office/drawing/2014/main" id="{68621FF5-5A05-8D45-9A70-D2652EF07BD7}"/>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4"/>
                  <a:stretch>
                    <a:fillRect b="-3333"/>
                  </a:stretch>
                </a:blipFill>
              </p:spPr>
              <p:txBody>
                <a:bodyPr/>
                <a:lstStyle/>
                <a:p>
                  <a:r>
                    <a:rPr lang="en-GB">
                      <a:noFill/>
                    </a:rPr>
                    <a:t> </a:t>
                  </a:r>
                </a:p>
              </p:txBody>
            </p:sp>
          </mc:Fallback>
        </mc:AlternateContent>
        <p:cxnSp>
          <p:nvCxnSpPr>
            <p:cNvPr id="73" name="Straight Connector 72">
              <a:extLst>
                <a:ext uri="{FF2B5EF4-FFF2-40B4-BE49-F238E27FC236}">
                  <a16:creationId xmlns:a16="http://schemas.microsoft.com/office/drawing/2014/main" id="{EFFDB98D-23F0-B349-A15F-87A15378CBB8}"/>
                </a:ext>
              </a:extLst>
            </p:cNvPr>
            <p:cNvCxnSpPr>
              <a:cxnSpLocks/>
              <a:stCxn id="79" idx="0"/>
              <a:endCxn id="75"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0653921-E8EB-9E4C-B7E9-2DEFC07A7118}"/>
                </a:ext>
              </a:extLst>
            </p:cNvPr>
            <p:cNvCxnSpPr>
              <a:cxnSpLocks/>
              <a:stCxn id="75" idx="0"/>
              <a:endCxn id="76"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ounded Rectangle 74">
                  <a:extLst>
                    <a:ext uri="{FF2B5EF4-FFF2-40B4-BE49-F238E27FC236}">
                      <a16:creationId xmlns:a16="http://schemas.microsoft.com/office/drawing/2014/main" id="{23FBE28E-8311-F44B-BEAF-6E7C8F492C03}"/>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5" name="Rounded Rectangle 74">
                  <a:extLst>
                    <a:ext uri="{FF2B5EF4-FFF2-40B4-BE49-F238E27FC236}">
                      <a16:creationId xmlns:a16="http://schemas.microsoft.com/office/drawing/2014/main" id="{23FBE28E-8311-F44B-BEAF-6E7C8F492C03}"/>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5"/>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1918B6F-C960-704C-B602-C6BC5A5A4AED}"/>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76" name="TextBox 75">
                  <a:extLst>
                    <a:ext uri="{FF2B5EF4-FFF2-40B4-BE49-F238E27FC236}">
                      <a16:creationId xmlns:a16="http://schemas.microsoft.com/office/drawing/2014/main" id="{61918B6F-C960-704C-B602-C6BC5A5A4AED}"/>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6"/>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ounded Rectangle 76">
                  <a:extLst>
                    <a:ext uri="{FF2B5EF4-FFF2-40B4-BE49-F238E27FC236}">
                      <a16:creationId xmlns:a16="http://schemas.microsoft.com/office/drawing/2014/main" id="{95EA6AC9-E258-784F-91F2-D4A3045BE793}"/>
                    </a:ext>
                  </a:extLst>
                </p:cNvPr>
                <p:cNvSpPr/>
                <p:nvPr/>
              </p:nvSpPr>
              <p:spPr>
                <a:xfrm>
                  <a:off x="6238663" y="9781945"/>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p>
              </p:txBody>
            </p:sp>
          </mc:Choice>
          <mc:Fallback xmlns="">
            <p:sp>
              <p:nvSpPr>
                <p:cNvPr id="77" name="Rounded Rectangle 76">
                  <a:extLst>
                    <a:ext uri="{FF2B5EF4-FFF2-40B4-BE49-F238E27FC236}">
                      <a16:creationId xmlns:a16="http://schemas.microsoft.com/office/drawing/2014/main" id="{95EA6AC9-E258-784F-91F2-D4A3045BE793}"/>
                    </a:ext>
                  </a:extLst>
                </p:cNvPr>
                <p:cNvSpPr>
                  <a:spLocks noRot="1" noChangeAspect="1" noMove="1" noResize="1" noEditPoints="1" noAdjustHandles="1" noChangeArrowheads="1" noChangeShapeType="1" noTextEdit="1"/>
                </p:cNvSpPr>
                <p:nvPr/>
              </p:nvSpPr>
              <p:spPr>
                <a:xfrm>
                  <a:off x="6238663" y="9781945"/>
                  <a:ext cx="1423703" cy="204311"/>
                </a:xfrm>
                <a:prstGeom prst="roundRect">
                  <a:avLst/>
                </a:prstGeom>
                <a:blipFill>
                  <a:blip r:embed="rId17"/>
                  <a:stretch>
                    <a:fillRect l="-4386"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ounded Rectangle 77">
                  <a:extLst>
                    <a:ext uri="{FF2B5EF4-FFF2-40B4-BE49-F238E27FC236}">
                      <a16:creationId xmlns:a16="http://schemas.microsoft.com/office/drawing/2014/main" id="{D2BB1E6A-0C8A-474B-B7E7-61C5FFB20A31}"/>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78" name="Rounded Rectangle 77">
                  <a:extLst>
                    <a:ext uri="{FF2B5EF4-FFF2-40B4-BE49-F238E27FC236}">
                      <a16:creationId xmlns:a16="http://schemas.microsoft.com/office/drawing/2014/main" id="{D2BB1E6A-0C8A-474B-B7E7-61C5FFB20A31}"/>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8"/>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ounded Rectangle 78">
                  <a:extLst>
                    <a:ext uri="{FF2B5EF4-FFF2-40B4-BE49-F238E27FC236}">
                      <a16:creationId xmlns:a16="http://schemas.microsoft.com/office/drawing/2014/main" id="{792DA6BA-01AA-184E-A497-EF6CC733A448}"/>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9" name="Rounded Rectangle 78">
                  <a:extLst>
                    <a:ext uri="{FF2B5EF4-FFF2-40B4-BE49-F238E27FC236}">
                      <a16:creationId xmlns:a16="http://schemas.microsoft.com/office/drawing/2014/main" id="{792DA6BA-01AA-184E-A497-EF6CC733A448}"/>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9"/>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ounded Rectangle 79">
                  <a:extLst>
                    <a:ext uri="{FF2B5EF4-FFF2-40B4-BE49-F238E27FC236}">
                      <a16:creationId xmlns:a16="http://schemas.microsoft.com/office/drawing/2014/main" id="{F8A5E60F-AFF0-AD4B-BCE4-4F25362B3198}"/>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80" name="Rounded Rectangle 79">
                  <a:extLst>
                    <a:ext uri="{FF2B5EF4-FFF2-40B4-BE49-F238E27FC236}">
                      <a16:creationId xmlns:a16="http://schemas.microsoft.com/office/drawing/2014/main" id="{F8A5E60F-AFF0-AD4B-BCE4-4F25362B3198}"/>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20"/>
                  <a:stretch>
                    <a:fillRect l="-15625" b="-16667"/>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4475A9DA-0D69-2B4E-B312-F7846CAE9F6E}"/>
                  </a:ext>
                </a:extLst>
              </p:cNvPr>
              <p:cNvSpPr/>
              <p:nvPr/>
            </p:nvSpPr>
            <p:spPr>
              <a:xfrm>
                <a:off x="11484650"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82" name="Rectangle 81">
                <a:extLst>
                  <a:ext uri="{FF2B5EF4-FFF2-40B4-BE49-F238E27FC236}">
                    <a16:creationId xmlns:a16="http://schemas.microsoft.com/office/drawing/2014/main" id="{4475A9DA-0D69-2B4E-B312-F7846CAE9F6E}"/>
                  </a:ext>
                </a:extLst>
              </p:cNvPr>
              <p:cNvSpPr>
                <a:spLocks noRot="1" noChangeAspect="1" noMove="1" noResize="1" noEditPoints="1" noAdjustHandles="1" noChangeArrowheads="1" noChangeShapeType="1" noTextEdit="1"/>
              </p:cNvSpPr>
              <p:nvPr/>
            </p:nvSpPr>
            <p:spPr>
              <a:xfrm>
                <a:off x="11484650" y="3187231"/>
                <a:ext cx="384080"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A2356EF7-608A-FC49-BF21-6DEAC25403E0}"/>
                  </a:ext>
                </a:extLst>
              </p:cNvPr>
              <p:cNvSpPr/>
              <p:nvPr/>
            </p:nvSpPr>
            <p:spPr>
              <a:xfrm>
                <a:off x="11758822" y="4437496"/>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83" name="Rectangle 82">
                <a:extLst>
                  <a:ext uri="{FF2B5EF4-FFF2-40B4-BE49-F238E27FC236}">
                    <a16:creationId xmlns:a16="http://schemas.microsoft.com/office/drawing/2014/main" id="{A2356EF7-608A-FC49-BF21-6DEAC25403E0}"/>
                  </a:ext>
                </a:extLst>
              </p:cNvPr>
              <p:cNvSpPr>
                <a:spLocks noRot="1" noChangeAspect="1" noMove="1" noResize="1" noEditPoints="1" noAdjustHandles="1" noChangeArrowheads="1" noChangeShapeType="1" noTextEdit="1"/>
              </p:cNvSpPr>
              <p:nvPr/>
            </p:nvSpPr>
            <p:spPr>
              <a:xfrm>
                <a:off x="11758822" y="4437496"/>
                <a:ext cx="348044"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A791E712-EA60-E849-992F-D318D80B49A9}"/>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84" name="Rectangle 83">
                <a:extLst>
                  <a:ext uri="{FF2B5EF4-FFF2-40B4-BE49-F238E27FC236}">
                    <a16:creationId xmlns:a16="http://schemas.microsoft.com/office/drawing/2014/main" id="{A791E712-EA60-E849-992F-D318D80B49A9}"/>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AAB85C57-5BAD-F047-8650-CF68E917AE47}"/>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85" name="Rectangle 84">
                <a:extLst>
                  <a:ext uri="{FF2B5EF4-FFF2-40B4-BE49-F238E27FC236}">
                    <a16:creationId xmlns:a16="http://schemas.microsoft.com/office/drawing/2014/main" id="{AAB85C57-5BAD-F047-8650-CF68E917AE47}"/>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B989F099-F58F-B848-BE12-E3C67A83766F}"/>
                  </a:ext>
                </a:extLst>
              </p:cNvPr>
              <p:cNvSpPr/>
              <p:nvPr/>
            </p:nvSpPr>
            <p:spPr>
              <a:xfrm>
                <a:off x="11526664" y="3813849"/>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86" name="Rectangle 85">
                <a:extLst>
                  <a:ext uri="{FF2B5EF4-FFF2-40B4-BE49-F238E27FC236}">
                    <a16:creationId xmlns:a16="http://schemas.microsoft.com/office/drawing/2014/main" id="{B989F099-F58F-B848-BE12-E3C67A83766F}"/>
                  </a:ext>
                </a:extLst>
              </p:cNvPr>
              <p:cNvSpPr>
                <a:spLocks noRot="1" noChangeAspect="1" noMove="1" noResize="1" noEditPoints="1" noAdjustHandles="1" noChangeArrowheads="1" noChangeShapeType="1" noTextEdit="1"/>
              </p:cNvSpPr>
              <p:nvPr/>
            </p:nvSpPr>
            <p:spPr>
              <a:xfrm>
                <a:off x="11526664" y="3813849"/>
                <a:ext cx="384080"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5BD1CFD5-B268-2041-B354-077BD6DF65F4}"/>
                  </a:ext>
                </a:extLst>
              </p:cNvPr>
              <p:cNvSpPr/>
              <p:nvPr/>
            </p:nvSpPr>
            <p:spPr>
              <a:xfrm>
                <a:off x="11520686" y="5058548"/>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𝑖</m:t>
                          </m:r>
                        </m:sub>
                      </m:sSub>
                    </m:oMath>
                  </m:oMathPara>
                </a14:m>
                <a:endParaRPr lang="en-GB" sz="1200" dirty="0"/>
              </a:p>
            </p:txBody>
          </p:sp>
        </mc:Choice>
        <mc:Fallback xmlns="">
          <p:sp>
            <p:nvSpPr>
              <p:cNvPr id="87" name="Rectangle 86">
                <a:extLst>
                  <a:ext uri="{FF2B5EF4-FFF2-40B4-BE49-F238E27FC236}">
                    <a16:creationId xmlns:a16="http://schemas.microsoft.com/office/drawing/2014/main" id="{5BD1CFD5-B268-2041-B354-077BD6DF65F4}"/>
                  </a:ext>
                </a:extLst>
              </p:cNvPr>
              <p:cNvSpPr>
                <a:spLocks noRot="1" noChangeAspect="1" noMove="1" noResize="1" noEditPoints="1" noAdjustHandles="1" noChangeArrowheads="1" noChangeShapeType="1" noTextEdit="1"/>
              </p:cNvSpPr>
              <p:nvPr/>
            </p:nvSpPr>
            <p:spPr>
              <a:xfrm>
                <a:off x="11520686" y="5058548"/>
                <a:ext cx="348044"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1ADF5790-9AC6-DA48-9918-D54157070E67}"/>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88" name="Rectangle 87">
                <a:extLst>
                  <a:ext uri="{FF2B5EF4-FFF2-40B4-BE49-F238E27FC236}">
                    <a16:creationId xmlns:a16="http://schemas.microsoft.com/office/drawing/2014/main" id="{1ADF5790-9AC6-DA48-9918-D54157070E67}"/>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DC52D263-60A9-3D4F-8472-C19FDB2AF57E}"/>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89" name="Rectangle 88">
                <a:extLst>
                  <a:ext uri="{FF2B5EF4-FFF2-40B4-BE49-F238E27FC236}">
                    <a16:creationId xmlns:a16="http://schemas.microsoft.com/office/drawing/2014/main" id="{DC52D263-60A9-3D4F-8472-C19FDB2AF57E}"/>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8"/>
                <a:stretch>
                  <a:fillRect/>
                </a:stretch>
              </a:blipFill>
            </p:spPr>
            <p:txBody>
              <a:bodyPr/>
              <a:lstStyle/>
              <a:p>
                <a:r>
                  <a:rPr lang="en-GB">
                    <a:noFill/>
                  </a:rPr>
                  <a:t> </a:t>
                </a:r>
              </a:p>
            </p:txBody>
          </p:sp>
        </mc:Fallback>
      </mc:AlternateContent>
      <p:cxnSp>
        <p:nvCxnSpPr>
          <p:cNvPr id="70" name="Straight Arrow Connector 69">
            <a:extLst>
              <a:ext uri="{FF2B5EF4-FFF2-40B4-BE49-F238E27FC236}">
                <a16:creationId xmlns:a16="http://schemas.microsoft.com/office/drawing/2014/main" id="{ABE08EEA-21AD-9546-8ECD-CD8F31C806F6}"/>
              </a:ext>
            </a:extLst>
          </p:cNvPr>
          <p:cNvCxnSpPr>
            <a:cxnSpLocks/>
          </p:cNvCxnSpPr>
          <p:nvPr/>
        </p:nvCxnSpPr>
        <p:spPr>
          <a:xfrm flipH="1" flipV="1">
            <a:off x="6781253" y="4690180"/>
            <a:ext cx="1" cy="975360"/>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5F1EE25-6949-2E4A-8C91-58CA57E84AED}"/>
              </a:ext>
            </a:extLst>
          </p:cNvPr>
          <p:cNvCxnSpPr>
            <a:cxnSpLocks/>
          </p:cNvCxnSpPr>
          <p:nvPr/>
        </p:nvCxnSpPr>
        <p:spPr>
          <a:xfrm flipH="1" flipV="1">
            <a:off x="10899674" y="4690180"/>
            <a:ext cx="1" cy="975360"/>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4D154B3-44AE-7844-BCC9-8959EA55E83F}"/>
              </a:ext>
            </a:extLst>
          </p:cNvPr>
          <p:cNvCxnSpPr>
            <a:cxnSpLocks/>
          </p:cNvCxnSpPr>
          <p:nvPr/>
        </p:nvCxnSpPr>
        <p:spPr>
          <a:xfrm flipH="1" flipV="1">
            <a:off x="9735068" y="4690180"/>
            <a:ext cx="1" cy="975360"/>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3184CA5-4022-B346-813B-730D4A3A637E}"/>
              </a:ext>
            </a:extLst>
          </p:cNvPr>
          <p:cNvCxnSpPr>
            <a:cxnSpLocks/>
          </p:cNvCxnSpPr>
          <p:nvPr/>
        </p:nvCxnSpPr>
        <p:spPr>
          <a:xfrm flipH="1" flipV="1">
            <a:off x="8596317" y="4690180"/>
            <a:ext cx="1" cy="975360"/>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481D643-58B2-834F-8F14-669931806953}"/>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5652EAC5-E33F-44D6-88BC-D6736C223BDA}"/>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ABB7088C-0C35-2457-31CA-AF247DA4C10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DA760795-2885-4BF5-B292-788DAD44C981}"/>
              </a:ext>
            </a:extLst>
          </p:cNvPr>
          <p:cNvSpPr>
            <a:spLocks noGrp="1"/>
          </p:cNvSpPr>
          <p:nvPr>
            <p:ph type="sldNum" sz="quarter" idx="11"/>
          </p:nvPr>
        </p:nvSpPr>
        <p:spPr/>
        <p:txBody>
          <a:bodyPr/>
          <a:lstStyle/>
          <a:p>
            <a:fld id="{EB1502E6-D9AE-3544-B6D5-378AAA0B915F}" type="slidenum">
              <a:rPr lang="de-DE" altLang="de-DE" smtClean="0"/>
              <a:pPr/>
              <a:t>30</a:t>
            </a:fld>
            <a:endParaRPr lang="de-DE" altLang="de-DE" dirty="0"/>
          </a:p>
        </p:txBody>
      </p:sp>
    </p:spTree>
    <p:extLst>
      <p:ext uri="{BB962C8B-B14F-4D97-AF65-F5344CB8AC3E}">
        <p14:creationId xmlns:p14="http://schemas.microsoft.com/office/powerpoint/2010/main" val="3868832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sz="2200" dirty="0"/>
                  <a:t>Consider leaf parcluster with local model </a:t>
                </a:r>
                <a14:m>
                  <m:oMath xmlns:m="http://schemas.openxmlformats.org/officeDocument/2006/math">
                    <m:d>
                      <m:dPr>
                        <m:begChr m:val="{"/>
                        <m:endChr m:val="}"/>
                        <m:ctrlPr>
                          <a:rPr lang="de-DE" sz="2200" b="0" i="1" smtClean="0">
                            <a:latin typeface="Cambria Math" panose="02040503050406030204" pitchFamily="18" charset="0"/>
                          </a:rPr>
                        </m:ctrlPr>
                      </m:dPr>
                      <m:e>
                        <m:sSub>
                          <m:sSubPr>
                            <m:ctrlPr>
                              <a:rPr lang="de-DE" sz="2200" i="1">
                                <a:latin typeface="Cambria Math" panose="02040503050406030204" pitchFamily="18" charset="0"/>
                              </a:rPr>
                            </m:ctrlPr>
                          </m:sSubPr>
                          <m:e>
                            <m:r>
                              <a:rPr lang="de-DE" sz="2200" i="1">
                                <a:latin typeface="Cambria Math" panose="02040503050406030204" pitchFamily="18" charset="0"/>
                              </a:rPr>
                              <m:t>𝑔</m:t>
                            </m:r>
                          </m:e>
                          <m:sub>
                            <m:r>
                              <a:rPr lang="de-DE" sz="2200" b="0" i="1" smtClean="0">
                                <a:latin typeface="Cambria Math" panose="02040503050406030204" pitchFamily="18" charset="0"/>
                              </a:rPr>
                              <m:t>1</m:t>
                            </m:r>
                          </m:sub>
                        </m:sSub>
                      </m:e>
                    </m:d>
                  </m:oMath>
                </a14:m>
                <a:endParaRPr lang="de-DE" sz="2200" b="0" dirty="0"/>
              </a:p>
              <a:p>
                <a:pPr lvl="1"/>
                <a:r>
                  <a:rPr lang="en-GB" sz="2200" dirty="0"/>
                  <a:t>Let us call it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endParaRPr lang="en-GB" sz="2200" dirty="0"/>
              </a:p>
              <a:p>
                <a:pPr lvl="1"/>
                <a:r>
                  <a:rPr lang="en-GB" sz="2200" dirty="0"/>
                  <a:t>Merge </a:t>
                </a:r>
                <a:r>
                  <a:rPr lang="en-GB" sz="2200" dirty="0">
                    <a:solidFill>
                      <a:schemeClr val="accent1"/>
                    </a:solidFill>
                  </a:rPr>
                  <a:t>inbound</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b="0" i="1" smtClean="0">
                            <a:latin typeface="Cambria Math" panose="02040503050406030204" pitchFamily="18" charset="0"/>
                          </a:rPr>
                          <m:t>𝑖</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endParaRPr lang="en-GB" sz="2200"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4737D5C-C2FD-6E48-94A3-E054732B8D8B}"/>
                  </a:ext>
                </a:extLst>
              </p:cNvPr>
              <p:cNvSpPr/>
              <p:nvPr/>
            </p:nvSpPr>
            <p:spPr>
              <a:xfrm>
                <a:off x="11563204" y="5386030"/>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5" name="Rectangle 4">
                <a:extLst>
                  <a:ext uri="{FF2B5EF4-FFF2-40B4-BE49-F238E27FC236}">
                    <a16:creationId xmlns:a16="http://schemas.microsoft.com/office/drawing/2014/main" id="{44737D5C-C2FD-6E48-94A3-E054732B8D8B}"/>
                  </a:ext>
                </a:extLst>
              </p:cNvPr>
              <p:cNvSpPr>
                <a:spLocks noRot="1" noChangeAspect="1" noMove="1" noResize="1" noEditPoints="1" noAdjustHandles="1" noChangeArrowheads="1" noChangeShapeType="1" noTextEdit="1"/>
              </p:cNvSpPr>
              <p:nvPr/>
            </p:nvSpPr>
            <p:spPr>
              <a:xfrm>
                <a:off x="11563204" y="5386030"/>
                <a:ext cx="483850" cy="369332"/>
              </a:xfrm>
              <a:prstGeom prst="rect">
                <a:avLst/>
              </a:prstGeom>
              <a:blipFill>
                <a:blip r:embed="rId3"/>
                <a:stretch>
                  <a:fillRect/>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A7F29101-BBD2-B14A-BD20-474807022A44}"/>
              </a:ext>
            </a:extLst>
          </p:cNvPr>
          <p:cNvGrpSpPr/>
          <p:nvPr/>
        </p:nvGrpSpPr>
        <p:grpSpPr>
          <a:xfrm>
            <a:off x="5933062" y="2541500"/>
            <a:ext cx="5898613" cy="3400004"/>
            <a:chOff x="1990652" y="6858000"/>
            <a:chExt cx="5898613" cy="3400004"/>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140A10CB-44BB-1C4C-89DD-F4F117B5E292}"/>
                    </a:ext>
                  </a:extLst>
                </p:cNvPr>
                <p:cNvSpPr/>
                <p:nvPr/>
              </p:nvSpPr>
              <p:spPr>
                <a:xfrm>
                  <a:off x="6716966" y="988564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7" name="Rectangle 46">
                  <a:extLst>
                    <a:ext uri="{FF2B5EF4-FFF2-40B4-BE49-F238E27FC236}">
                      <a16:creationId xmlns:a16="http://schemas.microsoft.com/office/drawing/2014/main" id="{140A10CB-44BB-1C4C-89DD-F4F117B5E292}"/>
                    </a:ext>
                  </a:extLst>
                </p:cNvPr>
                <p:cNvSpPr>
                  <a:spLocks noRot="1" noChangeAspect="1" noMove="1" noResize="1" noEditPoints="1" noAdjustHandles="1" noChangeArrowheads="1" noChangeShapeType="1" noTextEdit="1"/>
                </p:cNvSpPr>
                <p:nvPr/>
              </p:nvSpPr>
              <p:spPr>
                <a:xfrm>
                  <a:off x="6716966" y="9885643"/>
                  <a:ext cx="472758" cy="369012"/>
                </a:xfrm>
                <a:prstGeom prst="rect">
                  <a:avLst/>
                </a:prstGeom>
                <a:blipFill>
                  <a:blip r:embed="rId4"/>
                  <a:stretch>
                    <a:fillRect b="-3333"/>
                  </a:stretch>
                </a:blipFill>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A95E32AB-424B-A644-BA30-72299C2033C0}"/>
                </a:ext>
              </a:extLst>
            </p:cNvPr>
            <p:cNvCxnSpPr>
              <a:cxnSpLocks/>
              <a:stCxn id="74" idx="0"/>
              <a:endCxn id="56"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12FA1E-FC59-D348-9D52-AEA86BC68624}"/>
                </a:ext>
              </a:extLst>
            </p:cNvPr>
            <p:cNvCxnSpPr>
              <a:cxnSpLocks/>
              <a:stCxn id="75" idx="0"/>
              <a:endCxn id="58" idx="2"/>
            </p:cNvCxnSpPr>
            <p:nvPr/>
          </p:nvCxnSpPr>
          <p:spPr>
            <a:xfrm flipV="1">
              <a:off x="6950515" y="9616948"/>
              <a:ext cx="2831" cy="16499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972ADD-12BC-344D-8AD5-AEE4DBBB458E}"/>
                </a:ext>
              </a:extLst>
            </p:cNvPr>
            <p:cNvCxnSpPr>
              <a:cxnSpLocks/>
              <a:stCxn id="58" idx="0"/>
              <a:endCxn id="60"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085557D-886D-F342-ADA3-EC5691BF92BE}"/>
                </a:ext>
              </a:extLst>
            </p:cNvPr>
            <p:cNvCxnSpPr>
              <a:cxnSpLocks/>
              <a:stCxn id="59" idx="0"/>
              <a:endCxn id="55"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B69D13-DF2C-7542-8CE1-8EB644A5F8AF}"/>
                </a:ext>
              </a:extLst>
            </p:cNvPr>
            <p:cNvCxnSpPr>
              <a:cxnSpLocks/>
              <a:stCxn id="61" idx="0"/>
              <a:endCxn id="55"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23CF8341-186F-9A44-8952-ECE33DC0591D}"/>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53" name="Rectangle 52">
                  <a:extLst>
                    <a:ext uri="{FF2B5EF4-FFF2-40B4-BE49-F238E27FC236}">
                      <a16:creationId xmlns:a16="http://schemas.microsoft.com/office/drawing/2014/main" id="{23CF8341-186F-9A44-8952-ECE33DC0591D}"/>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54" name="Straight Connector 53">
              <a:extLst>
                <a:ext uri="{FF2B5EF4-FFF2-40B4-BE49-F238E27FC236}">
                  <a16:creationId xmlns:a16="http://schemas.microsoft.com/office/drawing/2014/main" id="{A2B844E1-687A-734F-B75C-7A3264FA6EEE}"/>
                </a:ext>
              </a:extLst>
            </p:cNvPr>
            <p:cNvCxnSpPr>
              <a:cxnSpLocks/>
              <a:stCxn id="78" idx="0"/>
              <a:endCxn id="55"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7E64BE5B-A2EB-8F49-B887-27D6E0EE783D}"/>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55" name="Rounded Rectangle 54">
                  <a:extLst>
                    <a:ext uri="{FF2B5EF4-FFF2-40B4-BE49-F238E27FC236}">
                      <a16:creationId xmlns:a16="http://schemas.microsoft.com/office/drawing/2014/main" id="{7E64BE5B-A2EB-8F49-B887-27D6E0EE783D}"/>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6"/>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6B363579-AD5F-1E43-9911-5C9D561D7C5A}"/>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6B363579-AD5F-1E43-9911-5C9D561D7C5A}"/>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B15808DD-F40C-EF43-BB52-3D2CF2C146A0}"/>
                    </a:ext>
                  </a:extLst>
                </p:cNvPr>
                <p:cNvSpPr/>
                <p:nvPr/>
              </p:nvSpPr>
              <p:spPr>
                <a:xfrm>
                  <a:off x="6241494" y="8168233"/>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7" name="Rounded Rectangle 56">
                  <a:extLst>
                    <a:ext uri="{FF2B5EF4-FFF2-40B4-BE49-F238E27FC236}">
                      <a16:creationId xmlns:a16="http://schemas.microsoft.com/office/drawing/2014/main" id="{B15808DD-F40C-EF43-BB52-3D2CF2C146A0}"/>
                    </a:ext>
                  </a:extLst>
                </p:cNvPr>
                <p:cNvSpPr>
                  <a:spLocks noRot="1" noChangeAspect="1" noMove="1" noResize="1" noEditPoints="1" noAdjustHandles="1" noChangeArrowheads="1" noChangeShapeType="1" noTextEdit="1"/>
                </p:cNvSpPr>
                <p:nvPr/>
              </p:nvSpPr>
              <p:spPr>
                <a:xfrm>
                  <a:off x="6241494" y="8168233"/>
                  <a:ext cx="1423703" cy="204311"/>
                </a:xfrm>
                <a:prstGeom prst="roundRect">
                  <a:avLst/>
                </a:prstGeom>
                <a:blipFill>
                  <a:blip r:embed="rId8"/>
                  <a:stretch>
                    <a:fillRect l="-3509"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ounded Rectangle 57">
                  <a:extLst>
                    <a:ext uri="{FF2B5EF4-FFF2-40B4-BE49-F238E27FC236}">
                      <a16:creationId xmlns:a16="http://schemas.microsoft.com/office/drawing/2014/main" id="{D57787D4-0262-DF40-9169-6BB2C41AE400}"/>
                    </a:ext>
                  </a:extLst>
                </p:cNvPr>
                <p:cNvSpPr/>
                <p:nvPr/>
              </p:nvSpPr>
              <p:spPr>
                <a:xfrm>
                  <a:off x="6241494" y="9412637"/>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8" name="Rounded Rectangle 57">
                  <a:extLst>
                    <a:ext uri="{FF2B5EF4-FFF2-40B4-BE49-F238E27FC236}">
                      <a16:creationId xmlns:a16="http://schemas.microsoft.com/office/drawing/2014/main" id="{D57787D4-0262-DF40-9169-6BB2C41AE400}"/>
                    </a:ext>
                  </a:extLst>
                </p:cNvPr>
                <p:cNvSpPr>
                  <a:spLocks noRot="1" noChangeAspect="1" noMove="1" noResize="1" noEditPoints="1" noAdjustHandles="1" noChangeArrowheads="1" noChangeShapeType="1" noTextEdit="1"/>
                </p:cNvSpPr>
                <p:nvPr/>
              </p:nvSpPr>
              <p:spPr>
                <a:xfrm>
                  <a:off x="6241494" y="9412637"/>
                  <a:ext cx="1423703" cy="204311"/>
                </a:xfrm>
                <a:prstGeom prst="roundRect">
                  <a:avLst/>
                </a:prstGeom>
                <a:blipFill>
                  <a:blip r:embed="rId9"/>
                  <a:stretch>
                    <a:fillRect l="-350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74E0F16-AA50-FB48-9331-84F2FDE58BCA}"/>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59" name="TextBox 58">
                  <a:extLst>
                    <a:ext uri="{FF2B5EF4-FFF2-40B4-BE49-F238E27FC236}">
                      <a16:creationId xmlns:a16="http://schemas.microsoft.com/office/drawing/2014/main" id="{874E0F16-AA50-FB48-9331-84F2FDE58BCA}"/>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10"/>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3AA9ED0-7E74-0A45-A69E-FFC03BC67798}"/>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60" name="TextBox 59">
                  <a:extLst>
                    <a:ext uri="{FF2B5EF4-FFF2-40B4-BE49-F238E27FC236}">
                      <a16:creationId xmlns:a16="http://schemas.microsoft.com/office/drawing/2014/main" id="{23AA9ED0-7E74-0A45-A69E-FFC03BC67798}"/>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1"/>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78B178D-49C0-2344-8ECD-8D92470D1CF5}"/>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61" name="TextBox 60">
                  <a:extLst>
                    <a:ext uri="{FF2B5EF4-FFF2-40B4-BE49-F238E27FC236}">
                      <a16:creationId xmlns:a16="http://schemas.microsoft.com/office/drawing/2014/main" id="{D78B178D-49C0-2344-8ECD-8D92470D1CF5}"/>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2"/>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62" name="Straight Connector 61">
              <a:extLst>
                <a:ext uri="{FF2B5EF4-FFF2-40B4-BE49-F238E27FC236}">
                  <a16:creationId xmlns:a16="http://schemas.microsoft.com/office/drawing/2014/main" id="{113D7134-59B2-854C-A2E9-02164FD1B539}"/>
                </a:ext>
              </a:extLst>
            </p:cNvPr>
            <p:cNvCxnSpPr>
              <a:cxnSpLocks/>
              <a:stCxn id="69" idx="0"/>
              <a:endCxn id="56"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18ED168-8E23-2349-9571-397E8AFB4A35}"/>
                </a:ext>
              </a:extLst>
            </p:cNvPr>
            <p:cNvCxnSpPr>
              <a:cxnSpLocks/>
              <a:stCxn id="56" idx="0"/>
              <a:endCxn id="61"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1A7ED1A-03A3-B24D-9224-CCD263AFDB55}"/>
                </a:ext>
              </a:extLst>
            </p:cNvPr>
            <p:cNvCxnSpPr>
              <a:cxnSpLocks/>
              <a:stCxn id="60" idx="0"/>
              <a:endCxn id="57" idx="2"/>
            </p:cNvCxnSpPr>
            <p:nvPr/>
          </p:nvCxnSpPr>
          <p:spPr>
            <a:xfrm flipV="1">
              <a:off x="6951762" y="8372544"/>
              <a:ext cx="1584"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6E8B797-C940-1E4B-AEFA-F21E6D95890A}"/>
                </a:ext>
              </a:extLst>
            </p:cNvPr>
            <p:cNvCxnSpPr>
              <a:cxnSpLocks/>
              <a:stCxn id="57" idx="0"/>
              <a:endCxn id="59" idx="2"/>
            </p:cNvCxnSpPr>
            <p:nvPr/>
          </p:nvCxnSpPr>
          <p:spPr>
            <a:xfrm flipH="1" flipV="1">
              <a:off x="6951758" y="7755263"/>
              <a:ext cx="1588"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811F1A3F-A793-484F-A7AF-FFF19B549F0B}"/>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66" name="Rectangle 65">
                  <a:extLst>
                    <a:ext uri="{FF2B5EF4-FFF2-40B4-BE49-F238E27FC236}">
                      <a16:creationId xmlns:a16="http://schemas.microsoft.com/office/drawing/2014/main" id="{811F1A3F-A793-484F-A7AF-FFF19B549F0B}"/>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3"/>
                  <a:stretch>
                    <a:fillRect b="-3333"/>
                  </a:stretch>
                </a:blipFill>
              </p:spPr>
              <p:txBody>
                <a:bodyPr/>
                <a:lstStyle/>
                <a:p>
                  <a:r>
                    <a:rPr lang="en-GB">
                      <a:noFill/>
                    </a:rPr>
                    <a:t> </a:t>
                  </a:r>
                </a:p>
              </p:txBody>
            </p:sp>
          </mc:Fallback>
        </mc:AlternateContent>
        <p:cxnSp>
          <p:nvCxnSpPr>
            <p:cNvPr id="67" name="Straight Connector 66">
              <a:extLst>
                <a:ext uri="{FF2B5EF4-FFF2-40B4-BE49-F238E27FC236}">
                  <a16:creationId xmlns:a16="http://schemas.microsoft.com/office/drawing/2014/main" id="{847FFED3-0CD5-AA4A-8883-F2F67AE59A24}"/>
                </a:ext>
              </a:extLst>
            </p:cNvPr>
            <p:cNvCxnSpPr>
              <a:cxnSpLocks/>
              <a:stCxn id="76" idx="0"/>
              <a:endCxn id="69"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ounded Rectangle 68">
                  <a:extLst>
                    <a:ext uri="{FF2B5EF4-FFF2-40B4-BE49-F238E27FC236}">
                      <a16:creationId xmlns:a16="http://schemas.microsoft.com/office/drawing/2014/main" id="{920A9596-0855-4A49-85C7-81F491F8A2AC}"/>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9" name="Rounded Rectangle 68">
                  <a:extLst>
                    <a:ext uri="{FF2B5EF4-FFF2-40B4-BE49-F238E27FC236}">
                      <a16:creationId xmlns:a16="http://schemas.microsoft.com/office/drawing/2014/main" id="{920A9596-0855-4A49-85C7-81F491F8A2AC}"/>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4"/>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5AA0F549-4C9E-364B-9A5B-E365CA147A90}"/>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70" name="Rectangle 69">
                  <a:extLst>
                    <a:ext uri="{FF2B5EF4-FFF2-40B4-BE49-F238E27FC236}">
                      <a16:creationId xmlns:a16="http://schemas.microsoft.com/office/drawing/2014/main" id="{5AA0F549-4C9E-364B-9A5B-E365CA147A90}"/>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5"/>
                  <a:stretch>
                    <a:fillRect b="-3333"/>
                  </a:stretch>
                </a:blipFill>
              </p:spPr>
              <p:txBody>
                <a:bodyPr/>
                <a:lstStyle/>
                <a:p>
                  <a:r>
                    <a:rPr lang="en-GB">
                      <a:noFill/>
                    </a:rPr>
                    <a:t> </a:t>
                  </a:r>
                </a:p>
              </p:txBody>
            </p:sp>
          </mc:Fallback>
        </mc:AlternateContent>
        <p:cxnSp>
          <p:nvCxnSpPr>
            <p:cNvPr id="71" name="Straight Connector 70">
              <a:extLst>
                <a:ext uri="{FF2B5EF4-FFF2-40B4-BE49-F238E27FC236}">
                  <a16:creationId xmlns:a16="http://schemas.microsoft.com/office/drawing/2014/main" id="{2B112320-23DC-314B-B060-7241BF131B88}"/>
                </a:ext>
              </a:extLst>
            </p:cNvPr>
            <p:cNvCxnSpPr>
              <a:cxnSpLocks/>
              <a:stCxn id="77" idx="0"/>
              <a:endCxn id="73"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7E77233-C24A-E846-8ED6-9BDBCA6C7EB0}"/>
                </a:ext>
              </a:extLst>
            </p:cNvPr>
            <p:cNvCxnSpPr>
              <a:cxnSpLocks/>
              <a:stCxn id="73" idx="0"/>
              <a:endCxn id="74"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1AB541E7-6F33-CF4D-9674-741075DCB721}"/>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3" name="Rounded Rectangle 72">
                  <a:extLst>
                    <a:ext uri="{FF2B5EF4-FFF2-40B4-BE49-F238E27FC236}">
                      <a16:creationId xmlns:a16="http://schemas.microsoft.com/office/drawing/2014/main" id="{1AB541E7-6F33-CF4D-9674-741075DCB721}"/>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6"/>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F97527C-2BE3-D548-B3FF-443188C0C034}"/>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F97527C-2BE3-D548-B3FF-443188C0C034}"/>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7"/>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ounded Rectangle 74">
                  <a:extLst>
                    <a:ext uri="{FF2B5EF4-FFF2-40B4-BE49-F238E27FC236}">
                      <a16:creationId xmlns:a16="http://schemas.microsoft.com/office/drawing/2014/main" id="{B2FE5E21-702E-6143-8262-A19841AC54C1}"/>
                    </a:ext>
                  </a:extLst>
                </p:cNvPr>
                <p:cNvSpPr/>
                <p:nvPr/>
              </p:nvSpPr>
              <p:spPr>
                <a:xfrm>
                  <a:off x="6238663" y="9781945"/>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p>
              </p:txBody>
            </p:sp>
          </mc:Choice>
          <mc:Fallback xmlns="">
            <p:sp>
              <p:nvSpPr>
                <p:cNvPr id="75" name="Rounded Rectangle 74">
                  <a:extLst>
                    <a:ext uri="{FF2B5EF4-FFF2-40B4-BE49-F238E27FC236}">
                      <a16:creationId xmlns:a16="http://schemas.microsoft.com/office/drawing/2014/main" id="{B2FE5E21-702E-6143-8262-A19841AC54C1}"/>
                    </a:ext>
                  </a:extLst>
                </p:cNvPr>
                <p:cNvSpPr>
                  <a:spLocks noRot="1" noChangeAspect="1" noMove="1" noResize="1" noEditPoints="1" noAdjustHandles="1" noChangeArrowheads="1" noChangeShapeType="1" noTextEdit="1"/>
                </p:cNvSpPr>
                <p:nvPr/>
              </p:nvSpPr>
              <p:spPr>
                <a:xfrm>
                  <a:off x="6238663" y="9781945"/>
                  <a:ext cx="1423703" cy="204311"/>
                </a:xfrm>
                <a:prstGeom prst="roundRect">
                  <a:avLst/>
                </a:prstGeom>
                <a:blipFill>
                  <a:blip r:embed="rId18"/>
                  <a:stretch>
                    <a:fillRect l="-4386"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ounded Rectangle 75">
                  <a:extLst>
                    <a:ext uri="{FF2B5EF4-FFF2-40B4-BE49-F238E27FC236}">
                      <a16:creationId xmlns:a16="http://schemas.microsoft.com/office/drawing/2014/main" id="{8B3C51FD-F99F-FA49-9C40-F2410A1AB02F}"/>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76" name="Rounded Rectangle 75">
                  <a:extLst>
                    <a:ext uri="{FF2B5EF4-FFF2-40B4-BE49-F238E27FC236}">
                      <a16:creationId xmlns:a16="http://schemas.microsoft.com/office/drawing/2014/main" id="{8B3C51FD-F99F-FA49-9C40-F2410A1AB02F}"/>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9"/>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ounded Rectangle 76">
                  <a:extLst>
                    <a:ext uri="{FF2B5EF4-FFF2-40B4-BE49-F238E27FC236}">
                      <a16:creationId xmlns:a16="http://schemas.microsoft.com/office/drawing/2014/main" id="{107A1BCB-A257-1842-B3C4-57BED51DC85A}"/>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7" name="Rounded Rectangle 76">
                  <a:extLst>
                    <a:ext uri="{FF2B5EF4-FFF2-40B4-BE49-F238E27FC236}">
                      <a16:creationId xmlns:a16="http://schemas.microsoft.com/office/drawing/2014/main" id="{107A1BCB-A257-1842-B3C4-57BED51DC85A}"/>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20"/>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ounded Rectangle 77">
                  <a:extLst>
                    <a:ext uri="{FF2B5EF4-FFF2-40B4-BE49-F238E27FC236}">
                      <a16:creationId xmlns:a16="http://schemas.microsoft.com/office/drawing/2014/main" id="{C45F80C3-FF6A-2C49-A563-AFC96154A9A6}"/>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78" name="Rounded Rectangle 77">
                  <a:extLst>
                    <a:ext uri="{FF2B5EF4-FFF2-40B4-BE49-F238E27FC236}">
                      <a16:creationId xmlns:a16="http://schemas.microsoft.com/office/drawing/2014/main" id="{C45F80C3-FF6A-2C49-A563-AFC96154A9A6}"/>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21"/>
                  <a:stretch>
                    <a:fillRect l="-15625" b="-16667"/>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9BF1F3FD-CC19-5C4A-810F-69152040306B}"/>
                  </a:ext>
                </a:extLst>
              </p:cNvPr>
              <p:cNvSpPr/>
              <p:nvPr/>
            </p:nvSpPr>
            <p:spPr>
              <a:xfrm>
                <a:off x="11484650"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79" name="Rectangle 78">
                <a:extLst>
                  <a:ext uri="{FF2B5EF4-FFF2-40B4-BE49-F238E27FC236}">
                    <a16:creationId xmlns:a16="http://schemas.microsoft.com/office/drawing/2014/main" id="{9BF1F3FD-CC19-5C4A-810F-69152040306B}"/>
                  </a:ext>
                </a:extLst>
              </p:cNvPr>
              <p:cNvSpPr>
                <a:spLocks noRot="1" noChangeAspect="1" noMove="1" noResize="1" noEditPoints="1" noAdjustHandles="1" noChangeArrowheads="1" noChangeShapeType="1" noTextEdit="1"/>
              </p:cNvSpPr>
              <p:nvPr/>
            </p:nvSpPr>
            <p:spPr>
              <a:xfrm>
                <a:off x="11484650" y="3187231"/>
                <a:ext cx="384080"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93E01E5B-35B2-4B41-80E4-63F654CB5D0E}"/>
                  </a:ext>
                </a:extLst>
              </p:cNvPr>
              <p:cNvSpPr/>
              <p:nvPr/>
            </p:nvSpPr>
            <p:spPr>
              <a:xfrm>
                <a:off x="11758822" y="4437496"/>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80" name="Rectangle 79">
                <a:extLst>
                  <a:ext uri="{FF2B5EF4-FFF2-40B4-BE49-F238E27FC236}">
                    <a16:creationId xmlns:a16="http://schemas.microsoft.com/office/drawing/2014/main" id="{93E01E5B-35B2-4B41-80E4-63F654CB5D0E}"/>
                  </a:ext>
                </a:extLst>
              </p:cNvPr>
              <p:cNvSpPr>
                <a:spLocks noRot="1" noChangeAspect="1" noMove="1" noResize="1" noEditPoints="1" noAdjustHandles="1" noChangeArrowheads="1" noChangeShapeType="1" noTextEdit="1"/>
              </p:cNvSpPr>
              <p:nvPr/>
            </p:nvSpPr>
            <p:spPr>
              <a:xfrm>
                <a:off x="11758822" y="4437496"/>
                <a:ext cx="348044"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1B4C4476-4BA7-0644-9A01-929D418C9805}"/>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81" name="Rectangle 80">
                <a:extLst>
                  <a:ext uri="{FF2B5EF4-FFF2-40B4-BE49-F238E27FC236}">
                    <a16:creationId xmlns:a16="http://schemas.microsoft.com/office/drawing/2014/main" id="{1B4C4476-4BA7-0644-9A01-929D418C9805}"/>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3C42733E-3F10-1348-88C1-1C800A7736D7}"/>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82" name="Rectangle 81">
                <a:extLst>
                  <a:ext uri="{FF2B5EF4-FFF2-40B4-BE49-F238E27FC236}">
                    <a16:creationId xmlns:a16="http://schemas.microsoft.com/office/drawing/2014/main" id="{3C42733E-3F10-1348-88C1-1C800A7736D7}"/>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E943ECA6-B40C-954F-A57C-2B5B0D3D6CA6}"/>
                  </a:ext>
                </a:extLst>
              </p:cNvPr>
              <p:cNvSpPr/>
              <p:nvPr/>
            </p:nvSpPr>
            <p:spPr>
              <a:xfrm>
                <a:off x="11526664" y="3813849"/>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83" name="Rectangle 82">
                <a:extLst>
                  <a:ext uri="{FF2B5EF4-FFF2-40B4-BE49-F238E27FC236}">
                    <a16:creationId xmlns:a16="http://schemas.microsoft.com/office/drawing/2014/main" id="{E943ECA6-B40C-954F-A57C-2B5B0D3D6CA6}"/>
                  </a:ext>
                </a:extLst>
              </p:cNvPr>
              <p:cNvSpPr>
                <a:spLocks noRot="1" noChangeAspect="1" noMove="1" noResize="1" noEditPoints="1" noAdjustHandles="1" noChangeArrowheads="1" noChangeShapeType="1" noTextEdit="1"/>
              </p:cNvSpPr>
              <p:nvPr/>
            </p:nvSpPr>
            <p:spPr>
              <a:xfrm>
                <a:off x="11526664" y="3813849"/>
                <a:ext cx="384080"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CD768E58-DC2A-C646-A35E-BF2C6DF19C56}"/>
                  </a:ext>
                </a:extLst>
              </p:cNvPr>
              <p:cNvSpPr/>
              <p:nvPr/>
            </p:nvSpPr>
            <p:spPr>
              <a:xfrm>
                <a:off x="11520686" y="5058548"/>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𝑖</m:t>
                          </m:r>
                        </m:sub>
                      </m:sSub>
                    </m:oMath>
                  </m:oMathPara>
                </a14:m>
                <a:endParaRPr lang="en-GB" sz="1200" dirty="0"/>
              </a:p>
            </p:txBody>
          </p:sp>
        </mc:Choice>
        <mc:Fallback xmlns="">
          <p:sp>
            <p:nvSpPr>
              <p:cNvPr id="84" name="Rectangle 83">
                <a:extLst>
                  <a:ext uri="{FF2B5EF4-FFF2-40B4-BE49-F238E27FC236}">
                    <a16:creationId xmlns:a16="http://schemas.microsoft.com/office/drawing/2014/main" id="{CD768E58-DC2A-C646-A35E-BF2C6DF19C56}"/>
                  </a:ext>
                </a:extLst>
              </p:cNvPr>
              <p:cNvSpPr>
                <a:spLocks noRot="1" noChangeAspect="1" noMove="1" noResize="1" noEditPoints="1" noAdjustHandles="1" noChangeArrowheads="1" noChangeShapeType="1" noTextEdit="1"/>
              </p:cNvSpPr>
              <p:nvPr/>
            </p:nvSpPr>
            <p:spPr>
              <a:xfrm>
                <a:off x="11520686" y="5058548"/>
                <a:ext cx="348044" cy="276999"/>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26593380-0358-B242-9A60-C4E5937FB522}"/>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85" name="Rectangle 84">
                <a:extLst>
                  <a:ext uri="{FF2B5EF4-FFF2-40B4-BE49-F238E27FC236}">
                    <a16:creationId xmlns:a16="http://schemas.microsoft.com/office/drawing/2014/main" id="{26593380-0358-B242-9A60-C4E5937FB522}"/>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C370FD9E-3FF1-064E-A672-3DCADB7A4D97}"/>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86" name="Rectangle 85">
                <a:extLst>
                  <a:ext uri="{FF2B5EF4-FFF2-40B4-BE49-F238E27FC236}">
                    <a16:creationId xmlns:a16="http://schemas.microsoft.com/office/drawing/2014/main" id="{C370FD9E-3FF1-064E-A672-3DCADB7A4D97}"/>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9"/>
                <a:stretch>
                  <a:fillRect/>
                </a:stretch>
              </a:blipFill>
            </p:spPr>
            <p:txBody>
              <a:bodyPr/>
              <a:lstStyle/>
              <a:p>
                <a:r>
                  <a:rPr lang="en-GB">
                    <a:noFill/>
                  </a:rPr>
                  <a:t> </a:t>
                </a:r>
              </a:p>
            </p:txBody>
          </p:sp>
        </mc:Fallback>
      </mc:AlternateContent>
      <p:cxnSp>
        <p:nvCxnSpPr>
          <p:cNvPr id="87" name="Straight Arrow Connector 86">
            <a:extLst>
              <a:ext uri="{FF2B5EF4-FFF2-40B4-BE49-F238E27FC236}">
                <a16:creationId xmlns:a16="http://schemas.microsoft.com/office/drawing/2014/main" id="{2ED34F88-DAC2-9646-BCE8-B1BE59D37458}"/>
              </a:ext>
            </a:extLst>
          </p:cNvPr>
          <p:cNvCxnSpPr>
            <a:cxnSpLocks/>
            <a:stCxn id="75" idx="2"/>
            <a:endCxn id="59" idx="0"/>
          </p:cNvCxnSpPr>
          <p:nvPr/>
        </p:nvCxnSpPr>
        <p:spPr>
          <a:xfrm flipV="1">
            <a:off x="10892925" y="3216077"/>
            <a:ext cx="1243" cy="245367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40CBFB7-FFD7-8940-94CB-17DAC0494D55}"/>
              </a:ext>
            </a:extLst>
          </p:cNvPr>
          <p:cNvCxnSpPr>
            <a:cxnSpLocks/>
            <a:stCxn id="59" idx="0"/>
            <a:endCxn id="55" idx="2"/>
          </p:cNvCxnSpPr>
          <p:nvPr/>
        </p:nvCxnSpPr>
        <p:spPr>
          <a:xfrm flipH="1" flipV="1">
            <a:off x="9752202" y="2745811"/>
            <a:ext cx="1141966" cy="470266"/>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05799ABB-16B0-8A44-B2AC-08E6E8E673DE}"/>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7AD4E7BE-A3EB-39F3-F04A-5700D13D0FC1}"/>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059DBD01-0191-2485-F6A9-63A0F8713F0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AA78EFA4-2100-7AD1-7E77-7C4185DA6EF1}"/>
              </a:ext>
            </a:extLst>
          </p:cNvPr>
          <p:cNvSpPr>
            <a:spLocks noGrp="1"/>
          </p:cNvSpPr>
          <p:nvPr>
            <p:ph type="sldNum" sz="quarter" idx="11"/>
          </p:nvPr>
        </p:nvSpPr>
        <p:spPr/>
        <p:txBody>
          <a:bodyPr/>
          <a:lstStyle/>
          <a:p>
            <a:fld id="{EB1502E6-D9AE-3544-B6D5-378AAA0B915F}" type="slidenum">
              <a:rPr lang="de-DE" altLang="de-DE" smtClean="0"/>
              <a:pPr/>
              <a:t>31</a:t>
            </a:fld>
            <a:endParaRPr lang="de-DE" altLang="de-DE" dirty="0"/>
          </a:p>
        </p:txBody>
      </p:sp>
    </p:spTree>
    <p:extLst>
      <p:ext uri="{BB962C8B-B14F-4D97-AF65-F5344CB8AC3E}">
        <p14:creationId xmlns:p14="http://schemas.microsoft.com/office/powerpoint/2010/main" val="39166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sz="2200" dirty="0"/>
                  <a:t>Consider leaf parcluster with local model </a:t>
                </a:r>
                <a14:m>
                  <m:oMath xmlns:m="http://schemas.openxmlformats.org/officeDocument/2006/math">
                    <m:d>
                      <m:dPr>
                        <m:begChr m:val="{"/>
                        <m:endChr m:val="}"/>
                        <m:ctrlPr>
                          <a:rPr lang="de-DE" sz="2200" i="1">
                            <a:latin typeface="Cambria Math" panose="02040503050406030204" pitchFamily="18" charset="0"/>
                          </a:rPr>
                        </m:ctrlPr>
                      </m:dPr>
                      <m:e>
                        <m:sSub>
                          <m:sSubPr>
                            <m:ctrlPr>
                              <a:rPr lang="de-DE" sz="2200" i="1">
                                <a:latin typeface="Cambria Math" panose="02040503050406030204" pitchFamily="18" charset="0"/>
                              </a:rPr>
                            </m:ctrlPr>
                          </m:sSubPr>
                          <m:e>
                            <m:r>
                              <a:rPr lang="de-DE" sz="2200" i="1">
                                <a:latin typeface="Cambria Math" panose="02040503050406030204" pitchFamily="18" charset="0"/>
                              </a:rPr>
                              <m:t>𝑔</m:t>
                            </m:r>
                          </m:e>
                          <m:sub>
                            <m:r>
                              <a:rPr lang="de-DE" sz="2200" i="1">
                                <a:latin typeface="Cambria Math" panose="02040503050406030204" pitchFamily="18" charset="0"/>
                              </a:rPr>
                              <m:t>1</m:t>
                            </m:r>
                          </m:sub>
                        </m:sSub>
                      </m:e>
                    </m:d>
                  </m:oMath>
                </a14:m>
                <a:endParaRPr lang="de-DE" sz="2200" dirty="0"/>
              </a:p>
              <a:p>
                <a:pPr lvl="1"/>
                <a:r>
                  <a:rPr lang="en-GB" sz="2200" dirty="0"/>
                  <a:t>Let us call it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endParaRPr lang="en-GB" sz="2200" dirty="0"/>
              </a:p>
              <a:p>
                <a:pPr lvl="1"/>
                <a:r>
                  <a:rPr lang="en-GB" sz="2200" dirty="0"/>
                  <a:t>Merge </a:t>
                </a:r>
                <a:r>
                  <a:rPr lang="en-GB" sz="2200" dirty="0">
                    <a:solidFill>
                      <a:schemeClr val="accent1"/>
                    </a:solidFill>
                  </a:rPr>
                  <a:t>inbound</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i="1">
                            <a:latin typeface="Cambria Math" panose="02040503050406030204" pitchFamily="18" charset="0"/>
                          </a:rPr>
                          <m:t>𝑖</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b="0" i="1" smtClean="0">
                            <a:latin typeface="Cambria Math" panose="02040503050406030204" pitchFamily="18" charset="0"/>
                          </a:rPr>
                          <m:t>𝐼</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endParaRPr lang="en-GB" sz="2200"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61000A9-DF07-844E-83C0-086D167763A3}"/>
                  </a:ext>
                </a:extLst>
              </p:cNvPr>
              <p:cNvSpPr/>
              <p:nvPr/>
            </p:nvSpPr>
            <p:spPr>
              <a:xfrm>
                <a:off x="11528874" y="5013491"/>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43" name="Rectangle 42">
                <a:extLst>
                  <a:ext uri="{FF2B5EF4-FFF2-40B4-BE49-F238E27FC236}">
                    <a16:creationId xmlns:a16="http://schemas.microsoft.com/office/drawing/2014/main" id="{061000A9-DF07-844E-83C0-086D167763A3}"/>
                  </a:ext>
                </a:extLst>
              </p:cNvPr>
              <p:cNvSpPr>
                <a:spLocks noRot="1" noChangeAspect="1" noMove="1" noResize="1" noEditPoints="1" noAdjustHandles="1" noChangeArrowheads="1" noChangeShapeType="1" noTextEdit="1"/>
              </p:cNvSpPr>
              <p:nvPr/>
            </p:nvSpPr>
            <p:spPr>
              <a:xfrm>
                <a:off x="11528874" y="5013491"/>
                <a:ext cx="483850" cy="369332"/>
              </a:xfrm>
              <a:prstGeom prst="rect">
                <a:avLst/>
              </a:prstGeom>
              <a:blipFill>
                <a:blip r:embed="rId3"/>
                <a:stretch>
                  <a:fillRect/>
                </a:stretch>
              </a:blipFill>
            </p:spPr>
            <p:txBody>
              <a:bodyPr/>
              <a:lstStyle/>
              <a:p>
                <a:r>
                  <a:rPr lang="en-GB">
                    <a:noFill/>
                  </a:rPr>
                  <a:t> </a:t>
                </a:r>
              </a:p>
            </p:txBody>
          </p:sp>
        </mc:Fallback>
      </mc:AlternateContent>
      <p:grpSp>
        <p:nvGrpSpPr>
          <p:cNvPr id="45" name="Group 44">
            <a:extLst>
              <a:ext uri="{FF2B5EF4-FFF2-40B4-BE49-F238E27FC236}">
                <a16:creationId xmlns:a16="http://schemas.microsoft.com/office/drawing/2014/main" id="{1A4567B8-0503-AC4C-81B7-D78D9F92D06A}"/>
              </a:ext>
            </a:extLst>
          </p:cNvPr>
          <p:cNvGrpSpPr/>
          <p:nvPr/>
        </p:nvGrpSpPr>
        <p:grpSpPr>
          <a:xfrm>
            <a:off x="5933062" y="2541500"/>
            <a:ext cx="5898613" cy="3400004"/>
            <a:chOff x="1990652" y="6858000"/>
            <a:chExt cx="5898613" cy="3400004"/>
          </a:xfrm>
        </p:grpSpPr>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76E1B57-83B9-834D-8877-310F85EC1882}"/>
                    </a:ext>
                  </a:extLst>
                </p:cNvPr>
                <p:cNvSpPr/>
                <p:nvPr/>
              </p:nvSpPr>
              <p:spPr>
                <a:xfrm>
                  <a:off x="6716966" y="9521563"/>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6" name="Rectangle 45">
                  <a:extLst>
                    <a:ext uri="{FF2B5EF4-FFF2-40B4-BE49-F238E27FC236}">
                      <a16:creationId xmlns:a16="http://schemas.microsoft.com/office/drawing/2014/main" id="{276E1B57-83B9-834D-8877-310F85EC1882}"/>
                    </a:ext>
                  </a:extLst>
                </p:cNvPr>
                <p:cNvSpPr>
                  <a:spLocks noRot="1" noChangeAspect="1" noMove="1" noResize="1" noEditPoints="1" noAdjustHandles="1" noChangeArrowheads="1" noChangeShapeType="1" noTextEdit="1"/>
                </p:cNvSpPr>
                <p:nvPr/>
              </p:nvSpPr>
              <p:spPr>
                <a:xfrm>
                  <a:off x="6716966" y="9521563"/>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47" name="Straight Connector 46">
              <a:extLst>
                <a:ext uri="{FF2B5EF4-FFF2-40B4-BE49-F238E27FC236}">
                  <a16:creationId xmlns:a16="http://schemas.microsoft.com/office/drawing/2014/main" id="{A6EC1042-68A7-374A-AA6E-AF1C82BE70CA}"/>
                </a:ext>
              </a:extLst>
            </p:cNvPr>
            <p:cNvCxnSpPr>
              <a:cxnSpLocks/>
              <a:stCxn id="73" idx="0"/>
              <a:endCxn id="55"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612AB89-E99D-1542-87E0-1A502D97D3B9}"/>
                </a:ext>
              </a:extLst>
            </p:cNvPr>
            <p:cNvCxnSpPr>
              <a:cxnSpLocks/>
              <a:stCxn id="57" idx="0"/>
              <a:endCxn id="59" idx="2"/>
            </p:cNvCxnSpPr>
            <p:nvPr/>
          </p:nvCxnSpPr>
          <p:spPr>
            <a:xfrm flipH="1" flipV="1">
              <a:off x="6951762" y="9008945"/>
              <a:ext cx="1584" cy="40369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08A360-8EB9-5948-857A-3A0DD25BB05D}"/>
                </a:ext>
              </a:extLst>
            </p:cNvPr>
            <p:cNvCxnSpPr>
              <a:cxnSpLocks/>
              <a:stCxn id="58" idx="0"/>
              <a:endCxn id="54"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D9FBC3-F8DD-5F40-B47E-0C09E190DE4C}"/>
                </a:ext>
              </a:extLst>
            </p:cNvPr>
            <p:cNvCxnSpPr>
              <a:cxnSpLocks/>
              <a:stCxn id="60" idx="0"/>
              <a:endCxn id="54"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67D87B54-8E4F-B748-A89D-565BE6DFB5FA}"/>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52" name="Rectangle 51">
                  <a:extLst>
                    <a:ext uri="{FF2B5EF4-FFF2-40B4-BE49-F238E27FC236}">
                      <a16:creationId xmlns:a16="http://schemas.microsoft.com/office/drawing/2014/main" id="{67D87B54-8E4F-B748-A89D-565BE6DFB5FA}"/>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53" name="Straight Connector 52">
              <a:extLst>
                <a:ext uri="{FF2B5EF4-FFF2-40B4-BE49-F238E27FC236}">
                  <a16:creationId xmlns:a16="http://schemas.microsoft.com/office/drawing/2014/main" id="{8640151E-A321-AB46-BFE7-479F1CA97C25}"/>
                </a:ext>
              </a:extLst>
            </p:cNvPr>
            <p:cNvCxnSpPr>
              <a:cxnSpLocks/>
              <a:stCxn id="77" idx="0"/>
              <a:endCxn id="54"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55D9DEF5-6875-F748-BAF7-DCE56E59E3F7}"/>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54" name="Rounded Rectangle 53">
                  <a:extLst>
                    <a:ext uri="{FF2B5EF4-FFF2-40B4-BE49-F238E27FC236}">
                      <a16:creationId xmlns:a16="http://schemas.microsoft.com/office/drawing/2014/main" id="{55D9DEF5-6875-F748-BAF7-DCE56E59E3F7}"/>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6"/>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4BDA4652-9C31-B14D-B333-E6C9C3544A03}"/>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5" name="Rounded Rectangle 54">
                  <a:extLst>
                    <a:ext uri="{FF2B5EF4-FFF2-40B4-BE49-F238E27FC236}">
                      <a16:creationId xmlns:a16="http://schemas.microsoft.com/office/drawing/2014/main" id="{4BDA4652-9C31-B14D-B333-E6C9C3544A03}"/>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A8858E66-C1EE-AC4B-A8D3-D335F80D500A}"/>
                    </a:ext>
                  </a:extLst>
                </p:cNvPr>
                <p:cNvSpPr/>
                <p:nvPr/>
              </p:nvSpPr>
              <p:spPr>
                <a:xfrm>
                  <a:off x="6241494" y="8168233"/>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A8858E66-C1EE-AC4B-A8D3-D335F80D500A}"/>
                    </a:ext>
                  </a:extLst>
                </p:cNvPr>
                <p:cNvSpPr>
                  <a:spLocks noRot="1" noChangeAspect="1" noMove="1" noResize="1" noEditPoints="1" noAdjustHandles="1" noChangeArrowheads="1" noChangeShapeType="1" noTextEdit="1"/>
                </p:cNvSpPr>
                <p:nvPr/>
              </p:nvSpPr>
              <p:spPr>
                <a:xfrm>
                  <a:off x="6241494" y="8168233"/>
                  <a:ext cx="1423703" cy="204311"/>
                </a:xfrm>
                <a:prstGeom prst="roundRect">
                  <a:avLst/>
                </a:prstGeom>
                <a:blipFill>
                  <a:blip r:embed="rId8"/>
                  <a:stretch>
                    <a:fillRect l="-3509"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25A38A0B-E562-AB43-B728-F4D4ECBE7741}"/>
                    </a:ext>
                  </a:extLst>
                </p:cNvPr>
                <p:cNvSpPr/>
                <p:nvPr/>
              </p:nvSpPr>
              <p:spPr>
                <a:xfrm>
                  <a:off x="6241494" y="9412637"/>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7" name="Rounded Rectangle 56">
                  <a:extLst>
                    <a:ext uri="{FF2B5EF4-FFF2-40B4-BE49-F238E27FC236}">
                      <a16:creationId xmlns:a16="http://schemas.microsoft.com/office/drawing/2014/main" id="{25A38A0B-E562-AB43-B728-F4D4ECBE7741}"/>
                    </a:ext>
                  </a:extLst>
                </p:cNvPr>
                <p:cNvSpPr>
                  <a:spLocks noRot="1" noChangeAspect="1" noMove="1" noResize="1" noEditPoints="1" noAdjustHandles="1" noChangeArrowheads="1" noChangeShapeType="1" noTextEdit="1"/>
                </p:cNvSpPr>
                <p:nvPr/>
              </p:nvSpPr>
              <p:spPr>
                <a:xfrm>
                  <a:off x="6241494" y="9412637"/>
                  <a:ext cx="1423703" cy="204311"/>
                </a:xfrm>
                <a:prstGeom prst="roundRect">
                  <a:avLst/>
                </a:prstGeom>
                <a:blipFill>
                  <a:blip r:embed="rId9"/>
                  <a:stretch>
                    <a:fillRect l="-350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314A843-76A7-F94A-A770-91BE2FB93572}"/>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58" name="TextBox 57">
                  <a:extLst>
                    <a:ext uri="{FF2B5EF4-FFF2-40B4-BE49-F238E27FC236}">
                      <a16:creationId xmlns:a16="http://schemas.microsoft.com/office/drawing/2014/main" id="{2314A843-76A7-F94A-A770-91BE2FB93572}"/>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10"/>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B0AC2CE-07E6-D042-871F-F43DB4AFEC34}"/>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59" name="TextBox 58">
                  <a:extLst>
                    <a:ext uri="{FF2B5EF4-FFF2-40B4-BE49-F238E27FC236}">
                      <a16:creationId xmlns:a16="http://schemas.microsoft.com/office/drawing/2014/main" id="{AB0AC2CE-07E6-D042-871F-F43DB4AFEC34}"/>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1"/>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880AC1F4-BFAF-3949-B0C8-F3E5D2095CAD}"/>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60" name="TextBox 59">
                  <a:extLst>
                    <a:ext uri="{FF2B5EF4-FFF2-40B4-BE49-F238E27FC236}">
                      <a16:creationId xmlns:a16="http://schemas.microsoft.com/office/drawing/2014/main" id="{880AC1F4-BFAF-3949-B0C8-F3E5D2095CAD}"/>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2"/>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61" name="Straight Connector 60">
              <a:extLst>
                <a:ext uri="{FF2B5EF4-FFF2-40B4-BE49-F238E27FC236}">
                  <a16:creationId xmlns:a16="http://schemas.microsoft.com/office/drawing/2014/main" id="{B0EF9BE8-40A7-ED46-A4BD-CE19C94E86C3}"/>
                </a:ext>
              </a:extLst>
            </p:cNvPr>
            <p:cNvCxnSpPr>
              <a:cxnSpLocks/>
              <a:stCxn id="67" idx="0"/>
              <a:endCxn id="55"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8BF148B-D176-1A4C-98AF-526790F55A3A}"/>
                </a:ext>
              </a:extLst>
            </p:cNvPr>
            <p:cNvCxnSpPr>
              <a:cxnSpLocks/>
              <a:stCxn id="55" idx="0"/>
              <a:endCxn id="60"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A9FE644-FCAE-F546-9264-024E0F62A1DE}"/>
                </a:ext>
              </a:extLst>
            </p:cNvPr>
            <p:cNvCxnSpPr>
              <a:cxnSpLocks/>
              <a:stCxn id="59" idx="0"/>
              <a:endCxn id="56" idx="2"/>
            </p:cNvCxnSpPr>
            <p:nvPr/>
          </p:nvCxnSpPr>
          <p:spPr>
            <a:xfrm flipV="1">
              <a:off x="6951762" y="8372544"/>
              <a:ext cx="1584"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9FC687-1E9C-BE4B-A1E2-B82993241E61}"/>
                </a:ext>
              </a:extLst>
            </p:cNvPr>
            <p:cNvCxnSpPr>
              <a:cxnSpLocks/>
              <a:stCxn id="56" idx="0"/>
              <a:endCxn id="58" idx="2"/>
            </p:cNvCxnSpPr>
            <p:nvPr/>
          </p:nvCxnSpPr>
          <p:spPr>
            <a:xfrm flipH="1" flipV="1">
              <a:off x="6951758" y="7755263"/>
              <a:ext cx="1588"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0B62C426-2B8D-094C-BC35-0951D9A9AA14}"/>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65" name="Rectangle 64">
                  <a:extLst>
                    <a:ext uri="{FF2B5EF4-FFF2-40B4-BE49-F238E27FC236}">
                      <a16:creationId xmlns:a16="http://schemas.microsoft.com/office/drawing/2014/main" id="{0B62C426-2B8D-094C-BC35-0951D9A9AA14}"/>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3"/>
                  <a:stretch>
                    <a:fillRect b="-3333"/>
                  </a:stretch>
                </a:blipFill>
              </p:spPr>
              <p:txBody>
                <a:bodyPr/>
                <a:lstStyle/>
                <a:p>
                  <a:r>
                    <a:rPr lang="en-GB">
                      <a:noFill/>
                    </a:rPr>
                    <a:t> </a:t>
                  </a:r>
                </a:p>
              </p:txBody>
            </p:sp>
          </mc:Fallback>
        </mc:AlternateContent>
        <p:cxnSp>
          <p:nvCxnSpPr>
            <p:cNvPr id="66" name="Straight Connector 65">
              <a:extLst>
                <a:ext uri="{FF2B5EF4-FFF2-40B4-BE49-F238E27FC236}">
                  <a16:creationId xmlns:a16="http://schemas.microsoft.com/office/drawing/2014/main" id="{BC3E75D0-C6F0-4340-8C96-CB7D1BC4A6C8}"/>
                </a:ext>
              </a:extLst>
            </p:cNvPr>
            <p:cNvCxnSpPr>
              <a:cxnSpLocks/>
              <a:stCxn id="75" idx="0"/>
              <a:endCxn id="67"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ounded Rectangle 66">
                  <a:extLst>
                    <a:ext uri="{FF2B5EF4-FFF2-40B4-BE49-F238E27FC236}">
                      <a16:creationId xmlns:a16="http://schemas.microsoft.com/office/drawing/2014/main" id="{D689F6F1-D298-954D-BA04-4F32D4C637AF}"/>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7" name="Rounded Rectangle 66">
                  <a:extLst>
                    <a:ext uri="{FF2B5EF4-FFF2-40B4-BE49-F238E27FC236}">
                      <a16:creationId xmlns:a16="http://schemas.microsoft.com/office/drawing/2014/main" id="{D689F6F1-D298-954D-BA04-4F32D4C637AF}"/>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4"/>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35945007-B21B-A341-907B-F0287675F8D4}"/>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69" name="Rectangle 68">
                  <a:extLst>
                    <a:ext uri="{FF2B5EF4-FFF2-40B4-BE49-F238E27FC236}">
                      <a16:creationId xmlns:a16="http://schemas.microsoft.com/office/drawing/2014/main" id="{35945007-B21B-A341-907B-F0287675F8D4}"/>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5"/>
                  <a:stretch>
                    <a:fillRect b="-3333"/>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975370FF-E947-FE44-A18E-0378DC542EF8}"/>
                </a:ext>
              </a:extLst>
            </p:cNvPr>
            <p:cNvCxnSpPr>
              <a:cxnSpLocks/>
              <a:stCxn id="76" idx="0"/>
              <a:endCxn id="72"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392AF9E-F034-3B41-8980-7C147ECD0255}"/>
                </a:ext>
              </a:extLst>
            </p:cNvPr>
            <p:cNvCxnSpPr>
              <a:cxnSpLocks/>
              <a:stCxn id="72" idx="0"/>
              <a:endCxn id="73"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5033A40A-36C4-9F4E-905D-204BD31CF0D6}"/>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2" name="Rounded Rectangle 71">
                  <a:extLst>
                    <a:ext uri="{FF2B5EF4-FFF2-40B4-BE49-F238E27FC236}">
                      <a16:creationId xmlns:a16="http://schemas.microsoft.com/office/drawing/2014/main" id="{5033A40A-36C4-9F4E-905D-204BD31CF0D6}"/>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6"/>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C45CB1C-64EE-2540-8ECA-0563F8894B64}"/>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73" name="TextBox 72">
                  <a:extLst>
                    <a:ext uri="{FF2B5EF4-FFF2-40B4-BE49-F238E27FC236}">
                      <a16:creationId xmlns:a16="http://schemas.microsoft.com/office/drawing/2014/main" id="{1C45CB1C-64EE-2540-8ECA-0563F8894B64}"/>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7"/>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ounded Rectangle 74">
                  <a:extLst>
                    <a:ext uri="{FF2B5EF4-FFF2-40B4-BE49-F238E27FC236}">
                      <a16:creationId xmlns:a16="http://schemas.microsoft.com/office/drawing/2014/main" id="{32F3AC25-240B-2A4A-94D0-6E7B90272180}"/>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75" name="Rounded Rectangle 74">
                  <a:extLst>
                    <a:ext uri="{FF2B5EF4-FFF2-40B4-BE49-F238E27FC236}">
                      <a16:creationId xmlns:a16="http://schemas.microsoft.com/office/drawing/2014/main" id="{32F3AC25-240B-2A4A-94D0-6E7B90272180}"/>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8"/>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ounded Rectangle 75">
                  <a:extLst>
                    <a:ext uri="{FF2B5EF4-FFF2-40B4-BE49-F238E27FC236}">
                      <a16:creationId xmlns:a16="http://schemas.microsoft.com/office/drawing/2014/main" id="{87B06D6A-6F69-B04D-B4C9-0DCB338F929A}"/>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6" name="Rounded Rectangle 75">
                  <a:extLst>
                    <a:ext uri="{FF2B5EF4-FFF2-40B4-BE49-F238E27FC236}">
                      <a16:creationId xmlns:a16="http://schemas.microsoft.com/office/drawing/2014/main" id="{87B06D6A-6F69-B04D-B4C9-0DCB338F929A}"/>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9"/>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ounded Rectangle 76">
                  <a:extLst>
                    <a:ext uri="{FF2B5EF4-FFF2-40B4-BE49-F238E27FC236}">
                      <a16:creationId xmlns:a16="http://schemas.microsoft.com/office/drawing/2014/main" id="{66F8E342-5960-C349-B78B-7D8E39778E6E}"/>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77" name="Rounded Rectangle 76">
                  <a:extLst>
                    <a:ext uri="{FF2B5EF4-FFF2-40B4-BE49-F238E27FC236}">
                      <a16:creationId xmlns:a16="http://schemas.microsoft.com/office/drawing/2014/main" id="{66F8E342-5960-C349-B78B-7D8E39778E6E}"/>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20"/>
                  <a:stretch>
                    <a:fillRect l="-15625" b="-16667"/>
                  </a:stretch>
                </a:blipFill>
                <a:ln>
                  <a:solidFill>
                    <a:schemeClr val="tx1"/>
                  </a:solidFill>
                </a:ln>
              </p:spPr>
              <p:txBody>
                <a:bodyPr/>
                <a:lstStyle/>
                <a:p>
                  <a:r>
                    <a:rPr lang="en-GB">
                      <a:noFill/>
                    </a:rPr>
                    <a:t> </a:t>
                  </a:r>
                </a:p>
              </p:txBody>
            </p:sp>
          </mc:Fallback>
        </mc:AlternateContent>
      </p:grpSp>
      <p:cxnSp>
        <p:nvCxnSpPr>
          <p:cNvPr id="79" name="Straight Arrow Connector 78">
            <a:extLst>
              <a:ext uri="{FF2B5EF4-FFF2-40B4-BE49-F238E27FC236}">
                <a16:creationId xmlns:a16="http://schemas.microsoft.com/office/drawing/2014/main" id="{5FB6B6B0-C946-4141-B126-39AD9D4D3F1F}"/>
              </a:ext>
            </a:extLst>
          </p:cNvPr>
          <p:cNvCxnSpPr>
            <a:cxnSpLocks/>
            <a:stCxn id="58" idx="0"/>
            <a:endCxn id="54" idx="2"/>
          </p:cNvCxnSpPr>
          <p:nvPr/>
        </p:nvCxnSpPr>
        <p:spPr>
          <a:xfrm flipH="1" flipV="1">
            <a:off x="9752202" y="2745811"/>
            <a:ext cx="1141966" cy="470266"/>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D3156B8D-2762-1A48-903E-092939AD9027}"/>
                  </a:ext>
                </a:extLst>
              </p:cNvPr>
              <p:cNvSpPr/>
              <p:nvPr/>
            </p:nvSpPr>
            <p:spPr>
              <a:xfrm>
                <a:off x="11484650"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80" name="Rectangle 79">
                <a:extLst>
                  <a:ext uri="{FF2B5EF4-FFF2-40B4-BE49-F238E27FC236}">
                    <a16:creationId xmlns:a16="http://schemas.microsoft.com/office/drawing/2014/main" id="{D3156B8D-2762-1A48-903E-092939AD9027}"/>
                  </a:ext>
                </a:extLst>
              </p:cNvPr>
              <p:cNvSpPr>
                <a:spLocks noRot="1" noChangeAspect="1" noMove="1" noResize="1" noEditPoints="1" noAdjustHandles="1" noChangeArrowheads="1" noChangeShapeType="1" noTextEdit="1"/>
              </p:cNvSpPr>
              <p:nvPr/>
            </p:nvSpPr>
            <p:spPr>
              <a:xfrm>
                <a:off x="11484650" y="3187231"/>
                <a:ext cx="384080"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5102C9D6-61F4-3D43-95CF-9D1CFDB6593F}"/>
                  </a:ext>
                </a:extLst>
              </p:cNvPr>
              <p:cNvSpPr/>
              <p:nvPr/>
            </p:nvSpPr>
            <p:spPr>
              <a:xfrm>
                <a:off x="11758822" y="4437496"/>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81" name="Rectangle 80">
                <a:extLst>
                  <a:ext uri="{FF2B5EF4-FFF2-40B4-BE49-F238E27FC236}">
                    <a16:creationId xmlns:a16="http://schemas.microsoft.com/office/drawing/2014/main" id="{5102C9D6-61F4-3D43-95CF-9D1CFDB6593F}"/>
                  </a:ext>
                </a:extLst>
              </p:cNvPr>
              <p:cNvSpPr>
                <a:spLocks noRot="1" noChangeAspect="1" noMove="1" noResize="1" noEditPoints="1" noAdjustHandles="1" noChangeArrowheads="1" noChangeShapeType="1" noTextEdit="1"/>
              </p:cNvSpPr>
              <p:nvPr/>
            </p:nvSpPr>
            <p:spPr>
              <a:xfrm>
                <a:off x="11758822" y="4437496"/>
                <a:ext cx="348044"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6A2A510E-84E1-8F4D-A711-B55DD68D5A85}"/>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82" name="Rectangle 81">
                <a:extLst>
                  <a:ext uri="{FF2B5EF4-FFF2-40B4-BE49-F238E27FC236}">
                    <a16:creationId xmlns:a16="http://schemas.microsoft.com/office/drawing/2014/main" id="{6A2A510E-84E1-8F4D-A711-B55DD68D5A85}"/>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B69AFAA1-C465-C24C-9AF0-B44112A6E8A5}"/>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83" name="Rectangle 82">
                <a:extLst>
                  <a:ext uri="{FF2B5EF4-FFF2-40B4-BE49-F238E27FC236}">
                    <a16:creationId xmlns:a16="http://schemas.microsoft.com/office/drawing/2014/main" id="{B69AFAA1-C465-C24C-9AF0-B44112A6E8A5}"/>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28C1C35A-CD3F-B544-B4F9-5C2CB181DDC9}"/>
                  </a:ext>
                </a:extLst>
              </p:cNvPr>
              <p:cNvSpPr/>
              <p:nvPr/>
            </p:nvSpPr>
            <p:spPr>
              <a:xfrm>
                <a:off x="11526664" y="3813849"/>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84" name="Rectangle 83">
                <a:extLst>
                  <a:ext uri="{FF2B5EF4-FFF2-40B4-BE49-F238E27FC236}">
                    <a16:creationId xmlns:a16="http://schemas.microsoft.com/office/drawing/2014/main" id="{28C1C35A-CD3F-B544-B4F9-5C2CB181DDC9}"/>
                  </a:ext>
                </a:extLst>
              </p:cNvPr>
              <p:cNvSpPr>
                <a:spLocks noRot="1" noChangeAspect="1" noMove="1" noResize="1" noEditPoints="1" noAdjustHandles="1" noChangeArrowheads="1" noChangeShapeType="1" noTextEdit="1"/>
              </p:cNvSpPr>
              <p:nvPr/>
            </p:nvSpPr>
            <p:spPr>
              <a:xfrm>
                <a:off x="11526664" y="3813849"/>
                <a:ext cx="384080"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76C95B22-CE99-3E4E-B4FA-9FFE475CE6B3}"/>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86" name="Rectangle 85">
                <a:extLst>
                  <a:ext uri="{FF2B5EF4-FFF2-40B4-BE49-F238E27FC236}">
                    <a16:creationId xmlns:a16="http://schemas.microsoft.com/office/drawing/2014/main" id="{76C95B22-CE99-3E4E-B4FA-9FFE475CE6B3}"/>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BF5B74E1-F1C2-F044-8084-8A50CA03C402}"/>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87" name="Rectangle 86">
                <a:extLst>
                  <a:ext uri="{FF2B5EF4-FFF2-40B4-BE49-F238E27FC236}">
                    <a16:creationId xmlns:a16="http://schemas.microsoft.com/office/drawing/2014/main" id="{BF5B74E1-F1C2-F044-8084-8A50CA03C402}"/>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7"/>
                <a:stretch>
                  <a:fillRect/>
                </a:stretch>
              </a:blipFill>
            </p:spPr>
            <p:txBody>
              <a:bodyPr/>
              <a:lstStyle/>
              <a:p>
                <a:r>
                  <a:rPr lang="en-GB">
                    <a:noFill/>
                  </a:rPr>
                  <a:t> </a:t>
                </a:r>
              </a:p>
            </p:txBody>
          </p:sp>
        </mc:Fallback>
      </mc:AlternateContent>
      <p:cxnSp>
        <p:nvCxnSpPr>
          <p:cNvPr id="88" name="Straight Arrow Connector 87">
            <a:extLst>
              <a:ext uri="{FF2B5EF4-FFF2-40B4-BE49-F238E27FC236}">
                <a16:creationId xmlns:a16="http://schemas.microsoft.com/office/drawing/2014/main" id="{13242106-D433-5A42-BC26-1BED2E54B6FB}"/>
              </a:ext>
            </a:extLst>
          </p:cNvPr>
          <p:cNvCxnSpPr>
            <a:cxnSpLocks/>
            <a:endCxn id="58" idx="0"/>
          </p:cNvCxnSpPr>
          <p:nvPr/>
        </p:nvCxnSpPr>
        <p:spPr>
          <a:xfrm flipV="1">
            <a:off x="10892925" y="3216077"/>
            <a:ext cx="1243" cy="2453680"/>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2B83646-C8D0-904F-801B-140B722A1AA9}"/>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DC0DC8CD-D3BA-8E28-1F32-C78C9C93866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3967C7A3-65C3-6D83-911A-BF3DDC6BEDE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2C987F76-7250-09D7-6329-7CB0CCB85E79}"/>
              </a:ext>
            </a:extLst>
          </p:cNvPr>
          <p:cNvSpPr>
            <a:spLocks noGrp="1"/>
          </p:cNvSpPr>
          <p:nvPr>
            <p:ph type="sldNum" sz="quarter" idx="11"/>
          </p:nvPr>
        </p:nvSpPr>
        <p:spPr/>
        <p:txBody>
          <a:bodyPr/>
          <a:lstStyle/>
          <a:p>
            <a:fld id="{EB1502E6-D9AE-3544-B6D5-378AAA0B915F}" type="slidenum">
              <a:rPr lang="de-DE" altLang="de-DE" smtClean="0"/>
              <a:pPr/>
              <a:t>32</a:t>
            </a:fld>
            <a:endParaRPr lang="de-DE" altLang="de-DE" dirty="0"/>
          </a:p>
        </p:txBody>
      </p:sp>
    </p:spTree>
    <p:extLst>
      <p:ext uri="{BB962C8B-B14F-4D97-AF65-F5344CB8AC3E}">
        <p14:creationId xmlns:p14="http://schemas.microsoft.com/office/powerpoint/2010/main" val="23505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sz="2200" dirty="0"/>
                  <a:t>Consider leaf parcluster with local model </a:t>
                </a:r>
                <a14:m>
                  <m:oMath xmlns:m="http://schemas.openxmlformats.org/officeDocument/2006/math">
                    <m:d>
                      <m:dPr>
                        <m:begChr m:val="{"/>
                        <m:endChr m:val="}"/>
                        <m:ctrlPr>
                          <a:rPr lang="de-DE" sz="2200" i="1">
                            <a:latin typeface="Cambria Math" panose="02040503050406030204" pitchFamily="18" charset="0"/>
                          </a:rPr>
                        </m:ctrlPr>
                      </m:dPr>
                      <m:e>
                        <m:sSub>
                          <m:sSubPr>
                            <m:ctrlPr>
                              <a:rPr lang="de-DE" sz="2200" i="1">
                                <a:latin typeface="Cambria Math" panose="02040503050406030204" pitchFamily="18" charset="0"/>
                              </a:rPr>
                            </m:ctrlPr>
                          </m:sSubPr>
                          <m:e>
                            <m:r>
                              <a:rPr lang="de-DE" sz="2200" i="1">
                                <a:latin typeface="Cambria Math" panose="02040503050406030204" pitchFamily="18" charset="0"/>
                              </a:rPr>
                              <m:t>𝑔</m:t>
                            </m:r>
                          </m:e>
                          <m:sub>
                            <m:r>
                              <a:rPr lang="de-DE" sz="2200" i="1">
                                <a:latin typeface="Cambria Math" panose="02040503050406030204" pitchFamily="18" charset="0"/>
                              </a:rPr>
                              <m:t>1</m:t>
                            </m:r>
                          </m:sub>
                        </m:sSub>
                      </m:e>
                    </m:d>
                  </m:oMath>
                </a14:m>
                <a:endParaRPr lang="de-DE" sz="2200" dirty="0"/>
              </a:p>
              <a:p>
                <a:pPr lvl="1"/>
                <a:r>
                  <a:rPr lang="en-GB" sz="2200" dirty="0"/>
                  <a:t>Let us call it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endParaRPr lang="en-GB" sz="2200" dirty="0"/>
              </a:p>
              <a:p>
                <a:pPr lvl="1"/>
                <a:r>
                  <a:rPr lang="en-GB" sz="2200" dirty="0"/>
                  <a:t>Merge </a:t>
                </a:r>
                <a:r>
                  <a:rPr lang="en-GB" sz="2200" dirty="0">
                    <a:solidFill>
                      <a:schemeClr val="accent1"/>
                    </a:solidFill>
                  </a:rPr>
                  <a:t>inbound</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i="1">
                            <a:latin typeface="Cambria Math" panose="02040503050406030204" pitchFamily="18" charset="0"/>
                          </a:rPr>
                          <m:t>𝑖</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b="0" i="1" smtClean="0">
                            <a:latin typeface="Cambria Math" panose="02040503050406030204" pitchFamily="18" charset="0"/>
                          </a:rPr>
                          <m:t>𝐼</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b="0" i="1" smtClean="0">
                            <a:latin typeface="Cambria Math" panose="02040503050406030204" pitchFamily="18" charset="0"/>
                          </a:rPr>
                          <m:t>𝑑</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endParaRPr lang="en-GB" sz="2200"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F89F941-226A-764F-8CAD-6F75410E4D61}"/>
                  </a:ext>
                </a:extLst>
              </p:cNvPr>
              <p:cNvSpPr/>
              <p:nvPr/>
            </p:nvSpPr>
            <p:spPr>
              <a:xfrm>
                <a:off x="11755552" y="4396435"/>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42" name="Rectangle 41">
                <a:extLst>
                  <a:ext uri="{FF2B5EF4-FFF2-40B4-BE49-F238E27FC236}">
                    <a16:creationId xmlns:a16="http://schemas.microsoft.com/office/drawing/2014/main" id="{AF89F941-226A-764F-8CAD-6F75410E4D61}"/>
                  </a:ext>
                </a:extLst>
              </p:cNvPr>
              <p:cNvSpPr>
                <a:spLocks noRot="1" noChangeAspect="1" noMove="1" noResize="1" noEditPoints="1" noAdjustHandles="1" noChangeArrowheads="1" noChangeShapeType="1" noTextEdit="1"/>
              </p:cNvSpPr>
              <p:nvPr/>
            </p:nvSpPr>
            <p:spPr>
              <a:xfrm>
                <a:off x="11755552" y="4396435"/>
                <a:ext cx="483850" cy="369332"/>
              </a:xfrm>
              <a:prstGeom prst="rect">
                <a:avLst/>
              </a:prstGeom>
              <a:blipFill>
                <a:blip r:embed="rId3"/>
                <a:stretch>
                  <a:fillRect/>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CAC52D45-451D-6C41-BB5D-DC3289510319}"/>
              </a:ext>
            </a:extLst>
          </p:cNvPr>
          <p:cNvGrpSpPr/>
          <p:nvPr/>
        </p:nvGrpSpPr>
        <p:grpSpPr>
          <a:xfrm>
            <a:off x="5933062" y="2541500"/>
            <a:ext cx="5898613" cy="3400004"/>
            <a:chOff x="1990652" y="6858000"/>
            <a:chExt cx="5898613" cy="3400004"/>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21BC633D-BC53-CD48-A643-1B4DF573BF4A}"/>
                    </a:ext>
                  </a:extLst>
                </p:cNvPr>
                <p:cNvSpPr/>
                <p:nvPr/>
              </p:nvSpPr>
              <p:spPr>
                <a:xfrm>
                  <a:off x="6716966" y="8903477"/>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4" name="Rectangle 43">
                  <a:extLst>
                    <a:ext uri="{FF2B5EF4-FFF2-40B4-BE49-F238E27FC236}">
                      <a16:creationId xmlns:a16="http://schemas.microsoft.com/office/drawing/2014/main" id="{21BC633D-BC53-CD48-A643-1B4DF573BF4A}"/>
                    </a:ext>
                  </a:extLst>
                </p:cNvPr>
                <p:cNvSpPr>
                  <a:spLocks noRot="1" noChangeAspect="1" noMove="1" noResize="1" noEditPoints="1" noAdjustHandles="1" noChangeArrowheads="1" noChangeShapeType="1" noTextEdit="1"/>
                </p:cNvSpPr>
                <p:nvPr/>
              </p:nvSpPr>
              <p:spPr>
                <a:xfrm>
                  <a:off x="6716966" y="8903477"/>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45" name="Straight Connector 44">
              <a:extLst>
                <a:ext uri="{FF2B5EF4-FFF2-40B4-BE49-F238E27FC236}">
                  <a16:creationId xmlns:a16="http://schemas.microsoft.com/office/drawing/2014/main" id="{6505F3AC-DBFB-9B46-BA39-FA6F83749A7C}"/>
                </a:ext>
              </a:extLst>
            </p:cNvPr>
            <p:cNvCxnSpPr>
              <a:cxnSpLocks/>
              <a:stCxn id="70" idx="0"/>
              <a:endCxn id="52"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655DAC1-A923-C14C-8C47-2119DA0DD856}"/>
                </a:ext>
              </a:extLst>
            </p:cNvPr>
            <p:cNvCxnSpPr>
              <a:cxnSpLocks/>
              <a:stCxn id="55" idx="0"/>
              <a:endCxn id="51"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8F3C437-CC22-3149-BB64-949F4441A7EC}"/>
                </a:ext>
              </a:extLst>
            </p:cNvPr>
            <p:cNvCxnSpPr>
              <a:cxnSpLocks/>
              <a:stCxn id="57" idx="0"/>
              <a:endCxn id="51"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78CAD773-D489-9D4B-9830-C35AA4DCD8DB}"/>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49" name="Rectangle 48">
                  <a:extLst>
                    <a:ext uri="{FF2B5EF4-FFF2-40B4-BE49-F238E27FC236}">
                      <a16:creationId xmlns:a16="http://schemas.microsoft.com/office/drawing/2014/main" id="{78CAD773-D489-9D4B-9830-C35AA4DCD8DB}"/>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50" name="Straight Connector 49">
              <a:extLst>
                <a:ext uri="{FF2B5EF4-FFF2-40B4-BE49-F238E27FC236}">
                  <a16:creationId xmlns:a16="http://schemas.microsoft.com/office/drawing/2014/main" id="{CA9F6F70-02F4-8C4E-AC79-800A60223653}"/>
                </a:ext>
              </a:extLst>
            </p:cNvPr>
            <p:cNvCxnSpPr>
              <a:cxnSpLocks/>
              <a:stCxn id="73" idx="0"/>
              <a:endCxn id="51"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ounded Rectangle 50">
                  <a:extLst>
                    <a:ext uri="{FF2B5EF4-FFF2-40B4-BE49-F238E27FC236}">
                      <a16:creationId xmlns:a16="http://schemas.microsoft.com/office/drawing/2014/main" id="{B0374924-AA46-704B-B935-DE3A42BC623E}"/>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51" name="Rounded Rectangle 50">
                  <a:extLst>
                    <a:ext uri="{FF2B5EF4-FFF2-40B4-BE49-F238E27FC236}">
                      <a16:creationId xmlns:a16="http://schemas.microsoft.com/office/drawing/2014/main" id="{B0374924-AA46-704B-B935-DE3A42BC623E}"/>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6"/>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ounded Rectangle 51">
                  <a:extLst>
                    <a:ext uri="{FF2B5EF4-FFF2-40B4-BE49-F238E27FC236}">
                      <a16:creationId xmlns:a16="http://schemas.microsoft.com/office/drawing/2014/main" id="{9857DD6B-1F2F-D846-8212-6695513AAA1C}"/>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2" name="Rounded Rectangle 51">
                  <a:extLst>
                    <a:ext uri="{FF2B5EF4-FFF2-40B4-BE49-F238E27FC236}">
                      <a16:creationId xmlns:a16="http://schemas.microsoft.com/office/drawing/2014/main" id="{9857DD6B-1F2F-D846-8212-6695513AAA1C}"/>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B129EB5A-C36E-A343-8C2C-754479969D4D}"/>
                    </a:ext>
                  </a:extLst>
                </p:cNvPr>
                <p:cNvSpPr/>
                <p:nvPr/>
              </p:nvSpPr>
              <p:spPr>
                <a:xfrm>
                  <a:off x="6241494" y="8168233"/>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3" name="Rounded Rectangle 52">
                  <a:extLst>
                    <a:ext uri="{FF2B5EF4-FFF2-40B4-BE49-F238E27FC236}">
                      <a16:creationId xmlns:a16="http://schemas.microsoft.com/office/drawing/2014/main" id="{B129EB5A-C36E-A343-8C2C-754479969D4D}"/>
                    </a:ext>
                  </a:extLst>
                </p:cNvPr>
                <p:cNvSpPr>
                  <a:spLocks noRot="1" noChangeAspect="1" noMove="1" noResize="1" noEditPoints="1" noAdjustHandles="1" noChangeArrowheads="1" noChangeShapeType="1" noTextEdit="1"/>
                </p:cNvSpPr>
                <p:nvPr/>
              </p:nvSpPr>
              <p:spPr>
                <a:xfrm>
                  <a:off x="6241494" y="8168233"/>
                  <a:ext cx="1423703" cy="204311"/>
                </a:xfrm>
                <a:prstGeom prst="roundRect">
                  <a:avLst/>
                </a:prstGeom>
                <a:blipFill>
                  <a:blip r:embed="rId8"/>
                  <a:stretch>
                    <a:fillRect l="-3509"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BBEF477-8E01-2F4E-994C-8F3D20A79582}"/>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55" name="TextBox 54">
                  <a:extLst>
                    <a:ext uri="{FF2B5EF4-FFF2-40B4-BE49-F238E27FC236}">
                      <a16:creationId xmlns:a16="http://schemas.microsoft.com/office/drawing/2014/main" id="{9BBEF477-8E01-2F4E-994C-8F3D20A79582}"/>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9"/>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78901DE-256D-0A4B-A90E-4A27B9A649D5}"/>
                    </a:ext>
                  </a:extLst>
                </p:cNvPr>
                <p:cNvSpPr txBox="1">
                  <a:spLocks/>
                </p:cNvSpPr>
                <p:nvPr/>
              </p:nvSpPr>
              <p:spPr>
                <a:xfrm>
                  <a:off x="6014258" y="8786259"/>
                  <a:ext cx="187500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sub>
                        </m:sSub>
                      </m:oMath>
                    </m:oMathPara>
                  </a14:m>
                  <a:endParaRPr lang="en-GB" sz="1200" dirty="0"/>
                </a:p>
              </p:txBody>
            </p:sp>
          </mc:Choice>
          <mc:Fallback xmlns="">
            <p:sp>
              <p:nvSpPr>
                <p:cNvPr id="56" name="TextBox 55">
                  <a:extLst>
                    <a:ext uri="{FF2B5EF4-FFF2-40B4-BE49-F238E27FC236}">
                      <a16:creationId xmlns:a16="http://schemas.microsoft.com/office/drawing/2014/main" id="{378901DE-256D-0A4B-A90E-4A27B9A649D5}"/>
                    </a:ext>
                  </a:extLst>
                </p:cNvPr>
                <p:cNvSpPr txBox="1">
                  <a:spLocks noRot="1" noChangeAspect="1" noMove="1" noResize="1" noEditPoints="1" noAdjustHandles="1" noChangeArrowheads="1" noChangeShapeType="1" noTextEdit="1"/>
                </p:cNvSpPr>
                <p:nvPr/>
              </p:nvSpPr>
              <p:spPr>
                <a:xfrm>
                  <a:off x="6014258" y="8786259"/>
                  <a:ext cx="1875007" cy="222686"/>
                </a:xfrm>
                <a:prstGeom prst="roundRect">
                  <a:avLst/>
                </a:prstGeom>
                <a:blipFill>
                  <a:blip r:embed="rId10"/>
                  <a:stretch>
                    <a:fillRect l="-200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3EAC095-AA5A-B847-BCBE-1EFD82257232}"/>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57" name="TextBox 56">
                  <a:extLst>
                    <a:ext uri="{FF2B5EF4-FFF2-40B4-BE49-F238E27FC236}">
                      <a16:creationId xmlns:a16="http://schemas.microsoft.com/office/drawing/2014/main" id="{13EAC095-AA5A-B847-BCBE-1EFD82257232}"/>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1"/>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58" name="Straight Connector 57">
              <a:extLst>
                <a:ext uri="{FF2B5EF4-FFF2-40B4-BE49-F238E27FC236}">
                  <a16:creationId xmlns:a16="http://schemas.microsoft.com/office/drawing/2014/main" id="{5329F325-10C4-8A4E-B2C7-1127623F2602}"/>
                </a:ext>
              </a:extLst>
            </p:cNvPr>
            <p:cNvCxnSpPr>
              <a:cxnSpLocks/>
              <a:stCxn id="64" idx="0"/>
              <a:endCxn id="52"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5DAB9FA-DF0E-C044-99B6-A7B700858FDB}"/>
                </a:ext>
              </a:extLst>
            </p:cNvPr>
            <p:cNvCxnSpPr>
              <a:cxnSpLocks/>
              <a:stCxn id="52" idx="0"/>
              <a:endCxn id="57"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E42CF7A-946B-8B43-908C-A9BB1FDFE8C6}"/>
                </a:ext>
              </a:extLst>
            </p:cNvPr>
            <p:cNvCxnSpPr>
              <a:cxnSpLocks/>
              <a:stCxn id="56" idx="0"/>
              <a:endCxn id="53" idx="2"/>
            </p:cNvCxnSpPr>
            <p:nvPr/>
          </p:nvCxnSpPr>
          <p:spPr>
            <a:xfrm flipV="1">
              <a:off x="6951762" y="8372544"/>
              <a:ext cx="1584" cy="41371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6B47B9-32E6-B64F-990F-2B198CA66901}"/>
                </a:ext>
              </a:extLst>
            </p:cNvPr>
            <p:cNvCxnSpPr>
              <a:cxnSpLocks/>
              <a:stCxn id="53" idx="0"/>
              <a:endCxn id="55" idx="2"/>
            </p:cNvCxnSpPr>
            <p:nvPr/>
          </p:nvCxnSpPr>
          <p:spPr>
            <a:xfrm flipH="1" flipV="1">
              <a:off x="6951758" y="7755263"/>
              <a:ext cx="1588"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8636FB1B-9168-F945-B9CB-23F8481263A8}"/>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62" name="Rectangle 61">
                  <a:extLst>
                    <a:ext uri="{FF2B5EF4-FFF2-40B4-BE49-F238E27FC236}">
                      <a16:creationId xmlns:a16="http://schemas.microsoft.com/office/drawing/2014/main" id="{8636FB1B-9168-F945-B9CB-23F8481263A8}"/>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2"/>
                  <a:stretch>
                    <a:fillRect b="-3333"/>
                  </a:stretch>
                </a:blipFill>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D4626756-D4DD-7841-855F-9B0C9A8229F5}"/>
                </a:ext>
              </a:extLst>
            </p:cNvPr>
            <p:cNvCxnSpPr>
              <a:cxnSpLocks/>
              <a:stCxn id="71" idx="0"/>
              <a:endCxn id="64"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EC91D6D4-D814-7A45-A2F4-EA795D7E2BDA}"/>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4" name="Rounded Rectangle 63">
                  <a:extLst>
                    <a:ext uri="{FF2B5EF4-FFF2-40B4-BE49-F238E27FC236}">
                      <a16:creationId xmlns:a16="http://schemas.microsoft.com/office/drawing/2014/main" id="{EC91D6D4-D814-7A45-A2F4-EA795D7E2BDA}"/>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3"/>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997AC6F1-68C0-374D-AC60-B7A25DF4ED87}"/>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65" name="Rectangle 64">
                  <a:extLst>
                    <a:ext uri="{FF2B5EF4-FFF2-40B4-BE49-F238E27FC236}">
                      <a16:creationId xmlns:a16="http://schemas.microsoft.com/office/drawing/2014/main" id="{997AC6F1-68C0-374D-AC60-B7A25DF4ED87}"/>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4"/>
                  <a:stretch>
                    <a:fillRect b="-3333"/>
                  </a:stretch>
                </a:blipFill>
              </p:spPr>
              <p:txBody>
                <a:bodyPr/>
                <a:lstStyle/>
                <a:p>
                  <a:r>
                    <a:rPr lang="en-GB">
                      <a:noFill/>
                    </a:rPr>
                    <a:t> </a:t>
                  </a:r>
                </a:p>
              </p:txBody>
            </p:sp>
          </mc:Fallback>
        </mc:AlternateContent>
        <p:cxnSp>
          <p:nvCxnSpPr>
            <p:cNvPr id="66" name="Straight Connector 65">
              <a:extLst>
                <a:ext uri="{FF2B5EF4-FFF2-40B4-BE49-F238E27FC236}">
                  <a16:creationId xmlns:a16="http://schemas.microsoft.com/office/drawing/2014/main" id="{62622E83-922C-4A4E-A0B6-B6DAA9F5E6B4}"/>
                </a:ext>
              </a:extLst>
            </p:cNvPr>
            <p:cNvCxnSpPr>
              <a:cxnSpLocks/>
              <a:stCxn id="72" idx="0"/>
              <a:endCxn id="69"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2827F06-BA3C-394C-9036-598032A203C8}"/>
                </a:ext>
              </a:extLst>
            </p:cNvPr>
            <p:cNvCxnSpPr>
              <a:cxnSpLocks/>
              <a:stCxn id="69" idx="0"/>
              <a:endCxn id="70"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ounded Rectangle 68">
                  <a:extLst>
                    <a:ext uri="{FF2B5EF4-FFF2-40B4-BE49-F238E27FC236}">
                      <a16:creationId xmlns:a16="http://schemas.microsoft.com/office/drawing/2014/main" id="{CE4E2003-201F-B546-BEB3-9A7A5334F58D}"/>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69" name="Rounded Rectangle 68">
                  <a:extLst>
                    <a:ext uri="{FF2B5EF4-FFF2-40B4-BE49-F238E27FC236}">
                      <a16:creationId xmlns:a16="http://schemas.microsoft.com/office/drawing/2014/main" id="{CE4E2003-201F-B546-BEB3-9A7A5334F58D}"/>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5"/>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522CEB8-8B10-A641-8AFE-4B73A84585C0}"/>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70" name="TextBox 69">
                  <a:extLst>
                    <a:ext uri="{FF2B5EF4-FFF2-40B4-BE49-F238E27FC236}">
                      <a16:creationId xmlns:a16="http://schemas.microsoft.com/office/drawing/2014/main" id="{9522CEB8-8B10-A641-8AFE-4B73A84585C0}"/>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6"/>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ounded Rectangle 70">
                  <a:extLst>
                    <a:ext uri="{FF2B5EF4-FFF2-40B4-BE49-F238E27FC236}">
                      <a16:creationId xmlns:a16="http://schemas.microsoft.com/office/drawing/2014/main" id="{4CB61381-8343-9B41-B81C-F258E73739AA}"/>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71" name="Rounded Rectangle 70">
                  <a:extLst>
                    <a:ext uri="{FF2B5EF4-FFF2-40B4-BE49-F238E27FC236}">
                      <a16:creationId xmlns:a16="http://schemas.microsoft.com/office/drawing/2014/main" id="{4CB61381-8343-9B41-B81C-F258E73739AA}"/>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7"/>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A12387B8-CF22-5D4F-AF10-DC494595E3E5}"/>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72" name="Rounded Rectangle 71">
                  <a:extLst>
                    <a:ext uri="{FF2B5EF4-FFF2-40B4-BE49-F238E27FC236}">
                      <a16:creationId xmlns:a16="http://schemas.microsoft.com/office/drawing/2014/main" id="{A12387B8-CF22-5D4F-AF10-DC494595E3E5}"/>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8"/>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0FF4AA2D-EE13-B444-8D7E-BCBE63441CA7}"/>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73" name="Rounded Rectangle 72">
                  <a:extLst>
                    <a:ext uri="{FF2B5EF4-FFF2-40B4-BE49-F238E27FC236}">
                      <a16:creationId xmlns:a16="http://schemas.microsoft.com/office/drawing/2014/main" id="{0FF4AA2D-EE13-B444-8D7E-BCBE63441CA7}"/>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19"/>
                  <a:stretch>
                    <a:fillRect l="-15625" b="-16667"/>
                  </a:stretch>
                </a:blipFill>
                <a:ln>
                  <a:solidFill>
                    <a:schemeClr val="tx1"/>
                  </a:solidFill>
                </a:ln>
              </p:spPr>
              <p:txBody>
                <a:bodyPr/>
                <a:lstStyle/>
                <a:p>
                  <a:r>
                    <a:rPr lang="en-GB">
                      <a:noFill/>
                    </a:rPr>
                    <a:t> </a:t>
                  </a:r>
                </a:p>
              </p:txBody>
            </p:sp>
          </mc:Fallback>
        </mc:AlternateContent>
      </p:grpSp>
      <p:cxnSp>
        <p:nvCxnSpPr>
          <p:cNvPr id="75" name="Straight Arrow Connector 74">
            <a:extLst>
              <a:ext uri="{FF2B5EF4-FFF2-40B4-BE49-F238E27FC236}">
                <a16:creationId xmlns:a16="http://schemas.microsoft.com/office/drawing/2014/main" id="{C3C6D2F7-A9C7-3844-8955-EF7A6653C483}"/>
              </a:ext>
            </a:extLst>
          </p:cNvPr>
          <p:cNvCxnSpPr>
            <a:cxnSpLocks/>
            <a:stCxn id="55" idx="0"/>
            <a:endCxn id="51" idx="2"/>
          </p:cNvCxnSpPr>
          <p:nvPr/>
        </p:nvCxnSpPr>
        <p:spPr>
          <a:xfrm flipH="1" flipV="1">
            <a:off x="9752202" y="2745811"/>
            <a:ext cx="1141966" cy="470266"/>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4B42A8BB-5D80-1A41-8342-191291C7D3E8}"/>
                  </a:ext>
                </a:extLst>
              </p:cNvPr>
              <p:cNvSpPr/>
              <p:nvPr/>
            </p:nvSpPr>
            <p:spPr>
              <a:xfrm>
                <a:off x="11484650"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76" name="Rectangle 75">
                <a:extLst>
                  <a:ext uri="{FF2B5EF4-FFF2-40B4-BE49-F238E27FC236}">
                    <a16:creationId xmlns:a16="http://schemas.microsoft.com/office/drawing/2014/main" id="{4B42A8BB-5D80-1A41-8342-191291C7D3E8}"/>
                  </a:ext>
                </a:extLst>
              </p:cNvPr>
              <p:cNvSpPr>
                <a:spLocks noRot="1" noChangeAspect="1" noMove="1" noResize="1" noEditPoints="1" noAdjustHandles="1" noChangeArrowheads="1" noChangeShapeType="1" noTextEdit="1"/>
              </p:cNvSpPr>
              <p:nvPr/>
            </p:nvSpPr>
            <p:spPr>
              <a:xfrm>
                <a:off x="11484650" y="3187231"/>
                <a:ext cx="384080" cy="27699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73C740BC-00E7-864B-B6DD-B91329873D3E}"/>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78" name="Rectangle 77">
                <a:extLst>
                  <a:ext uri="{FF2B5EF4-FFF2-40B4-BE49-F238E27FC236}">
                    <a16:creationId xmlns:a16="http://schemas.microsoft.com/office/drawing/2014/main" id="{73C740BC-00E7-864B-B6DD-B91329873D3E}"/>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E524F875-8B93-6A4A-9B94-64FD5DF0A414}"/>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79" name="Rectangle 78">
                <a:extLst>
                  <a:ext uri="{FF2B5EF4-FFF2-40B4-BE49-F238E27FC236}">
                    <a16:creationId xmlns:a16="http://schemas.microsoft.com/office/drawing/2014/main" id="{E524F875-8B93-6A4A-9B94-64FD5DF0A414}"/>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BA35DC5E-46FE-8249-B172-2DD39B414C7F}"/>
                  </a:ext>
                </a:extLst>
              </p:cNvPr>
              <p:cNvSpPr/>
              <p:nvPr/>
            </p:nvSpPr>
            <p:spPr>
              <a:xfrm>
                <a:off x="11526664" y="3813849"/>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80" name="Rectangle 79">
                <a:extLst>
                  <a:ext uri="{FF2B5EF4-FFF2-40B4-BE49-F238E27FC236}">
                    <a16:creationId xmlns:a16="http://schemas.microsoft.com/office/drawing/2014/main" id="{BA35DC5E-46FE-8249-B172-2DD39B414C7F}"/>
                  </a:ext>
                </a:extLst>
              </p:cNvPr>
              <p:cNvSpPr>
                <a:spLocks noRot="1" noChangeAspect="1" noMove="1" noResize="1" noEditPoints="1" noAdjustHandles="1" noChangeArrowheads="1" noChangeShapeType="1" noTextEdit="1"/>
              </p:cNvSpPr>
              <p:nvPr/>
            </p:nvSpPr>
            <p:spPr>
              <a:xfrm>
                <a:off x="11526664" y="3813849"/>
                <a:ext cx="384080"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8DBCFEC2-1E2C-CE44-B415-1A96F810D4C2}"/>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81" name="Rectangle 80">
                <a:extLst>
                  <a:ext uri="{FF2B5EF4-FFF2-40B4-BE49-F238E27FC236}">
                    <a16:creationId xmlns:a16="http://schemas.microsoft.com/office/drawing/2014/main" id="{8DBCFEC2-1E2C-CE44-B415-1A96F810D4C2}"/>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47AF5EF8-82E5-DC48-BFB3-7C0A8E6836C2}"/>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82" name="Rectangle 81">
                <a:extLst>
                  <a:ext uri="{FF2B5EF4-FFF2-40B4-BE49-F238E27FC236}">
                    <a16:creationId xmlns:a16="http://schemas.microsoft.com/office/drawing/2014/main" id="{47AF5EF8-82E5-DC48-BFB3-7C0A8E6836C2}"/>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5"/>
                <a:stretch>
                  <a:fillRect/>
                </a:stretch>
              </a:blipFill>
            </p:spPr>
            <p:txBody>
              <a:bodyPr/>
              <a:lstStyle/>
              <a:p>
                <a:r>
                  <a:rPr lang="en-GB">
                    <a:noFill/>
                  </a:rPr>
                  <a:t> </a:t>
                </a:r>
              </a:p>
            </p:txBody>
          </p:sp>
        </mc:Fallback>
      </mc:AlternateContent>
      <p:cxnSp>
        <p:nvCxnSpPr>
          <p:cNvPr id="83" name="Straight Arrow Connector 82">
            <a:extLst>
              <a:ext uri="{FF2B5EF4-FFF2-40B4-BE49-F238E27FC236}">
                <a16:creationId xmlns:a16="http://schemas.microsoft.com/office/drawing/2014/main" id="{9E779FF2-D24D-C94D-9C42-6C3B7EEDF532}"/>
              </a:ext>
            </a:extLst>
          </p:cNvPr>
          <p:cNvCxnSpPr>
            <a:cxnSpLocks/>
            <a:endCxn id="55" idx="0"/>
          </p:cNvCxnSpPr>
          <p:nvPr/>
        </p:nvCxnSpPr>
        <p:spPr>
          <a:xfrm flipV="1">
            <a:off x="10892925" y="3216077"/>
            <a:ext cx="1243" cy="2453680"/>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27084FD-08A7-6A45-9065-1A9748967C16}"/>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4A45D4E9-CA8A-C146-5F61-B5B2DC0AA9A0}"/>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449A7CCB-A8B2-69AC-9A2F-90EC7D88FB3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2BB30F9D-1C0D-005A-9010-E75BC0CE3E83}"/>
              </a:ext>
            </a:extLst>
          </p:cNvPr>
          <p:cNvSpPr>
            <a:spLocks noGrp="1"/>
          </p:cNvSpPr>
          <p:nvPr>
            <p:ph type="sldNum" sz="quarter" idx="11"/>
          </p:nvPr>
        </p:nvSpPr>
        <p:spPr/>
        <p:txBody>
          <a:bodyPr/>
          <a:lstStyle/>
          <a:p>
            <a:fld id="{EB1502E6-D9AE-3544-B6D5-378AAA0B915F}" type="slidenum">
              <a:rPr lang="de-DE" altLang="de-DE" smtClean="0"/>
              <a:pPr/>
              <a:t>33</a:t>
            </a:fld>
            <a:endParaRPr lang="de-DE" altLang="de-DE" dirty="0"/>
          </a:p>
        </p:txBody>
      </p:sp>
    </p:spTree>
    <p:extLst>
      <p:ext uri="{BB962C8B-B14F-4D97-AF65-F5344CB8AC3E}">
        <p14:creationId xmlns:p14="http://schemas.microsoft.com/office/powerpoint/2010/main" val="326473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sz="2200" dirty="0"/>
                  <a:t>Consider leaf parcluster with local model </a:t>
                </a:r>
                <a14:m>
                  <m:oMath xmlns:m="http://schemas.openxmlformats.org/officeDocument/2006/math">
                    <m:d>
                      <m:dPr>
                        <m:begChr m:val="{"/>
                        <m:endChr m:val="}"/>
                        <m:ctrlPr>
                          <a:rPr lang="de-DE" sz="2200" i="1">
                            <a:latin typeface="Cambria Math" panose="02040503050406030204" pitchFamily="18" charset="0"/>
                          </a:rPr>
                        </m:ctrlPr>
                      </m:dPr>
                      <m:e>
                        <m:sSub>
                          <m:sSubPr>
                            <m:ctrlPr>
                              <a:rPr lang="de-DE" sz="2200" i="1">
                                <a:latin typeface="Cambria Math" panose="02040503050406030204" pitchFamily="18" charset="0"/>
                              </a:rPr>
                            </m:ctrlPr>
                          </m:sSubPr>
                          <m:e>
                            <m:r>
                              <a:rPr lang="de-DE" sz="2200" i="1">
                                <a:latin typeface="Cambria Math" panose="02040503050406030204" pitchFamily="18" charset="0"/>
                              </a:rPr>
                              <m:t>𝑔</m:t>
                            </m:r>
                          </m:e>
                          <m:sub>
                            <m:r>
                              <a:rPr lang="de-DE" sz="2200" i="1">
                                <a:latin typeface="Cambria Math" panose="02040503050406030204" pitchFamily="18" charset="0"/>
                              </a:rPr>
                              <m:t>1</m:t>
                            </m:r>
                          </m:sub>
                        </m:sSub>
                      </m:e>
                    </m:d>
                  </m:oMath>
                </a14:m>
                <a:endParaRPr lang="de-DE" sz="2200" dirty="0"/>
              </a:p>
              <a:p>
                <a:pPr lvl="1"/>
                <a:r>
                  <a:rPr lang="en-GB" sz="2200" dirty="0"/>
                  <a:t>Let us call it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endParaRPr lang="en-GB" sz="2200" dirty="0"/>
              </a:p>
              <a:p>
                <a:pPr lvl="1"/>
                <a:r>
                  <a:rPr lang="en-GB" sz="2200" dirty="0"/>
                  <a:t>Merge </a:t>
                </a:r>
                <a:r>
                  <a:rPr lang="en-GB" sz="2200" dirty="0">
                    <a:solidFill>
                      <a:schemeClr val="accent1"/>
                    </a:solidFill>
                  </a:rPr>
                  <a:t>inbound</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i="1">
                            <a:latin typeface="Cambria Math" panose="02040503050406030204" pitchFamily="18" charset="0"/>
                          </a:rPr>
                          <m:t>𝑖</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i="1">
                            <a:latin typeface="Cambria Math" panose="02040503050406030204" pitchFamily="18" charset="0"/>
                          </a:rPr>
                          <m:t>𝐼</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and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rPr>
                          <m:t>𝑇</m:t>
                        </m:r>
                      </m:e>
                      <m:sub>
                        <m:r>
                          <a:rPr lang="de-DE" sz="2200" i="1">
                            <a:latin typeface="Cambria Math" panose="02040503050406030204" pitchFamily="18" charset="0"/>
                          </a:rPr>
                          <m:t>𝑑</m:t>
                        </m:r>
                      </m:sub>
                    </m:sSub>
                  </m:oMath>
                </a14:m>
                <a:r>
                  <a:rPr lang="en-GB" sz="2200" dirty="0"/>
                  <a:t> parcluster identical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again)</a:t>
                </a:r>
              </a:p>
              <a:p>
                <a:pPr lvl="2"/>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rPr>
                          <m:t>𝑇</m:t>
                        </m:r>
                      </m:e>
                      <m:sub>
                        <m:r>
                          <a:rPr lang="de-DE" sz="2200" b="0" i="1" smtClean="0">
                            <a:latin typeface="Cambria Math" panose="02040503050406030204" pitchFamily="18" charset="0"/>
                          </a:rPr>
                          <m:t>𝐷</m:t>
                        </m:r>
                      </m:sub>
                    </m:sSub>
                  </m:oMath>
                </a14:m>
                <a:r>
                  <a:rPr lang="en-GB" sz="2200" dirty="0"/>
                  <a:t> parcluster subset of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t>
                </a:r>
                <a:br>
                  <a:rPr lang="en-GB" sz="2200" dirty="0"/>
                </a:br>
                <a:r>
                  <a:rPr lang="en-GB" sz="2200" dirty="0"/>
                  <a:t>➝ merge (call result </a:t>
                </a:r>
                <a14:m>
                  <m:oMath xmlns:m="http://schemas.openxmlformats.org/officeDocument/2006/math">
                    <m:sSub>
                      <m:sSubPr>
                        <m:ctrlPr>
                          <a:rPr lang="de-DE" sz="2200" i="1" dirty="0">
                            <a:latin typeface="Cambria Math" panose="02040503050406030204" pitchFamily="18" charset="0"/>
                          </a:rPr>
                        </m:ctrlPr>
                      </m:sSubPr>
                      <m:e>
                        <m:r>
                          <a:rPr lang="en-GB" sz="2200" b="1" i="1" dirty="0">
                            <a:latin typeface="Cambria Math" panose="02040503050406030204" pitchFamily="18" charset="0"/>
                          </a:rPr>
                          <m:t>𝑪</m:t>
                        </m:r>
                      </m:e>
                      <m:sub>
                        <m:r>
                          <a:rPr lang="de-DE" sz="2200" i="1" dirty="0">
                            <a:latin typeface="Cambria Math" panose="02040503050406030204" pitchFamily="18" charset="0"/>
                          </a:rPr>
                          <m:t>1</m:t>
                        </m:r>
                      </m:sub>
                    </m:sSub>
                  </m:oMath>
                </a14:m>
                <a:r>
                  <a:rPr lang="en-GB" sz="2200" dirty="0"/>
                  <a:t> again)</a:t>
                </a:r>
              </a:p>
              <a:p>
                <a:pPr marL="914400" lvl="2" indent="0">
                  <a:buNone/>
                </a:pPr>
                <a:endParaRPr lang="en-GB" sz="2200" dirty="0"/>
              </a:p>
              <a:p>
                <a:pPr lvl="2"/>
                <a:endParaRPr lang="en-GB" sz="2200"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97190D7D-CE80-4840-AD3F-694983207CE8}"/>
                  </a:ext>
                </a:extLst>
              </p:cNvPr>
              <p:cNvSpPr/>
              <p:nvPr/>
            </p:nvSpPr>
            <p:spPr>
              <a:xfrm>
                <a:off x="11533928" y="3770319"/>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38" name="Rectangle 37">
                <a:extLst>
                  <a:ext uri="{FF2B5EF4-FFF2-40B4-BE49-F238E27FC236}">
                    <a16:creationId xmlns:a16="http://schemas.microsoft.com/office/drawing/2014/main" id="{97190D7D-CE80-4840-AD3F-694983207CE8}"/>
                  </a:ext>
                </a:extLst>
              </p:cNvPr>
              <p:cNvSpPr>
                <a:spLocks noRot="1" noChangeAspect="1" noMove="1" noResize="1" noEditPoints="1" noAdjustHandles="1" noChangeArrowheads="1" noChangeShapeType="1" noTextEdit="1"/>
              </p:cNvSpPr>
              <p:nvPr/>
            </p:nvSpPr>
            <p:spPr>
              <a:xfrm>
                <a:off x="11533928" y="3770319"/>
                <a:ext cx="483850" cy="369332"/>
              </a:xfrm>
              <a:prstGeom prst="rect">
                <a:avLst/>
              </a:prstGeom>
              <a:blipFill>
                <a:blip r:embed="rId3"/>
                <a:stretch>
                  <a:fillRect/>
                </a:stretch>
              </a:blipFill>
            </p:spPr>
            <p:txBody>
              <a:bodyPr/>
              <a:lstStyle/>
              <a:p>
                <a:r>
                  <a:rPr lang="en-GB">
                    <a:noFill/>
                  </a:rPr>
                  <a:t> </a:t>
                </a:r>
              </a:p>
            </p:txBody>
          </p:sp>
        </mc:Fallback>
      </mc:AlternateContent>
      <p:grpSp>
        <p:nvGrpSpPr>
          <p:cNvPr id="42" name="Group 41">
            <a:extLst>
              <a:ext uri="{FF2B5EF4-FFF2-40B4-BE49-F238E27FC236}">
                <a16:creationId xmlns:a16="http://schemas.microsoft.com/office/drawing/2014/main" id="{26005489-344C-AB44-8766-B5F7BEFF640F}"/>
              </a:ext>
            </a:extLst>
          </p:cNvPr>
          <p:cNvGrpSpPr/>
          <p:nvPr/>
        </p:nvGrpSpPr>
        <p:grpSpPr>
          <a:xfrm>
            <a:off x="5933062" y="2541500"/>
            <a:ext cx="5674545" cy="3400004"/>
            <a:chOff x="1990652" y="6858000"/>
            <a:chExt cx="5674545" cy="3400004"/>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BBB60D72-B87C-7B40-9747-D95ADDBA4FD2}"/>
                    </a:ext>
                  </a:extLst>
                </p:cNvPr>
                <p:cNvSpPr/>
                <p:nvPr/>
              </p:nvSpPr>
              <p:spPr>
                <a:xfrm>
                  <a:off x="6716966" y="8276922"/>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3" name="Rectangle 42">
                  <a:extLst>
                    <a:ext uri="{FF2B5EF4-FFF2-40B4-BE49-F238E27FC236}">
                      <a16:creationId xmlns:a16="http://schemas.microsoft.com/office/drawing/2014/main" id="{BBB60D72-B87C-7B40-9747-D95ADDBA4FD2}"/>
                    </a:ext>
                  </a:extLst>
                </p:cNvPr>
                <p:cNvSpPr>
                  <a:spLocks noRot="1" noChangeAspect="1" noMove="1" noResize="1" noEditPoints="1" noAdjustHandles="1" noChangeArrowheads="1" noChangeShapeType="1" noTextEdit="1"/>
                </p:cNvSpPr>
                <p:nvPr/>
              </p:nvSpPr>
              <p:spPr>
                <a:xfrm>
                  <a:off x="6716966" y="8276922"/>
                  <a:ext cx="472758" cy="369012"/>
                </a:xfrm>
                <a:prstGeom prst="rect">
                  <a:avLst/>
                </a:prstGeom>
                <a:blipFill>
                  <a:blip r:embed="rId4"/>
                  <a:stretch>
                    <a:fillRect b="-6897"/>
                  </a:stretch>
                </a:blipFill>
              </p:spPr>
              <p:txBody>
                <a:bodyPr/>
                <a:lstStyle/>
                <a:p>
                  <a:r>
                    <a:rPr lang="en-GB">
                      <a:noFill/>
                    </a:rPr>
                    <a:t> </a:t>
                  </a:r>
                </a:p>
              </p:txBody>
            </p:sp>
          </mc:Fallback>
        </mc:AlternateContent>
        <p:cxnSp>
          <p:nvCxnSpPr>
            <p:cNvPr id="44" name="Straight Connector 43">
              <a:extLst>
                <a:ext uri="{FF2B5EF4-FFF2-40B4-BE49-F238E27FC236}">
                  <a16:creationId xmlns:a16="http://schemas.microsoft.com/office/drawing/2014/main" id="{169309B0-81E4-0141-8D7C-30EC8B8E3050}"/>
                </a:ext>
              </a:extLst>
            </p:cNvPr>
            <p:cNvCxnSpPr>
              <a:cxnSpLocks/>
              <a:stCxn id="66" idx="0"/>
              <a:endCxn id="50"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180A58-6F10-F441-8DBE-CF2656B54419}"/>
                </a:ext>
              </a:extLst>
            </p:cNvPr>
            <p:cNvCxnSpPr>
              <a:cxnSpLocks/>
              <a:stCxn id="52" idx="0"/>
              <a:endCxn id="49" idx="2"/>
            </p:cNvCxnSpPr>
            <p:nvPr/>
          </p:nvCxnSpPr>
          <p:spPr>
            <a:xfrm flipH="1" flipV="1">
              <a:off x="5809792" y="7062311"/>
              <a:ext cx="1141966" cy="470266"/>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4CECA0-EF0D-CA43-9D00-F9CDF1C604CB}"/>
                </a:ext>
              </a:extLst>
            </p:cNvPr>
            <p:cNvCxnSpPr>
              <a:cxnSpLocks/>
              <a:stCxn id="54" idx="0"/>
              <a:endCxn id="49"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3E66C54-DAD5-C040-BFB4-C0AFE5DF8014}"/>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47" name="Rectangle 46">
                  <a:extLst>
                    <a:ext uri="{FF2B5EF4-FFF2-40B4-BE49-F238E27FC236}">
                      <a16:creationId xmlns:a16="http://schemas.microsoft.com/office/drawing/2014/main" id="{F3E66C54-DAD5-C040-BFB4-C0AFE5DF8014}"/>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0599AFBB-9B49-9446-A02E-DE08103EC5BC}"/>
                </a:ext>
              </a:extLst>
            </p:cNvPr>
            <p:cNvCxnSpPr>
              <a:cxnSpLocks/>
              <a:stCxn id="70" idx="0"/>
              <a:endCxn id="49"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3A14EC54-9D66-0143-A6B4-9ADB74D908A7}"/>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49" name="Rounded Rectangle 48">
                  <a:extLst>
                    <a:ext uri="{FF2B5EF4-FFF2-40B4-BE49-F238E27FC236}">
                      <a16:creationId xmlns:a16="http://schemas.microsoft.com/office/drawing/2014/main" id="{3A14EC54-9D66-0143-A6B4-9ADB74D908A7}"/>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6"/>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76310F-EE9E-914C-B1ED-1E3053155110}"/>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0" name="Rounded Rectangle 49">
                  <a:extLst>
                    <a:ext uri="{FF2B5EF4-FFF2-40B4-BE49-F238E27FC236}">
                      <a16:creationId xmlns:a16="http://schemas.microsoft.com/office/drawing/2014/main" id="{E376310F-EE9E-914C-B1ED-1E3053155110}"/>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ounded Rectangle 50">
                  <a:extLst>
                    <a:ext uri="{FF2B5EF4-FFF2-40B4-BE49-F238E27FC236}">
                      <a16:creationId xmlns:a16="http://schemas.microsoft.com/office/drawing/2014/main" id="{BD5CF8A6-C53F-2844-BD5E-0964EE6E6B30}"/>
                    </a:ext>
                  </a:extLst>
                </p:cNvPr>
                <p:cNvSpPr/>
                <p:nvPr/>
              </p:nvSpPr>
              <p:spPr>
                <a:xfrm>
                  <a:off x="6241494" y="8168233"/>
                  <a:ext cx="142370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oMath>
                    </m:oMathPara>
                  </a14:m>
                  <a:endParaRPr lang="en-GB" sz="1200" dirty="0">
                    <a:solidFill>
                      <a:schemeClr val="tx1">
                        <a:lumMod val="60000"/>
                        <a:lumOff val="40000"/>
                      </a:schemeClr>
                    </a:solidFill>
                  </a:endParaRPr>
                </a:p>
              </p:txBody>
            </p:sp>
          </mc:Choice>
          <mc:Fallback xmlns="">
            <p:sp>
              <p:nvSpPr>
                <p:cNvPr id="51" name="Rounded Rectangle 50">
                  <a:extLst>
                    <a:ext uri="{FF2B5EF4-FFF2-40B4-BE49-F238E27FC236}">
                      <a16:creationId xmlns:a16="http://schemas.microsoft.com/office/drawing/2014/main" id="{BD5CF8A6-C53F-2844-BD5E-0964EE6E6B30}"/>
                    </a:ext>
                  </a:extLst>
                </p:cNvPr>
                <p:cNvSpPr>
                  <a:spLocks noRot="1" noChangeAspect="1" noMove="1" noResize="1" noEditPoints="1" noAdjustHandles="1" noChangeArrowheads="1" noChangeShapeType="1" noTextEdit="1"/>
                </p:cNvSpPr>
                <p:nvPr/>
              </p:nvSpPr>
              <p:spPr>
                <a:xfrm>
                  <a:off x="6241494" y="8168233"/>
                  <a:ext cx="1423703" cy="204311"/>
                </a:xfrm>
                <a:prstGeom prst="roundRect">
                  <a:avLst/>
                </a:prstGeom>
                <a:blipFill>
                  <a:blip r:embed="rId8"/>
                  <a:stretch>
                    <a:fillRect l="-3509"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52AD81D-276E-2F40-9F15-E0C3C687F269}"/>
                    </a:ext>
                  </a:extLst>
                </p:cNvPr>
                <p:cNvSpPr txBox="1">
                  <a:spLocks noChangeAspect="1"/>
                </p:cNvSpPr>
                <p:nvPr/>
              </p:nvSpPr>
              <p:spPr>
                <a:xfrm>
                  <a:off x="6277520" y="7532577"/>
                  <a:ext cx="13484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b="0" i="1" smtClean="0">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52" name="TextBox 51">
                  <a:extLst>
                    <a:ext uri="{FF2B5EF4-FFF2-40B4-BE49-F238E27FC236}">
                      <a16:creationId xmlns:a16="http://schemas.microsoft.com/office/drawing/2014/main" id="{152AD81D-276E-2F40-9F15-E0C3C687F269}"/>
                    </a:ext>
                  </a:extLst>
                </p:cNvPr>
                <p:cNvSpPr txBox="1">
                  <a:spLocks noRot="1" noChangeAspect="1" noMove="1" noResize="1" noEditPoints="1" noAdjustHandles="1" noChangeArrowheads="1" noChangeShapeType="1" noTextEdit="1"/>
                </p:cNvSpPr>
                <p:nvPr/>
              </p:nvSpPr>
              <p:spPr>
                <a:xfrm>
                  <a:off x="6277520" y="7532577"/>
                  <a:ext cx="1348475" cy="222686"/>
                </a:xfrm>
                <a:prstGeom prst="roundRect">
                  <a:avLst/>
                </a:prstGeom>
                <a:blipFill>
                  <a:blip r:embed="rId9"/>
                  <a:stretch>
                    <a:fillRect l="-1852"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2793E0D-2A85-2444-9808-6922040B7B3A}"/>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54" name="TextBox 53">
                  <a:extLst>
                    <a:ext uri="{FF2B5EF4-FFF2-40B4-BE49-F238E27FC236}">
                      <a16:creationId xmlns:a16="http://schemas.microsoft.com/office/drawing/2014/main" id="{22793E0D-2A85-2444-9808-6922040B7B3A}"/>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10"/>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55" name="Straight Connector 54">
              <a:extLst>
                <a:ext uri="{FF2B5EF4-FFF2-40B4-BE49-F238E27FC236}">
                  <a16:creationId xmlns:a16="http://schemas.microsoft.com/office/drawing/2014/main" id="{3B0516C2-6C62-574B-BB1A-E2D6EA08A2CC}"/>
                </a:ext>
              </a:extLst>
            </p:cNvPr>
            <p:cNvCxnSpPr>
              <a:cxnSpLocks/>
              <a:stCxn id="61" idx="0"/>
              <a:endCxn id="50"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FD133E-9C22-E145-8826-9396C3F53C5D}"/>
                </a:ext>
              </a:extLst>
            </p:cNvPr>
            <p:cNvCxnSpPr>
              <a:cxnSpLocks/>
              <a:stCxn id="50" idx="0"/>
              <a:endCxn id="54"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1010C08-101E-F241-BE8F-ACFFA4A0C675}"/>
                </a:ext>
              </a:extLst>
            </p:cNvPr>
            <p:cNvCxnSpPr>
              <a:cxnSpLocks/>
              <a:stCxn id="51" idx="0"/>
              <a:endCxn id="52" idx="2"/>
            </p:cNvCxnSpPr>
            <p:nvPr/>
          </p:nvCxnSpPr>
          <p:spPr>
            <a:xfrm flipH="1" flipV="1">
              <a:off x="6951758" y="7755263"/>
              <a:ext cx="1588" cy="412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0E98CF2-F97A-2442-B403-3CD02E405755}"/>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59" name="Rectangle 58">
                  <a:extLst>
                    <a:ext uri="{FF2B5EF4-FFF2-40B4-BE49-F238E27FC236}">
                      <a16:creationId xmlns:a16="http://schemas.microsoft.com/office/drawing/2014/main" id="{60E98CF2-F97A-2442-B403-3CD02E405755}"/>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1"/>
                  <a:stretch>
                    <a:fillRect b="-3333"/>
                  </a:stretch>
                </a:blipFill>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C171488B-DD7D-7744-994D-ED07D8F3B1F5}"/>
                </a:ext>
              </a:extLst>
            </p:cNvPr>
            <p:cNvCxnSpPr>
              <a:cxnSpLocks/>
              <a:stCxn id="67" idx="0"/>
              <a:endCxn id="61"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ounded Rectangle 60">
                  <a:extLst>
                    <a:ext uri="{FF2B5EF4-FFF2-40B4-BE49-F238E27FC236}">
                      <a16:creationId xmlns:a16="http://schemas.microsoft.com/office/drawing/2014/main" id="{FDA52CF0-4AEA-3A41-ACBE-DF043AFC4B88}"/>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1" name="Rounded Rectangle 60">
                  <a:extLst>
                    <a:ext uri="{FF2B5EF4-FFF2-40B4-BE49-F238E27FC236}">
                      <a16:creationId xmlns:a16="http://schemas.microsoft.com/office/drawing/2014/main" id="{FDA52CF0-4AEA-3A41-ACBE-DF043AFC4B88}"/>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2"/>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8F3E6A05-EC2D-2642-BF96-845260D6DC03}"/>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62" name="Rectangle 61">
                  <a:extLst>
                    <a:ext uri="{FF2B5EF4-FFF2-40B4-BE49-F238E27FC236}">
                      <a16:creationId xmlns:a16="http://schemas.microsoft.com/office/drawing/2014/main" id="{8F3E6A05-EC2D-2642-BF96-845260D6DC03}"/>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3"/>
                  <a:stretch>
                    <a:fillRect b="-3333"/>
                  </a:stretch>
                </a:blipFill>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172886AD-8AA9-F647-9AAF-F2A9E8DBD6DF}"/>
                </a:ext>
              </a:extLst>
            </p:cNvPr>
            <p:cNvCxnSpPr>
              <a:cxnSpLocks/>
              <a:stCxn id="69" idx="0"/>
              <a:endCxn id="65"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CFA34E3-1E69-9241-BDA7-27D121675D76}"/>
                </a:ext>
              </a:extLst>
            </p:cNvPr>
            <p:cNvCxnSpPr>
              <a:cxnSpLocks/>
              <a:stCxn id="65" idx="0"/>
              <a:endCxn id="66"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ounded Rectangle 64">
                  <a:extLst>
                    <a:ext uri="{FF2B5EF4-FFF2-40B4-BE49-F238E27FC236}">
                      <a16:creationId xmlns:a16="http://schemas.microsoft.com/office/drawing/2014/main" id="{16EBD1A5-574B-1F4B-8ABD-28D2934D49E3}"/>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65" name="Rounded Rectangle 64">
                  <a:extLst>
                    <a:ext uri="{FF2B5EF4-FFF2-40B4-BE49-F238E27FC236}">
                      <a16:creationId xmlns:a16="http://schemas.microsoft.com/office/drawing/2014/main" id="{16EBD1A5-574B-1F4B-8ABD-28D2934D49E3}"/>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4"/>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5DD02C8-AF65-A04D-97D3-440A73012B3C}"/>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66" name="TextBox 65">
                  <a:extLst>
                    <a:ext uri="{FF2B5EF4-FFF2-40B4-BE49-F238E27FC236}">
                      <a16:creationId xmlns:a16="http://schemas.microsoft.com/office/drawing/2014/main" id="{85DD02C8-AF65-A04D-97D3-440A73012B3C}"/>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5"/>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Rounded Rectangle 66">
                  <a:extLst>
                    <a:ext uri="{FF2B5EF4-FFF2-40B4-BE49-F238E27FC236}">
                      <a16:creationId xmlns:a16="http://schemas.microsoft.com/office/drawing/2014/main" id="{93EAFE6B-FA66-D44F-9612-979AD25D8900}"/>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7" name="Rounded Rectangle 66">
                  <a:extLst>
                    <a:ext uri="{FF2B5EF4-FFF2-40B4-BE49-F238E27FC236}">
                      <a16:creationId xmlns:a16="http://schemas.microsoft.com/office/drawing/2014/main" id="{93EAFE6B-FA66-D44F-9612-979AD25D8900}"/>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6"/>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ounded Rectangle 68">
                  <a:extLst>
                    <a:ext uri="{FF2B5EF4-FFF2-40B4-BE49-F238E27FC236}">
                      <a16:creationId xmlns:a16="http://schemas.microsoft.com/office/drawing/2014/main" id="{C9E9B174-68F5-9C48-9D2F-30E5CD727B5F}"/>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69" name="Rounded Rectangle 68">
                  <a:extLst>
                    <a:ext uri="{FF2B5EF4-FFF2-40B4-BE49-F238E27FC236}">
                      <a16:creationId xmlns:a16="http://schemas.microsoft.com/office/drawing/2014/main" id="{C9E9B174-68F5-9C48-9D2F-30E5CD727B5F}"/>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7"/>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ounded Rectangle 69">
                  <a:extLst>
                    <a:ext uri="{FF2B5EF4-FFF2-40B4-BE49-F238E27FC236}">
                      <a16:creationId xmlns:a16="http://schemas.microsoft.com/office/drawing/2014/main" id="{A048AA15-CC31-144F-A5EB-C90A92834281}"/>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70" name="Rounded Rectangle 69">
                  <a:extLst>
                    <a:ext uri="{FF2B5EF4-FFF2-40B4-BE49-F238E27FC236}">
                      <a16:creationId xmlns:a16="http://schemas.microsoft.com/office/drawing/2014/main" id="{A048AA15-CC31-144F-A5EB-C90A92834281}"/>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18"/>
                  <a:stretch>
                    <a:fillRect l="-15625" b="-16667"/>
                  </a:stretch>
                </a:blipFill>
                <a:ln>
                  <a:solidFill>
                    <a:schemeClr val="tx1"/>
                  </a:solidFill>
                </a:ln>
              </p:spPr>
              <p:txBody>
                <a:bodyPr/>
                <a:lstStyle/>
                <a:p>
                  <a:r>
                    <a:rPr lang="en-GB">
                      <a:noFill/>
                    </a:rPr>
                    <a:t> </a:t>
                  </a:r>
                </a:p>
              </p:txBody>
            </p:sp>
          </mc:Fallback>
        </mc:AlternateContent>
      </p:grpSp>
      <p:cxnSp>
        <p:nvCxnSpPr>
          <p:cNvPr id="71" name="Straight Arrow Connector 70">
            <a:extLst>
              <a:ext uri="{FF2B5EF4-FFF2-40B4-BE49-F238E27FC236}">
                <a16:creationId xmlns:a16="http://schemas.microsoft.com/office/drawing/2014/main" id="{B92A698C-86FE-964A-91EC-29C43DB4BBEF}"/>
              </a:ext>
            </a:extLst>
          </p:cNvPr>
          <p:cNvCxnSpPr>
            <a:cxnSpLocks/>
            <a:stCxn id="52" idx="0"/>
            <a:endCxn id="49" idx="2"/>
          </p:cNvCxnSpPr>
          <p:nvPr/>
        </p:nvCxnSpPr>
        <p:spPr>
          <a:xfrm flipH="1" flipV="1">
            <a:off x="9752202" y="2745811"/>
            <a:ext cx="1141966" cy="470266"/>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E6081116-DBAD-774F-8CC1-B10D36B16937}"/>
                  </a:ext>
                </a:extLst>
              </p:cNvPr>
              <p:cNvSpPr/>
              <p:nvPr/>
            </p:nvSpPr>
            <p:spPr>
              <a:xfrm>
                <a:off x="11484650"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72" name="Rectangle 71">
                <a:extLst>
                  <a:ext uri="{FF2B5EF4-FFF2-40B4-BE49-F238E27FC236}">
                    <a16:creationId xmlns:a16="http://schemas.microsoft.com/office/drawing/2014/main" id="{E6081116-DBAD-774F-8CC1-B10D36B16937}"/>
                  </a:ext>
                </a:extLst>
              </p:cNvPr>
              <p:cNvSpPr>
                <a:spLocks noRot="1" noChangeAspect="1" noMove="1" noResize="1" noEditPoints="1" noAdjustHandles="1" noChangeArrowheads="1" noChangeShapeType="1" noTextEdit="1"/>
              </p:cNvSpPr>
              <p:nvPr/>
            </p:nvSpPr>
            <p:spPr>
              <a:xfrm>
                <a:off x="11484650" y="3187231"/>
                <a:ext cx="384080"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5793E010-C354-394A-B8EA-58C89B230DE9}"/>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73" name="Rectangle 72">
                <a:extLst>
                  <a:ext uri="{FF2B5EF4-FFF2-40B4-BE49-F238E27FC236}">
                    <a16:creationId xmlns:a16="http://schemas.microsoft.com/office/drawing/2014/main" id="{5793E010-C354-394A-B8EA-58C89B230DE9}"/>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D21A684E-438E-8C46-826E-80FB5F1A040E}"/>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74" name="Rectangle 73">
                <a:extLst>
                  <a:ext uri="{FF2B5EF4-FFF2-40B4-BE49-F238E27FC236}">
                    <a16:creationId xmlns:a16="http://schemas.microsoft.com/office/drawing/2014/main" id="{D21A684E-438E-8C46-826E-80FB5F1A040E}"/>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D88CC16-47C9-3D46-9CC8-0FDA5D453E77}"/>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76" name="Rectangle 75">
                <a:extLst>
                  <a:ext uri="{FF2B5EF4-FFF2-40B4-BE49-F238E27FC236}">
                    <a16:creationId xmlns:a16="http://schemas.microsoft.com/office/drawing/2014/main" id="{BD88CC16-47C9-3D46-9CC8-0FDA5D453E77}"/>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ADD83E08-068B-2A42-A3D3-AB29BD6ED009}"/>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77" name="Rectangle 76">
                <a:extLst>
                  <a:ext uri="{FF2B5EF4-FFF2-40B4-BE49-F238E27FC236}">
                    <a16:creationId xmlns:a16="http://schemas.microsoft.com/office/drawing/2014/main" id="{ADD83E08-068B-2A42-A3D3-AB29BD6ED009}"/>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3"/>
                <a:stretch>
                  <a:fillRect/>
                </a:stretch>
              </a:blipFill>
            </p:spPr>
            <p:txBody>
              <a:bodyPr/>
              <a:lstStyle/>
              <a:p>
                <a:r>
                  <a:rPr lang="en-GB">
                    <a:noFill/>
                  </a:rPr>
                  <a:t> </a:t>
                </a:r>
              </a:p>
            </p:txBody>
          </p:sp>
        </mc:Fallback>
      </mc:AlternateContent>
      <p:cxnSp>
        <p:nvCxnSpPr>
          <p:cNvPr id="78" name="Straight Arrow Connector 77">
            <a:extLst>
              <a:ext uri="{FF2B5EF4-FFF2-40B4-BE49-F238E27FC236}">
                <a16:creationId xmlns:a16="http://schemas.microsoft.com/office/drawing/2014/main" id="{1753E882-ED3D-1645-8D1C-B4339ADD1D1E}"/>
              </a:ext>
            </a:extLst>
          </p:cNvPr>
          <p:cNvCxnSpPr>
            <a:cxnSpLocks/>
            <a:endCxn id="52" idx="0"/>
          </p:cNvCxnSpPr>
          <p:nvPr/>
        </p:nvCxnSpPr>
        <p:spPr>
          <a:xfrm flipV="1">
            <a:off x="10892925" y="3216077"/>
            <a:ext cx="1243" cy="2453680"/>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6C6DE1F-C522-4542-A00B-CC145370DE0A}"/>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1CC362E4-3672-1A4C-A7F0-B65A17B9A3B8}"/>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E8D6BFA5-8093-9EDC-2481-0AB79C8B73F4}"/>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BE3D2703-9536-B025-EC09-E675A44C4088}"/>
              </a:ext>
            </a:extLst>
          </p:cNvPr>
          <p:cNvSpPr>
            <a:spLocks noGrp="1"/>
          </p:cNvSpPr>
          <p:nvPr>
            <p:ph type="sldNum" sz="quarter" idx="11"/>
          </p:nvPr>
        </p:nvSpPr>
        <p:spPr/>
        <p:txBody>
          <a:bodyPr/>
          <a:lstStyle/>
          <a:p>
            <a:fld id="{EB1502E6-D9AE-3544-B6D5-378AAA0B915F}" type="slidenum">
              <a:rPr lang="de-DE" altLang="de-DE" smtClean="0"/>
              <a:pPr/>
              <a:t>34</a:t>
            </a:fld>
            <a:endParaRPr lang="de-DE" altLang="de-DE" dirty="0"/>
          </a:p>
        </p:txBody>
      </p:sp>
    </p:spTree>
    <p:extLst>
      <p:ext uri="{BB962C8B-B14F-4D97-AF65-F5344CB8AC3E}">
        <p14:creationId xmlns:p14="http://schemas.microsoft.com/office/powerpoint/2010/main" val="334851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fontScale="92500" lnSpcReduction="10000"/>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1</m:t>
                            </m:r>
                          </m:sub>
                        </m:sSub>
                      </m:e>
                    </m:d>
                  </m:oMath>
                </a14:m>
                <a:endParaRPr lang="de-DE"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𝑖</m:t>
                        </m:r>
                      </m:sub>
                    </m:sSub>
                  </m:oMath>
                </a14:m>
                <a:r>
                  <a:rPr lang="en-GB" dirty="0"/>
                  <a:t>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again)</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𝐼</m:t>
                        </m:r>
                      </m:sub>
                    </m:sSub>
                  </m:oMath>
                </a14:m>
                <a:r>
                  <a:rPr lang="en-GB" dirty="0"/>
                  <a:t>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again)</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𝑑</m:t>
                        </m:r>
                      </m:sub>
                    </m:sSub>
                  </m:oMath>
                </a14:m>
                <a:r>
                  <a:rPr lang="en-GB" dirty="0"/>
                  <a:t>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again)</a:t>
                </a: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de-DE" i="1">
                            <a:latin typeface="Cambria Math" panose="02040503050406030204" pitchFamily="18" charset="0"/>
                          </a:rPr>
                          <m:t>𝐷</m:t>
                        </m:r>
                      </m:sub>
                    </m:sSub>
                  </m:oMath>
                </a14:m>
                <a:r>
                  <a:rPr lang="en-GB" dirty="0"/>
                  <a:t> parcluster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again)</a:t>
                </a:r>
              </a:p>
              <a:p>
                <a:pPr lvl="2"/>
                <a:r>
                  <a:rPr lang="en-GB" dirty="0"/>
                  <a:t>Root parcluster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again)</a:t>
                </a:r>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486" b="-55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4C0DD6EE-8465-2046-8685-E0AF194D2D4A}"/>
                  </a:ext>
                </a:extLst>
              </p:cNvPr>
              <p:cNvSpPr/>
              <p:nvPr/>
            </p:nvSpPr>
            <p:spPr>
              <a:xfrm>
                <a:off x="11778843" y="314106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34" name="Rectangle 33">
                <a:extLst>
                  <a:ext uri="{FF2B5EF4-FFF2-40B4-BE49-F238E27FC236}">
                    <a16:creationId xmlns:a16="http://schemas.microsoft.com/office/drawing/2014/main" id="{4C0DD6EE-8465-2046-8685-E0AF194D2D4A}"/>
                  </a:ext>
                </a:extLst>
              </p:cNvPr>
              <p:cNvSpPr>
                <a:spLocks noRot="1" noChangeAspect="1" noMove="1" noResize="1" noEditPoints="1" noAdjustHandles="1" noChangeArrowheads="1" noChangeShapeType="1" noTextEdit="1"/>
              </p:cNvSpPr>
              <p:nvPr/>
            </p:nvSpPr>
            <p:spPr>
              <a:xfrm>
                <a:off x="11778843" y="3141064"/>
                <a:ext cx="483850" cy="369332"/>
              </a:xfrm>
              <a:prstGeom prst="rect">
                <a:avLst/>
              </a:prstGeom>
              <a:blipFill>
                <a:blip r:embed="rId3"/>
                <a:stretch>
                  <a:fillRect/>
                </a:stretch>
              </a:blipFill>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B915AF4A-D6DD-0242-A7F1-2D3F80197899}"/>
              </a:ext>
            </a:extLst>
          </p:cNvPr>
          <p:cNvGrpSpPr/>
          <p:nvPr/>
        </p:nvGrpSpPr>
        <p:grpSpPr>
          <a:xfrm>
            <a:off x="5933062" y="2541500"/>
            <a:ext cx="5926649" cy="3400004"/>
            <a:chOff x="1990652" y="6858000"/>
            <a:chExt cx="5926649" cy="3400004"/>
          </a:xfrm>
        </p:grpSpPr>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68A7A7B-110D-4B40-AF6B-4D374E1EE0A3}"/>
                    </a:ext>
                  </a:extLst>
                </p:cNvPr>
                <p:cNvSpPr/>
                <p:nvPr/>
              </p:nvSpPr>
              <p:spPr>
                <a:xfrm>
                  <a:off x="6716966" y="7649884"/>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36" name="Rectangle 35">
                  <a:extLst>
                    <a:ext uri="{FF2B5EF4-FFF2-40B4-BE49-F238E27FC236}">
                      <a16:creationId xmlns:a16="http://schemas.microsoft.com/office/drawing/2014/main" id="{F68A7A7B-110D-4B40-AF6B-4D374E1EE0A3}"/>
                    </a:ext>
                  </a:extLst>
                </p:cNvPr>
                <p:cNvSpPr>
                  <a:spLocks noRot="1" noChangeAspect="1" noMove="1" noResize="1" noEditPoints="1" noAdjustHandles="1" noChangeArrowheads="1" noChangeShapeType="1" noTextEdit="1"/>
                </p:cNvSpPr>
                <p:nvPr/>
              </p:nvSpPr>
              <p:spPr>
                <a:xfrm>
                  <a:off x="6716966" y="7649884"/>
                  <a:ext cx="472758" cy="369012"/>
                </a:xfrm>
                <a:prstGeom prst="rect">
                  <a:avLst/>
                </a:prstGeom>
                <a:blipFill>
                  <a:blip r:embed="rId4"/>
                  <a:stretch>
                    <a:fillRect b="-3226"/>
                  </a:stretch>
                </a:blipFill>
              </p:spPr>
              <p:txBody>
                <a:bodyPr/>
                <a:lstStyle/>
                <a:p>
                  <a:r>
                    <a:rPr lang="en-GB">
                      <a:noFill/>
                    </a:rPr>
                    <a:t> </a:t>
                  </a:r>
                </a:p>
              </p:txBody>
            </p:sp>
          </mc:Fallback>
        </mc:AlternateContent>
        <p:cxnSp>
          <p:nvCxnSpPr>
            <p:cNvPr id="38" name="Straight Connector 37">
              <a:extLst>
                <a:ext uri="{FF2B5EF4-FFF2-40B4-BE49-F238E27FC236}">
                  <a16:creationId xmlns:a16="http://schemas.microsoft.com/office/drawing/2014/main" id="{EE0E6152-52D7-5546-9824-28CB060915BD}"/>
                </a:ext>
              </a:extLst>
            </p:cNvPr>
            <p:cNvCxnSpPr>
              <a:cxnSpLocks/>
              <a:stCxn id="61" idx="0"/>
              <a:endCxn id="47"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6766AF1-A325-7242-8CB9-DA44E5837288}"/>
                </a:ext>
              </a:extLst>
            </p:cNvPr>
            <p:cNvCxnSpPr>
              <a:cxnSpLocks/>
              <a:stCxn id="49" idx="0"/>
              <a:endCxn id="46" idx="2"/>
            </p:cNvCxnSpPr>
            <p:nvPr/>
          </p:nvCxnSpPr>
          <p:spPr>
            <a:xfrm flipH="1" flipV="1">
              <a:off x="5809792" y="7062311"/>
              <a:ext cx="1143916" cy="47623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86A1E6-1DBD-4644-A957-56D90268DFFF}"/>
                </a:ext>
              </a:extLst>
            </p:cNvPr>
            <p:cNvCxnSpPr>
              <a:cxnSpLocks/>
              <a:stCxn id="50" idx="0"/>
              <a:endCxn id="46" idx="2"/>
            </p:cNvCxnSpPr>
            <p:nvPr/>
          </p:nvCxnSpPr>
          <p:spPr>
            <a:xfrm flipV="1">
              <a:off x="3839395" y="7062311"/>
              <a:ext cx="1970397" cy="47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D434954-B323-724A-A4E0-0C82BB2BD6DA}"/>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44" name="Rectangle 43">
                  <a:extLst>
                    <a:ext uri="{FF2B5EF4-FFF2-40B4-BE49-F238E27FC236}">
                      <a16:creationId xmlns:a16="http://schemas.microsoft.com/office/drawing/2014/main" id="{ED434954-B323-724A-A4E0-0C82BB2BD6DA}"/>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45" name="Straight Connector 44">
              <a:extLst>
                <a:ext uri="{FF2B5EF4-FFF2-40B4-BE49-F238E27FC236}">
                  <a16:creationId xmlns:a16="http://schemas.microsoft.com/office/drawing/2014/main" id="{D8581B19-CDF9-4E47-9894-E4B9039649B7}"/>
                </a:ext>
              </a:extLst>
            </p:cNvPr>
            <p:cNvCxnSpPr>
              <a:cxnSpLocks/>
              <a:stCxn id="64" idx="0"/>
              <a:endCxn id="46" idx="2"/>
            </p:cNvCxnSpPr>
            <p:nvPr/>
          </p:nvCxnSpPr>
          <p:spPr>
            <a:xfrm flipV="1">
              <a:off x="5806802" y="7062311"/>
              <a:ext cx="2990" cy="2719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7B13868A-64E4-4746-A3BA-972BCB97F061}"/>
                    </a:ext>
                  </a:extLst>
                </p:cNvPr>
                <p:cNvSpPr/>
                <p:nvPr/>
              </p:nvSpPr>
              <p:spPr>
                <a:xfrm>
                  <a:off x="5620700" y="6858000"/>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46" name="Rounded Rectangle 45">
                  <a:extLst>
                    <a:ext uri="{FF2B5EF4-FFF2-40B4-BE49-F238E27FC236}">
                      <a16:creationId xmlns:a16="http://schemas.microsoft.com/office/drawing/2014/main" id="{7B13868A-64E4-4746-A3BA-972BCB97F061}"/>
                    </a:ext>
                  </a:extLst>
                </p:cNvPr>
                <p:cNvSpPr>
                  <a:spLocks noRot="1" noChangeAspect="1" noMove="1" noResize="1" noEditPoints="1" noAdjustHandles="1" noChangeArrowheads="1" noChangeShapeType="1" noTextEdit="1"/>
                </p:cNvSpPr>
                <p:nvPr/>
              </p:nvSpPr>
              <p:spPr>
                <a:xfrm>
                  <a:off x="5620700" y="6858000"/>
                  <a:ext cx="378184" cy="204311"/>
                </a:xfrm>
                <a:prstGeom prst="roundRect">
                  <a:avLst/>
                </a:prstGeom>
                <a:blipFill>
                  <a:blip r:embed="rId6"/>
                  <a:stretch>
                    <a:fillRect l="-1250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D7625B01-2196-3840-9A2D-014D610BBB12}"/>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7" name="Rounded Rectangle 46">
                  <a:extLst>
                    <a:ext uri="{FF2B5EF4-FFF2-40B4-BE49-F238E27FC236}">
                      <a16:creationId xmlns:a16="http://schemas.microsoft.com/office/drawing/2014/main" id="{D7625B01-2196-3840-9A2D-014D610BBB12}"/>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E179829-087E-264F-9B5A-0BFBFB0E3053}"/>
                    </a:ext>
                  </a:extLst>
                </p:cNvPr>
                <p:cNvSpPr txBox="1">
                  <a:spLocks noChangeAspect="1"/>
                </p:cNvSpPr>
                <p:nvPr/>
              </p:nvSpPr>
              <p:spPr>
                <a:xfrm>
                  <a:off x="5990114" y="7538541"/>
                  <a:ext cx="1927187"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b="0" i="1" smtClean="0">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𝐷</m:t>
                                </m:r>
                              </m:e>
                            </m:d>
                          </m:sub>
                        </m:sSub>
                      </m:oMath>
                    </m:oMathPara>
                  </a14:m>
                  <a:endParaRPr lang="en-GB" sz="1200" dirty="0"/>
                </a:p>
              </p:txBody>
            </p:sp>
          </mc:Choice>
          <mc:Fallback xmlns="">
            <p:sp>
              <p:nvSpPr>
                <p:cNvPr id="49" name="TextBox 48">
                  <a:extLst>
                    <a:ext uri="{FF2B5EF4-FFF2-40B4-BE49-F238E27FC236}">
                      <a16:creationId xmlns:a16="http://schemas.microsoft.com/office/drawing/2014/main" id="{9E179829-087E-264F-9B5A-0BFBFB0E3053}"/>
                    </a:ext>
                  </a:extLst>
                </p:cNvPr>
                <p:cNvSpPr txBox="1">
                  <a:spLocks noRot="1" noChangeAspect="1" noMove="1" noResize="1" noEditPoints="1" noAdjustHandles="1" noChangeArrowheads="1" noChangeShapeType="1" noTextEdit="1"/>
                </p:cNvSpPr>
                <p:nvPr/>
              </p:nvSpPr>
              <p:spPr>
                <a:xfrm>
                  <a:off x="5990114" y="7538541"/>
                  <a:ext cx="1927187" cy="222686"/>
                </a:xfrm>
                <a:prstGeom prst="roundRect">
                  <a:avLst/>
                </a:prstGeom>
                <a:blipFill>
                  <a:blip r:embed="rId8"/>
                  <a:stretch>
                    <a:fillRect l="-1299" t="-10526" b="-15789"/>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2EC2F23-96C3-CD44-B5CC-01523A36D337}"/>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50" name="TextBox 49">
                  <a:extLst>
                    <a:ext uri="{FF2B5EF4-FFF2-40B4-BE49-F238E27FC236}">
                      <a16:creationId xmlns:a16="http://schemas.microsoft.com/office/drawing/2014/main" id="{42EC2F23-96C3-CD44-B5CC-01523A36D337}"/>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9"/>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B178A492-CA5E-DA48-ACF0-03B6082E4B53}"/>
                </a:ext>
              </a:extLst>
            </p:cNvPr>
            <p:cNvCxnSpPr>
              <a:cxnSpLocks/>
              <a:stCxn id="56" idx="0"/>
              <a:endCxn id="47"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0571B5F-FA02-C24D-9FBA-DB087D1868B4}"/>
                </a:ext>
              </a:extLst>
            </p:cNvPr>
            <p:cNvCxnSpPr>
              <a:cxnSpLocks/>
              <a:stCxn id="47" idx="0"/>
              <a:endCxn id="50"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1910FB0F-908B-0545-BAFD-E3D045F43001}"/>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54" name="Rectangle 53">
                  <a:extLst>
                    <a:ext uri="{FF2B5EF4-FFF2-40B4-BE49-F238E27FC236}">
                      <a16:creationId xmlns:a16="http://schemas.microsoft.com/office/drawing/2014/main" id="{1910FB0F-908B-0545-BAFD-E3D045F43001}"/>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10"/>
                  <a:stretch>
                    <a:fillRect b="-3333"/>
                  </a:stretch>
                </a:blipFill>
              </p:spPr>
              <p:txBody>
                <a:bodyPr/>
                <a:lstStyle/>
                <a:p>
                  <a:r>
                    <a:rPr lang="en-GB">
                      <a:noFill/>
                    </a:rPr>
                    <a:t> </a:t>
                  </a:r>
                </a:p>
              </p:txBody>
            </p:sp>
          </mc:Fallback>
        </mc:AlternateContent>
        <p:cxnSp>
          <p:nvCxnSpPr>
            <p:cNvPr id="55" name="Straight Connector 54">
              <a:extLst>
                <a:ext uri="{FF2B5EF4-FFF2-40B4-BE49-F238E27FC236}">
                  <a16:creationId xmlns:a16="http://schemas.microsoft.com/office/drawing/2014/main" id="{CBC501E1-46D3-AC41-9A15-AD994ACC660F}"/>
                </a:ext>
              </a:extLst>
            </p:cNvPr>
            <p:cNvCxnSpPr>
              <a:cxnSpLocks/>
              <a:stCxn id="62" idx="0"/>
              <a:endCxn id="56"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5B692B9D-67B9-FE4F-8575-C426282BEBFA}"/>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5B692B9D-67B9-FE4F-8575-C426282BEBFA}"/>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1"/>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8BDBC150-1FB5-F847-92CE-1487E6EFF5D0}"/>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57" name="Rectangle 56">
                  <a:extLst>
                    <a:ext uri="{FF2B5EF4-FFF2-40B4-BE49-F238E27FC236}">
                      <a16:creationId xmlns:a16="http://schemas.microsoft.com/office/drawing/2014/main" id="{8BDBC150-1FB5-F847-92CE-1487E6EFF5D0}"/>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2"/>
                  <a:stretch>
                    <a:fillRect b="-3333"/>
                  </a:stretch>
                </a:blipFill>
              </p:spPr>
              <p:txBody>
                <a:bodyPr/>
                <a:lstStyle/>
                <a:p>
                  <a:r>
                    <a:rPr lang="en-GB">
                      <a:noFill/>
                    </a:rPr>
                    <a:t> </a:t>
                  </a:r>
                </a:p>
              </p:txBody>
            </p:sp>
          </mc:Fallback>
        </mc:AlternateContent>
        <p:cxnSp>
          <p:nvCxnSpPr>
            <p:cNvPr id="58" name="Straight Connector 57">
              <a:extLst>
                <a:ext uri="{FF2B5EF4-FFF2-40B4-BE49-F238E27FC236}">
                  <a16:creationId xmlns:a16="http://schemas.microsoft.com/office/drawing/2014/main" id="{882FB753-406F-FA45-AA5E-7D0EA797077B}"/>
                </a:ext>
              </a:extLst>
            </p:cNvPr>
            <p:cNvCxnSpPr>
              <a:cxnSpLocks/>
              <a:stCxn id="63" idx="0"/>
              <a:endCxn id="60"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FA36033-B83D-B741-9C6B-7C6D97A7200B}"/>
                </a:ext>
              </a:extLst>
            </p:cNvPr>
            <p:cNvCxnSpPr>
              <a:cxnSpLocks/>
              <a:stCxn id="60" idx="0"/>
              <a:endCxn id="61"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Rounded Rectangle 59">
                  <a:extLst>
                    <a:ext uri="{FF2B5EF4-FFF2-40B4-BE49-F238E27FC236}">
                      <a16:creationId xmlns:a16="http://schemas.microsoft.com/office/drawing/2014/main" id="{5EB369E8-70A6-B148-9237-274253C91601}"/>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60" name="Rounded Rectangle 59">
                  <a:extLst>
                    <a:ext uri="{FF2B5EF4-FFF2-40B4-BE49-F238E27FC236}">
                      <a16:creationId xmlns:a16="http://schemas.microsoft.com/office/drawing/2014/main" id="{5EB369E8-70A6-B148-9237-274253C91601}"/>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3"/>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28676E4-23BE-FF4B-A4E9-78D37CCD5FEA}"/>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61" name="TextBox 60">
                  <a:extLst>
                    <a:ext uri="{FF2B5EF4-FFF2-40B4-BE49-F238E27FC236}">
                      <a16:creationId xmlns:a16="http://schemas.microsoft.com/office/drawing/2014/main" id="{B28676E4-23BE-FF4B-A4E9-78D37CCD5FEA}"/>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4"/>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ounded Rectangle 61">
                  <a:extLst>
                    <a:ext uri="{FF2B5EF4-FFF2-40B4-BE49-F238E27FC236}">
                      <a16:creationId xmlns:a16="http://schemas.microsoft.com/office/drawing/2014/main" id="{C7CC3961-EEEC-0E4A-8CE0-04ED4A164827}"/>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62" name="Rounded Rectangle 61">
                  <a:extLst>
                    <a:ext uri="{FF2B5EF4-FFF2-40B4-BE49-F238E27FC236}">
                      <a16:creationId xmlns:a16="http://schemas.microsoft.com/office/drawing/2014/main" id="{C7CC3961-EEEC-0E4A-8CE0-04ED4A164827}"/>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5"/>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ounded Rectangle 62">
                  <a:extLst>
                    <a:ext uri="{FF2B5EF4-FFF2-40B4-BE49-F238E27FC236}">
                      <a16:creationId xmlns:a16="http://schemas.microsoft.com/office/drawing/2014/main" id="{DA025ECA-00D1-254B-A8F8-5A6B21FC12FA}"/>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63" name="Rounded Rectangle 62">
                  <a:extLst>
                    <a:ext uri="{FF2B5EF4-FFF2-40B4-BE49-F238E27FC236}">
                      <a16:creationId xmlns:a16="http://schemas.microsoft.com/office/drawing/2014/main" id="{DA025ECA-00D1-254B-A8F8-5A6B21FC12FA}"/>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6"/>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49B50660-5285-AB43-B148-A72E4F2B0173}"/>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64" name="Rounded Rectangle 63">
                  <a:extLst>
                    <a:ext uri="{FF2B5EF4-FFF2-40B4-BE49-F238E27FC236}">
                      <a16:creationId xmlns:a16="http://schemas.microsoft.com/office/drawing/2014/main" id="{49B50660-5285-AB43-B148-A72E4F2B0173}"/>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17"/>
                  <a:stretch>
                    <a:fillRect l="-15625" b="-16667"/>
                  </a:stretch>
                </a:blipFill>
                <a:ln>
                  <a:solidFill>
                    <a:schemeClr val="tx1"/>
                  </a:solidFill>
                </a:ln>
              </p:spPr>
              <p:txBody>
                <a:bodyPr/>
                <a:lstStyle/>
                <a:p>
                  <a:r>
                    <a:rPr lang="en-GB">
                      <a:noFill/>
                    </a:rPr>
                    <a:t> </a:t>
                  </a:r>
                </a:p>
              </p:txBody>
            </p:sp>
          </mc:Fallback>
        </mc:AlternateContent>
      </p:grpSp>
      <p:cxnSp>
        <p:nvCxnSpPr>
          <p:cNvPr id="65" name="Straight Arrow Connector 64">
            <a:extLst>
              <a:ext uri="{FF2B5EF4-FFF2-40B4-BE49-F238E27FC236}">
                <a16:creationId xmlns:a16="http://schemas.microsoft.com/office/drawing/2014/main" id="{F435817A-3463-724A-AD9C-1596DE5D1A08}"/>
              </a:ext>
            </a:extLst>
          </p:cNvPr>
          <p:cNvCxnSpPr>
            <a:cxnSpLocks/>
            <a:stCxn id="49" idx="0"/>
            <a:endCxn id="46" idx="2"/>
          </p:cNvCxnSpPr>
          <p:nvPr/>
        </p:nvCxnSpPr>
        <p:spPr>
          <a:xfrm flipH="1" flipV="1">
            <a:off x="9752202" y="2745811"/>
            <a:ext cx="1143916" cy="476230"/>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4BCAF99-B7C7-0542-9CD4-71F32752EE46}"/>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67" name="Rectangle 66">
                <a:extLst>
                  <a:ext uri="{FF2B5EF4-FFF2-40B4-BE49-F238E27FC236}">
                    <a16:creationId xmlns:a16="http://schemas.microsoft.com/office/drawing/2014/main" id="{74BCAF99-B7C7-0542-9CD4-71F32752EE46}"/>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0A62345B-F0DA-DF4C-8A12-BECEE07ECF19}"/>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69" name="Rectangle 68">
                <a:extLst>
                  <a:ext uri="{FF2B5EF4-FFF2-40B4-BE49-F238E27FC236}">
                    <a16:creationId xmlns:a16="http://schemas.microsoft.com/office/drawing/2014/main" id="{0A62345B-F0DA-DF4C-8A12-BECEE07ECF19}"/>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7F86F29F-433E-8348-9DB8-AA7C00CAFD6B}"/>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70" name="Rectangle 69">
                <a:extLst>
                  <a:ext uri="{FF2B5EF4-FFF2-40B4-BE49-F238E27FC236}">
                    <a16:creationId xmlns:a16="http://schemas.microsoft.com/office/drawing/2014/main" id="{7F86F29F-433E-8348-9DB8-AA7C00CAFD6B}"/>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07E06078-693C-034F-BF07-22B9A9352D5A}"/>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71" name="Rectangle 70">
                <a:extLst>
                  <a:ext uri="{FF2B5EF4-FFF2-40B4-BE49-F238E27FC236}">
                    <a16:creationId xmlns:a16="http://schemas.microsoft.com/office/drawing/2014/main" id="{07E06078-693C-034F-BF07-22B9A9352D5A}"/>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1"/>
                <a:stretch>
                  <a:fillRect/>
                </a:stretch>
              </a:blipFill>
            </p:spPr>
            <p:txBody>
              <a:bodyPr/>
              <a:lstStyle/>
              <a:p>
                <a:r>
                  <a:rPr lang="en-GB">
                    <a:noFill/>
                  </a:rPr>
                  <a:t> </a:t>
                </a:r>
              </a:p>
            </p:txBody>
          </p:sp>
        </mc:Fallback>
      </mc:AlternateContent>
      <p:cxnSp>
        <p:nvCxnSpPr>
          <p:cNvPr id="72" name="Straight Arrow Connector 71">
            <a:extLst>
              <a:ext uri="{FF2B5EF4-FFF2-40B4-BE49-F238E27FC236}">
                <a16:creationId xmlns:a16="http://schemas.microsoft.com/office/drawing/2014/main" id="{95742024-4C60-324E-850C-3EC56E5CD7DF}"/>
              </a:ext>
            </a:extLst>
          </p:cNvPr>
          <p:cNvCxnSpPr>
            <a:cxnSpLocks/>
            <a:endCxn id="49" idx="0"/>
          </p:cNvCxnSpPr>
          <p:nvPr/>
        </p:nvCxnSpPr>
        <p:spPr>
          <a:xfrm flipV="1">
            <a:off x="10896118" y="3222041"/>
            <a:ext cx="0" cy="2447716"/>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E11F5E-99EC-DA40-B85C-97C296F97ABD}"/>
              </a:ext>
            </a:extLst>
          </p:cNvPr>
          <p:cNvSpPr txBox="1"/>
          <p:nvPr/>
        </p:nvSpPr>
        <p:spPr>
          <a:xfrm>
            <a:off x="9941079" y="2500729"/>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326A0A0C-52D4-69C9-3AFD-6254A415DAD9}"/>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BDAE3560-0098-2FF6-56D3-ACA978C21E6D}"/>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F72802F1-E5BB-DEE5-68F3-B1FFADA91C66}"/>
              </a:ext>
            </a:extLst>
          </p:cNvPr>
          <p:cNvSpPr>
            <a:spLocks noGrp="1"/>
          </p:cNvSpPr>
          <p:nvPr>
            <p:ph type="sldNum" sz="quarter" idx="11"/>
          </p:nvPr>
        </p:nvSpPr>
        <p:spPr/>
        <p:txBody>
          <a:bodyPr/>
          <a:lstStyle/>
          <a:p>
            <a:fld id="{EB1502E6-D9AE-3544-B6D5-378AAA0B915F}" type="slidenum">
              <a:rPr lang="de-DE" altLang="de-DE" smtClean="0"/>
              <a:pPr/>
              <a:t>35</a:t>
            </a:fld>
            <a:endParaRPr lang="de-DE" altLang="de-DE" dirty="0"/>
          </a:p>
        </p:txBody>
      </p:sp>
    </p:spTree>
    <p:extLst>
      <p:ext uri="{BB962C8B-B14F-4D97-AF65-F5344CB8AC3E}">
        <p14:creationId xmlns:p14="http://schemas.microsoft.com/office/powerpoint/2010/main" val="33355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a:xfrm>
                <a:off x="623393" y="1332843"/>
                <a:ext cx="5295667" cy="4584266"/>
              </a:xfrm>
            </p:spPr>
            <p:txBody>
              <a:bodyPr>
                <a:normAutofit fontScale="92500"/>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1</m:t>
                            </m:r>
                          </m:sub>
                        </m:sSub>
                      </m:e>
                    </m:d>
                  </m:oMath>
                </a14:m>
                <a:endParaRPr lang="de-DE"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endParaRPr lang="en-GB" dirty="0"/>
              </a:p>
              <a:p>
                <a:pPr lvl="1"/>
                <a:r>
                  <a:rPr lang="en-GB" dirty="0"/>
                  <a:t>At this point, we have reached the former root and cannot merge further inbound</a:t>
                </a:r>
              </a:p>
              <a:p>
                <a:pPr lvl="2"/>
                <a:r>
                  <a:rPr lang="en-GB" dirty="0"/>
                  <a:t>Also: the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𝑋</m:t>
                        </m:r>
                      </m:sub>
                    </m:sSub>
                  </m:oMath>
                </a14:m>
                <a:r>
                  <a:rPr lang="en-GB" dirty="0"/>
                  <a:t> parcluster contains logical variable </a:t>
                </a:r>
                <a14:m>
                  <m:oMath xmlns:m="http://schemas.openxmlformats.org/officeDocument/2006/math">
                    <m:r>
                      <a:rPr lang="de-DE" i="1">
                        <a:latin typeface="Cambria Math" panose="02040503050406030204" pitchFamily="18" charset="0"/>
                      </a:rPr>
                      <m:t>𝑋</m:t>
                    </m:r>
                  </m:oMath>
                </a14:m>
                <a:r>
                  <a:rPr lang="en-GB" dirty="0"/>
                  <a:t>, which is not a subset or superset of the logical variables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t>
                </a:r>
                <a14:m>
                  <m:oMath xmlns:m="http://schemas.openxmlformats.org/officeDocument/2006/math">
                    <m:r>
                      <a:rPr lang="de-DE" i="1" dirty="0" smtClean="0">
                        <a:latin typeface="Cambria Math" panose="02040503050406030204" pitchFamily="18" charset="0"/>
                      </a:rPr>
                      <m:t>𝐷</m:t>
                    </m:r>
                    <m:r>
                      <a:rPr lang="de-DE" b="0" i="1" dirty="0" smtClean="0">
                        <a:latin typeface="Cambria Math" panose="02040503050406030204" pitchFamily="18" charset="0"/>
                      </a:rPr>
                      <m:t>,</m:t>
                    </m:r>
                    <m:r>
                      <a:rPr lang="de-DE" b="0" i="1" dirty="0" smtClean="0">
                        <a:latin typeface="Cambria Math" panose="02040503050406030204" pitchFamily="18" charset="0"/>
                      </a:rPr>
                      <m:t>𝐼</m:t>
                    </m:r>
                  </m:oMath>
                </a14:m>
                <a:r>
                  <a:rPr lang="en-GB" dirty="0"/>
                  <a:t>)</a:t>
                </a:r>
              </a:p>
              <a:p>
                <a:pPr lvl="2"/>
                <a:r>
                  <a:rPr lang="en-GB" dirty="0"/>
                  <a:t>Merging </a:t>
                </a:r>
                <a:r>
                  <a:rPr lang="en-GB" i="1" dirty="0"/>
                  <a:t>stops</a:t>
                </a:r>
                <a:br>
                  <a:rPr lang="en-GB" dirty="0"/>
                </a:br>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xfrm>
                <a:off x="623393" y="1332843"/>
                <a:ext cx="5295667" cy="4584266"/>
              </a:xfrm>
              <a:blipFill>
                <a:blip r:embed="rId2"/>
                <a:stretch>
                  <a:fillRect l="-3341" t="-2210" r="-47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3AC0E39D-0105-A242-8CD7-81844CE587A5}"/>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30" name="Rectangle 29">
                <a:extLst>
                  <a:ext uri="{FF2B5EF4-FFF2-40B4-BE49-F238E27FC236}">
                    <a16:creationId xmlns:a16="http://schemas.microsoft.com/office/drawing/2014/main" id="{3AC0E39D-0105-A242-8CD7-81844CE587A5}"/>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31" name="Group 30">
            <a:extLst>
              <a:ext uri="{FF2B5EF4-FFF2-40B4-BE49-F238E27FC236}">
                <a16:creationId xmlns:a16="http://schemas.microsoft.com/office/drawing/2014/main" id="{E1C382CA-E964-1643-AB96-C5F76207F4B0}"/>
              </a:ext>
            </a:extLst>
          </p:cNvPr>
          <p:cNvGrpSpPr/>
          <p:nvPr/>
        </p:nvGrpSpPr>
        <p:grpSpPr>
          <a:xfrm>
            <a:off x="5933062" y="2532313"/>
            <a:ext cx="4892813" cy="3409191"/>
            <a:chOff x="1990652" y="6848813"/>
            <a:chExt cx="4892813" cy="3409191"/>
          </a:xfrm>
        </p:grpSpPr>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4C51CF2-CDF3-E346-9E82-EA9B2317F4E8}"/>
                    </a:ext>
                  </a:extLst>
                </p:cNvPr>
                <p:cNvSpPr/>
                <p:nvPr/>
              </p:nvSpPr>
              <p:spPr>
                <a:xfrm>
                  <a:off x="6410707" y="6975777"/>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32" name="Rectangle 31">
                  <a:extLst>
                    <a:ext uri="{FF2B5EF4-FFF2-40B4-BE49-F238E27FC236}">
                      <a16:creationId xmlns:a16="http://schemas.microsoft.com/office/drawing/2014/main" id="{B4C51CF2-CDF3-E346-9E82-EA9B2317F4E8}"/>
                    </a:ext>
                  </a:extLst>
                </p:cNvPr>
                <p:cNvSpPr>
                  <a:spLocks noRot="1" noChangeAspect="1" noMove="1" noResize="1" noEditPoints="1" noAdjustHandles="1" noChangeArrowheads="1" noChangeShapeType="1" noTextEdit="1"/>
                </p:cNvSpPr>
                <p:nvPr/>
              </p:nvSpPr>
              <p:spPr>
                <a:xfrm>
                  <a:off x="6410707" y="6975777"/>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33" name="Straight Connector 32">
              <a:extLst>
                <a:ext uri="{FF2B5EF4-FFF2-40B4-BE49-F238E27FC236}">
                  <a16:creationId xmlns:a16="http://schemas.microsoft.com/office/drawing/2014/main" id="{A1DD7E78-06F2-174F-9F91-023B13660CB6}"/>
                </a:ext>
              </a:extLst>
            </p:cNvPr>
            <p:cNvCxnSpPr>
              <a:cxnSpLocks/>
              <a:stCxn id="54" idx="0"/>
              <a:endCxn id="42"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B8D7B2-A02B-084B-BFCE-609DB71C518E}"/>
                </a:ext>
              </a:extLst>
            </p:cNvPr>
            <p:cNvCxnSpPr>
              <a:cxnSpLocks/>
              <a:stCxn id="44" idx="0"/>
              <a:endCxn id="39" idx="2"/>
            </p:cNvCxnSpPr>
            <p:nvPr/>
          </p:nvCxnSpPr>
          <p:spPr>
            <a:xfrm flipV="1">
              <a:off x="3839395" y="7071499"/>
              <a:ext cx="197039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3C81AEB-AF0F-D24E-8787-DB901EE24DF7}"/>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36" name="Rectangle 35">
                  <a:extLst>
                    <a:ext uri="{FF2B5EF4-FFF2-40B4-BE49-F238E27FC236}">
                      <a16:creationId xmlns:a16="http://schemas.microsoft.com/office/drawing/2014/main" id="{B3C81AEB-AF0F-D24E-8787-DB901EE24DF7}"/>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38" name="Straight Connector 37">
              <a:extLst>
                <a:ext uri="{FF2B5EF4-FFF2-40B4-BE49-F238E27FC236}">
                  <a16:creationId xmlns:a16="http://schemas.microsoft.com/office/drawing/2014/main" id="{4BFF1D09-F2D4-FD4C-8878-E6B5D02911E6}"/>
                </a:ext>
              </a:extLst>
            </p:cNvPr>
            <p:cNvCxnSpPr>
              <a:cxnSpLocks/>
              <a:stCxn id="57" idx="0"/>
              <a:endCxn id="39" idx="2"/>
            </p:cNvCxnSpPr>
            <p:nvPr/>
          </p:nvCxnSpPr>
          <p:spPr>
            <a:xfrm flipV="1">
              <a:off x="5806802" y="7071499"/>
              <a:ext cx="2991" cy="27104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38E3CC3-101A-A340-B242-79DAA4502B74}"/>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39" name="Rounded Rectangle 38">
                  <a:extLst>
                    <a:ext uri="{FF2B5EF4-FFF2-40B4-BE49-F238E27FC236}">
                      <a16:creationId xmlns:a16="http://schemas.microsoft.com/office/drawing/2014/main" id="{D38E3CC3-101A-A340-B242-79DAA4502B74}"/>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6"/>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270C279B-1F49-BD4D-A78B-5CD318916803}"/>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2" name="Rounded Rectangle 41">
                  <a:extLst>
                    <a:ext uri="{FF2B5EF4-FFF2-40B4-BE49-F238E27FC236}">
                      <a16:creationId xmlns:a16="http://schemas.microsoft.com/office/drawing/2014/main" id="{270C279B-1F49-BD4D-A78B-5CD318916803}"/>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17C041F-09FB-1F4B-9089-C6630A20AA9D}"/>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44" name="TextBox 43">
                  <a:extLst>
                    <a:ext uri="{FF2B5EF4-FFF2-40B4-BE49-F238E27FC236}">
                      <a16:creationId xmlns:a16="http://schemas.microsoft.com/office/drawing/2014/main" id="{817C041F-09FB-1F4B-9089-C6630A20AA9D}"/>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8"/>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45" name="Straight Connector 44">
              <a:extLst>
                <a:ext uri="{FF2B5EF4-FFF2-40B4-BE49-F238E27FC236}">
                  <a16:creationId xmlns:a16="http://schemas.microsoft.com/office/drawing/2014/main" id="{BEC65ADF-1A8C-C342-847E-66777C6349B5}"/>
                </a:ext>
              </a:extLst>
            </p:cNvPr>
            <p:cNvCxnSpPr>
              <a:cxnSpLocks/>
              <a:stCxn id="49" idx="0"/>
              <a:endCxn id="42"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825E33-E719-CF4B-930C-593269482548}"/>
                </a:ext>
              </a:extLst>
            </p:cNvPr>
            <p:cNvCxnSpPr>
              <a:cxnSpLocks/>
              <a:stCxn id="42" idx="0"/>
              <a:endCxn id="44"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57505B58-06F5-D148-B9BB-94870A938CC9}"/>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47" name="Rectangle 46">
                  <a:extLst>
                    <a:ext uri="{FF2B5EF4-FFF2-40B4-BE49-F238E27FC236}">
                      <a16:creationId xmlns:a16="http://schemas.microsoft.com/office/drawing/2014/main" id="{57505B58-06F5-D148-B9BB-94870A938CC9}"/>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9"/>
                  <a:stretch>
                    <a:fillRect b="-3333"/>
                  </a:stretch>
                </a:blipFill>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C697A873-D92F-0A44-A628-BFCFD555FCC2}"/>
                </a:ext>
              </a:extLst>
            </p:cNvPr>
            <p:cNvCxnSpPr>
              <a:cxnSpLocks/>
              <a:stCxn id="55" idx="0"/>
              <a:endCxn id="49"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8008B40C-F3B1-EA4E-821D-DB263542DF09}"/>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9" name="Rounded Rectangle 48">
                  <a:extLst>
                    <a:ext uri="{FF2B5EF4-FFF2-40B4-BE49-F238E27FC236}">
                      <a16:creationId xmlns:a16="http://schemas.microsoft.com/office/drawing/2014/main" id="{8008B40C-F3B1-EA4E-821D-DB263542DF09}"/>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0"/>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10E71056-4681-CC44-95E3-B11A46E45E3F}"/>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50" name="Rectangle 49">
                  <a:extLst>
                    <a:ext uri="{FF2B5EF4-FFF2-40B4-BE49-F238E27FC236}">
                      <a16:creationId xmlns:a16="http://schemas.microsoft.com/office/drawing/2014/main" id="{10E71056-4681-CC44-95E3-B11A46E45E3F}"/>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1"/>
                  <a:stretch>
                    <a:fillRect b="-3333"/>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5898B0CF-1951-5549-A94E-665630523222}"/>
                </a:ext>
              </a:extLst>
            </p:cNvPr>
            <p:cNvCxnSpPr>
              <a:cxnSpLocks/>
              <a:stCxn id="56" idx="0"/>
              <a:endCxn id="53"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C7C794-A72E-F74C-A31F-0741AF592543}"/>
                </a:ext>
              </a:extLst>
            </p:cNvPr>
            <p:cNvCxnSpPr>
              <a:cxnSpLocks/>
              <a:stCxn id="53" idx="0"/>
              <a:endCxn id="54"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2E23792B-230E-4643-ADF0-7CC67E5F0279}"/>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3" name="Rounded Rectangle 52">
                  <a:extLst>
                    <a:ext uri="{FF2B5EF4-FFF2-40B4-BE49-F238E27FC236}">
                      <a16:creationId xmlns:a16="http://schemas.microsoft.com/office/drawing/2014/main" id="{2E23792B-230E-4643-ADF0-7CC67E5F0279}"/>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2"/>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EF9E9D7-89F4-7642-B3F1-1B1BD8789652}"/>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54" name="TextBox 53">
                  <a:extLst>
                    <a:ext uri="{FF2B5EF4-FFF2-40B4-BE49-F238E27FC236}">
                      <a16:creationId xmlns:a16="http://schemas.microsoft.com/office/drawing/2014/main" id="{FEF9E9D7-89F4-7642-B3F1-1B1BD8789652}"/>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3"/>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F5E33687-CC4D-8E4E-A286-93B1000AEAB1}"/>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5" name="Rounded Rectangle 54">
                  <a:extLst>
                    <a:ext uri="{FF2B5EF4-FFF2-40B4-BE49-F238E27FC236}">
                      <a16:creationId xmlns:a16="http://schemas.microsoft.com/office/drawing/2014/main" id="{F5E33687-CC4D-8E4E-A286-93B1000AEAB1}"/>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4"/>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116BA01E-259C-724C-A098-95375E9CBA24}"/>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116BA01E-259C-724C-A098-95375E9CBA24}"/>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5"/>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AC332F05-66B2-2345-A649-4752E41350D4}"/>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57" name="Rounded Rectangle 56">
                  <a:extLst>
                    <a:ext uri="{FF2B5EF4-FFF2-40B4-BE49-F238E27FC236}">
                      <a16:creationId xmlns:a16="http://schemas.microsoft.com/office/drawing/2014/main" id="{AC332F05-66B2-2345-A649-4752E41350D4}"/>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16"/>
                  <a:stretch>
                    <a:fillRect l="-15625" b="-16667"/>
                  </a:stretch>
                </a:blipFill>
                <a:ln>
                  <a:solidFill>
                    <a:schemeClr val="tx1"/>
                  </a:solidFill>
                </a:ln>
              </p:spPr>
              <p:txBody>
                <a:bodyPr/>
                <a:lstStyle/>
                <a:p>
                  <a:r>
                    <a:rPr lang="en-GB">
                      <a:noFill/>
                    </a:rPr>
                    <a:t> </a:t>
                  </a:r>
                </a:p>
              </p:txBody>
            </p:sp>
          </mc:Fallback>
        </mc:AlternateContent>
      </p:grpSp>
      <p:cxnSp>
        <p:nvCxnSpPr>
          <p:cNvPr id="58" name="Straight Arrow Connector 57">
            <a:extLst>
              <a:ext uri="{FF2B5EF4-FFF2-40B4-BE49-F238E27FC236}">
                <a16:creationId xmlns:a16="http://schemas.microsoft.com/office/drawing/2014/main" id="{B5CD681B-9232-0844-81B5-7D22A0AEAFAB}"/>
              </a:ext>
            </a:extLst>
          </p:cNvPr>
          <p:cNvCxnSpPr>
            <a:cxnSpLocks/>
            <a:endCxn id="39" idx="2"/>
          </p:cNvCxnSpPr>
          <p:nvPr/>
        </p:nvCxnSpPr>
        <p:spPr>
          <a:xfrm flipH="1" flipV="1">
            <a:off x="9752203" y="2754999"/>
            <a:ext cx="1143915" cy="467042"/>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379036FA-8023-3C48-A5C8-C520709F9997}"/>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59" name="Rectangle 58">
                <a:extLst>
                  <a:ext uri="{FF2B5EF4-FFF2-40B4-BE49-F238E27FC236}">
                    <a16:creationId xmlns:a16="http://schemas.microsoft.com/office/drawing/2014/main" id="{379036FA-8023-3C48-A5C8-C520709F9997}"/>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7070B49-8DB5-AA40-8695-43FDD35E318D}"/>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60" name="Rectangle 59">
                <a:extLst>
                  <a:ext uri="{FF2B5EF4-FFF2-40B4-BE49-F238E27FC236}">
                    <a16:creationId xmlns:a16="http://schemas.microsoft.com/office/drawing/2014/main" id="{37070B49-8DB5-AA40-8695-43FDD35E318D}"/>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8657E3CB-8691-0C40-980D-61BC0C5D8C9B}"/>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61" name="Rectangle 60">
                <a:extLst>
                  <a:ext uri="{FF2B5EF4-FFF2-40B4-BE49-F238E27FC236}">
                    <a16:creationId xmlns:a16="http://schemas.microsoft.com/office/drawing/2014/main" id="{8657E3CB-8691-0C40-980D-61BC0C5D8C9B}"/>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9DEDFCA5-E137-774C-9E31-D28979A5FBBD}"/>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62" name="Rectangle 61">
                <a:extLst>
                  <a:ext uri="{FF2B5EF4-FFF2-40B4-BE49-F238E27FC236}">
                    <a16:creationId xmlns:a16="http://schemas.microsoft.com/office/drawing/2014/main" id="{9DEDFCA5-E137-774C-9E31-D28979A5FBBD}"/>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0"/>
                <a:stretch>
                  <a:fillRect/>
                </a:stretch>
              </a:blipFill>
            </p:spPr>
            <p:txBody>
              <a:bodyPr/>
              <a:lstStyle/>
              <a:p>
                <a:r>
                  <a:rPr lang="en-GB">
                    <a:noFill/>
                  </a:rPr>
                  <a:t> </a:t>
                </a:r>
              </a:p>
            </p:txBody>
          </p:sp>
        </mc:Fallback>
      </mc:AlternateContent>
      <p:cxnSp>
        <p:nvCxnSpPr>
          <p:cNvPr id="63" name="Straight Arrow Connector 62">
            <a:extLst>
              <a:ext uri="{FF2B5EF4-FFF2-40B4-BE49-F238E27FC236}">
                <a16:creationId xmlns:a16="http://schemas.microsoft.com/office/drawing/2014/main" id="{988BA2AE-A1CB-514B-8726-BF4CDBE6A77D}"/>
              </a:ext>
            </a:extLst>
          </p:cNvPr>
          <p:cNvCxnSpPr>
            <a:cxnSpLocks/>
          </p:cNvCxnSpPr>
          <p:nvPr/>
        </p:nvCxnSpPr>
        <p:spPr>
          <a:xfrm flipV="1">
            <a:off x="10896118" y="3222041"/>
            <a:ext cx="0" cy="2447716"/>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CBC3CB6-CAAB-9F41-A90F-E4F94D1373C0}"/>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72AEF2D4-7C3F-F633-B4C2-1795E7E45690}"/>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FD482F69-B63D-5360-9351-5A9B5CAEB4FE}"/>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5C5E34AE-5EC0-12EC-420B-49AE5BC476A4}"/>
              </a:ext>
            </a:extLst>
          </p:cNvPr>
          <p:cNvSpPr>
            <a:spLocks noGrp="1"/>
          </p:cNvSpPr>
          <p:nvPr>
            <p:ph type="sldNum" sz="quarter" idx="11"/>
          </p:nvPr>
        </p:nvSpPr>
        <p:spPr/>
        <p:txBody>
          <a:bodyPr/>
          <a:lstStyle/>
          <a:p>
            <a:fld id="{EB1502E6-D9AE-3544-B6D5-378AAA0B915F}" type="slidenum">
              <a:rPr lang="de-DE" altLang="de-DE" smtClean="0"/>
              <a:pPr/>
              <a:t>36</a:t>
            </a:fld>
            <a:endParaRPr lang="de-DE" altLang="de-DE" dirty="0"/>
          </a:p>
        </p:txBody>
      </p:sp>
    </p:spTree>
    <p:extLst>
      <p:ext uri="{BB962C8B-B14F-4D97-AF65-F5344CB8AC3E}">
        <p14:creationId xmlns:p14="http://schemas.microsoft.com/office/powerpoint/2010/main" val="316408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a:xfrm>
                <a:off x="623392" y="1332843"/>
                <a:ext cx="5347947" cy="4584266"/>
              </a:xfrm>
            </p:spPr>
            <p:txBody>
              <a:bodyPr>
                <a:normAutofit fontScale="92500" lnSpcReduction="20000"/>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0</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0</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0</m:t>
                        </m:r>
                      </m:sub>
                    </m:sSub>
                  </m:oMath>
                </a14:m>
                <a:r>
                  <a:rPr lang="en-GB" dirty="0"/>
                  <a:t>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again)</a:t>
                </a:r>
              </a:p>
              <a:p>
                <a:pPr lvl="1"/>
                <a:r>
                  <a:rPr lang="en-GB" dirty="0"/>
                  <a:t>At this point, we have reached the former root again and cannot merge further inbound</a:t>
                </a:r>
              </a:p>
              <a:p>
                <a:pPr lvl="2"/>
                <a:r>
                  <a:rPr lang="en-GB" dirty="0"/>
                  <a:t>Also again: the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𝑋</m:t>
                        </m:r>
                      </m:sub>
                    </m:sSub>
                  </m:oMath>
                </a14:m>
                <a:r>
                  <a:rPr lang="en-GB" dirty="0"/>
                  <a:t> parcluster contains logical variable </a:t>
                </a:r>
                <a14:m>
                  <m:oMath xmlns:m="http://schemas.openxmlformats.org/officeDocument/2006/math">
                    <m:r>
                      <a:rPr lang="de-DE" i="1">
                        <a:latin typeface="Cambria Math" panose="02040503050406030204" pitchFamily="18" charset="0"/>
                      </a:rPr>
                      <m:t>𝑋</m:t>
                    </m:r>
                  </m:oMath>
                </a14:m>
                <a:r>
                  <a:rPr lang="en-GB" dirty="0"/>
                  <a:t>, which is not a subset or superset </a:t>
                </a:r>
                <a:br>
                  <a:rPr lang="en-GB" dirty="0"/>
                </a:br>
                <a:r>
                  <a:rPr lang="en-GB" dirty="0"/>
                  <a:t>of the logical variables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t>
                </a:r>
                <a14:m>
                  <m:oMath xmlns:m="http://schemas.openxmlformats.org/officeDocument/2006/math">
                    <m:r>
                      <a:rPr lang="de-DE" i="1" dirty="0">
                        <a:latin typeface="Cambria Math" panose="02040503050406030204" pitchFamily="18" charset="0"/>
                      </a:rPr>
                      <m:t>𝐷</m:t>
                    </m:r>
                    <m:r>
                      <a:rPr lang="de-DE" i="1" dirty="0">
                        <a:latin typeface="Cambria Math" panose="02040503050406030204" pitchFamily="18" charset="0"/>
                      </a:rPr>
                      <m:t>,</m:t>
                    </m:r>
                    <m:r>
                      <a:rPr lang="de-DE" i="1" dirty="0">
                        <a:latin typeface="Cambria Math" panose="02040503050406030204" pitchFamily="18" charset="0"/>
                      </a:rPr>
                      <m:t>𝐼</m:t>
                    </m:r>
                  </m:oMath>
                </a14:m>
                <a:r>
                  <a:rPr lang="en-GB" dirty="0"/>
                  <a:t>)</a:t>
                </a:r>
              </a:p>
              <a:p>
                <a:pPr lvl="2"/>
                <a:r>
                  <a:rPr lang="en-GB" dirty="0"/>
                  <a:t>Merging </a:t>
                </a:r>
                <a:r>
                  <a:rPr lang="en-GB" i="1" dirty="0"/>
                  <a:t>stops</a:t>
                </a:r>
                <a:br>
                  <a:rPr lang="en-GB" dirty="0"/>
                </a:br>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xfrm>
                <a:off x="623392" y="1332843"/>
                <a:ext cx="5347947" cy="4584266"/>
              </a:xfrm>
              <a:blipFill>
                <a:blip r:embed="rId2"/>
                <a:stretch>
                  <a:fillRect l="-3310" t="-3315" r="-283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F9BA8D9F-72C4-0C47-9766-E2BF8C85A06F}"/>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32" name="Rectangle 31">
                <a:extLst>
                  <a:ext uri="{FF2B5EF4-FFF2-40B4-BE49-F238E27FC236}">
                    <a16:creationId xmlns:a16="http://schemas.microsoft.com/office/drawing/2014/main" id="{F9BA8D9F-72C4-0C47-9766-E2BF8C85A06F}"/>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33" name="Group 32">
            <a:extLst>
              <a:ext uri="{FF2B5EF4-FFF2-40B4-BE49-F238E27FC236}">
                <a16:creationId xmlns:a16="http://schemas.microsoft.com/office/drawing/2014/main" id="{2FD99657-350C-344C-B4C2-CD3EEABDC88D}"/>
              </a:ext>
            </a:extLst>
          </p:cNvPr>
          <p:cNvGrpSpPr/>
          <p:nvPr/>
        </p:nvGrpSpPr>
        <p:grpSpPr>
          <a:xfrm>
            <a:off x="5933062" y="2532313"/>
            <a:ext cx="4892813" cy="3409191"/>
            <a:chOff x="1990652" y="6848813"/>
            <a:chExt cx="4892813" cy="3409191"/>
          </a:xfrm>
        </p:grpSpPr>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EB2437A0-5C56-B940-88A9-5C801415157F}"/>
                    </a:ext>
                  </a:extLst>
                </p:cNvPr>
                <p:cNvSpPr/>
                <p:nvPr/>
              </p:nvSpPr>
              <p:spPr>
                <a:xfrm>
                  <a:off x="6410707" y="6975777"/>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34" name="Rectangle 33">
                  <a:extLst>
                    <a:ext uri="{FF2B5EF4-FFF2-40B4-BE49-F238E27FC236}">
                      <a16:creationId xmlns:a16="http://schemas.microsoft.com/office/drawing/2014/main" id="{EB2437A0-5C56-B940-88A9-5C801415157F}"/>
                    </a:ext>
                  </a:extLst>
                </p:cNvPr>
                <p:cNvSpPr>
                  <a:spLocks noRot="1" noChangeAspect="1" noMove="1" noResize="1" noEditPoints="1" noAdjustHandles="1" noChangeArrowheads="1" noChangeShapeType="1" noTextEdit="1"/>
                </p:cNvSpPr>
                <p:nvPr/>
              </p:nvSpPr>
              <p:spPr>
                <a:xfrm>
                  <a:off x="6410707" y="6975777"/>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35" name="Straight Connector 34">
              <a:extLst>
                <a:ext uri="{FF2B5EF4-FFF2-40B4-BE49-F238E27FC236}">
                  <a16:creationId xmlns:a16="http://schemas.microsoft.com/office/drawing/2014/main" id="{6F9E71F8-9AE3-C542-9849-B345C41C9D7B}"/>
                </a:ext>
              </a:extLst>
            </p:cNvPr>
            <p:cNvCxnSpPr>
              <a:cxnSpLocks/>
              <a:stCxn id="54" idx="0"/>
              <a:endCxn id="43"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B89081-15B4-FC4B-A69B-AD9C4AD1D0EE}"/>
                </a:ext>
              </a:extLst>
            </p:cNvPr>
            <p:cNvCxnSpPr>
              <a:cxnSpLocks/>
              <a:stCxn id="44" idx="0"/>
              <a:endCxn id="42" idx="2"/>
            </p:cNvCxnSpPr>
            <p:nvPr/>
          </p:nvCxnSpPr>
          <p:spPr>
            <a:xfrm flipV="1">
              <a:off x="3839395" y="7071499"/>
              <a:ext cx="197039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30D6DBAD-3FAB-F249-9607-CF82246EB30C}"/>
                    </a:ext>
                  </a:extLst>
                </p:cNvPr>
                <p:cNvSpPr/>
                <p:nvPr/>
              </p:nvSpPr>
              <p:spPr>
                <a:xfrm>
                  <a:off x="5570752"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38" name="Rectangle 37">
                  <a:extLst>
                    <a:ext uri="{FF2B5EF4-FFF2-40B4-BE49-F238E27FC236}">
                      <a16:creationId xmlns:a16="http://schemas.microsoft.com/office/drawing/2014/main" id="{30D6DBAD-3FAB-F249-9607-CF82246EB30C}"/>
                    </a:ext>
                  </a:extLst>
                </p:cNvPr>
                <p:cNvSpPr>
                  <a:spLocks noRot="1" noChangeAspect="1" noMove="1" noResize="1" noEditPoints="1" noAdjustHandles="1" noChangeArrowheads="1" noChangeShapeType="1" noTextEdit="1"/>
                </p:cNvSpPr>
                <p:nvPr/>
              </p:nvSpPr>
              <p:spPr>
                <a:xfrm>
                  <a:off x="5570752" y="9885643"/>
                  <a:ext cx="478080" cy="369012"/>
                </a:xfrm>
                <a:prstGeom prst="rect">
                  <a:avLst/>
                </a:prstGeom>
                <a:blipFill>
                  <a:blip r:embed="rId5"/>
                  <a:stretch>
                    <a:fillRect b="-3333"/>
                  </a:stretch>
                </a:blipFill>
              </p:spPr>
              <p:txBody>
                <a:bodyPr/>
                <a:lstStyle/>
                <a:p>
                  <a:r>
                    <a:rPr lang="en-GB">
                      <a:noFill/>
                    </a:rPr>
                    <a:t> </a:t>
                  </a:r>
                </a:p>
              </p:txBody>
            </p:sp>
          </mc:Fallback>
        </mc:AlternateContent>
        <p:cxnSp>
          <p:nvCxnSpPr>
            <p:cNvPr id="39" name="Straight Connector 38">
              <a:extLst>
                <a:ext uri="{FF2B5EF4-FFF2-40B4-BE49-F238E27FC236}">
                  <a16:creationId xmlns:a16="http://schemas.microsoft.com/office/drawing/2014/main" id="{84BF1DEE-95CC-E24A-8E3F-7528E6CC9560}"/>
                </a:ext>
              </a:extLst>
            </p:cNvPr>
            <p:cNvCxnSpPr>
              <a:cxnSpLocks/>
              <a:stCxn id="57" idx="0"/>
              <a:endCxn id="42" idx="2"/>
            </p:cNvCxnSpPr>
            <p:nvPr/>
          </p:nvCxnSpPr>
          <p:spPr>
            <a:xfrm flipV="1">
              <a:off x="5806802" y="7071499"/>
              <a:ext cx="2991" cy="27104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0E6D8D7A-F8C5-DF4B-9991-3ACFBDCF8786}"/>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42" name="Rounded Rectangle 41">
                  <a:extLst>
                    <a:ext uri="{FF2B5EF4-FFF2-40B4-BE49-F238E27FC236}">
                      <a16:creationId xmlns:a16="http://schemas.microsoft.com/office/drawing/2014/main" id="{0E6D8D7A-F8C5-DF4B-9991-3ACFBDCF8786}"/>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6"/>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21D8053D-01AA-9043-8FE9-82D64E571D5B}"/>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3" name="Rounded Rectangle 42">
                  <a:extLst>
                    <a:ext uri="{FF2B5EF4-FFF2-40B4-BE49-F238E27FC236}">
                      <a16:creationId xmlns:a16="http://schemas.microsoft.com/office/drawing/2014/main" id="{21D8053D-01AA-9043-8FE9-82D64E571D5B}"/>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7"/>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6AFB446-410E-DF41-8A46-B857F4612856}"/>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44" name="TextBox 43">
                  <a:extLst>
                    <a:ext uri="{FF2B5EF4-FFF2-40B4-BE49-F238E27FC236}">
                      <a16:creationId xmlns:a16="http://schemas.microsoft.com/office/drawing/2014/main" id="{F6AFB446-410E-DF41-8A46-B857F4612856}"/>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8"/>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45" name="Straight Connector 44">
              <a:extLst>
                <a:ext uri="{FF2B5EF4-FFF2-40B4-BE49-F238E27FC236}">
                  <a16:creationId xmlns:a16="http://schemas.microsoft.com/office/drawing/2014/main" id="{CD6F6CB8-C95B-2D41-8763-CB1656D796CB}"/>
                </a:ext>
              </a:extLst>
            </p:cNvPr>
            <p:cNvCxnSpPr>
              <a:cxnSpLocks/>
              <a:stCxn id="49" idx="0"/>
              <a:endCxn id="43"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BF0E45-5AB3-2841-A9B5-F031BAF9F03C}"/>
                </a:ext>
              </a:extLst>
            </p:cNvPr>
            <p:cNvCxnSpPr>
              <a:cxnSpLocks/>
              <a:stCxn id="43" idx="0"/>
              <a:endCxn id="44"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9D25AA1-CB64-1E48-80FD-D1F81409D25D}"/>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47" name="Rectangle 46">
                  <a:extLst>
                    <a:ext uri="{FF2B5EF4-FFF2-40B4-BE49-F238E27FC236}">
                      <a16:creationId xmlns:a16="http://schemas.microsoft.com/office/drawing/2014/main" id="{99D25AA1-CB64-1E48-80FD-D1F81409D25D}"/>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9"/>
                  <a:stretch>
                    <a:fillRect b="-3333"/>
                  </a:stretch>
                </a:blipFill>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8C7EA91C-D32A-724A-A9B2-105CC9D332D0}"/>
                </a:ext>
              </a:extLst>
            </p:cNvPr>
            <p:cNvCxnSpPr>
              <a:cxnSpLocks/>
              <a:stCxn id="55" idx="0"/>
              <a:endCxn id="49"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671F8FB5-C41E-8949-B4E6-C7ABFD683FB2}"/>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9" name="Rounded Rectangle 48">
                  <a:extLst>
                    <a:ext uri="{FF2B5EF4-FFF2-40B4-BE49-F238E27FC236}">
                      <a16:creationId xmlns:a16="http://schemas.microsoft.com/office/drawing/2014/main" id="{671F8FB5-C41E-8949-B4E6-C7ABFD683FB2}"/>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10"/>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87A26CA5-7E6E-A64A-BB6E-7CF62DFB3858}"/>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50" name="Rectangle 49">
                  <a:extLst>
                    <a:ext uri="{FF2B5EF4-FFF2-40B4-BE49-F238E27FC236}">
                      <a16:creationId xmlns:a16="http://schemas.microsoft.com/office/drawing/2014/main" id="{87A26CA5-7E6E-A64A-BB6E-7CF62DFB3858}"/>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1"/>
                  <a:stretch>
                    <a:fillRect b="-3333"/>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73BE1E6C-D30F-5843-BE1B-2ABFF1C07DEC}"/>
                </a:ext>
              </a:extLst>
            </p:cNvPr>
            <p:cNvCxnSpPr>
              <a:cxnSpLocks/>
              <a:stCxn id="56" idx="0"/>
              <a:endCxn id="53"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97B32E-D280-6B42-B456-3B1CF5ABEDDB}"/>
                </a:ext>
              </a:extLst>
            </p:cNvPr>
            <p:cNvCxnSpPr>
              <a:cxnSpLocks/>
              <a:stCxn id="53" idx="0"/>
              <a:endCxn id="54"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24E9AFFA-0F8C-1A48-B8ED-DD6CE6107D4B}"/>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3" name="Rounded Rectangle 52">
                  <a:extLst>
                    <a:ext uri="{FF2B5EF4-FFF2-40B4-BE49-F238E27FC236}">
                      <a16:creationId xmlns:a16="http://schemas.microsoft.com/office/drawing/2014/main" id="{24E9AFFA-0F8C-1A48-B8ED-DD6CE6107D4B}"/>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2"/>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991103A-2234-4545-A8A9-65A4B5016E79}"/>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54" name="TextBox 53">
                  <a:extLst>
                    <a:ext uri="{FF2B5EF4-FFF2-40B4-BE49-F238E27FC236}">
                      <a16:creationId xmlns:a16="http://schemas.microsoft.com/office/drawing/2014/main" id="{A991103A-2234-4545-A8A9-65A4B5016E79}"/>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3"/>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417F563D-0EB7-0241-BB09-DE164022DC1A}"/>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5" name="Rounded Rectangle 54">
                  <a:extLst>
                    <a:ext uri="{FF2B5EF4-FFF2-40B4-BE49-F238E27FC236}">
                      <a16:creationId xmlns:a16="http://schemas.microsoft.com/office/drawing/2014/main" id="{417F563D-0EB7-0241-BB09-DE164022DC1A}"/>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4"/>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9B644B73-62FD-9E48-8AEB-DC09BACC0BFA}"/>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9B644B73-62FD-9E48-8AEB-DC09BACC0BFA}"/>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5"/>
                  <a:stretch>
                    <a:fillRect l="-2759"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5D60C112-E210-9C46-9EFE-1EDBEC0F7CE6}"/>
                    </a:ext>
                  </a:extLst>
                </p:cNvPr>
                <p:cNvSpPr/>
                <p:nvPr/>
              </p:nvSpPr>
              <p:spPr>
                <a:xfrm>
                  <a:off x="5617710" y="9781946"/>
                  <a:ext cx="378184"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r>
                          <a:rPr lang="de-DE" sz="1200" i="1">
                            <a:solidFill>
                              <a:schemeClr val="tx1">
                                <a:lumMod val="60000"/>
                                <a:lumOff val="40000"/>
                              </a:schemeClr>
                            </a:solidFill>
                            <a:latin typeface="Cambria Math" panose="02040503050406030204" pitchFamily="18" charset="0"/>
                          </a:rPr>
                          <m:t>𝐸𝑝𝑖𝑑</m:t>
                        </m:r>
                      </m:oMath>
                    </m:oMathPara>
                  </a14:m>
                  <a:endParaRPr lang="en-GB" sz="1200" dirty="0"/>
                </a:p>
              </p:txBody>
            </p:sp>
          </mc:Choice>
          <mc:Fallback xmlns="">
            <p:sp>
              <p:nvSpPr>
                <p:cNvPr id="57" name="Rounded Rectangle 56">
                  <a:extLst>
                    <a:ext uri="{FF2B5EF4-FFF2-40B4-BE49-F238E27FC236}">
                      <a16:creationId xmlns:a16="http://schemas.microsoft.com/office/drawing/2014/main" id="{5D60C112-E210-9C46-9EFE-1EDBEC0F7CE6}"/>
                    </a:ext>
                  </a:extLst>
                </p:cNvPr>
                <p:cNvSpPr>
                  <a:spLocks noRot="1" noChangeAspect="1" noMove="1" noResize="1" noEditPoints="1" noAdjustHandles="1" noChangeArrowheads="1" noChangeShapeType="1" noTextEdit="1"/>
                </p:cNvSpPr>
                <p:nvPr/>
              </p:nvSpPr>
              <p:spPr>
                <a:xfrm>
                  <a:off x="5617710" y="9781946"/>
                  <a:ext cx="378184" cy="204311"/>
                </a:xfrm>
                <a:prstGeom prst="roundRect">
                  <a:avLst/>
                </a:prstGeom>
                <a:blipFill>
                  <a:blip r:embed="rId16"/>
                  <a:stretch>
                    <a:fillRect l="-15625" b="-16667"/>
                  </a:stretch>
                </a:blipFill>
                <a:ln>
                  <a:solidFill>
                    <a:schemeClr val="tx1"/>
                  </a:solidFill>
                </a:ln>
              </p:spPr>
              <p:txBody>
                <a:bodyPr/>
                <a:lstStyle/>
                <a:p>
                  <a:r>
                    <a:rPr lang="en-GB">
                      <a:noFill/>
                    </a:rPr>
                    <a:t> </a:t>
                  </a:r>
                </a:p>
              </p:txBody>
            </p:sp>
          </mc:Fallback>
        </mc:AlternateContent>
      </p:grpSp>
      <p:cxnSp>
        <p:nvCxnSpPr>
          <p:cNvPr id="58" name="Straight Arrow Connector 57">
            <a:extLst>
              <a:ext uri="{FF2B5EF4-FFF2-40B4-BE49-F238E27FC236}">
                <a16:creationId xmlns:a16="http://schemas.microsoft.com/office/drawing/2014/main" id="{330D4652-1181-DC42-9AF1-E4EDFC935778}"/>
              </a:ext>
            </a:extLst>
          </p:cNvPr>
          <p:cNvCxnSpPr>
            <a:cxnSpLocks/>
            <a:stCxn id="57" idx="2"/>
            <a:endCxn id="42" idx="2"/>
          </p:cNvCxnSpPr>
          <p:nvPr/>
        </p:nvCxnSpPr>
        <p:spPr>
          <a:xfrm flipV="1">
            <a:off x="9749212" y="2754999"/>
            <a:ext cx="2991" cy="2914758"/>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26C5A2F-9440-1443-BDEA-E0C2CDAFCDD9}"/>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59" name="Rectangle 58">
                <a:extLst>
                  <a:ext uri="{FF2B5EF4-FFF2-40B4-BE49-F238E27FC236}">
                    <a16:creationId xmlns:a16="http://schemas.microsoft.com/office/drawing/2014/main" id="{826C5A2F-9440-1443-BDEA-E0C2CDAFCDD9}"/>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A042683F-626C-454B-B5A6-B1DB4F290D2A}"/>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60" name="Rectangle 59">
                <a:extLst>
                  <a:ext uri="{FF2B5EF4-FFF2-40B4-BE49-F238E27FC236}">
                    <a16:creationId xmlns:a16="http://schemas.microsoft.com/office/drawing/2014/main" id="{A042683F-626C-454B-B5A6-B1DB4F290D2A}"/>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668A8451-C9E6-4244-9317-C86715DADAB4}"/>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61" name="Rectangle 60">
                <a:extLst>
                  <a:ext uri="{FF2B5EF4-FFF2-40B4-BE49-F238E27FC236}">
                    <a16:creationId xmlns:a16="http://schemas.microsoft.com/office/drawing/2014/main" id="{668A8451-C9E6-4244-9317-C86715DADAB4}"/>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608E8215-CFBF-2640-A84C-BB076E5316B7}"/>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62" name="Rectangle 61">
                <a:extLst>
                  <a:ext uri="{FF2B5EF4-FFF2-40B4-BE49-F238E27FC236}">
                    <a16:creationId xmlns:a16="http://schemas.microsoft.com/office/drawing/2014/main" id="{608E8215-CFBF-2640-A84C-BB076E5316B7}"/>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20"/>
                <a:stretch>
                  <a:fillRect/>
                </a:stretch>
              </a:blipFill>
            </p:spPr>
            <p:txBody>
              <a:bodyPr/>
              <a:lstStyle/>
              <a:p>
                <a:r>
                  <a:rPr lang="en-GB">
                    <a:noFill/>
                  </a:rPr>
                  <a:t> </a:t>
                </a:r>
              </a:p>
            </p:txBody>
          </p:sp>
        </mc:Fallback>
      </mc:AlternateContent>
      <p:sp>
        <p:nvSpPr>
          <p:cNvPr id="64" name="TextBox 63">
            <a:extLst>
              <a:ext uri="{FF2B5EF4-FFF2-40B4-BE49-F238E27FC236}">
                <a16:creationId xmlns:a16="http://schemas.microsoft.com/office/drawing/2014/main" id="{1C2657A7-5B0A-2447-AB94-7AC2D97DCEF4}"/>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sp>
        <p:nvSpPr>
          <p:cNvPr id="3" name="Date Placeholder 2">
            <a:extLst>
              <a:ext uri="{FF2B5EF4-FFF2-40B4-BE49-F238E27FC236}">
                <a16:creationId xmlns:a16="http://schemas.microsoft.com/office/drawing/2014/main" id="{2FA75DD7-B448-C469-5C04-E6EC1ABBAA7D}"/>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9BE5936C-A46B-66E5-5722-BFF6D91F1FE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76F13872-E6DE-52E1-AB8A-BF5B8EA92A9F}"/>
              </a:ext>
            </a:extLst>
          </p:cNvPr>
          <p:cNvSpPr>
            <a:spLocks noGrp="1"/>
          </p:cNvSpPr>
          <p:nvPr>
            <p:ph type="sldNum" sz="quarter" idx="11"/>
          </p:nvPr>
        </p:nvSpPr>
        <p:spPr/>
        <p:txBody>
          <a:bodyPr/>
          <a:lstStyle/>
          <a:p>
            <a:fld id="{EB1502E6-D9AE-3544-B6D5-378AAA0B915F}" type="slidenum">
              <a:rPr lang="de-DE" altLang="de-DE" smtClean="0"/>
              <a:pPr/>
              <a:t>37</a:t>
            </a:fld>
            <a:endParaRPr lang="de-DE" altLang="de-DE" dirty="0"/>
          </a:p>
        </p:txBody>
      </p:sp>
    </p:spTree>
    <p:extLst>
      <p:ext uri="{BB962C8B-B14F-4D97-AF65-F5344CB8AC3E}">
        <p14:creationId xmlns:p14="http://schemas.microsoft.com/office/powerpoint/2010/main" val="3246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2</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and neighbouring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br>
                  <a:rPr lang="en-GB" dirty="0"/>
                </a:br>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C7EE4AA-127C-5649-B758-3983F41D3CA5}"/>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32" name="Rectangle 31">
                <a:extLst>
                  <a:ext uri="{FF2B5EF4-FFF2-40B4-BE49-F238E27FC236}">
                    <a16:creationId xmlns:a16="http://schemas.microsoft.com/office/drawing/2014/main" id="{9C7EE4AA-127C-5649-B758-3983F41D3CA5}"/>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33" name="Group 32">
            <a:extLst>
              <a:ext uri="{FF2B5EF4-FFF2-40B4-BE49-F238E27FC236}">
                <a16:creationId xmlns:a16="http://schemas.microsoft.com/office/drawing/2014/main" id="{50A3078E-34F9-8545-AFF7-9884B35D1572}"/>
              </a:ext>
            </a:extLst>
          </p:cNvPr>
          <p:cNvGrpSpPr/>
          <p:nvPr/>
        </p:nvGrpSpPr>
        <p:grpSpPr>
          <a:xfrm>
            <a:off x="5933062" y="2532313"/>
            <a:ext cx="4894696" cy="3409191"/>
            <a:chOff x="1990652" y="6848813"/>
            <a:chExt cx="4894696" cy="3409191"/>
          </a:xfrm>
        </p:grpSpPr>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50F795C6-FDAD-B04F-B690-253FE0595AC3}"/>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34" name="Rectangle 33">
                  <a:extLst>
                    <a:ext uri="{FF2B5EF4-FFF2-40B4-BE49-F238E27FC236}">
                      <a16:creationId xmlns:a16="http://schemas.microsoft.com/office/drawing/2014/main" id="{50F795C6-FDAD-B04F-B690-253FE0595AC3}"/>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35" name="Straight Connector 34">
              <a:extLst>
                <a:ext uri="{FF2B5EF4-FFF2-40B4-BE49-F238E27FC236}">
                  <a16:creationId xmlns:a16="http://schemas.microsoft.com/office/drawing/2014/main" id="{C67F165A-71D9-834C-B222-A64563F569BC}"/>
                </a:ext>
              </a:extLst>
            </p:cNvPr>
            <p:cNvCxnSpPr>
              <a:cxnSpLocks/>
              <a:stCxn id="54" idx="0"/>
              <a:endCxn id="43"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01A19C-FB87-7C41-A392-1DAB32C52A87}"/>
                </a:ext>
              </a:extLst>
            </p:cNvPr>
            <p:cNvCxnSpPr>
              <a:cxnSpLocks/>
              <a:stCxn id="44" idx="0"/>
              <a:endCxn id="42" idx="2"/>
            </p:cNvCxnSpPr>
            <p:nvPr/>
          </p:nvCxnSpPr>
          <p:spPr>
            <a:xfrm flipV="1">
              <a:off x="3839395" y="7071499"/>
              <a:ext cx="197039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17D5A662-1482-874A-A470-1D815C8A6D00}"/>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42" name="Rounded Rectangle 41">
                  <a:extLst>
                    <a:ext uri="{FF2B5EF4-FFF2-40B4-BE49-F238E27FC236}">
                      <a16:creationId xmlns:a16="http://schemas.microsoft.com/office/drawing/2014/main" id="{17D5A662-1482-874A-A470-1D815C8A6D00}"/>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3B728CD8-384B-0947-A535-3856A2278262}"/>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3" name="Rounded Rectangle 42">
                  <a:extLst>
                    <a:ext uri="{FF2B5EF4-FFF2-40B4-BE49-F238E27FC236}">
                      <a16:creationId xmlns:a16="http://schemas.microsoft.com/office/drawing/2014/main" id="{3B728CD8-384B-0947-A535-3856A2278262}"/>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6"/>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72EE650-4544-AF45-82DB-18A592467A46}"/>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44" name="TextBox 43">
                  <a:extLst>
                    <a:ext uri="{FF2B5EF4-FFF2-40B4-BE49-F238E27FC236}">
                      <a16:creationId xmlns:a16="http://schemas.microsoft.com/office/drawing/2014/main" id="{672EE650-4544-AF45-82DB-18A592467A46}"/>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7"/>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45" name="Straight Connector 44">
              <a:extLst>
                <a:ext uri="{FF2B5EF4-FFF2-40B4-BE49-F238E27FC236}">
                  <a16:creationId xmlns:a16="http://schemas.microsoft.com/office/drawing/2014/main" id="{399444E6-5356-4E43-9F87-4BA1CF92AE98}"/>
                </a:ext>
              </a:extLst>
            </p:cNvPr>
            <p:cNvCxnSpPr>
              <a:cxnSpLocks/>
              <a:stCxn id="49" idx="0"/>
              <a:endCxn id="43"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20E011-75A9-644C-931A-A54BBF2A5F5F}"/>
                </a:ext>
              </a:extLst>
            </p:cNvPr>
            <p:cNvCxnSpPr>
              <a:cxnSpLocks/>
              <a:stCxn id="43" idx="0"/>
              <a:endCxn id="44"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4DAEC93-CC10-AD4E-982E-1A93A1FE532D}"/>
                    </a:ext>
                  </a:extLst>
                </p:cNvPr>
                <p:cNvSpPr/>
                <p:nvPr/>
              </p:nvSpPr>
              <p:spPr>
                <a:xfrm>
                  <a:off x="2605343" y="98856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47" name="Rectangle 46">
                  <a:extLst>
                    <a:ext uri="{FF2B5EF4-FFF2-40B4-BE49-F238E27FC236}">
                      <a16:creationId xmlns:a16="http://schemas.microsoft.com/office/drawing/2014/main" id="{84DAEC93-CC10-AD4E-982E-1A93A1FE532D}"/>
                    </a:ext>
                  </a:extLst>
                </p:cNvPr>
                <p:cNvSpPr>
                  <a:spLocks noRot="1" noChangeAspect="1" noMove="1" noResize="1" noEditPoints="1" noAdjustHandles="1" noChangeArrowheads="1" noChangeShapeType="1" noTextEdit="1"/>
                </p:cNvSpPr>
                <p:nvPr/>
              </p:nvSpPr>
              <p:spPr>
                <a:xfrm>
                  <a:off x="2605343" y="9885643"/>
                  <a:ext cx="478080" cy="369012"/>
                </a:xfrm>
                <a:prstGeom prst="rect">
                  <a:avLst/>
                </a:prstGeom>
                <a:blipFill>
                  <a:blip r:embed="rId8"/>
                  <a:stretch>
                    <a:fillRect b="-3333"/>
                  </a:stretch>
                </a:blipFill>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0201073A-23C5-A64B-9396-A27E693F9ECE}"/>
                </a:ext>
              </a:extLst>
            </p:cNvPr>
            <p:cNvCxnSpPr>
              <a:cxnSpLocks/>
              <a:stCxn id="55" idx="0"/>
              <a:endCxn id="49" idx="2"/>
            </p:cNvCxnSpPr>
            <p:nvPr/>
          </p:nvCxnSpPr>
          <p:spPr>
            <a:xfrm flipV="1">
              <a:off x="2844382" y="8999757"/>
              <a:ext cx="1" cy="7837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5137139-6207-574F-9588-81DF06FC9C9D}"/>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9" name="Rounded Rectangle 48">
                  <a:extLst>
                    <a:ext uri="{FF2B5EF4-FFF2-40B4-BE49-F238E27FC236}">
                      <a16:creationId xmlns:a16="http://schemas.microsoft.com/office/drawing/2014/main" id="{B5137139-6207-574F-9588-81DF06FC9C9D}"/>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9"/>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836C553E-BFCD-B243-A168-2CE8093D90B6}"/>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50" name="Rectangle 49">
                  <a:extLst>
                    <a:ext uri="{FF2B5EF4-FFF2-40B4-BE49-F238E27FC236}">
                      <a16:creationId xmlns:a16="http://schemas.microsoft.com/office/drawing/2014/main" id="{836C553E-BFCD-B243-A168-2CE8093D90B6}"/>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0"/>
                  <a:stretch>
                    <a:fillRect b="-3333"/>
                  </a:stretch>
                </a:blipFill>
              </p:spPr>
              <p:txBody>
                <a:bodyPr/>
                <a:lstStyle/>
                <a:p>
                  <a:r>
                    <a:rPr lang="en-GB">
                      <a:noFill/>
                    </a:rPr>
                    <a:t> </a:t>
                  </a:r>
                </a:p>
              </p:txBody>
            </p:sp>
          </mc:Fallback>
        </mc:AlternateContent>
        <p:cxnSp>
          <p:nvCxnSpPr>
            <p:cNvPr id="51" name="Straight Connector 50">
              <a:extLst>
                <a:ext uri="{FF2B5EF4-FFF2-40B4-BE49-F238E27FC236}">
                  <a16:creationId xmlns:a16="http://schemas.microsoft.com/office/drawing/2014/main" id="{E345D078-0CF0-384B-8733-F9D61802764A}"/>
                </a:ext>
              </a:extLst>
            </p:cNvPr>
            <p:cNvCxnSpPr>
              <a:cxnSpLocks/>
              <a:stCxn id="56" idx="0"/>
              <a:endCxn id="53"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8FC9949-2FD2-8445-ABB0-3DA8704B9A02}"/>
                </a:ext>
              </a:extLst>
            </p:cNvPr>
            <p:cNvCxnSpPr>
              <a:cxnSpLocks/>
              <a:stCxn id="53" idx="0"/>
              <a:endCxn id="54"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3E8DA17C-860A-FB43-9103-94EBDE0E385B}"/>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3" name="Rounded Rectangle 52">
                  <a:extLst>
                    <a:ext uri="{FF2B5EF4-FFF2-40B4-BE49-F238E27FC236}">
                      <a16:creationId xmlns:a16="http://schemas.microsoft.com/office/drawing/2014/main" id="{3E8DA17C-860A-FB43-9103-94EBDE0E385B}"/>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1"/>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05FC30E-F6DD-5443-946E-3CE975440671}"/>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54" name="TextBox 53">
                  <a:extLst>
                    <a:ext uri="{FF2B5EF4-FFF2-40B4-BE49-F238E27FC236}">
                      <a16:creationId xmlns:a16="http://schemas.microsoft.com/office/drawing/2014/main" id="{C05FC30E-F6DD-5443-946E-3CE975440671}"/>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2"/>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le 54">
                  <a:extLst>
                    <a:ext uri="{FF2B5EF4-FFF2-40B4-BE49-F238E27FC236}">
                      <a16:creationId xmlns:a16="http://schemas.microsoft.com/office/drawing/2014/main" id="{C62071B5-6B70-6740-8C00-E0E4471FC989}"/>
                    </a:ext>
                  </a:extLst>
                </p:cNvPr>
                <p:cNvSpPr/>
                <p:nvPr/>
              </p:nvSpPr>
              <p:spPr>
                <a:xfrm>
                  <a:off x="1990652" y="9783534"/>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55" name="Rounded Rectangle 54">
                  <a:extLst>
                    <a:ext uri="{FF2B5EF4-FFF2-40B4-BE49-F238E27FC236}">
                      <a16:creationId xmlns:a16="http://schemas.microsoft.com/office/drawing/2014/main" id="{C62071B5-6B70-6740-8C00-E0E4471FC989}"/>
                    </a:ext>
                  </a:extLst>
                </p:cNvPr>
                <p:cNvSpPr>
                  <a:spLocks noRot="1" noChangeAspect="1" noMove="1" noResize="1" noEditPoints="1" noAdjustHandles="1" noChangeArrowheads="1" noChangeShapeType="1" noTextEdit="1"/>
                </p:cNvSpPr>
                <p:nvPr/>
              </p:nvSpPr>
              <p:spPr>
                <a:xfrm>
                  <a:off x="1990652" y="9783534"/>
                  <a:ext cx="1707459" cy="204311"/>
                </a:xfrm>
                <a:prstGeom prst="roundRect">
                  <a:avLst/>
                </a:prstGeom>
                <a:blipFill>
                  <a:blip r:embed="rId13"/>
                  <a:stretch>
                    <a:fillRect l="-2920" b="-1578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75922380-53D0-1441-9AAC-766F2EAB34F0}"/>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6" name="Rounded Rectangle 55">
                  <a:extLst>
                    <a:ext uri="{FF2B5EF4-FFF2-40B4-BE49-F238E27FC236}">
                      <a16:creationId xmlns:a16="http://schemas.microsoft.com/office/drawing/2014/main" id="{75922380-53D0-1441-9AAC-766F2EAB34F0}"/>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4"/>
                  <a:stretch>
                    <a:fillRect l="-2759" b="-16667"/>
                  </a:stretch>
                </a:blipFill>
                <a:ln>
                  <a:solidFill>
                    <a:schemeClr val="tx1"/>
                  </a:solidFill>
                </a:ln>
              </p:spPr>
              <p:txBody>
                <a:bodyPr/>
                <a:lstStyle/>
                <a:p>
                  <a:r>
                    <a:rPr lang="en-GB">
                      <a:noFill/>
                    </a:rPr>
                    <a:t> </a:t>
                  </a:r>
                </a:p>
              </p:txBody>
            </p:sp>
          </mc:Fallback>
        </mc:AlternateContent>
      </p:grpSp>
      <p:cxnSp>
        <p:nvCxnSpPr>
          <p:cNvPr id="58" name="Straight Arrow Connector 57">
            <a:extLst>
              <a:ext uri="{FF2B5EF4-FFF2-40B4-BE49-F238E27FC236}">
                <a16:creationId xmlns:a16="http://schemas.microsoft.com/office/drawing/2014/main" id="{B0DB3AE8-838D-0A4D-A66E-1BB367C8BAC8}"/>
              </a:ext>
            </a:extLst>
          </p:cNvPr>
          <p:cNvCxnSpPr>
            <a:cxnSpLocks/>
            <a:stCxn id="43" idx="2"/>
            <a:endCxn id="44" idx="2"/>
          </p:cNvCxnSpPr>
          <p:nvPr/>
        </p:nvCxnSpPr>
        <p:spPr>
          <a:xfrm flipH="1" flipV="1">
            <a:off x="7781805" y="3438763"/>
            <a:ext cx="906" cy="617281"/>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B49015CC-24A6-3241-8D9F-F31EC037BDF8}"/>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59" name="Rectangle 58">
                <a:extLst>
                  <a:ext uri="{FF2B5EF4-FFF2-40B4-BE49-F238E27FC236}">
                    <a16:creationId xmlns:a16="http://schemas.microsoft.com/office/drawing/2014/main" id="{B49015CC-24A6-3241-8D9F-F31EC037BDF8}"/>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C7770555-AF2D-8542-BD0C-361FFDC778FA}"/>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60" name="Rectangle 59">
                <a:extLst>
                  <a:ext uri="{FF2B5EF4-FFF2-40B4-BE49-F238E27FC236}">
                    <a16:creationId xmlns:a16="http://schemas.microsoft.com/office/drawing/2014/main" id="{C7770555-AF2D-8542-BD0C-361FFDC778FA}"/>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B2026D3A-9621-0845-94C1-8BF0BD2BE695}"/>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61" name="Rectangle 60">
                <a:extLst>
                  <a:ext uri="{FF2B5EF4-FFF2-40B4-BE49-F238E27FC236}">
                    <a16:creationId xmlns:a16="http://schemas.microsoft.com/office/drawing/2014/main" id="{B2026D3A-9621-0845-94C1-8BF0BD2BE695}"/>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E1DB1BE5-E21B-5141-9D4F-19B3CC5417E4}"/>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62" name="Rectangle 61">
                <a:extLst>
                  <a:ext uri="{FF2B5EF4-FFF2-40B4-BE49-F238E27FC236}">
                    <a16:creationId xmlns:a16="http://schemas.microsoft.com/office/drawing/2014/main" id="{E1DB1BE5-E21B-5141-9D4F-19B3CC5417E4}"/>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18"/>
                <a:stretch>
                  <a:fillRect/>
                </a:stretch>
              </a:blipFill>
            </p:spPr>
            <p:txBody>
              <a:bodyPr/>
              <a:lstStyle/>
              <a:p>
                <a:r>
                  <a:rPr lang="en-GB">
                    <a:noFill/>
                  </a:rPr>
                  <a:t> </a:t>
                </a:r>
              </a:p>
            </p:txBody>
          </p:sp>
        </mc:Fallback>
      </mc:AlternateContent>
      <p:sp>
        <p:nvSpPr>
          <p:cNvPr id="63" name="TextBox 62">
            <a:extLst>
              <a:ext uri="{FF2B5EF4-FFF2-40B4-BE49-F238E27FC236}">
                <a16:creationId xmlns:a16="http://schemas.microsoft.com/office/drawing/2014/main" id="{93779BDF-6825-1E41-9056-E4F9E7B5F76C}"/>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65" name="Straight Arrow Connector 64">
            <a:extLst>
              <a:ext uri="{FF2B5EF4-FFF2-40B4-BE49-F238E27FC236}">
                <a16:creationId xmlns:a16="http://schemas.microsoft.com/office/drawing/2014/main" id="{E82A6DF1-115F-B241-B6B1-F2A42DF54F3F}"/>
              </a:ext>
            </a:extLst>
          </p:cNvPr>
          <p:cNvCxnSpPr>
            <a:cxnSpLocks/>
            <a:stCxn id="49" idx="0"/>
            <a:endCxn id="43" idx="2"/>
          </p:cNvCxnSpPr>
          <p:nvPr/>
        </p:nvCxnSpPr>
        <p:spPr>
          <a:xfrm flipV="1">
            <a:off x="6786793" y="4056044"/>
            <a:ext cx="995918" cy="422902"/>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D613D7-13D3-444A-B48E-C1ED5D52C83A}"/>
              </a:ext>
            </a:extLst>
          </p:cNvPr>
          <p:cNvCxnSpPr>
            <a:cxnSpLocks/>
            <a:stCxn id="55" idx="2"/>
            <a:endCxn id="49" idx="0"/>
          </p:cNvCxnSpPr>
          <p:nvPr/>
        </p:nvCxnSpPr>
        <p:spPr>
          <a:xfrm flipV="1">
            <a:off x="6786792" y="4478946"/>
            <a:ext cx="1" cy="119239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4AE02477-FFBC-FB48-B7F5-7A9530B9F4E5}"/>
                  </a:ext>
                </a:extLst>
              </p:cNvPr>
              <p:cNvSpPr/>
              <p:nvPr/>
            </p:nvSpPr>
            <p:spPr>
              <a:xfrm>
                <a:off x="5514633" y="5387242"/>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71" name="Rectangle 70">
                <a:extLst>
                  <a:ext uri="{FF2B5EF4-FFF2-40B4-BE49-F238E27FC236}">
                    <a16:creationId xmlns:a16="http://schemas.microsoft.com/office/drawing/2014/main" id="{4AE02477-FFBC-FB48-B7F5-7A9530B9F4E5}"/>
                  </a:ext>
                </a:extLst>
              </p:cNvPr>
              <p:cNvSpPr>
                <a:spLocks noRot="1" noChangeAspect="1" noMove="1" noResize="1" noEditPoints="1" noAdjustHandles="1" noChangeArrowheads="1" noChangeShapeType="1" noTextEdit="1"/>
              </p:cNvSpPr>
              <p:nvPr/>
            </p:nvSpPr>
            <p:spPr>
              <a:xfrm>
                <a:off x="5514633" y="5387242"/>
                <a:ext cx="489173" cy="369332"/>
              </a:xfrm>
              <a:prstGeom prst="rect">
                <a:avLst/>
              </a:prstGeom>
              <a:blipFill>
                <a:blip r:embed="rId19"/>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27B4F1B4-AFE1-B282-5D0B-AF9A63F8A758}"/>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AD32CAB7-3D26-4645-3333-08D27BC66F6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ECAB3950-9713-AD45-DAFE-5BD991927F06}"/>
              </a:ext>
            </a:extLst>
          </p:cNvPr>
          <p:cNvSpPr>
            <a:spLocks noGrp="1"/>
          </p:cNvSpPr>
          <p:nvPr>
            <p:ph type="sldNum" sz="quarter" idx="11"/>
          </p:nvPr>
        </p:nvSpPr>
        <p:spPr/>
        <p:txBody>
          <a:bodyPr/>
          <a:lstStyle/>
          <a:p>
            <a:fld id="{EB1502E6-D9AE-3544-B6D5-378AAA0B915F}" type="slidenum">
              <a:rPr lang="de-DE" altLang="de-DE" smtClean="0"/>
              <a:pPr/>
              <a:t>38</a:t>
            </a:fld>
            <a:endParaRPr lang="de-DE" altLang="de-DE" dirty="0"/>
          </a:p>
        </p:txBody>
      </p:sp>
    </p:spTree>
    <p:extLst>
      <p:ext uri="{BB962C8B-B14F-4D97-AF65-F5344CB8AC3E}">
        <p14:creationId xmlns:p14="http://schemas.microsoft.com/office/powerpoint/2010/main" val="40934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2</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and neighbouring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𝑥</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A7A185BD-384A-F742-8CA8-3E2A770B5264}"/>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31" name="Rectangle 30">
                <a:extLst>
                  <a:ext uri="{FF2B5EF4-FFF2-40B4-BE49-F238E27FC236}">
                    <a16:creationId xmlns:a16="http://schemas.microsoft.com/office/drawing/2014/main" id="{A7A185BD-384A-F742-8CA8-3E2A770B5264}"/>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32" name="Group 31">
            <a:extLst>
              <a:ext uri="{FF2B5EF4-FFF2-40B4-BE49-F238E27FC236}">
                <a16:creationId xmlns:a16="http://schemas.microsoft.com/office/drawing/2014/main" id="{25E78FE3-529C-494B-B1E6-CEE72BC6CE2A}"/>
              </a:ext>
            </a:extLst>
          </p:cNvPr>
          <p:cNvGrpSpPr/>
          <p:nvPr/>
        </p:nvGrpSpPr>
        <p:grpSpPr>
          <a:xfrm>
            <a:off x="5933063" y="2532313"/>
            <a:ext cx="4894695" cy="3409191"/>
            <a:chOff x="1990653" y="6848813"/>
            <a:chExt cx="4894695" cy="3409191"/>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B275AEF-FFCC-064F-84B1-99FB8F1B18E8}"/>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33" name="Rectangle 32">
                  <a:extLst>
                    <a:ext uri="{FF2B5EF4-FFF2-40B4-BE49-F238E27FC236}">
                      <a16:creationId xmlns:a16="http://schemas.microsoft.com/office/drawing/2014/main" id="{DB275AEF-FFCC-064F-84B1-99FB8F1B18E8}"/>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9E87BE7D-B8AC-7C4A-9624-EB3B6FF6E39E}"/>
                </a:ext>
              </a:extLst>
            </p:cNvPr>
            <p:cNvCxnSpPr>
              <a:cxnSpLocks/>
              <a:stCxn id="51" idx="0"/>
              <a:endCxn id="38"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294FC8-0541-0049-A10C-83831A28A9A8}"/>
                </a:ext>
              </a:extLst>
            </p:cNvPr>
            <p:cNvCxnSpPr>
              <a:cxnSpLocks/>
              <a:stCxn id="39" idx="0"/>
              <a:endCxn id="36" idx="2"/>
            </p:cNvCxnSpPr>
            <p:nvPr/>
          </p:nvCxnSpPr>
          <p:spPr>
            <a:xfrm flipV="1">
              <a:off x="3839395" y="7071499"/>
              <a:ext cx="197039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ounded Rectangle 35">
                  <a:extLst>
                    <a:ext uri="{FF2B5EF4-FFF2-40B4-BE49-F238E27FC236}">
                      <a16:creationId xmlns:a16="http://schemas.microsoft.com/office/drawing/2014/main" id="{DDF69290-5F5E-0B41-BE86-D4C49559E412}"/>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36" name="Rounded Rectangle 35">
                  <a:extLst>
                    <a:ext uri="{FF2B5EF4-FFF2-40B4-BE49-F238E27FC236}">
                      <a16:creationId xmlns:a16="http://schemas.microsoft.com/office/drawing/2014/main" id="{DDF69290-5F5E-0B41-BE86-D4C49559E412}"/>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A6EE6786-9FAC-1044-B31F-F9F3534D2950}"/>
                    </a:ext>
                  </a:extLst>
                </p:cNvPr>
                <p:cNvSpPr/>
                <p:nvPr/>
              </p:nvSpPr>
              <p:spPr>
                <a:xfrm>
                  <a:off x="3361634" y="8168233"/>
                  <a:ext cx="957333"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38" name="Rounded Rectangle 37">
                  <a:extLst>
                    <a:ext uri="{FF2B5EF4-FFF2-40B4-BE49-F238E27FC236}">
                      <a16:creationId xmlns:a16="http://schemas.microsoft.com/office/drawing/2014/main" id="{A6EE6786-9FAC-1044-B31F-F9F3534D2950}"/>
                    </a:ext>
                  </a:extLst>
                </p:cNvPr>
                <p:cNvSpPr>
                  <a:spLocks noRot="1" noChangeAspect="1" noMove="1" noResize="1" noEditPoints="1" noAdjustHandles="1" noChangeArrowheads="1" noChangeShapeType="1" noTextEdit="1"/>
                </p:cNvSpPr>
                <p:nvPr/>
              </p:nvSpPr>
              <p:spPr>
                <a:xfrm>
                  <a:off x="3361634" y="8168233"/>
                  <a:ext cx="957333" cy="204311"/>
                </a:xfrm>
                <a:prstGeom prst="roundRect">
                  <a:avLst/>
                </a:prstGeom>
                <a:blipFill>
                  <a:blip r:embed="rId6"/>
                  <a:stretch>
                    <a:fillRect l="-5128"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773C893-1CE1-C54B-A8D5-8C620447CB77}"/>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39" name="TextBox 38">
                  <a:extLst>
                    <a:ext uri="{FF2B5EF4-FFF2-40B4-BE49-F238E27FC236}">
                      <a16:creationId xmlns:a16="http://schemas.microsoft.com/office/drawing/2014/main" id="{0773C893-1CE1-C54B-A8D5-8C620447CB77}"/>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7"/>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42" name="Straight Connector 41">
              <a:extLst>
                <a:ext uri="{FF2B5EF4-FFF2-40B4-BE49-F238E27FC236}">
                  <a16:creationId xmlns:a16="http://schemas.microsoft.com/office/drawing/2014/main" id="{1E0F6F57-D0C8-F242-9CD9-9B22064E541C}"/>
                </a:ext>
              </a:extLst>
            </p:cNvPr>
            <p:cNvCxnSpPr>
              <a:cxnSpLocks/>
              <a:stCxn id="46" idx="0"/>
              <a:endCxn id="38" idx="2"/>
            </p:cNvCxnSpPr>
            <p:nvPr/>
          </p:nvCxnSpPr>
          <p:spPr>
            <a:xfrm flipV="1">
              <a:off x="2844383" y="8372544"/>
              <a:ext cx="995918" cy="422902"/>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53132F-6B9D-6241-83EE-2164C4281F52}"/>
                </a:ext>
              </a:extLst>
            </p:cNvPr>
            <p:cNvCxnSpPr>
              <a:cxnSpLocks/>
              <a:stCxn id="38" idx="0"/>
              <a:endCxn id="39"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3CA9760-FF43-DA47-9053-18900C47C026}"/>
                    </a:ext>
                  </a:extLst>
                </p:cNvPr>
                <p:cNvSpPr/>
                <p:nvPr/>
              </p:nvSpPr>
              <p:spPr>
                <a:xfrm>
                  <a:off x="2605343" y="8908471"/>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44" name="Rectangle 43">
                  <a:extLst>
                    <a:ext uri="{FF2B5EF4-FFF2-40B4-BE49-F238E27FC236}">
                      <a16:creationId xmlns:a16="http://schemas.microsoft.com/office/drawing/2014/main" id="{33CA9760-FF43-DA47-9053-18900C47C026}"/>
                    </a:ext>
                  </a:extLst>
                </p:cNvPr>
                <p:cNvSpPr>
                  <a:spLocks noRot="1" noChangeAspect="1" noMove="1" noResize="1" noEditPoints="1" noAdjustHandles="1" noChangeArrowheads="1" noChangeShapeType="1" noTextEdit="1"/>
                </p:cNvSpPr>
                <p:nvPr/>
              </p:nvSpPr>
              <p:spPr>
                <a:xfrm>
                  <a:off x="2605343" y="8908471"/>
                  <a:ext cx="478080" cy="36901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4CB2914B-E55A-2B49-A5BA-2ADDCEAF17D5}"/>
                    </a:ext>
                  </a:extLst>
                </p:cNvPr>
                <p:cNvSpPr/>
                <p:nvPr/>
              </p:nvSpPr>
              <p:spPr>
                <a:xfrm>
                  <a:off x="1990653" y="8795446"/>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b="0" i="1" smtClean="0">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46" name="Rounded Rectangle 45">
                  <a:extLst>
                    <a:ext uri="{FF2B5EF4-FFF2-40B4-BE49-F238E27FC236}">
                      <a16:creationId xmlns:a16="http://schemas.microsoft.com/office/drawing/2014/main" id="{4CB2914B-E55A-2B49-A5BA-2ADDCEAF17D5}"/>
                    </a:ext>
                  </a:extLst>
                </p:cNvPr>
                <p:cNvSpPr>
                  <a:spLocks noRot="1" noChangeAspect="1" noMove="1" noResize="1" noEditPoints="1" noAdjustHandles="1" noChangeArrowheads="1" noChangeShapeType="1" noTextEdit="1"/>
                </p:cNvSpPr>
                <p:nvPr/>
              </p:nvSpPr>
              <p:spPr>
                <a:xfrm>
                  <a:off x="1990653" y="8795446"/>
                  <a:ext cx="1707459" cy="204311"/>
                </a:xfrm>
                <a:prstGeom prst="roundRect">
                  <a:avLst/>
                </a:prstGeom>
                <a:blipFill>
                  <a:blip r:embed="rId9"/>
                  <a:stretch>
                    <a:fillRect l="-2920" b="-1666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1E1337A-464B-4D45-A567-765354788300}"/>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47" name="Rectangle 46">
                  <a:extLst>
                    <a:ext uri="{FF2B5EF4-FFF2-40B4-BE49-F238E27FC236}">
                      <a16:creationId xmlns:a16="http://schemas.microsoft.com/office/drawing/2014/main" id="{C1E1337A-464B-4D45-A567-765354788300}"/>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10"/>
                  <a:stretch>
                    <a:fillRect b="-3333"/>
                  </a:stretch>
                </a:blipFill>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6D89FA27-35DC-AE49-8798-70AA5ABF393A}"/>
                </a:ext>
              </a:extLst>
            </p:cNvPr>
            <p:cNvCxnSpPr>
              <a:cxnSpLocks/>
              <a:stCxn id="53" idx="0"/>
              <a:endCxn id="50"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5E452B1-1B19-8549-B168-5DBDBFFA521C}"/>
                </a:ext>
              </a:extLst>
            </p:cNvPr>
            <p:cNvCxnSpPr>
              <a:cxnSpLocks/>
              <a:stCxn id="50" idx="0"/>
              <a:endCxn id="51"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B5C448B-A210-4F4C-A771-11618CC8A83B}"/>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0" name="Rounded Rectangle 49">
                  <a:extLst>
                    <a:ext uri="{FF2B5EF4-FFF2-40B4-BE49-F238E27FC236}">
                      <a16:creationId xmlns:a16="http://schemas.microsoft.com/office/drawing/2014/main" id="{EB5C448B-A210-4F4C-A771-11618CC8A83B}"/>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1"/>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BE41FE1-F26F-8B40-B37B-B605B564AA7C}"/>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51" name="TextBox 50">
                  <a:extLst>
                    <a:ext uri="{FF2B5EF4-FFF2-40B4-BE49-F238E27FC236}">
                      <a16:creationId xmlns:a16="http://schemas.microsoft.com/office/drawing/2014/main" id="{CBE41FE1-F26F-8B40-B37B-B605B564AA7C}"/>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2"/>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D44134F9-1566-394A-9983-542F88A86FA2}"/>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53" name="Rounded Rectangle 52">
                  <a:extLst>
                    <a:ext uri="{FF2B5EF4-FFF2-40B4-BE49-F238E27FC236}">
                      <a16:creationId xmlns:a16="http://schemas.microsoft.com/office/drawing/2014/main" id="{D44134F9-1566-394A-9983-542F88A86FA2}"/>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3"/>
                  <a:stretch>
                    <a:fillRect l="-2759" b="-16667"/>
                  </a:stretch>
                </a:blipFill>
                <a:ln>
                  <a:solidFill>
                    <a:schemeClr val="tx1"/>
                  </a:solidFill>
                </a:ln>
              </p:spPr>
              <p:txBody>
                <a:bodyPr/>
                <a:lstStyle/>
                <a:p>
                  <a:r>
                    <a:rPr lang="en-GB">
                      <a:noFill/>
                    </a:rPr>
                    <a:t> </a:t>
                  </a:r>
                </a:p>
              </p:txBody>
            </p:sp>
          </mc:Fallback>
        </mc:AlternateContent>
      </p:grpSp>
      <p:cxnSp>
        <p:nvCxnSpPr>
          <p:cNvPr id="54" name="Straight Arrow Connector 53">
            <a:extLst>
              <a:ext uri="{FF2B5EF4-FFF2-40B4-BE49-F238E27FC236}">
                <a16:creationId xmlns:a16="http://schemas.microsoft.com/office/drawing/2014/main" id="{38EDC853-D99D-704B-ADCC-3E97308770B1}"/>
              </a:ext>
            </a:extLst>
          </p:cNvPr>
          <p:cNvCxnSpPr>
            <a:cxnSpLocks/>
            <a:stCxn id="38" idx="2"/>
            <a:endCxn id="39" idx="2"/>
          </p:cNvCxnSpPr>
          <p:nvPr/>
        </p:nvCxnSpPr>
        <p:spPr>
          <a:xfrm flipH="1" flipV="1">
            <a:off x="7781805" y="3438763"/>
            <a:ext cx="906" cy="617281"/>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FFD84878-FEFC-9748-B1AC-A20B54CC13CD}"/>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55" name="Rectangle 54">
                <a:extLst>
                  <a:ext uri="{FF2B5EF4-FFF2-40B4-BE49-F238E27FC236}">
                    <a16:creationId xmlns:a16="http://schemas.microsoft.com/office/drawing/2014/main" id="{FFD84878-FEFC-9748-B1AC-A20B54CC13CD}"/>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17C31AF3-A20A-6448-A911-24D4CD7B9578}"/>
                  </a:ext>
                </a:extLst>
              </p:cNvPr>
              <p:cNvSpPr/>
              <p:nvPr/>
            </p:nvSpPr>
            <p:spPr>
              <a:xfrm>
                <a:off x="8193000" y="3825101"/>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56" name="Rectangle 55">
                <a:extLst>
                  <a:ext uri="{FF2B5EF4-FFF2-40B4-BE49-F238E27FC236}">
                    <a16:creationId xmlns:a16="http://schemas.microsoft.com/office/drawing/2014/main" id="{17C31AF3-A20A-6448-A911-24D4CD7B9578}"/>
                  </a:ext>
                </a:extLst>
              </p:cNvPr>
              <p:cNvSpPr>
                <a:spLocks noRot="1" noChangeAspect="1" noMove="1" noResize="1" noEditPoints="1" noAdjustHandles="1" noChangeArrowheads="1" noChangeShapeType="1" noTextEdit="1"/>
              </p:cNvSpPr>
              <p:nvPr/>
            </p:nvSpPr>
            <p:spPr>
              <a:xfrm>
                <a:off x="8193000" y="3825101"/>
                <a:ext cx="365421"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1E0ED1C2-89B1-B049-8855-2733671610F7}"/>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57" name="Rectangle 56">
                <a:extLst>
                  <a:ext uri="{FF2B5EF4-FFF2-40B4-BE49-F238E27FC236}">
                    <a16:creationId xmlns:a16="http://schemas.microsoft.com/office/drawing/2014/main" id="{1E0ED1C2-89B1-B049-8855-2733671610F7}"/>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7E85A531-FC2A-954A-B48B-1EA28BDA9213}"/>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58" name="Rectangle 57">
                <a:extLst>
                  <a:ext uri="{FF2B5EF4-FFF2-40B4-BE49-F238E27FC236}">
                    <a16:creationId xmlns:a16="http://schemas.microsoft.com/office/drawing/2014/main" id="{7E85A531-FC2A-954A-B48B-1EA28BDA9213}"/>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17"/>
                <a:stretch>
                  <a:fillRect/>
                </a:stretch>
              </a:blipFill>
            </p:spPr>
            <p:txBody>
              <a:bodyPr/>
              <a:lstStyle/>
              <a:p>
                <a:r>
                  <a:rPr lang="en-GB">
                    <a:noFill/>
                  </a:rPr>
                  <a:t> </a:t>
                </a:r>
              </a:p>
            </p:txBody>
          </p:sp>
        </mc:Fallback>
      </mc:AlternateContent>
      <p:sp>
        <p:nvSpPr>
          <p:cNvPr id="59" name="TextBox 58">
            <a:extLst>
              <a:ext uri="{FF2B5EF4-FFF2-40B4-BE49-F238E27FC236}">
                <a16:creationId xmlns:a16="http://schemas.microsoft.com/office/drawing/2014/main" id="{18A70F8D-C55B-4944-A7F8-3AC55BF53C01}"/>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60" name="Straight Arrow Connector 59">
            <a:extLst>
              <a:ext uri="{FF2B5EF4-FFF2-40B4-BE49-F238E27FC236}">
                <a16:creationId xmlns:a16="http://schemas.microsoft.com/office/drawing/2014/main" id="{DC8D9640-1DA1-0240-ADEE-454E999016AE}"/>
              </a:ext>
            </a:extLst>
          </p:cNvPr>
          <p:cNvCxnSpPr>
            <a:cxnSpLocks/>
            <a:stCxn id="46" idx="0"/>
            <a:endCxn id="38" idx="2"/>
          </p:cNvCxnSpPr>
          <p:nvPr/>
        </p:nvCxnSpPr>
        <p:spPr>
          <a:xfrm flipV="1">
            <a:off x="6786793" y="4056044"/>
            <a:ext cx="995918" cy="422902"/>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F65BC0B-3F8A-0C4E-AF2E-EEF6D31CFE1F}"/>
              </a:ext>
            </a:extLst>
          </p:cNvPr>
          <p:cNvCxnSpPr>
            <a:cxnSpLocks/>
            <a:endCxn id="46" idx="0"/>
          </p:cNvCxnSpPr>
          <p:nvPr/>
        </p:nvCxnSpPr>
        <p:spPr>
          <a:xfrm flipV="1">
            <a:off x="6786792" y="4478946"/>
            <a:ext cx="1" cy="119239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83F2347A-6C35-9441-AA69-03EA84E0467E}"/>
                  </a:ext>
                </a:extLst>
              </p:cNvPr>
              <p:cNvSpPr/>
              <p:nvPr/>
            </p:nvSpPr>
            <p:spPr>
              <a:xfrm>
                <a:off x="5478177" y="4396435"/>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62" name="Rectangle 61">
                <a:extLst>
                  <a:ext uri="{FF2B5EF4-FFF2-40B4-BE49-F238E27FC236}">
                    <a16:creationId xmlns:a16="http://schemas.microsoft.com/office/drawing/2014/main" id="{83F2347A-6C35-9441-AA69-03EA84E0467E}"/>
                  </a:ext>
                </a:extLst>
              </p:cNvPr>
              <p:cNvSpPr>
                <a:spLocks noRot="1" noChangeAspect="1" noMove="1" noResize="1" noEditPoints="1" noAdjustHandles="1" noChangeArrowheads="1" noChangeShapeType="1" noTextEdit="1"/>
              </p:cNvSpPr>
              <p:nvPr/>
            </p:nvSpPr>
            <p:spPr>
              <a:xfrm>
                <a:off x="5478177" y="4396435"/>
                <a:ext cx="489173" cy="369332"/>
              </a:xfrm>
              <a:prstGeom prst="rect">
                <a:avLst/>
              </a:prstGeom>
              <a:blipFill>
                <a:blip r:embed="rId18"/>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DB17C158-F92D-FFD4-C1DA-12B87B38E460}"/>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5501B9E0-EA6E-0503-7A5C-071EE09C5F21}"/>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7E94B8FD-513F-FDA0-D637-60B381275EFF}"/>
              </a:ext>
            </a:extLst>
          </p:cNvPr>
          <p:cNvSpPr>
            <a:spLocks noGrp="1"/>
          </p:cNvSpPr>
          <p:nvPr>
            <p:ph type="sldNum" sz="quarter" idx="11"/>
          </p:nvPr>
        </p:nvSpPr>
        <p:spPr/>
        <p:txBody>
          <a:bodyPr/>
          <a:lstStyle/>
          <a:p>
            <a:fld id="{EB1502E6-D9AE-3544-B6D5-378AAA0B915F}" type="slidenum">
              <a:rPr lang="de-DE" altLang="de-DE" smtClean="0"/>
              <a:pPr/>
              <a:t>39</a:t>
            </a:fld>
            <a:endParaRPr lang="de-DE" altLang="de-DE" dirty="0"/>
          </a:p>
        </p:txBody>
      </p:sp>
    </p:spTree>
    <p:extLst>
      <p:ext uri="{BB962C8B-B14F-4D97-AF65-F5344CB8AC3E}">
        <p14:creationId xmlns:p14="http://schemas.microsoft.com/office/powerpoint/2010/main" val="26088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Many Queries</a:t>
            </a:r>
          </a:p>
        </p:txBody>
      </p:sp>
      <mc:AlternateContent xmlns:mc="http://schemas.openxmlformats.org/markup-compatibility/2006" xmlns:a14="http://schemas.microsoft.com/office/drawing/2010/main">
        <mc:Choice Requires="a14">
          <p:sp>
            <p:nvSpPr>
              <p:cNvPr id="5" name="Content Placeholder 4"/>
              <p:cNvSpPr>
                <a:spLocks noGrp="1"/>
              </p:cNvSpPr>
              <p:nvPr>
                <p:ph type="body" sz="quarter" idx="13"/>
              </p:nvPr>
            </p:nvSpPr>
            <p:spPr/>
            <p:txBody>
              <a:bodyPr>
                <a:normAutofit fontScale="92500"/>
              </a:bodyPr>
              <a:lstStyle/>
              <a:p>
                <a:r>
                  <a:rPr lang="en-GB" dirty="0">
                    <a:solidFill>
                      <a:schemeClr val="accent1"/>
                    </a:solidFill>
                  </a:rPr>
                  <a:t>Set of queries</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en-GB" i="1" smtClean="0">
                            <a:latin typeface="Cambria Math" charset="0"/>
                          </a:rPr>
                          <m:t>𝑇𝑟𝑎𝑣𝑒𝑙</m:t>
                        </m:r>
                        <m:r>
                          <a:rPr lang="de-DE" b="0" i="1" smtClean="0">
                            <a:latin typeface="Cambria Math" charset="0"/>
                          </a:rPr>
                          <m:t>(</m:t>
                        </m:r>
                        <m:r>
                          <a:rPr lang="en-GB" i="1">
                            <a:latin typeface="Cambria Math" charset="0"/>
                          </a:rPr>
                          <m:t>𝑒𝑣𝑒</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𝑆𝑖𝑐𝑘</m:t>
                        </m:r>
                        <m:r>
                          <a:rPr lang="de-DE" b="0" i="1" smtClean="0">
                            <a:latin typeface="Cambria Math" charset="0"/>
                          </a:rPr>
                          <m:t>(</m:t>
                        </m:r>
                        <m:r>
                          <a:rPr lang="de-DE" b="0" i="1" smtClean="0">
                            <a:latin typeface="Cambria Math" panose="02040503050406030204" pitchFamily="18" charset="0"/>
                          </a:rPr>
                          <m:t>𝑏𝑜𝑏</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𝑇𝑟𝑒𝑎𝑡</m:t>
                        </m:r>
                        <m:r>
                          <a:rPr lang="de-DE" b="0" i="1" smtClean="0">
                            <a:latin typeface="Cambria Math" charset="0"/>
                          </a:rPr>
                          <m:t>(</m:t>
                        </m:r>
                        <m:r>
                          <a:rPr lang="en-GB" i="1">
                            <a:latin typeface="Cambria Math" charset="0"/>
                          </a:rPr>
                          <m:t>𝑒𝑣𝑒</m:t>
                        </m:r>
                        <m:r>
                          <a:rPr lang="de-DE" b="0" i="1" smtClean="0">
                            <a:latin typeface="Cambria Math"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charset="0"/>
                              </a:rPr>
                              <m:t>1</m:t>
                            </m:r>
                          </m:sub>
                        </m:sSub>
                      </m:e>
                    </m:d>
                    <m:r>
                      <a:rPr lang="de-DE" b="0" i="1" smtClean="0">
                        <a:latin typeface="Cambria Math" charset="0"/>
                      </a:rPr>
                      <m:t>)</m:t>
                    </m:r>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𝐸𝑝𝑖𝑑</m:t>
                        </m:r>
                      </m:e>
                    </m:d>
                  </m:oMath>
                </a14:m>
                <a:endParaRPr lang="de-DE"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𝑓𝑙𝑜𝑜𝑑</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panose="02040503050406030204" pitchFamily="18" charset="0"/>
                          </a:rPr>
                          <m:t>𝐴𝑐𝑐</m:t>
                        </m:r>
                        <m:r>
                          <a:rPr lang="de-DE" i="1">
                            <a:latin typeface="Cambria Math" charset="0"/>
                          </a:rPr>
                          <m:t>(</m:t>
                        </m:r>
                        <m:r>
                          <a:rPr lang="de-DE" b="0" i="1" smtClean="0">
                            <a:latin typeface="Cambria Math" panose="02040503050406030204" pitchFamily="18" charset="0"/>
                          </a:rPr>
                          <m:t>𝑐h𝑒𝑚</m:t>
                        </m:r>
                        <m:r>
                          <a:rPr lang="de-DE" i="1">
                            <a:latin typeface="Cambria Math" charset="0"/>
                          </a:rPr>
                          <m:t>)</m:t>
                        </m:r>
                      </m:e>
                    </m:d>
                  </m:oMath>
                </a14:m>
                <a:endParaRPr lang="en-GB" dirty="0"/>
              </a:p>
              <a:p>
                <a:pPr lvl="1"/>
                <a:r>
                  <a:rPr lang="en-GB" dirty="0"/>
                  <a:t>Combinations of variables</a:t>
                </a:r>
              </a:p>
              <a:p>
                <a:r>
                  <a:rPr lang="en-GB" dirty="0"/>
                  <a:t>Under evidence</a:t>
                </a:r>
              </a:p>
              <a:p>
                <a:pPr lvl="1"/>
                <a14:m>
                  <m:oMath xmlns:m="http://schemas.openxmlformats.org/officeDocument/2006/math">
                    <m:r>
                      <a:rPr lang="de-DE" i="1" smtClean="0">
                        <a:latin typeface="Cambria Math" charset="0"/>
                      </a:rPr>
                      <m:t>𝑆𝑖𝑐𝑘</m:t>
                    </m:r>
                    <m:d>
                      <m:dPr>
                        <m:ctrlPr>
                          <a:rPr lang="de-DE" i="1">
                            <a:latin typeface="Cambria Math" panose="02040503050406030204" pitchFamily="18" charset="0"/>
                          </a:rPr>
                        </m:ctrlPr>
                      </m:dPr>
                      <m:e>
                        <m:sSup>
                          <m:sSupPr>
                            <m:ctrlPr>
                              <a:rPr lang="de-DE" i="1">
                                <a:latin typeface="Cambria Math" panose="02040503050406030204" pitchFamily="18" charset="0"/>
                              </a:rPr>
                            </m:ctrlPr>
                          </m:sSupPr>
                          <m:e>
                            <m:r>
                              <a:rPr lang="de-DE" i="1">
                                <a:latin typeface="Cambria Math" charset="0"/>
                              </a:rPr>
                              <m:t>𝑋</m:t>
                            </m:r>
                          </m:e>
                          <m:sup>
                            <m:r>
                              <a:rPr lang="de-DE" i="1">
                                <a:latin typeface="Cambria Math" charset="0"/>
                              </a:rPr>
                              <m:t>′</m:t>
                            </m:r>
                          </m:sup>
                        </m:sSup>
                      </m:e>
                    </m:d>
                    <m:r>
                      <a:rPr lang="de-DE" b="0" i="1" smtClean="0">
                        <a:latin typeface="Cambria Math" charset="0"/>
                      </a:rPr>
                      <m:t>=</m:t>
                    </m:r>
                    <m:r>
                      <a:rPr lang="de-DE" b="0" i="1" smtClean="0">
                        <a:latin typeface="Cambria Math" panose="02040503050406030204" pitchFamily="18" charset="0"/>
                      </a:rPr>
                      <m:t>𝑡𝑟𝑢𝑒</m:t>
                    </m:r>
                    <m:r>
                      <a:rPr lang="de-DE" b="0" i="1" smtClean="0">
                        <a:latin typeface="Cambria Math" charset="0"/>
                      </a:rPr>
                      <m:t> </m:t>
                    </m:r>
                  </m:oMath>
                </a14:m>
                <a:endParaRPr lang="de-DE" b="0" i="1" dirty="0">
                  <a:latin typeface="Cambria Math" charset="0"/>
                </a:endParaRPr>
              </a:p>
              <a:p>
                <a:pPr lvl="1"/>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charset="0"/>
                          </a:rPr>
                          <m:t>𝑋</m:t>
                        </m:r>
                      </m:e>
                      <m:sup>
                        <m:r>
                          <a:rPr lang="de-DE" b="0" i="1" smtClean="0">
                            <a:latin typeface="Cambria Math" charset="0"/>
                          </a:rPr>
                          <m:t>′</m:t>
                        </m:r>
                      </m:sup>
                    </m:sSup>
                    <m:r>
                      <a:rPr lang="de-DE" b="0" i="1" smtClean="0">
                        <a:latin typeface="Cambria Math" charset="0"/>
                      </a:rPr>
                      <m:t>∈{</m:t>
                    </m:r>
                    <m:r>
                      <a:rPr lang="de-DE" b="0" i="1" smtClean="0">
                        <a:latin typeface="Cambria Math" charset="0"/>
                      </a:rPr>
                      <m:t>𝑎𝑙𝑖𝑐𝑒</m:t>
                    </m:r>
                    <m:r>
                      <a:rPr lang="de-DE" b="0" i="1" smtClean="0">
                        <a:latin typeface="Cambria Math" charset="0"/>
                      </a:rPr>
                      <m:t>, </m:t>
                    </m:r>
                    <m:r>
                      <a:rPr lang="de-DE" b="0" i="1" smtClean="0">
                        <a:latin typeface="Cambria Math" charset="0"/>
                      </a:rPr>
                      <m:t>𝑒𝑣𝑒</m:t>
                    </m:r>
                    <m:r>
                      <a:rPr lang="de-DE" b="0" i="1" smtClean="0">
                        <a:latin typeface="Cambria Math" charset="0"/>
                      </a:rPr>
                      <m:t>}</m:t>
                    </m:r>
                  </m:oMath>
                </a14:m>
                <a:endParaRPr lang="de-DE" b="0" dirty="0"/>
              </a:p>
            </p:txBody>
          </p:sp>
        </mc:Choice>
        <mc:Fallback xmlns="">
          <p:sp>
            <p:nvSpPr>
              <p:cNvPr id="5" name="Content Placeholder 4"/>
              <p:cNvSpPr>
                <a:spLocks noGrp="1" noRot="1" noChangeAspect="1" noMove="1" noResize="1" noEditPoints="1" noAdjustHandles="1" noChangeArrowheads="1" noChangeShapeType="1" noTextEdit="1"/>
              </p:cNvSpPr>
              <p:nvPr>
                <p:ph type="body" sz="quarter" idx="13"/>
              </p:nvPr>
            </p:nvSpPr>
            <p:spPr>
              <a:blipFill>
                <a:blip r:embed="rId2"/>
                <a:stretch>
                  <a:fillRect l="-1600" t="-2210"/>
                </a:stretch>
              </a:blipFill>
            </p:spPr>
            <p:txBody>
              <a:bodyPr/>
              <a:lstStyle/>
              <a:p>
                <a:r>
                  <a:rPr lang="en-DE">
                    <a:noFill/>
                  </a:rPr>
                  <a:t> </a:t>
                </a:r>
              </a:p>
            </p:txBody>
          </p:sp>
        </mc:Fallback>
      </mc:AlternateContent>
      <p:sp>
        <p:nvSpPr>
          <p:cNvPr id="8" name="Content Placeholder 7"/>
          <p:cNvSpPr>
            <a:spLocks noGrp="1"/>
          </p:cNvSpPr>
          <p:nvPr>
            <p:ph sz="half" idx="4294967295"/>
          </p:nvPr>
        </p:nvSpPr>
        <p:spPr>
          <a:xfrm>
            <a:off x="6750050" y="1332843"/>
            <a:ext cx="5441950" cy="5048907"/>
          </a:xfrm>
        </p:spPr>
        <p:txBody>
          <a:bodyPr anchor="t">
            <a:normAutofit/>
          </a:bodyPr>
          <a:lstStyle/>
          <a:p>
            <a:r>
              <a:rPr lang="en-GB" dirty="0">
                <a:solidFill>
                  <a:srgbClr val="FFC000"/>
                </a:solidFill>
              </a:rPr>
              <a:t>LVE restarts with initial model for each query</a:t>
            </a:r>
          </a:p>
        </p:txBody>
      </p:sp>
      <p:sp>
        <p:nvSpPr>
          <p:cNvPr id="3" name="TextBox 2">
            <a:extLst>
              <a:ext uri="{FF2B5EF4-FFF2-40B4-BE49-F238E27FC236}">
                <a16:creationId xmlns:a16="http://schemas.microsoft.com/office/drawing/2014/main" id="{99ECA55D-A86D-7441-9F4C-C8754D6C145C}"/>
              </a:ext>
            </a:extLst>
          </p:cNvPr>
          <p:cNvSpPr txBox="1"/>
          <p:nvPr/>
        </p:nvSpPr>
        <p:spPr>
          <a:xfrm>
            <a:off x="6856190" y="2592247"/>
            <a:ext cx="471241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dirty="0"/>
              <a:t>Build a helper structure to precompute parts</a:t>
            </a:r>
          </a:p>
        </p:txBody>
      </p:sp>
      <p:grpSp>
        <p:nvGrpSpPr>
          <p:cNvPr id="142" name="Group 141">
            <a:extLst>
              <a:ext uri="{FF2B5EF4-FFF2-40B4-BE49-F238E27FC236}">
                <a16:creationId xmlns:a16="http://schemas.microsoft.com/office/drawing/2014/main" id="{874DD193-4964-DE47-9BC6-657531FB40C4}"/>
              </a:ext>
            </a:extLst>
          </p:cNvPr>
          <p:cNvGrpSpPr/>
          <p:nvPr/>
        </p:nvGrpSpPr>
        <p:grpSpPr>
          <a:xfrm>
            <a:off x="7070339" y="3451959"/>
            <a:ext cx="4761336" cy="2453955"/>
            <a:chOff x="6906687" y="3448697"/>
            <a:chExt cx="4761336" cy="2453955"/>
          </a:xfrm>
        </p:grpSpPr>
        <p:grpSp>
          <p:nvGrpSpPr>
            <p:cNvPr id="143" name="Group 142">
              <a:extLst>
                <a:ext uri="{FF2B5EF4-FFF2-40B4-BE49-F238E27FC236}">
                  <a16:creationId xmlns:a16="http://schemas.microsoft.com/office/drawing/2014/main" id="{0457FE68-2403-CD41-8F3F-76EC10C7CB94}"/>
                </a:ext>
              </a:extLst>
            </p:cNvPr>
            <p:cNvGrpSpPr/>
            <p:nvPr/>
          </p:nvGrpSpPr>
          <p:grpSpPr>
            <a:xfrm>
              <a:off x="8241884" y="3532117"/>
              <a:ext cx="2034533" cy="552081"/>
              <a:chOff x="8655309" y="2902693"/>
              <a:chExt cx="2034533" cy="552081"/>
            </a:xfrm>
          </p:grpSpPr>
          <p:cxnSp>
            <p:nvCxnSpPr>
              <p:cNvPr id="171" name="Straight Connector 170">
                <a:extLst>
                  <a:ext uri="{FF2B5EF4-FFF2-40B4-BE49-F238E27FC236}">
                    <a16:creationId xmlns:a16="http://schemas.microsoft.com/office/drawing/2014/main" id="{0DD10687-33B4-5241-BB7D-24CFAAACDD47}"/>
                  </a:ext>
                </a:extLst>
              </p:cNvPr>
              <p:cNvCxnSpPr>
                <a:cxnSpLocks/>
                <a:stCxn id="144" idx="6"/>
                <a:endCxn id="176" idx="1"/>
              </p:cNvCxnSpPr>
              <p:nvPr/>
            </p:nvCxnSpPr>
            <p:spPr>
              <a:xfrm flipV="1">
                <a:off x="8655309" y="3013607"/>
                <a:ext cx="922375"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201046F-2820-8A4E-8331-AB5F4624002A}"/>
                  </a:ext>
                </a:extLst>
              </p:cNvPr>
              <p:cNvCxnSpPr>
                <a:cxnSpLocks/>
                <a:stCxn id="145" idx="2"/>
                <a:endCxn id="176" idx="3"/>
              </p:cNvCxnSpPr>
              <p:nvPr/>
            </p:nvCxnSpPr>
            <p:spPr>
              <a:xfrm flipH="1" flipV="1">
                <a:off x="9721684" y="3013607"/>
                <a:ext cx="96815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CBFCB96-F52C-A940-B094-176DB76FD3BC}"/>
                  </a:ext>
                </a:extLst>
              </p:cNvPr>
              <p:cNvCxnSpPr>
                <a:cxnSpLocks/>
                <a:stCxn id="148" idx="0"/>
                <a:endCxn id="176"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362EF4C9-E99A-7440-AF09-8A73F361DDBE}"/>
                  </a:ext>
                </a:extLst>
              </p:cNvPr>
              <p:cNvGrpSpPr/>
              <p:nvPr/>
            </p:nvGrpSpPr>
            <p:grpSpPr>
              <a:xfrm>
                <a:off x="9540595" y="2902693"/>
                <a:ext cx="520306" cy="392206"/>
                <a:chOff x="9540595" y="2902693"/>
                <a:chExt cx="520306" cy="392206"/>
              </a:xfrm>
            </p:grpSpPr>
            <p:sp>
              <p:nvSpPr>
                <p:cNvPr id="175" name="Rectangle 174">
                  <a:extLst>
                    <a:ext uri="{FF2B5EF4-FFF2-40B4-BE49-F238E27FC236}">
                      <a16:creationId xmlns:a16="http://schemas.microsoft.com/office/drawing/2014/main" id="{F8A9F528-E3E1-0445-9B69-B7BA961047D6}"/>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A6216DDB-F538-2F43-A02A-67D856DC7F95}"/>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491D5C8A-1BFD-A849-9828-22991B18E43B}"/>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C74B7D5-2BF7-AD42-85C3-5810A61C3C33}"/>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9"/>
                      <a:stretch>
                        <a:fillRect l="-166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44" name="Oval 143">
                  <a:extLst>
                    <a:ext uri="{FF2B5EF4-FFF2-40B4-BE49-F238E27FC236}">
                      <a16:creationId xmlns:a16="http://schemas.microsoft.com/office/drawing/2014/main" id="{6B7C72D3-B31F-7543-A71F-C288C568AE1D}"/>
                    </a:ext>
                  </a:extLst>
                </p:cNvPr>
                <p:cNvSpPr/>
                <p:nvPr/>
              </p:nvSpPr>
              <p:spPr>
                <a:xfrm>
                  <a:off x="7109772" y="3448697"/>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23" name="Oval 122">
                  <a:extLst>
                    <a:ext uri="{FF2B5EF4-FFF2-40B4-BE49-F238E27FC236}">
                      <a16:creationId xmlns:a16="http://schemas.microsoft.com/office/drawing/2014/main" id="{860957F6-B11C-D24E-9FEB-36BDE6DDE81A}"/>
                    </a:ext>
                  </a:extLst>
                </p:cNvPr>
                <p:cNvSpPr>
                  <a:spLocks noRot="1" noChangeAspect="1" noMove="1" noResize="1" noEditPoints="1" noAdjustHandles="1" noChangeArrowheads="1" noChangeShapeType="1" noTextEdit="1"/>
                </p:cNvSpPr>
                <p:nvPr/>
              </p:nvSpPr>
              <p:spPr>
                <a:xfrm>
                  <a:off x="7109772" y="3448697"/>
                  <a:ext cx="1132112" cy="389513"/>
                </a:xfrm>
                <a:prstGeom prst="ellipse">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5" name="Oval 144">
                  <a:extLst>
                    <a:ext uri="{FF2B5EF4-FFF2-40B4-BE49-F238E27FC236}">
                      <a16:creationId xmlns:a16="http://schemas.microsoft.com/office/drawing/2014/main" id="{277D0258-FD1B-ED47-AE5B-5B868B3D96E2}"/>
                    </a:ext>
                  </a:extLst>
                </p:cNvPr>
                <p:cNvSpPr/>
                <p:nvPr/>
              </p:nvSpPr>
              <p:spPr>
                <a:xfrm>
                  <a:off x="10276417" y="3448697"/>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24" name="Oval 123">
                  <a:extLst>
                    <a:ext uri="{FF2B5EF4-FFF2-40B4-BE49-F238E27FC236}">
                      <a16:creationId xmlns:a16="http://schemas.microsoft.com/office/drawing/2014/main" id="{A720D711-FC8C-6747-A442-4E62664BA076}"/>
                    </a:ext>
                  </a:extLst>
                </p:cNvPr>
                <p:cNvSpPr>
                  <a:spLocks noRot="1" noChangeAspect="1" noMove="1" noResize="1" noEditPoints="1" noAdjustHandles="1" noChangeArrowheads="1" noChangeShapeType="1" noTextEdit="1"/>
                </p:cNvSpPr>
                <p:nvPr/>
              </p:nvSpPr>
              <p:spPr>
                <a:xfrm>
                  <a:off x="10276417" y="3448697"/>
                  <a:ext cx="991003" cy="389513"/>
                </a:xfrm>
                <a:prstGeom prst="ellipse">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6" name="Oval 145">
                  <a:extLst>
                    <a:ext uri="{FF2B5EF4-FFF2-40B4-BE49-F238E27FC236}">
                      <a16:creationId xmlns:a16="http://schemas.microsoft.com/office/drawing/2014/main" id="{2D8971EC-6057-124F-8650-8F89B168995F}"/>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46" name="Oval 145">
                  <a:extLst>
                    <a:ext uri="{FF2B5EF4-FFF2-40B4-BE49-F238E27FC236}">
                      <a16:creationId xmlns:a16="http://schemas.microsoft.com/office/drawing/2014/main" id="{2D8971EC-6057-124F-8650-8F89B168995F}"/>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7" name="Oval 146">
                  <a:extLst>
                    <a:ext uri="{FF2B5EF4-FFF2-40B4-BE49-F238E27FC236}">
                      <a16:creationId xmlns:a16="http://schemas.microsoft.com/office/drawing/2014/main" id="{4BD07052-BC33-594A-A403-191A3E575926}"/>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47" name="Oval 146">
                  <a:extLst>
                    <a:ext uri="{FF2B5EF4-FFF2-40B4-BE49-F238E27FC236}">
                      <a16:creationId xmlns:a16="http://schemas.microsoft.com/office/drawing/2014/main" id="{4BD07052-BC33-594A-A403-191A3E575926}"/>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8" name="Oval 147">
                  <a:extLst>
                    <a:ext uri="{FF2B5EF4-FFF2-40B4-BE49-F238E27FC236}">
                      <a16:creationId xmlns:a16="http://schemas.microsoft.com/office/drawing/2014/main" id="{E6F7D290-C626-9642-AAEC-9101372533AD}"/>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148" name="Oval 147">
                  <a:extLst>
                    <a:ext uri="{FF2B5EF4-FFF2-40B4-BE49-F238E27FC236}">
                      <a16:creationId xmlns:a16="http://schemas.microsoft.com/office/drawing/2014/main" id="{E6F7D290-C626-9642-AAEC-9101372533AD}"/>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1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9" name="Oval 148">
                  <a:extLst>
                    <a:ext uri="{FF2B5EF4-FFF2-40B4-BE49-F238E27FC236}">
                      <a16:creationId xmlns:a16="http://schemas.microsoft.com/office/drawing/2014/main" id="{924D3C87-EB83-4A49-8095-793C5EF16DA0}"/>
                    </a:ext>
                  </a:extLst>
                </p:cNvPr>
                <p:cNvSpPr/>
                <p:nvPr/>
              </p:nvSpPr>
              <p:spPr>
                <a:xfrm>
                  <a:off x="9875812" y="4774936"/>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149" name="Oval 148">
                  <a:extLst>
                    <a:ext uri="{FF2B5EF4-FFF2-40B4-BE49-F238E27FC236}">
                      <a16:creationId xmlns:a16="http://schemas.microsoft.com/office/drawing/2014/main" id="{924D3C87-EB83-4A49-8095-793C5EF16DA0}"/>
                    </a:ext>
                  </a:extLst>
                </p:cNvPr>
                <p:cNvSpPr>
                  <a:spLocks noRot="1" noChangeAspect="1" noMove="1" noResize="1" noEditPoints="1" noAdjustHandles="1" noChangeArrowheads="1" noChangeShapeType="1" noTextEdit="1"/>
                </p:cNvSpPr>
                <p:nvPr/>
              </p:nvSpPr>
              <p:spPr>
                <a:xfrm>
                  <a:off x="9875812" y="4774936"/>
                  <a:ext cx="1792211"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p:cxnSp>
          <p:nvCxnSpPr>
            <p:cNvPr id="150" name="Straight Connector 149">
              <a:extLst>
                <a:ext uri="{FF2B5EF4-FFF2-40B4-BE49-F238E27FC236}">
                  <a16:creationId xmlns:a16="http://schemas.microsoft.com/office/drawing/2014/main" id="{83546E23-8436-1C4B-ACD2-A36D0095D2BC}"/>
                </a:ext>
              </a:extLst>
            </p:cNvPr>
            <p:cNvCxnSpPr>
              <a:cxnSpLocks/>
              <a:stCxn id="147" idx="6"/>
              <a:endCxn id="168"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0ADD5A1-C750-CF4E-BDCA-70A38E6A25A7}"/>
                </a:ext>
              </a:extLst>
            </p:cNvPr>
            <p:cNvCxnSpPr>
              <a:cxnSpLocks/>
              <a:stCxn id="148" idx="4"/>
              <a:endCxn id="168"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84D07BC-BD4D-584A-836B-405CCA28E00A}"/>
                </a:ext>
              </a:extLst>
            </p:cNvPr>
            <p:cNvCxnSpPr>
              <a:cxnSpLocks/>
              <a:stCxn id="146" idx="0"/>
              <a:endCxn id="168"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79841ADE-A08C-114D-85B7-1454398BB079}"/>
                </a:ext>
              </a:extLst>
            </p:cNvPr>
            <p:cNvGrpSpPr/>
            <p:nvPr/>
          </p:nvGrpSpPr>
          <p:grpSpPr>
            <a:xfrm>
              <a:off x="8610247" y="4856880"/>
              <a:ext cx="474503" cy="391710"/>
              <a:chOff x="9288700" y="2902693"/>
              <a:chExt cx="474503" cy="391710"/>
            </a:xfrm>
          </p:grpSpPr>
          <p:sp>
            <p:nvSpPr>
              <p:cNvPr id="167" name="Rectangle 166">
                <a:extLst>
                  <a:ext uri="{FF2B5EF4-FFF2-40B4-BE49-F238E27FC236}">
                    <a16:creationId xmlns:a16="http://schemas.microsoft.com/office/drawing/2014/main" id="{8AE82327-68BA-FE47-8018-FBDA45A2BF9A}"/>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8A9A7BE4-B394-A64D-9685-2A1C88354362}"/>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3A50C8EB-5A06-5F42-9D24-B574D5C06EFE}"/>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F7EA52E8-E024-6444-9B48-2CEAF1DB1E63}"/>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6"/>
                    <a:stretch>
                      <a:fillRect l="-16667" r="-4167" b="-26087"/>
                    </a:stretch>
                  </a:blipFill>
                </p:spPr>
                <p:txBody>
                  <a:bodyPr/>
                  <a:lstStyle/>
                  <a:p>
                    <a:r>
                      <a:rPr lang="en-GB">
                        <a:noFill/>
                      </a:rPr>
                      <a:t> </a:t>
                    </a:r>
                  </a:p>
                </p:txBody>
              </p:sp>
            </mc:Fallback>
          </mc:AlternateContent>
        </p:grpSp>
        <p:cxnSp>
          <p:nvCxnSpPr>
            <p:cNvPr id="154" name="Straight Connector 153">
              <a:extLst>
                <a:ext uri="{FF2B5EF4-FFF2-40B4-BE49-F238E27FC236}">
                  <a16:creationId xmlns:a16="http://schemas.microsoft.com/office/drawing/2014/main" id="{EC56F750-29D5-7443-A3CC-2C21B7BA9FC7}"/>
                </a:ext>
              </a:extLst>
            </p:cNvPr>
            <p:cNvCxnSpPr>
              <a:cxnSpLocks/>
              <a:stCxn id="148" idx="4"/>
              <a:endCxn id="164"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8697A1B-0D02-154D-87E6-74A94516A069}"/>
                </a:ext>
              </a:extLst>
            </p:cNvPr>
            <p:cNvCxnSpPr>
              <a:cxnSpLocks/>
              <a:stCxn id="149" idx="2"/>
              <a:endCxn id="164" idx="3"/>
            </p:cNvCxnSpPr>
            <p:nvPr/>
          </p:nvCxnSpPr>
          <p:spPr>
            <a:xfrm flipH="1" flipV="1">
              <a:off x="9574104" y="4969692"/>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1DB6F27-5A78-604D-8E7B-D1B541E22117}"/>
                </a:ext>
              </a:extLst>
            </p:cNvPr>
            <p:cNvCxnSpPr>
              <a:cxnSpLocks/>
              <a:stCxn id="146" idx="0"/>
              <a:endCxn id="164"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C1BB0A5F-7AA1-E24C-8D22-16C8773F1A4B}"/>
                </a:ext>
              </a:extLst>
            </p:cNvPr>
            <p:cNvGrpSpPr/>
            <p:nvPr/>
          </p:nvGrpSpPr>
          <p:grpSpPr>
            <a:xfrm>
              <a:off x="9393015" y="4856880"/>
              <a:ext cx="525629" cy="392206"/>
              <a:chOff x="9540595" y="2902693"/>
              <a:chExt cx="525629" cy="392206"/>
            </a:xfrm>
          </p:grpSpPr>
          <p:sp>
            <p:nvSpPr>
              <p:cNvPr id="163" name="Rectangle 162">
                <a:extLst>
                  <a:ext uri="{FF2B5EF4-FFF2-40B4-BE49-F238E27FC236}">
                    <a16:creationId xmlns:a16="http://schemas.microsoft.com/office/drawing/2014/main" id="{520661BD-DB28-5941-AA6C-4F5D7B796961}"/>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9670122F-83B9-6E4C-AFA4-C0B3F28F7AD0}"/>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CC680AAD-A367-9740-93FE-287E3FABDC67}"/>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9B85B0DF-17FE-354D-8341-CF64FB41720F}"/>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45" name="TextBox 144">
                    <a:extLst>
                      <a:ext uri="{FF2B5EF4-FFF2-40B4-BE49-F238E27FC236}">
                        <a16:creationId xmlns:a16="http://schemas.microsoft.com/office/drawing/2014/main" id="{A010B3CA-2F44-8B48-9297-45B9CD29B62C}"/>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17"/>
                    <a:stretch>
                      <a:fillRect l="-16667" r="-4167" b="-27273"/>
                    </a:stretch>
                  </a:blipFill>
                </p:spPr>
                <p:txBody>
                  <a:bodyPr/>
                  <a:lstStyle/>
                  <a:p>
                    <a:r>
                      <a:rPr lang="en-GB">
                        <a:noFill/>
                      </a:rPr>
                      <a:t> </a:t>
                    </a:r>
                  </a:p>
                </p:txBody>
              </p:sp>
            </mc:Fallback>
          </mc:AlternateContent>
        </p:grpSp>
        <p:grpSp>
          <p:nvGrpSpPr>
            <p:cNvPr id="158" name="Group 157">
              <a:extLst>
                <a:ext uri="{FF2B5EF4-FFF2-40B4-BE49-F238E27FC236}">
                  <a16:creationId xmlns:a16="http://schemas.microsoft.com/office/drawing/2014/main" id="{DA38C3C5-2860-2E49-9847-CA7BD0AE6A75}"/>
                </a:ext>
              </a:extLst>
            </p:cNvPr>
            <p:cNvGrpSpPr/>
            <p:nvPr/>
          </p:nvGrpSpPr>
          <p:grpSpPr>
            <a:xfrm>
              <a:off x="9615584" y="4206954"/>
              <a:ext cx="761945" cy="348999"/>
              <a:chOff x="8632950" y="2952819"/>
              <a:chExt cx="761945" cy="348999"/>
            </a:xfrm>
          </p:grpSpPr>
          <p:cxnSp>
            <p:nvCxnSpPr>
              <p:cNvPr id="159" name="Straight Connector 158">
                <a:extLst>
                  <a:ext uri="{FF2B5EF4-FFF2-40B4-BE49-F238E27FC236}">
                    <a16:creationId xmlns:a16="http://schemas.microsoft.com/office/drawing/2014/main" id="{6287313C-86F2-654C-9DDB-BC21C41920A0}"/>
                  </a:ext>
                </a:extLst>
              </p:cNvPr>
              <p:cNvCxnSpPr>
                <a:cxnSpLocks/>
                <a:stCxn id="148" idx="6"/>
                <a:endCxn id="161"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CD571772-7781-6345-829E-AC7BB3E240B0}"/>
                  </a:ext>
                </a:extLst>
              </p:cNvPr>
              <p:cNvGrpSpPr/>
              <p:nvPr/>
            </p:nvGrpSpPr>
            <p:grpSpPr>
              <a:xfrm>
                <a:off x="8957481" y="2952819"/>
                <a:ext cx="437414" cy="348999"/>
                <a:chOff x="8957481" y="2952819"/>
                <a:chExt cx="437414" cy="348999"/>
              </a:xfrm>
            </p:grpSpPr>
            <p:sp>
              <p:nvSpPr>
                <p:cNvPr id="161" name="Rectangle 160">
                  <a:extLst>
                    <a:ext uri="{FF2B5EF4-FFF2-40B4-BE49-F238E27FC236}">
                      <a16:creationId xmlns:a16="http://schemas.microsoft.com/office/drawing/2014/main" id="{E521F0D3-1FF6-4C4C-921C-ACD927FC85AC}"/>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9CDCA70D-FFBB-1C48-9F14-BAFF9983D9D4}"/>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18"/>
                      <a:stretch>
                        <a:fillRect l="-16667" r="-4167" b="-21739"/>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8CAB94E2-B642-8326-E33F-64AD22003E6D}"/>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6" name="Footer Placeholder 5">
            <a:extLst>
              <a:ext uri="{FF2B5EF4-FFF2-40B4-BE49-F238E27FC236}">
                <a16:creationId xmlns:a16="http://schemas.microsoft.com/office/drawing/2014/main" id="{8E14BD62-7E89-8D7E-FD18-B8128A7C6E83}"/>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7" name="Slide Number Placeholder 6">
            <a:extLst>
              <a:ext uri="{FF2B5EF4-FFF2-40B4-BE49-F238E27FC236}">
                <a16:creationId xmlns:a16="http://schemas.microsoft.com/office/drawing/2014/main" id="{927C326D-3242-018C-0D29-D656FAC4F30A}"/>
              </a:ext>
            </a:extLst>
          </p:cNvPr>
          <p:cNvSpPr>
            <a:spLocks noGrp="1"/>
          </p:cNvSpPr>
          <p:nvPr>
            <p:ph type="sldNum" sz="quarter" idx="11"/>
          </p:nvPr>
        </p:nvSpPr>
        <p:spPr/>
        <p:txBody>
          <a:bodyPr/>
          <a:lstStyle/>
          <a:p>
            <a:fld id="{EB1502E6-D9AE-3544-B6D5-378AAA0B915F}" type="slidenum">
              <a:rPr lang="de-DE" altLang="de-DE" smtClean="0"/>
              <a:pPr/>
              <a:t>4</a:t>
            </a:fld>
            <a:endParaRPr lang="de-DE" altLang="de-DE" dirty="0"/>
          </a:p>
        </p:txBody>
      </p:sp>
    </p:spTree>
    <p:extLst>
      <p:ext uri="{BB962C8B-B14F-4D97-AF65-F5344CB8AC3E}">
        <p14:creationId xmlns:p14="http://schemas.microsoft.com/office/powerpoint/2010/main" val="36943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2</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and neighbouring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𝑥</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de-DE" b="0" i="1" smtClean="0">
                            <a:latin typeface="Cambria Math" panose="02040503050406030204" pitchFamily="18" charset="0"/>
                          </a:rPr>
                          <m:t>𝑋</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de-DE" dirty="0"/>
                  <a:t> </a:t>
                </a:r>
                <a:br>
                  <a:rPr lang="de-DE"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endParaRPr lang="en-GB" dirty="0"/>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6584328-E8DC-674E-90B5-4A6CA0AF294E}"/>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27" name="Rectangle 26">
                <a:extLst>
                  <a:ext uri="{FF2B5EF4-FFF2-40B4-BE49-F238E27FC236}">
                    <a16:creationId xmlns:a16="http://schemas.microsoft.com/office/drawing/2014/main" id="{66584328-E8DC-674E-90B5-4A6CA0AF294E}"/>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A39850EF-4FDD-6F4B-9839-1FA025CE6EC6}"/>
              </a:ext>
            </a:extLst>
          </p:cNvPr>
          <p:cNvGrpSpPr/>
          <p:nvPr/>
        </p:nvGrpSpPr>
        <p:grpSpPr>
          <a:xfrm>
            <a:off x="6876753" y="2532313"/>
            <a:ext cx="3951005" cy="3409191"/>
            <a:chOff x="2934343" y="6848813"/>
            <a:chExt cx="3951005" cy="3409191"/>
          </a:xfrm>
        </p:grpSpPr>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B0033E2C-CDC0-DD4C-A7CB-A730F274DFA6}"/>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29" name="Rectangle 28">
                  <a:extLst>
                    <a:ext uri="{FF2B5EF4-FFF2-40B4-BE49-F238E27FC236}">
                      <a16:creationId xmlns:a16="http://schemas.microsoft.com/office/drawing/2014/main" id="{B0033E2C-CDC0-DD4C-A7CB-A730F274DFA6}"/>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30" name="Straight Connector 29">
              <a:extLst>
                <a:ext uri="{FF2B5EF4-FFF2-40B4-BE49-F238E27FC236}">
                  <a16:creationId xmlns:a16="http://schemas.microsoft.com/office/drawing/2014/main" id="{84AA2115-A5E2-C94B-8EC7-6B1D4F3BA6F8}"/>
                </a:ext>
              </a:extLst>
            </p:cNvPr>
            <p:cNvCxnSpPr>
              <a:cxnSpLocks/>
              <a:stCxn id="46" idx="0"/>
              <a:endCxn id="33" idx="2"/>
            </p:cNvCxnSpPr>
            <p:nvPr/>
          </p:nvCxnSpPr>
          <p:spPr>
            <a:xfrm flipH="1" flipV="1">
              <a:off x="3840301" y="8372544"/>
              <a:ext cx="822947" cy="41371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0B262A-8E8D-8144-BA20-058541C713E2}"/>
                </a:ext>
              </a:extLst>
            </p:cNvPr>
            <p:cNvCxnSpPr>
              <a:cxnSpLocks/>
              <a:stCxn id="35" idx="0"/>
              <a:endCxn id="32" idx="2"/>
            </p:cNvCxnSpPr>
            <p:nvPr/>
          </p:nvCxnSpPr>
          <p:spPr>
            <a:xfrm flipV="1">
              <a:off x="3839395" y="7071499"/>
              <a:ext cx="197039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D0BA03CC-23EE-D048-B645-5EB6C201CC8B}"/>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32" name="Rounded Rectangle 31">
                  <a:extLst>
                    <a:ext uri="{FF2B5EF4-FFF2-40B4-BE49-F238E27FC236}">
                      <a16:creationId xmlns:a16="http://schemas.microsoft.com/office/drawing/2014/main" id="{D0BA03CC-23EE-D048-B645-5EB6C201CC8B}"/>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70FDF003-A6EC-434A-84BD-43085B9E1ABA}"/>
                    </a:ext>
                  </a:extLst>
                </p:cNvPr>
                <p:cNvSpPr/>
                <p:nvPr/>
              </p:nvSpPr>
              <p:spPr>
                <a:xfrm>
                  <a:off x="2986571" y="8168233"/>
                  <a:ext cx="1707459"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i="1">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oMath>
                    </m:oMathPara>
                  </a14:m>
                  <a:endParaRPr lang="en-GB" sz="1200" dirty="0">
                    <a:solidFill>
                      <a:schemeClr val="tx1">
                        <a:lumMod val="60000"/>
                        <a:lumOff val="40000"/>
                      </a:schemeClr>
                    </a:solidFill>
                  </a:endParaRPr>
                </a:p>
              </p:txBody>
            </p:sp>
          </mc:Choice>
          <mc:Fallback xmlns="">
            <p:sp>
              <p:nvSpPr>
                <p:cNvPr id="33" name="Rounded Rectangle 32">
                  <a:extLst>
                    <a:ext uri="{FF2B5EF4-FFF2-40B4-BE49-F238E27FC236}">
                      <a16:creationId xmlns:a16="http://schemas.microsoft.com/office/drawing/2014/main" id="{70FDF003-A6EC-434A-84BD-43085B9E1ABA}"/>
                    </a:ext>
                  </a:extLst>
                </p:cNvPr>
                <p:cNvSpPr>
                  <a:spLocks noRot="1" noChangeAspect="1" noMove="1" noResize="1" noEditPoints="1" noAdjustHandles="1" noChangeArrowheads="1" noChangeShapeType="1" noTextEdit="1"/>
                </p:cNvSpPr>
                <p:nvPr/>
              </p:nvSpPr>
              <p:spPr>
                <a:xfrm>
                  <a:off x="2986571" y="8168233"/>
                  <a:ext cx="1707459" cy="204311"/>
                </a:xfrm>
                <a:prstGeom prst="roundRect">
                  <a:avLst/>
                </a:prstGeom>
                <a:blipFill>
                  <a:blip r:embed="rId6"/>
                  <a:stretch>
                    <a:fillRect l="-3676" b="-22222"/>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DAA9C27-0A79-A045-B235-B6C33598E1DB}"/>
                    </a:ext>
                  </a:extLst>
                </p:cNvPr>
                <p:cNvSpPr txBox="1">
                  <a:spLocks/>
                </p:cNvSpPr>
                <p:nvPr/>
              </p:nvSpPr>
              <p:spPr>
                <a:xfrm>
                  <a:off x="3411807" y="7532577"/>
                  <a:ext cx="855175"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ea typeface="Cambria Math" panose="02040503050406030204" pitchFamily="18" charset="0"/>
                              </a:rPr>
                              <m:t>𝐸𝑝𝑖</m:t>
                            </m:r>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𝑑</m:t>
                            </m:r>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35" name="TextBox 34">
                  <a:extLst>
                    <a:ext uri="{FF2B5EF4-FFF2-40B4-BE49-F238E27FC236}">
                      <a16:creationId xmlns:a16="http://schemas.microsoft.com/office/drawing/2014/main" id="{FDAA9C27-0A79-A045-B235-B6C33598E1DB}"/>
                    </a:ext>
                  </a:extLst>
                </p:cNvPr>
                <p:cNvSpPr txBox="1">
                  <a:spLocks noRot="1" noChangeAspect="1" noMove="1" noResize="1" noEditPoints="1" noAdjustHandles="1" noChangeArrowheads="1" noChangeShapeType="1" noTextEdit="1"/>
                </p:cNvSpPr>
                <p:nvPr/>
              </p:nvSpPr>
              <p:spPr>
                <a:xfrm>
                  <a:off x="3411807" y="7532577"/>
                  <a:ext cx="855175" cy="222686"/>
                </a:xfrm>
                <a:prstGeom prst="roundRect">
                  <a:avLst/>
                </a:prstGeom>
                <a:blipFill>
                  <a:blip r:embed="rId7"/>
                  <a:stretch>
                    <a:fillRect l="-2899"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cxnSp>
          <p:nvCxnSpPr>
            <p:cNvPr id="38" name="Straight Connector 37">
              <a:extLst>
                <a:ext uri="{FF2B5EF4-FFF2-40B4-BE49-F238E27FC236}">
                  <a16:creationId xmlns:a16="http://schemas.microsoft.com/office/drawing/2014/main" id="{9436AB1E-EDB0-D84C-AA31-EE9E41AD4A2E}"/>
                </a:ext>
              </a:extLst>
            </p:cNvPr>
            <p:cNvCxnSpPr>
              <a:cxnSpLocks/>
              <a:stCxn id="33" idx="0"/>
              <a:endCxn id="35" idx="2"/>
            </p:cNvCxnSpPr>
            <p:nvPr/>
          </p:nvCxnSpPr>
          <p:spPr>
            <a:xfrm flipH="1" flipV="1">
              <a:off x="3839395" y="7755263"/>
              <a:ext cx="906" cy="41297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DE6F0BAF-302F-7946-815C-8D8B43F1A6A5}"/>
                    </a:ext>
                  </a:extLst>
                </p:cNvPr>
                <p:cNvSpPr/>
                <p:nvPr/>
              </p:nvSpPr>
              <p:spPr>
                <a:xfrm>
                  <a:off x="2934343" y="8261805"/>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39" name="Rectangle 38">
                  <a:extLst>
                    <a:ext uri="{FF2B5EF4-FFF2-40B4-BE49-F238E27FC236}">
                      <a16:creationId xmlns:a16="http://schemas.microsoft.com/office/drawing/2014/main" id="{DE6F0BAF-302F-7946-815C-8D8B43F1A6A5}"/>
                    </a:ext>
                  </a:extLst>
                </p:cNvPr>
                <p:cNvSpPr>
                  <a:spLocks noRot="1" noChangeAspect="1" noMove="1" noResize="1" noEditPoints="1" noAdjustHandles="1" noChangeArrowheads="1" noChangeShapeType="1" noTextEdit="1"/>
                </p:cNvSpPr>
                <p:nvPr/>
              </p:nvSpPr>
              <p:spPr>
                <a:xfrm>
                  <a:off x="2934343" y="8261805"/>
                  <a:ext cx="478080" cy="369012"/>
                </a:xfrm>
                <a:prstGeom prst="rect">
                  <a:avLst/>
                </a:prstGeom>
                <a:blipFill>
                  <a:blip r:embed="rId8"/>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F13BD45-0DA8-4E4E-9FF4-1FCE49D7B48B}"/>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42" name="Rectangle 41">
                  <a:extLst>
                    <a:ext uri="{FF2B5EF4-FFF2-40B4-BE49-F238E27FC236}">
                      <a16:creationId xmlns:a16="http://schemas.microsoft.com/office/drawing/2014/main" id="{FF13BD45-0DA8-4E4E-9FF4-1FCE49D7B48B}"/>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9"/>
                  <a:stretch>
                    <a:fillRect b="-3333"/>
                  </a:stretch>
                </a:blipFill>
              </p:spPr>
              <p:txBody>
                <a:bodyPr/>
                <a:lstStyle/>
                <a:p>
                  <a:r>
                    <a:rPr lang="en-GB">
                      <a:noFill/>
                    </a:rPr>
                    <a:t> </a:t>
                  </a:r>
                </a:p>
              </p:txBody>
            </p:sp>
          </mc:Fallback>
        </mc:AlternateContent>
        <p:cxnSp>
          <p:nvCxnSpPr>
            <p:cNvPr id="43" name="Straight Connector 42">
              <a:extLst>
                <a:ext uri="{FF2B5EF4-FFF2-40B4-BE49-F238E27FC236}">
                  <a16:creationId xmlns:a16="http://schemas.microsoft.com/office/drawing/2014/main" id="{CC07D4CB-504A-A34E-B8D7-F8A258788151}"/>
                </a:ext>
              </a:extLst>
            </p:cNvPr>
            <p:cNvCxnSpPr>
              <a:cxnSpLocks/>
              <a:stCxn id="47" idx="0"/>
              <a:endCxn id="45"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936C1C-5CE2-B847-A332-DE1D7AF04C9F}"/>
                </a:ext>
              </a:extLst>
            </p:cNvPr>
            <p:cNvCxnSpPr>
              <a:cxnSpLocks/>
              <a:stCxn id="45" idx="0"/>
              <a:endCxn id="46"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8482152D-A00D-8F44-A21D-3543B33AD74F}"/>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45" name="Rounded Rectangle 44">
                  <a:extLst>
                    <a:ext uri="{FF2B5EF4-FFF2-40B4-BE49-F238E27FC236}">
                      <a16:creationId xmlns:a16="http://schemas.microsoft.com/office/drawing/2014/main" id="{8482152D-A00D-8F44-A21D-3543B33AD74F}"/>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10"/>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F901C65-B568-9247-AAB8-FAD468B5055A}"/>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46" name="TextBox 45">
                  <a:extLst>
                    <a:ext uri="{FF2B5EF4-FFF2-40B4-BE49-F238E27FC236}">
                      <a16:creationId xmlns:a16="http://schemas.microsoft.com/office/drawing/2014/main" id="{6F901C65-B568-9247-AAB8-FAD468B5055A}"/>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1"/>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ounded Rectangle 46">
                  <a:extLst>
                    <a:ext uri="{FF2B5EF4-FFF2-40B4-BE49-F238E27FC236}">
                      <a16:creationId xmlns:a16="http://schemas.microsoft.com/office/drawing/2014/main" id="{44D0B868-7F6D-604C-9907-0556F9924C33}"/>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47" name="Rounded Rectangle 46">
                  <a:extLst>
                    <a:ext uri="{FF2B5EF4-FFF2-40B4-BE49-F238E27FC236}">
                      <a16:creationId xmlns:a16="http://schemas.microsoft.com/office/drawing/2014/main" id="{44D0B868-7F6D-604C-9907-0556F9924C33}"/>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2"/>
                  <a:stretch>
                    <a:fillRect l="-2759" b="-16667"/>
                  </a:stretch>
                </a:blipFill>
                <a:ln>
                  <a:solidFill>
                    <a:schemeClr val="tx1"/>
                  </a:solidFill>
                </a:ln>
              </p:spPr>
              <p:txBody>
                <a:bodyPr/>
                <a:lstStyle/>
                <a:p>
                  <a:r>
                    <a:rPr lang="en-GB">
                      <a:noFill/>
                    </a:rPr>
                    <a:t> </a:t>
                  </a:r>
                </a:p>
              </p:txBody>
            </p:sp>
          </mc:Fallback>
        </mc:AlternateContent>
      </p:grpSp>
      <p:cxnSp>
        <p:nvCxnSpPr>
          <p:cNvPr id="48" name="Straight Arrow Connector 47">
            <a:extLst>
              <a:ext uri="{FF2B5EF4-FFF2-40B4-BE49-F238E27FC236}">
                <a16:creationId xmlns:a16="http://schemas.microsoft.com/office/drawing/2014/main" id="{BABDC510-8C93-944F-AA2B-BE07FB2AF73F}"/>
              </a:ext>
            </a:extLst>
          </p:cNvPr>
          <p:cNvCxnSpPr>
            <a:cxnSpLocks/>
            <a:stCxn id="33" idx="2"/>
            <a:endCxn id="35" idx="2"/>
          </p:cNvCxnSpPr>
          <p:nvPr/>
        </p:nvCxnSpPr>
        <p:spPr>
          <a:xfrm flipH="1" flipV="1">
            <a:off x="7781805" y="3438763"/>
            <a:ext cx="906" cy="617281"/>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48B83C0-9B91-B445-80AC-6E93701F2F83}"/>
                  </a:ext>
                </a:extLst>
              </p:cNvPr>
              <p:cNvSpPr/>
              <p:nvPr/>
            </p:nvSpPr>
            <p:spPr>
              <a:xfrm>
                <a:off x="8146458" y="3187231"/>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49" name="Rectangle 48">
                <a:extLst>
                  <a:ext uri="{FF2B5EF4-FFF2-40B4-BE49-F238E27FC236}">
                    <a16:creationId xmlns:a16="http://schemas.microsoft.com/office/drawing/2014/main" id="{948B83C0-9B91-B445-80AC-6E93701F2F83}"/>
                  </a:ext>
                </a:extLst>
              </p:cNvPr>
              <p:cNvSpPr>
                <a:spLocks noRot="1" noChangeAspect="1" noMove="1" noResize="1" noEditPoints="1" noAdjustHandles="1" noChangeArrowheads="1" noChangeShapeType="1" noTextEdit="1"/>
              </p:cNvSpPr>
              <p:nvPr/>
            </p:nvSpPr>
            <p:spPr>
              <a:xfrm>
                <a:off x="8146458" y="3187231"/>
                <a:ext cx="384080"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9539AFDA-6459-0B4E-BF52-3AB657855A75}"/>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51" name="Rectangle 50">
                <a:extLst>
                  <a:ext uri="{FF2B5EF4-FFF2-40B4-BE49-F238E27FC236}">
                    <a16:creationId xmlns:a16="http://schemas.microsoft.com/office/drawing/2014/main" id="{9539AFDA-6459-0B4E-BF52-3AB657855A75}"/>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B0B8B5F3-AC07-A544-95C6-25964F24544E}"/>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52" name="Rectangle 51">
                <a:extLst>
                  <a:ext uri="{FF2B5EF4-FFF2-40B4-BE49-F238E27FC236}">
                    <a16:creationId xmlns:a16="http://schemas.microsoft.com/office/drawing/2014/main" id="{B0B8B5F3-AC07-A544-95C6-25964F24544E}"/>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15"/>
                <a:stretch>
                  <a:fillRect/>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72A16B98-CC10-4945-868C-0EE51989DCFB}"/>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54" name="Straight Arrow Connector 53">
            <a:extLst>
              <a:ext uri="{FF2B5EF4-FFF2-40B4-BE49-F238E27FC236}">
                <a16:creationId xmlns:a16="http://schemas.microsoft.com/office/drawing/2014/main" id="{30F2FCCF-001E-4043-9F4C-89BB2814AA52}"/>
              </a:ext>
            </a:extLst>
          </p:cNvPr>
          <p:cNvCxnSpPr>
            <a:cxnSpLocks/>
            <a:endCxn id="33" idx="2"/>
          </p:cNvCxnSpPr>
          <p:nvPr/>
        </p:nvCxnSpPr>
        <p:spPr>
          <a:xfrm flipV="1">
            <a:off x="6786793" y="4056044"/>
            <a:ext cx="995918" cy="422902"/>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D0192B0-939A-9F4A-A3DF-5D84B036C39D}"/>
              </a:ext>
            </a:extLst>
          </p:cNvPr>
          <p:cNvCxnSpPr>
            <a:cxnSpLocks/>
          </p:cNvCxnSpPr>
          <p:nvPr/>
        </p:nvCxnSpPr>
        <p:spPr>
          <a:xfrm flipV="1">
            <a:off x="6786792" y="4478946"/>
            <a:ext cx="1" cy="119239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E93F4289-C03A-5349-880D-CDC5BB75E87E}"/>
                  </a:ext>
                </a:extLst>
              </p:cNvPr>
              <p:cNvSpPr/>
              <p:nvPr/>
            </p:nvSpPr>
            <p:spPr>
              <a:xfrm>
                <a:off x="6536660" y="3769222"/>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56" name="Rectangle 55">
                <a:extLst>
                  <a:ext uri="{FF2B5EF4-FFF2-40B4-BE49-F238E27FC236}">
                    <a16:creationId xmlns:a16="http://schemas.microsoft.com/office/drawing/2014/main" id="{E93F4289-C03A-5349-880D-CDC5BB75E87E}"/>
                  </a:ext>
                </a:extLst>
              </p:cNvPr>
              <p:cNvSpPr>
                <a:spLocks noRot="1" noChangeAspect="1" noMove="1" noResize="1" noEditPoints="1" noAdjustHandles="1" noChangeArrowheads="1" noChangeShapeType="1" noTextEdit="1"/>
              </p:cNvSpPr>
              <p:nvPr/>
            </p:nvSpPr>
            <p:spPr>
              <a:xfrm>
                <a:off x="6536660" y="3769222"/>
                <a:ext cx="489173" cy="369332"/>
              </a:xfrm>
              <a:prstGeom prst="rect">
                <a:avLst/>
              </a:prstGeom>
              <a:blipFill>
                <a:blip r:embed="rId16"/>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2429A445-003B-D881-28BF-B092FC06DDE0}"/>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052E13B5-DE1E-C089-BE3C-1A0820D1E095}"/>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03793521-3079-9C51-203D-5DAE777BCD6A}"/>
              </a:ext>
            </a:extLst>
          </p:cNvPr>
          <p:cNvSpPr>
            <a:spLocks noGrp="1"/>
          </p:cNvSpPr>
          <p:nvPr>
            <p:ph type="sldNum" sz="quarter" idx="11"/>
          </p:nvPr>
        </p:nvSpPr>
        <p:spPr/>
        <p:txBody>
          <a:bodyPr/>
          <a:lstStyle/>
          <a:p>
            <a:fld id="{EB1502E6-D9AE-3544-B6D5-378AAA0B915F}" type="slidenum">
              <a:rPr lang="de-DE" altLang="de-DE" smtClean="0"/>
              <a:pPr/>
              <a:t>40</a:t>
            </a:fld>
            <a:endParaRPr lang="de-DE" altLang="de-DE" dirty="0"/>
          </a:p>
        </p:txBody>
      </p:sp>
    </p:spTree>
    <p:extLst>
      <p:ext uri="{BB962C8B-B14F-4D97-AF65-F5344CB8AC3E}">
        <p14:creationId xmlns:p14="http://schemas.microsoft.com/office/powerpoint/2010/main" val="2926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a:xfrm>
                <a:off x="623393" y="1332843"/>
                <a:ext cx="6246548" cy="4584266"/>
              </a:xfrm>
            </p:spPr>
            <p:txBody>
              <a:bodyPr>
                <a:normAutofit fontScale="92500" lnSpcReduction="10000"/>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2</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and neighbouring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i="1">
                            <a:latin typeface="Cambria Math" panose="02040503050406030204" pitchFamily="18" charset="0"/>
                          </a:rPr>
                          <m:t>𝑥</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de-DE" b="0" i="1" smtClean="0">
                            <a:latin typeface="Cambria Math" panose="02040503050406030204" pitchFamily="18" charset="0"/>
                          </a:rPr>
                          <m:t>𝑋</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de-DE" dirty="0"/>
                  <a:t> </a:t>
                </a:r>
                <a:br>
                  <a:rPr lang="de-DE"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again)</a:t>
                </a:r>
              </a:p>
              <a:p>
                <a:pPr lvl="1"/>
                <a:r>
                  <a:rPr lang="en-GB" dirty="0"/>
                  <a:t>Merging cannot move further 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is neither a subset nor a superset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endParaRPr lang="en-GB" dirty="0"/>
              </a:p>
              <a:p>
                <a:pPr lvl="2"/>
                <a:r>
                  <a:rPr lang="en-GB" dirty="0"/>
                  <a:t>Merging </a:t>
                </a:r>
                <a:r>
                  <a:rPr lang="en-GB" i="1" dirty="0"/>
                  <a:t>stops</a:t>
                </a:r>
              </a:p>
              <a:p>
                <a:pPr lvl="2"/>
                <a:endParaRPr lang="en-GB" dirty="0"/>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xfrm>
                <a:off x="623393" y="1332843"/>
                <a:ext cx="6246548" cy="4584266"/>
              </a:xfrm>
              <a:blipFill>
                <a:blip r:embed="rId2"/>
                <a:stretch>
                  <a:fillRect l="-2840" t="-2486" r="-2434" b="-2486"/>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C9D1B41-AC74-1344-9819-288D13311C2F}"/>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24" name="Rectangle 23">
                <a:extLst>
                  <a:ext uri="{FF2B5EF4-FFF2-40B4-BE49-F238E27FC236}">
                    <a16:creationId xmlns:a16="http://schemas.microsoft.com/office/drawing/2014/main" id="{5C9D1B41-AC74-1344-9819-288D13311C2F}"/>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25" name="Group 24">
            <a:extLst>
              <a:ext uri="{FF2B5EF4-FFF2-40B4-BE49-F238E27FC236}">
                <a16:creationId xmlns:a16="http://schemas.microsoft.com/office/drawing/2014/main" id="{F08550AE-0502-F645-97F7-6394DB6DF478}"/>
              </a:ext>
            </a:extLst>
          </p:cNvPr>
          <p:cNvGrpSpPr/>
          <p:nvPr/>
        </p:nvGrpSpPr>
        <p:grpSpPr>
          <a:xfrm>
            <a:off x="6665491" y="2532313"/>
            <a:ext cx="4162267" cy="3409191"/>
            <a:chOff x="2723081" y="6848813"/>
            <a:chExt cx="4162267" cy="3409191"/>
          </a:xfrm>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D3E2588-AFB3-8241-A6ED-715BDD659DB1}"/>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26" name="Rectangle 25">
                  <a:extLst>
                    <a:ext uri="{FF2B5EF4-FFF2-40B4-BE49-F238E27FC236}">
                      <a16:creationId xmlns:a16="http://schemas.microsoft.com/office/drawing/2014/main" id="{4D3E2588-AFB3-8241-A6ED-715BDD659DB1}"/>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27" name="Straight Connector 26">
              <a:extLst>
                <a:ext uri="{FF2B5EF4-FFF2-40B4-BE49-F238E27FC236}">
                  <a16:creationId xmlns:a16="http://schemas.microsoft.com/office/drawing/2014/main" id="{F61E1AE6-F0D8-7A47-BB50-7F7850AE2B16}"/>
                </a:ext>
              </a:extLst>
            </p:cNvPr>
            <p:cNvCxnSpPr>
              <a:cxnSpLocks/>
              <a:stCxn id="40" idx="0"/>
              <a:endCxn id="31" idx="2"/>
            </p:cNvCxnSpPr>
            <p:nvPr/>
          </p:nvCxnSpPr>
          <p:spPr>
            <a:xfrm flipH="1" flipV="1">
              <a:off x="3845725" y="7755263"/>
              <a:ext cx="817523" cy="103099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74129D-68F3-0749-A1D0-05154034D1B7}"/>
                </a:ext>
              </a:extLst>
            </p:cNvPr>
            <p:cNvCxnSpPr>
              <a:cxnSpLocks/>
              <a:stCxn id="31" idx="0"/>
              <a:endCxn id="29" idx="2"/>
            </p:cNvCxnSpPr>
            <p:nvPr/>
          </p:nvCxnSpPr>
          <p:spPr>
            <a:xfrm flipV="1">
              <a:off x="3845725" y="7071499"/>
              <a:ext cx="196406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FE1BBC6A-B516-5244-9A2C-C8FE183F4498}"/>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29" name="Rounded Rectangle 28">
                  <a:extLst>
                    <a:ext uri="{FF2B5EF4-FFF2-40B4-BE49-F238E27FC236}">
                      <a16:creationId xmlns:a16="http://schemas.microsoft.com/office/drawing/2014/main" id="{FE1BBC6A-B516-5244-9A2C-C8FE183F4498}"/>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A93D134-A562-F744-A10C-11B72075DFF9}"/>
                    </a:ext>
                  </a:extLst>
                </p:cNvPr>
                <p:cNvSpPr txBox="1">
                  <a:spLocks/>
                </p:cNvSpPr>
                <p:nvPr/>
              </p:nvSpPr>
              <p:spPr>
                <a:xfrm>
                  <a:off x="2759837" y="7532577"/>
                  <a:ext cx="2171776"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i="1">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31" name="TextBox 30">
                  <a:extLst>
                    <a:ext uri="{FF2B5EF4-FFF2-40B4-BE49-F238E27FC236}">
                      <a16:creationId xmlns:a16="http://schemas.microsoft.com/office/drawing/2014/main" id="{9A93D134-A562-F744-A10C-11B72075DFF9}"/>
                    </a:ext>
                  </a:extLst>
                </p:cNvPr>
                <p:cNvSpPr txBox="1">
                  <a:spLocks noRot="1" noChangeAspect="1" noMove="1" noResize="1" noEditPoints="1" noAdjustHandles="1" noChangeArrowheads="1" noChangeShapeType="1" noTextEdit="1"/>
                </p:cNvSpPr>
                <p:nvPr/>
              </p:nvSpPr>
              <p:spPr>
                <a:xfrm>
                  <a:off x="2759837" y="7532577"/>
                  <a:ext cx="2171776" cy="222686"/>
                </a:xfrm>
                <a:prstGeom prst="roundRect">
                  <a:avLst/>
                </a:prstGeom>
                <a:blipFill>
                  <a:blip r:embed="rId6"/>
                  <a:stretch>
                    <a:fillRect l="-1744"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452DA59D-09A6-3D4E-AF6E-A51EF0754D47}"/>
                    </a:ext>
                  </a:extLst>
                </p:cNvPr>
                <p:cNvSpPr/>
                <p:nvPr/>
              </p:nvSpPr>
              <p:spPr>
                <a:xfrm>
                  <a:off x="2723081" y="7657019"/>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33" name="Rectangle 32">
                  <a:extLst>
                    <a:ext uri="{FF2B5EF4-FFF2-40B4-BE49-F238E27FC236}">
                      <a16:creationId xmlns:a16="http://schemas.microsoft.com/office/drawing/2014/main" id="{452DA59D-09A6-3D4E-AF6E-A51EF0754D47}"/>
                    </a:ext>
                  </a:extLst>
                </p:cNvPr>
                <p:cNvSpPr>
                  <a:spLocks noRot="1" noChangeAspect="1" noMove="1" noResize="1" noEditPoints="1" noAdjustHandles="1" noChangeArrowheads="1" noChangeShapeType="1" noTextEdit="1"/>
                </p:cNvSpPr>
                <p:nvPr/>
              </p:nvSpPr>
              <p:spPr>
                <a:xfrm>
                  <a:off x="2723081" y="7657019"/>
                  <a:ext cx="478080" cy="369012"/>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BF85A15-CE35-0E4F-9235-EACA4646EDD0}"/>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35" name="Rectangle 34">
                  <a:extLst>
                    <a:ext uri="{FF2B5EF4-FFF2-40B4-BE49-F238E27FC236}">
                      <a16:creationId xmlns:a16="http://schemas.microsoft.com/office/drawing/2014/main" id="{5BF85A15-CE35-0E4F-9235-EACA4646EDD0}"/>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8"/>
                  <a:stretch>
                    <a:fillRect b="-3333"/>
                  </a:stretch>
                </a:blipFill>
              </p:spPr>
              <p:txBody>
                <a:bodyPr/>
                <a:lstStyle/>
                <a:p>
                  <a:r>
                    <a:rPr lang="en-GB">
                      <a:noFill/>
                    </a:rPr>
                    <a:t> </a:t>
                  </a:r>
                </a:p>
              </p:txBody>
            </p:sp>
          </mc:Fallback>
        </mc:AlternateContent>
        <p:cxnSp>
          <p:nvCxnSpPr>
            <p:cNvPr id="36" name="Straight Connector 35">
              <a:extLst>
                <a:ext uri="{FF2B5EF4-FFF2-40B4-BE49-F238E27FC236}">
                  <a16:creationId xmlns:a16="http://schemas.microsoft.com/office/drawing/2014/main" id="{8692C93E-E84C-9142-9429-A75BFEFB58BD}"/>
                </a:ext>
              </a:extLst>
            </p:cNvPr>
            <p:cNvCxnSpPr>
              <a:cxnSpLocks/>
              <a:stCxn id="42" idx="0"/>
              <a:endCxn id="39"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57363CF-6CAF-964B-BE1A-29DA67AABED5}"/>
                </a:ext>
              </a:extLst>
            </p:cNvPr>
            <p:cNvCxnSpPr>
              <a:cxnSpLocks/>
              <a:stCxn id="39" idx="0"/>
              <a:endCxn id="40"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EC91FA16-07DC-2048-A4F8-E39091DCE838}"/>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39" name="Rounded Rectangle 38">
                  <a:extLst>
                    <a:ext uri="{FF2B5EF4-FFF2-40B4-BE49-F238E27FC236}">
                      <a16:creationId xmlns:a16="http://schemas.microsoft.com/office/drawing/2014/main" id="{EC91FA16-07DC-2048-A4F8-E39091DCE838}"/>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9"/>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AD3CE1D-97BA-E74D-B6D6-E4AC4CEB2358}"/>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40" name="TextBox 39">
                  <a:extLst>
                    <a:ext uri="{FF2B5EF4-FFF2-40B4-BE49-F238E27FC236}">
                      <a16:creationId xmlns:a16="http://schemas.microsoft.com/office/drawing/2014/main" id="{1AD3CE1D-97BA-E74D-B6D6-E4AC4CEB2358}"/>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0"/>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A7011BC7-C996-6E4E-9CCA-69B69B5BCABD}"/>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42" name="Rounded Rectangle 41">
                  <a:extLst>
                    <a:ext uri="{FF2B5EF4-FFF2-40B4-BE49-F238E27FC236}">
                      <a16:creationId xmlns:a16="http://schemas.microsoft.com/office/drawing/2014/main" id="{A7011BC7-C996-6E4E-9CCA-69B69B5BCABD}"/>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1"/>
                  <a:stretch>
                    <a:fillRect l="-2759" b="-16667"/>
                  </a:stretch>
                </a:blipFill>
                <a:ln>
                  <a:solidFill>
                    <a:schemeClr val="tx1"/>
                  </a:solidFill>
                </a:ln>
              </p:spPr>
              <p:txBody>
                <a:bodyPr/>
                <a:lstStyle/>
                <a:p>
                  <a:r>
                    <a:rPr lang="en-GB">
                      <a:noFill/>
                    </a:rPr>
                    <a:t> </a:t>
                  </a:r>
                </a:p>
              </p:txBody>
            </p:sp>
          </mc:Fallback>
        </mc:AlternateContent>
      </p:grpSp>
      <p:cxnSp>
        <p:nvCxnSpPr>
          <p:cNvPr id="43" name="Straight Arrow Connector 42">
            <a:extLst>
              <a:ext uri="{FF2B5EF4-FFF2-40B4-BE49-F238E27FC236}">
                <a16:creationId xmlns:a16="http://schemas.microsoft.com/office/drawing/2014/main" id="{DAFBDF9B-9403-DB4D-83EC-5AAEECFA748B}"/>
              </a:ext>
            </a:extLst>
          </p:cNvPr>
          <p:cNvCxnSpPr>
            <a:cxnSpLocks/>
            <a:endCxn id="31" idx="2"/>
          </p:cNvCxnSpPr>
          <p:nvPr/>
        </p:nvCxnSpPr>
        <p:spPr>
          <a:xfrm flipV="1">
            <a:off x="7782711" y="3438763"/>
            <a:ext cx="5424" cy="617281"/>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E497E84-047B-1749-BC97-88F2CF8A4A66}"/>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45" name="Rectangle 44">
                <a:extLst>
                  <a:ext uri="{FF2B5EF4-FFF2-40B4-BE49-F238E27FC236}">
                    <a16:creationId xmlns:a16="http://schemas.microsoft.com/office/drawing/2014/main" id="{FE497E84-047B-1749-BC97-88F2CF8A4A66}"/>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3CB87018-FB8F-D147-BB0F-FD0A44B5CF7D}"/>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46" name="Rectangle 45">
                <a:extLst>
                  <a:ext uri="{FF2B5EF4-FFF2-40B4-BE49-F238E27FC236}">
                    <a16:creationId xmlns:a16="http://schemas.microsoft.com/office/drawing/2014/main" id="{3CB87018-FB8F-D147-BB0F-FD0A44B5CF7D}"/>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13"/>
                <a:stretch>
                  <a:fillRect/>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3457B209-8010-E543-9928-B5D0D32FDD49}"/>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48" name="Straight Arrow Connector 47">
            <a:extLst>
              <a:ext uri="{FF2B5EF4-FFF2-40B4-BE49-F238E27FC236}">
                <a16:creationId xmlns:a16="http://schemas.microsoft.com/office/drawing/2014/main" id="{6F02F6A0-AB96-3743-98D2-85015FD5973F}"/>
              </a:ext>
            </a:extLst>
          </p:cNvPr>
          <p:cNvCxnSpPr>
            <a:cxnSpLocks/>
          </p:cNvCxnSpPr>
          <p:nvPr/>
        </p:nvCxnSpPr>
        <p:spPr>
          <a:xfrm flipV="1">
            <a:off x="6786793" y="4056044"/>
            <a:ext cx="995918" cy="422902"/>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6EEBEA5-F308-C64E-94A0-8A9B1F46219D}"/>
              </a:ext>
            </a:extLst>
          </p:cNvPr>
          <p:cNvCxnSpPr>
            <a:cxnSpLocks/>
          </p:cNvCxnSpPr>
          <p:nvPr/>
        </p:nvCxnSpPr>
        <p:spPr>
          <a:xfrm flipV="1">
            <a:off x="6786792" y="4478946"/>
            <a:ext cx="1" cy="119239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D984FA6-F55F-EC4E-B910-D9FFC6652A27}"/>
                  </a:ext>
                </a:extLst>
              </p:cNvPr>
              <p:cNvSpPr/>
              <p:nvPr/>
            </p:nvSpPr>
            <p:spPr>
              <a:xfrm>
                <a:off x="6282011" y="3141064"/>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50" name="Rectangle 49">
                <a:extLst>
                  <a:ext uri="{FF2B5EF4-FFF2-40B4-BE49-F238E27FC236}">
                    <a16:creationId xmlns:a16="http://schemas.microsoft.com/office/drawing/2014/main" id="{FD984FA6-F55F-EC4E-B910-D9FFC6652A27}"/>
                  </a:ext>
                </a:extLst>
              </p:cNvPr>
              <p:cNvSpPr>
                <a:spLocks noRot="1" noChangeAspect="1" noMove="1" noResize="1" noEditPoints="1" noAdjustHandles="1" noChangeArrowheads="1" noChangeShapeType="1" noTextEdit="1"/>
              </p:cNvSpPr>
              <p:nvPr/>
            </p:nvSpPr>
            <p:spPr>
              <a:xfrm>
                <a:off x="6282011" y="3141064"/>
                <a:ext cx="489173" cy="369332"/>
              </a:xfrm>
              <a:prstGeom prst="rect">
                <a:avLst/>
              </a:prstGeom>
              <a:blipFill>
                <a:blip r:embed="rId14"/>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A5445D8C-F614-24F0-34E6-5D20A9CF233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5B2A00A9-3D3C-B34B-74F6-F9415D3EF6D2}"/>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095309D5-ED15-939C-6735-B764E9608F79}"/>
              </a:ext>
            </a:extLst>
          </p:cNvPr>
          <p:cNvSpPr>
            <a:spLocks noGrp="1"/>
          </p:cNvSpPr>
          <p:nvPr>
            <p:ph type="sldNum" sz="quarter" idx="11"/>
          </p:nvPr>
        </p:nvSpPr>
        <p:spPr/>
        <p:txBody>
          <a:bodyPr/>
          <a:lstStyle/>
          <a:p>
            <a:fld id="{EB1502E6-D9AE-3544-B6D5-378AAA0B915F}" type="slidenum">
              <a:rPr lang="de-DE" altLang="de-DE" smtClean="0"/>
              <a:pPr/>
              <a:t>41</a:t>
            </a:fld>
            <a:endParaRPr lang="de-DE" altLang="de-DE" dirty="0"/>
          </a:p>
        </p:txBody>
      </p:sp>
    </p:spTree>
    <p:extLst>
      <p:ext uri="{BB962C8B-B14F-4D97-AF65-F5344CB8AC3E}">
        <p14:creationId xmlns:p14="http://schemas.microsoft.com/office/powerpoint/2010/main" val="11879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3</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𝑚</m:t>
                        </m:r>
                      </m:sub>
                    </m:sSub>
                  </m:oMath>
                </a14:m>
                <a:r>
                  <a:rPr lang="en-GB" dirty="0"/>
                  <a:t>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3</m:t>
                        </m:r>
                      </m:sub>
                    </m:sSub>
                  </m:oMath>
                </a14:m>
                <a:r>
                  <a:rPr lang="en-GB" dirty="0"/>
                  <a:t> again)</a:t>
                </a:r>
              </a:p>
              <a:p>
                <a:pPr lvl="2"/>
                <a:endParaRPr lang="en-GB" dirty="0"/>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654923A-EE65-D54E-9C6D-C0CF4EEA91DA}"/>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25" name="Rectangle 24">
                <a:extLst>
                  <a:ext uri="{FF2B5EF4-FFF2-40B4-BE49-F238E27FC236}">
                    <a16:creationId xmlns:a16="http://schemas.microsoft.com/office/drawing/2014/main" id="{8654923A-EE65-D54E-9C6D-C0CF4EEA91DA}"/>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26" name="Group 25">
            <a:extLst>
              <a:ext uri="{FF2B5EF4-FFF2-40B4-BE49-F238E27FC236}">
                <a16:creationId xmlns:a16="http://schemas.microsoft.com/office/drawing/2014/main" id="{7C14D100-559E-9B42-A631-3C53AA712367}"/>
              </a:ext>
            </a:extLst>
          </p:cNvPr>
          <p:cNvGrpSpPr/>
          <p:nvPr/>
        </p:nvGrpSpPr>
        <p:grpSpPr>
          <a:xfrm>
            <a:off x="6665491" y="2532313"/>
            <a:ext cx="4162267" cy="3409191"/>
            <a:chOff x="2723081" y="6848813"/>
            <a:chExt cx="4162267" cy="3409191"/>
          </a:xfrm>
        </p:grpSpPr>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91E1101-86BA-E34E-AFE8-F9FFF443EA2A}"/>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27" name="Rectangle 26">
                  <a:extLst>
                    <a:ext uri="{FF2B5EF4-FFF2-40B4-BE49-F238E27FC236}">
                      <a16:creationId xmlns:a16="http://schemas.microsoft.com/office/drawing/2014/main" id="{391E1101-86BA-E34E-AFE8-F9FFF443EA2A}"/>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28" name="Straight Connector 27">
              <a:extLst>
                <a:ext uri="{FF2B5EF4-FFF2-40B4-BE49-F238E27FC236}">
                  <a16:creationId xmlns:a16="http://schemas.microsoft.com/office/drawing/2014/main" id="{148B9179-8CA6-DE45-BDFD-CE530C60D9BF}"/>
                </a:ext>
              </a:extLst>
            </p:cNvPr>
            <p:cNvCxnSpPr>
              <a:cxnSpLocks/>
              <a:stCxn id="39" idx="0"/>
              <a:endCxn id="31" idx="2"/>
            </p:cNvCxnSpPr>
            <p:nvPr/>
          </p:nvCxnSpPr>
          <p:spPr>
            <a:xfrm flipH="1" flipV="1">
              <a:off x="3845725" y="7755263"/>
              <a:ext cx="817523" cy="103099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CA7621-5AFE-A641-AE76-694E6EEA33A1}"/>
                </a:ext>
              </a:extLst>
            </p:cNvPr>
            <p:cNvCxnSpPr>
              <a:cxnSpLocks/>
              <a:stCxn id="31" idx="0"/>
              <a:endCxn id="30" idx="2"/>
            </p:cNvCxnSpPr>
            <p:nvPr/>
          </p:nvCxnSpPr>
          <p:spPr>
            <a:xfrm flipV="1">
              <a:off x="3845725" y="7071499"/>
              <a:ext cx="196406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ounded Rectangle 29">
                  <a:extLst>
                    <a:ext uri="{FF2B5EF4-FFF2-40B4-BE49-F238E27FC236}">
                      <a16:creationId xmlns:a16="http://schemas.microsoft.com/office/drawing/2014/main" id="{538BA189-584F-E44B-8205-A13E03B5EED4}"/>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30" name="Rounded Rectangle 29">
                  <a:extLst>
                    <a:ext uri="{FF2B5EF4-FFF2-40B4-BE49-F238E27FC236}">
                      <a16:creationId xmlns:a16="http://schemas.microsoft.com/office/drawing/2014/main" id="{538BA189-584F-E44B-8205-A13E03B5EED4}"/>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9BF7A76-883F-3C4D-9C1A-506943DCACC9}"/>
                    </a:ext>
                  </a:extLst>
                </p:cNvPr>
                <p:cNvSpPr txBox="1">
                  <a:spLocks/>
                </p:cNvSpPr>
                <p:nvPr/>
              </p:nvSpPr>
              <p:spPr>
                <a:xfrm>
                  <a:off x="2759837" y="7532577"/>
                  <a:ext cx="2171776"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i="1">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31" name="TextBox 30">
                  <a:extLst>
                    <a:ext uri="{FF2B5EF4-FFF2-40B4-BE49-F238E27FC236}">
                      <a16:creationId xmlns:a16="http://schemas.microsoft.com/office/drawing/2014/main" id="{C9BF7A76-883F-3C4D-9C1A-506943DCACC9}"/>
                    </a:ext>
                  </a:extLst>
                </p:cNvPr>
                <p:cNvSpPr txBox="1">
                  <a:spLocks noRot="1" noChangeAspect="1" noMove="1" noResize="1" noEditPoints="1" noAdjustHandles="1" noChangeArrowheads="1" noChangeShapeType="1" noTextEdit="1"/>
                </p:cNvSpPr>
                <p:nvPr/>
              </p:nvSpPr>
              <p:spPr>
                <a:xfrm>
                  <a:off x="2759837" y="7532577"/>
                  <a:ext cx="2171776" cy="222686"/>
                </a:xfrm>
                <a:prstGeom prst="roundRect">
                  <a:avLst/>
                </a:prstGeom>
                <a:blipFill>
                  <a:blip r:embed="rId6"/>
                  <a:stretch>
                    <a:fillRect l="-1744"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59A76AA-C58F-6D49-8E76-22D0FB1DD77E}"/>
                    </a:ext>
                  </a:extLst>
                </p:cNvPr>
                <p:cNvSpPr/>
                <p:nvPr/>
              </p:nvSpPr>
              <p:spPr>
                <a:xfrm>
                  <a:off x="2723081" y="7657019"/>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32" name="Rectangle 31">
                  <a:extLst>
                    <a:ext uri="{FF2B5EF4-FFF2-40B4-BE49-F238E27FC236}">
                      <a16:creationId xmlns:a16="http://schemas.microsoft.com/office/drawing/2014/main" id="{959A76AA-C58F-6D49-8E76-22D0FB1DD77E}"/>
                    </a:ext>
                  </a:extLst>
                </p:cNvPr>
                <p:cNvSpPr>
                  <a:spLocks noRot="1" noChangeAspect="1" noMove="1" noResize="1" noEditPoints="1" noAdjustHandles="1" noChangeArrowheads="1" noChangeShapeType="1" noTextEdit="1"/>
                </p:cNvSpPr>
                <p:nvPr/>
              </p:nvSpPr>
              <p:spPr>
                <a:xfrm>
                  <a:off x="2723081" y="7657019"/>
                  <a:ext cx="478080" cy="369012"/>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B37F33C-EC64-5E4D-A29E-520B71ECB60E}"/>
                    </a:ext>
                  </a:extLst>
                </p:cNvPr>
                <p:cNvSpPr/>
                <p:nvPr/>
              </p:nvSpPr>
              <p:spPr>
                <a:xfrm>
                  <a:off x="4424209" y="988899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33" name="Rectangle 32">
                  <a:extLst>
                    <a:ext uri="{FF2B5EF4-FFF2-40B4-BE49-F238E27FC236}">
                      <a16:creationId xmlns:a16="http://schemas.microsoft.com/office/drawing/2014/main" id="{AB37F33C-EC64-5E4D-A29E-520B71ECB60E}"/>
                    </a:ext>
                  </a:extLst>
                </p:cNvPr>
                <p:cNvSpPr>
                  <a:spLocks noRot="1" noChangeAspect="1" noMove="1" noResize="1" noEditPoints="1" noAdjustHandles="1" noChangeArrowheads="1" noChangeShapeType="1" noTextEdit="1"/>
                </p:cNvSpPr>
                <p:nvPr/>
              </p:nvSpPr>
              <p:spPr>
                <a:xfrm>
                  <a:off x="4424209" y="9888992"/>
                  <a:ext cx="478080" cy="369012"/>
                </a:xfrm>
                <a:prstGeom prst="rect">
                  <a:avLst/>
                </a:prstGeom>
                <a:blipFill>
                  <a:blip r:embed="rId8"/>
                  <a:stretch>
                    <a:fillRect b="-3333"/>
                  </a:stretch>
                </a:blipFill>
              </p:spPr>
              <p:txBody>
                <a:bodyPr/>
                <a:lstStyle/>
                <a:p>
                  <a:r>
                    <a:rPr lang="en-GB">
                      <a:noFill/>
                    </a:rPr>
                    <a:t> </a:t>
                  </a:r>
                </a:p>
              </p:txBody>
            </p:sp>
          </mc:Fallback>
        </mc:AlternateContent>
        <p:cxnSp>
          <p:nvCxnSpPr>
            <p:cNvPr id="35" name="Straight Connector 34">
              <a:extLst>
                <a:ext uri="{FF2B5EF4-FFF2-40B4-BE49-F238E27FC236}">
                  <a16:creationId xmlns:a16="http://schemas.microsoft.com/office/drawing/2014/main" id="{FE512C98-28F4-1D4F-A1DC-B8E58D1C860A}"/>
                </a:ext>
              </a:extLst>
            </p:cNvPr>
            <p:cNvCxnSpPr>
              <a:cxnSpLocks/>
              <a:stCxn id="40" idx="0"/>
              <a:endCxn id="38" idx="2"/>
            </p:cNvCxnSpPr>
            <p:nvPr/>
          </p:nvCxnSpPr>
          <p:spPr>
            <a:xfrm flipV="1">
              <a:off x="4663249" y="9619539"/>
              <a:ext cx="1" cy="16840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1F81570-4F17-0A4F-86EF-A7D23FB4A3CF}"/>
                </a:ext>
              </a:extLst>
            </p:cNvPr>
            <p:cNvCxnSpPr>
              <a:cxnSpLocks/>
              <a:stCxn id="38" idx="0"/>
              <a:endCxn id="39"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4E521A7E-D05F-C24C-BD66-6DEF8B9A9304}"/>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38" name="Rounded Rectangle 37">
                  <a:extLst>
                    <a:ext uri="{FF2B5EF4-FFF2-40B4-BE49-F238E27FC236}">
                      <a16:creationId xmlns:a16="http://schemas.microsoft.com/office/drawing/2014/main" id="{4E521A7E-D05F-C24C-BD66-6DEF8B9A9304}"/>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9"/>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186534A-F490-7243-92B7-098402B60744}"/>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39" name="TextBox 38">
                  <a:extLst>
                    <a:ext uri="{FF2B5EF4-FFF2-40B4-BE49-F238E27FC236}">
                      <a16:creationId xmlns:a16="http://schemas.microsoft.com/office/drawing/2014/main" id="{5186534A-F490-7243-92B7-098402B60744}"/>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0"/>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549299BB-9175-694F-88DA-BCF70339E3AD}"/>
                    </a:ext>
                  </a:extLst>
                </p:cNvPr>
                <p:cNvSpPr/>
                <p:nvPr/>
              </p:nvSpPr>
              <p:spPr>
                <a:xfrm>
                  <a:off x="3750476" y="9787946"/>
                  <a:ext cx="1825545"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40" name="Rounded Rectangle 39">
                  <a:extLst>
                    <a:ext uri="{FF2B5EF4-FFF2-40B4-BE49-F238E27FC236}">
                      <a16:creationId xmlns:a16="http://schemas.microsoft.com/office/drawing/2014/main" id="{549299BB-9175-694F-88DA-BCF70339E3AD}"/>
                    </a:ext>
                  </a:extLst>
                </p:cNvPr>
                <p:cNvSpPr>
                  <a:spLocks noRot="1" noChangeAspect="1" noMove="1" noResize="1" noEditPoints="1" noAdjustHandles="1" noChangeArrowheads="1" noChangeShapeType="1" noTextEdit="1"/>
                </p:cNvSpPr>
                <p:nvPr/>
              </p:nvSpPr>
              <p:spPr>
                <a:xfrm>
                  <a:off x="3750476" y="9787946"/>
                  <a:ext cx="1825545" cy="204311"/>
                </a:xfrm>
                <a:prstGeom prst="roundRect">
                  <a:avLst/>
                </a:prstGeom>
                <a:blipFill>
                  <a:blip r:embed="rId11"/>
                  <a:stretch>
                    <a:fillRect l="-2759" b="-16667"/>
                  </a:stretch>
                </a:blipFill>
                <a:ln>
                  <a:solidFill>
                    <a:schemeClr val="tx1"/>
                  </a:solidFill>
                </a:ln>
              </p:spPr>
              <p:txBody>
                <a:bodyPr/>
                <a:lstStyle/>
                <a:p>
                  <a:r>
                    <a:rPr lang="en-GB">
                      <a:noFill/>
                    </a:rPr>
                    <a:t> </a:t>
                  </a:r>
                </a:p>
              </p:txBody>
            </p:sp>
          </mc:Fallback>
        </mc:AlternateContent>
      </p:grpSp>
      <p:cxnSp>
        <p:nvCxnSpPr>
          <p:cNvPr id="42" name="Straight Arrow Connector 41">
            <a:extLst>
              <a:ext uri="{FF2B5EF4-FFF2-40B4-BE49-F238E27FC236}">
                <a16:creationId xmlns:a16="http://schemas.microsoft.com/office/drawing/2014/main" id="{DB67AF02-B8F6-CC41-BA55-101F3DD48BAE}"/>
              </a:ext>
            </a:extLst>
          </p:cNvPr>
          <p:cNvCxnSpPr>
            <a:cxnSpLocks/>
            <a:stCxn id="39" idx="0"/>
            <a:endCxn id="31" idx="2"/>
          </p:cNvCxnSpPr>
          <p:nvPr/>
        </p:nvCxnSpPr>
        <p:spPr>
          <a:xfrm flipH="1" flipV="1">
            <a:off x="7788135" y="3438763"/>
            <a:ext cx="817523" cy="1030995"/>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8DE35509-7482-D941-B395-CE038BE70762}"/>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43" name="Rectangle 42">
                <a:extLst>
                  <a:ext uri="{FF2B5EF4-FFF2-40B4-BE49-F238E27FC236}">
                    <a16:creationId xmlns:a16="http://schemas.microsoft.com/office/drawing/2014/main" id="{8DE35509-7482-D941-B395-CE038BE70762}"/>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CE536B4-738B-0D4C-B0C6-3C80ADD9B495}"/>
                  </a:ext>
                </a:extLst>
              </p:cNvPr>
              <p:cNvSpPr/>
              <p:nvPr/>
            </p:nvSpPr>
            <p:spPr>
              <a:xfrm>
                <a:off x="9421113" y="5058548"/>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44" name="Rectangle 43">
                <a:extLst>
                  <a:ext uri="{FF2B5EF4-FFF2-40B4-BE49-F238E27FC236}">
                    <a16:creationId xmlns:a16="http://schemas.microsoft.com/office/drawing/2014/main" id="{ACE536B4-738B-0D4C-B0C6-3C80ADD9B495}"/>
                  </a:ext>
                </a:extLst>
              </p:cNvPr>
              <p:cNvSpPr>
                <a:spLocks noRot="1" noChangeAspect="1" noMove="1" noResize="1" noEditPoints="1" noAdjustHandles="1" noChangeArrowheads="1" noChangeShapeType="1" noTextEdit="1"/>
              </p:cNvSpPr>
              <p:nvPr/>
            </p:nvSpPr>
            <p:spPr>
              <a:xfrm>
                <a:off x="9421113" y="5058548"/>
                <a:ext cx="403316" cy="276999"/>
              </a:xfrm>
              <a:prstGeom prst="rect">
                <a:avLst/>
              </a:prstGeom>
              <a:blipFill>
                <a:blip r:embed="rId13"/>
                <a:stretch>
                  <a:fillRect/>
                </a:stretch>
              </a:blipFill>
            </p:spPr>
            <p:txBody>
              <a:bodyPr/>
              <a:lstStyle/>
              <a:p>
                <a:r>
                  <a:rPr lang="en-GB">
                    <a:noFill/>
                  </a:rPr>
                  <a:t> </a:t>
                </a:r>
              </a:p>
            </p:txBody>
          </p:sp>
        </mc:Fallback>
      </mc:AlternateContent>
      <p:sp>
        <p:nvSpPr>
          <p:cNvPr id="45" name="TextBox 44">
            <a:extLst>
              <a:ext uri="{FF2B5EF4-FFF2-40B4-BE49-F238E27FC236}">
                <a16:creationId xmlns:a16="http://schemas.microsoft.com/office/drawing/2014/main" id="{C8F65F33-F285-C74C-ACB2-501A7B3213BC}"/>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47" name="Straight Arrow Connector 46">
            <a:extLst>
              <a:ext uri="{FF2B5EF4-FFF2-40B4-BE49-F238E27FC236}">
                <a16:creationId xmlns:a16="http://schemas.microsoft.com/office/drawing/2014/main" id="{C46E9C9E-1AA9-F945-B0D7-7C6BEC9BB46F}"/>
              </a:ext>
            </a:extLst>
          </p:cNvPr>
          <p:cNvCxnSpPr>
            <a:cxnSpLocks/>
            <a:stCxn id="40" idx="2"/>
            <a:endCxn id="39" idx="0"/>
          </p:cNvCxnSpPr>
          <p:nvPr/>
        </p:nvCxnSpPr>
        <p:spPr>
          <a:xfrm flipH="1" flipV="1">
            <a:off x="8605658" y="4469758"/>
            <a:ext cx="1" cy="120599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937C27A9-0B7C-0F4B-9323-8B3AB28265E7}"/>
                  </a:ext>
                </a:extLst>
              </p:cNvPr>
              <p:cNvSpPr/>
              <p:nvPr/>
            </p:nvSpPr>
            <p:spPr>
              <a:xfrm>
                <a:off x="6282011" y="3141064"/>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48" name="Rectangle 47">
                <a:extLst>
                  <a:ext uri="{FF2B5EF4-FFF2-40B4-BE49-F238E27FC236}">
                    <a16:creationId xmlns:a16="http://schemas.microsoft.com/office/drawing/2014/main" id="{937C27A9-0B7C-0F4B-9323-8B3AB28265E7}"/>
                  </a:ext>
                </a:extLst>
              </p:cNvPr>
              <p:cNvSpPr>
                <a:spLocks noRot="1" noChangeAspect="1" noMove="1" noResize="1" noEditPoints="1" noAdjustHandles="1" noChangeArrowheads="1" noChangeShapeType="1" noTextEdit="1"/>
              </p:cNvSpPr>
              <p:nvPr/>
            </p:nvSpPr>
            <p:spPr>
              <a:xfrm>
                <a:off x="6282011" y="3141064"/>
                <a:ext cx="489173"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5A57148-4CA7-3740-BE00-5502E6FF8BD1}"/>
                  </a:ext>
                </a:extLst>
              </p:cNvPr>
              <p:cNvSpPr/>
              <p:nvPr/>
            </p:nvSpPr>
            <p:spPr>
              <a:xfrm>
                <a:off x="9448674" y="5395759"/>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rgbClr val="7030A0"/>
                              </a:solidFill>
                              <a:latin typeface="Cambria Math" panose="02040503050406030204" pitchFamily="18" charset="0"/>
                            </a:rPr>
                          </m:ctrlPr>
                        </m:sSubPr>
                        <m:e>
                          <m:r>
                            <a:rPr lang="en-GB" b="1" i="1" dirty="0">
                              <a:solidFill>
                                <a:srgbClr val="7030A0"/>
                              </a:solidFill>
                              <a:latin typeface="Cambria Math" panose="02040503050406030204" pitchFamily="18" charset="0"/>
                            </a:rPr>
                            <m:t>𝑪</m:t>
                          </m:r>
                        </m:e>
                        <m:sub>
                          <m:r>
                            <a:rPr lang="de-DE" b="0" i="1" dirty="0" smtClean="0">
                              <a:solidFill>
                                <a:srgbClr val="7030A0"/>
                              </a:solidFill>
                              <a:latin typeface="Cambria Math" panose="02040503050406030204" pitchFamily="18" charset="0"/>
                            </a:rPr>
                            <m:t>3</m:t>
                          </m:r>
                        </m:sub>
                      </m:sSub>
                    </m:oMath>
                  </m:oMathPara>
                </a14:m>
                <a:endParaRPr lang="en-GB" dirty="0">
                  <a:solidFill>
                    <a:srgbClr val="7030A0"/>
                  </a:solidFill>
                </a:endParaRPr>
              </a:p>
            </p:txBody>
          </p:sp>
        </mc:Choice>
        <mc:Fallback xmlns="">
          <p:sp>
            <p:nvSpPr>
              <p:cNvPr id="49" name="Rectangle 48">
                <a:extLst>
                  <a:ext uri="{FF2B5EF4-FFF2-40B4-BE49-F238E27FC236}">
                    <a16:creationId xmlns:a16="http://schemas.microsoft.com/office/drawing/2014/main" id="{85A57148-4CA7-3740-BE00-5502E6FF8BD1}"/>
                  </a:ext>
                </a:extLst>
              </p:cNvPr>
              <p:cNvSpPr>
                <a:spLocks noRot="1" noChangeAspect="1" noMove="1" noResize="1" noEditPoints="1" noAdjustHandles="1" noChangeArrowheads="1" noChangeShapeType="1" noTextEdit="1"/>
              </p:cNvSpPr>
              <p:nvPr/>
            </p:nvSpPr>
            <p:spPr>
              <a:xfrm>
                <a:off x="9448674" y="5395759"/>
                <a:ext cx="489173" cy="369332"/>
              </a:xfrm>
              <a:prstGeom prst="rect">
                <a:avLst/>
              </a:prstGeom>
              <a:blipFill>
                <a:blip r:embed="rId15"/>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168A5783-E21D-9CC9-05A5-BC4521FC7F7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C47911AF-10A6-CEEF-ED95-4A02137A83A0}"/>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88E8A56A-13C0-EDE7-47C8-F22B1FCE6B13}"/>
              </a:ext>
            </a:extLst>
          </p:cNvPr>
          <p:cNvSpPr>
            <a:spLocks noGrp="1"/>
          </p:cNvSpPr>
          <p:nvPr>
            <p:ph type="sldNum" sz="quarter" idx="11"/>
          </p:nvPr>
        </p:nvSpPr>
        <p:spPr/>
        <p:txBody>
          <a:bodyPr/>
          <a:lstStyle/>
          <a:p>
            <a:fld id="{EB1502E6-D9AE-3544-B6D5-378AAA0B915F}" type="slidenum">
              <a:rPr lang="de-DE" altLang="de-DE" smtClean="0"/>
              <a:pPr/>
              <a:t>42</a:t>
            </a:fld>
            <a:endParaRPr lang="de-DE" altLang="de-DE" dirty="0"/>
          </a:p>
        </p:txBody>
      </p:sp>
    </p:spTree>
    <p:extLst>
      <p:ext uri="{BB962C8B-B14F-4D97-AF65-F5344CB8AC3E}">
        <p14:creationId xmlns:p14="http://schemas.microsoft.com/office/powerpoint/2010/main" val="11691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3</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𝑚</m:t>
                        </m:r>
                      </m:sub>
                    </m:sSub>
                  </m:oMath>
                </a14:m>
                <a:r>
                  <a:rPr lang="en-GB" dirty="0"/>
                  <a:t>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3</m:t>
                        </m:r>
                      </m:sub>
                    </m:sSub>
                  </m:oMath>
                </a14:m>
                <a:r>
                  <a:rPr lang="en-GB" dirty="0"/>
                  <a:t> again)</a:t>
                </a:r>
              </a:p>
              <a:p>
                <a:pPr lvl="2"/>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𝑀</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3</m:t>
                        </m:r>
                      </m:sub>
                    </m:sSub>
                  </m:oMath>
                </a14:m>
                <a:r>
                  <a:rPr lang="en-GB" dirty="0"/>
                  <a:t> </a:t>
                </a:r>
                <a:br>
                  <a:rPr lang="en-GB" dirty="0"/>
                </a:br>
                <a:r>
                  <a:rPr lang="en-GB" dirty="0"/>
                  <a:t>➝ merge</a:t>
                </a:r>
              </a:p>
              <a:p>
                <a:pPr lvl="2"/>
                <a:endParaRPr lang="en-GB" dirty="0"/>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832E5BA-0AD6-A743-973F-168DBD1F46C9}"/>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23" name="Rectangle 22">
                <a:extLst>
                  <a:ext uri="{FF2B5EF4-FFF2-40B4-BE49-F238E27FC236}">
                    <a16:creationId xmlns:a16="http://schemas.microsoft.com/office/drawing/2014/main" id="{3832E5BA-0AD6-A743-973F-168DBD1F46C9}"/>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24" name="Group 23">
            <a:extLst>
              <a:ext uri="{FF2B5EF4-FFF2-40B4-BE49-F238E27FC236}">
                <a16:creationId xmlns:a16="http://schemas.microsoft.com/office/drawing/2014/main" id="{D32431EC-5B78-4C4C-A9A0-834036185AB3}"/>
              </a:ext>
            </a:extLst>
          </p:cNvPr>
          <p:cNvGrpSpPr/>
          <p:nvPr/>
        </p:nvGrpSpPr>
        <p:grpSpPr>
          <a:xfrm>
            <a:off x="6665491" y="2532313"/>
            <a:ext cx="4162267" cy="3038104"/>
            <a:chOff x="2723081" y="6848813"/>
            <a:chExt cx="4162267" cy="3038104"/>
          </a:xfrm>
        </p:grpSpPr>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76187A4-F487-6D42-B7FC-BB6054B7938E}"/>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25" name="Rectangle 24">
                  <a:extLst>
                    <a:ext uri="{FF2B5EF4-FFF2-40B4-BE49-F238E27FC236}">
                      <a16:creationId xmlns:a16="http://schemas.microsoft.com/office/drawing/2014/main" id="{876187A4-F487-6D42-B7FC-BB6054B7938E}"/>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26" name="Straight Connector 25">
              <a:extLst>
                <a:ext uri="{FF2B5EF4-FFF2-40B4-BE49-F238E27FC236}">
                  <a16:creationId xmlns:a16="http://schemas.microsoft.com/office/drawing/2014/main" id="{FC3CEDC5-2113-2944-9593-613766A75B4F}"/>
                </a:ext>
              </a:extLst>
            </p:cNvPr>
            <p:cNvCxnSpPr>
              <a:cxnSpLocks/>
              <a:stCxn id="36" idx="0"/>
              <a:endCxn id="29" idx="2"/>
            </p:cNvCxnSpPr>
            <p:nvPr/>
          </p:nvCxnSpPr>
          <p:spPr>
            <a:xfrm flipH="1" flipV="1">
              <a:off x="3845725" y="7755263"/>
              <a:ext cx="817523" cy="103099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7A3753-61F5-2D45-8C85-AF622451D578}"/>
                </a:ext>
              </a:extLst>
            </p:cNvPr>
            <p:cNvCxnSpPr>
              <a:cxnSpLocks/>
              <a:stCxn id="29" idx="0"/>
              <a:endCxn id="28" idx="2"/>
            </p:cNvCxnSpPr>
            <p:nvPr/>
          </p:nvCxnSpPr>
          <p:spPr>
            <a:xfrm flipV="1">
              <a:off x="3845725" y="7071499"/>
              <a:ext cx="196406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C439BD07-6164-AE40-A6E7-4914C46AF470}"/>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28" name="Rounded Rectangle 27">
                  <a:extLst>
                    <a:ext uri="{FF2B5EF4-FFF2-40B4-BE49-F238E27FC236}">
                      <a16:creationId xmlns:a16="http://schemas.microsoft.com/office/drawing/2014/main" id="{C439BD07-6164-AE40-A6E7-4914C46AF470}"/>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A592C43-FABA-BA42-92EF-14D084DE42FB}"/>
                    </a:ext>
                  </a:extLst>
                </p:cNvPr>
                <p:cNvSpPr txBox="1">
                  <a:spLocks/>
                </p:cNvSpPr>
                <p:nvPr/>
              </p:nvSpPr>
              <p:spPr>
                <a:xfrm>
                  <a:off x="2759837" y="7532577"/>
                  <a:ext cx="2171776"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i="1">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29" name="TextBox 28">
                  <a:extLst>
                    <a:ext uri="{FF2B5EF4-FFF2-40B4-BE49-F238E27FC236}">
                      <a16:creationId xmlns:a16="http://schemas.microsoft.com/office/drawing/2014/main" id="{CA592C43-FABA-BA42-92EF-14D084DE42FB}"/>
                    </a:ext>
                  </a:extLst>
                </p:cNvPr>
                <p:cNvSpPr txBox="1">
                  <a:spLocks noRot="1" noChangeAspect="1" noMove="1" noResize="1" noEditPoints="1" noAdjustHandles="1" noChangeArrowheads="1" noChangeShapeType="1" noTextEdit="1"/>
                </p:cNvSpPr>
                <p:nvPr/>
              </p:nvSpPr>
              <p:spPr>
                <a:xfrm>
                  <a:off x="2759837" y="7532577"/>
                  <a:ext cx="2171776" cy="222686"/>
                </a:xfrm>
                <a:prstGeom prst="roundRect">
                  <a:avLst/>
                </a:prstGeom>
                <a:blipFill>
                  <a:blip r:embed="rId6"/>
                  <a:stretch>
                    <a:fillRect l="-1744"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203FD252-C85B-C048-96DE-3545E6DA7905}"/>
                    </a:ext>
                  </a:extLst>
                </p:cNvPr>
                <p:cNvSpPr/>
                <p:nvPr/>
              </p:nvSpPr>
              <p:spPr>
                <a:xfrm>
                  <a:off x="2723081" y="7657019"/>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30" name="Rectangle 29">
                  <a:extLst>
                    <a:ext uri="{FF2B5EF4-FFF2-40B4-BE49-F238E27FC236}">
                      <a16:creationId xmlns:a16="http://schemas.microsoft.com/office/drawing/2014/main" id="{203FD252-C85B-C048-96DE-3545E6DA7905}"/>
                    </a:ext>
                  </a:extLst>
                </p:cNvPr>
                <p:cNvSpPr>
                  <a:spLocks noRot="1" noChangeAspect="1" noMove="1" noResize="1" noEditPoints="1" noAdjustHandles="1" noChangeArrowheads="1" noChangeShapeType="1" noTextEdit="1"/>
                </p:cNvSpPr>
                <p:nvPr/>
              </p:nvSpPr>
              <p:spPr>
                <a:xfrm>
                  <a:off x="2723081" y="7657019"/>
                  <a:ext cx="478080" cy="369012"/>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22B2DB1F-55D0-B144-9690-D7CC32528BC6}"/>
                    </a:ext>
                  </a:extLst>
                </p:cNvPr>
                <p:cNvSpPr/>
                <p:nvPr/>
              </p:nvSpPr>
              <p:spPr>
                <a:xfrm>
                  <a:off x="5175449" y="9517905"/>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31" name="Rectangle 30">
                  <a:extLst>
                    <a:ext uri="{FF2B5EF4-FFF2-40B4-BE49-F238E27FC236}">
                      <a16:creationId xmlns:a16="http://schemas.microsoft.com/office/drawing/2014/main" id="{22B2DB1F-55D0-B144-9690-D7CC32528BC6}"/>
                    </a:ext>
                  </a:extLst>
                </p:cNvPr>
                <p:cNvSpPr>
                  <a:spLocks noRot="1" noChangeAspect="1" noMove="1" noResize="1" noEditPoints="1" noAdjustHandles="1" noChangeArrowheads="1" noChangeShapeType="1" noTextEdit="1"/>
                </p:cNvSpPr>
                <p:nvPr/>
              </p:nvSpPr>
              <p:spPr>
                <a:xfrm>
                  <a:off x="5175449" y="9517905"/>
                  <a:ext cx="478080" cy="369012"/>
                </a:xfrm>
                <a:prstGeom prst="rect">
                  <a:avLst/>
                </a:prstGeom>
                <a:blipFill>
                  <a:blip r:embed="rId8"/>
                  <a:stretch>
                    <a:fillRect b="-6667"/>
                  </a:stretch>
                </a:blipFill>
              </p:spPr>
              <p:txBody>
                <a:bodyPr/>
                <a:lstStyle/>
                <a:p>
                  <a:r>
                    <a:rPr lang="en-GB">
                      <a:noFill/>
                    </a:rPr>
                    <a:t> </a:t>
                  </a:r>
                </a:p>
              </p:txBody>
            </p:sp>
          </mc:Fallback>
        </mc:AlternateContent>
        <p:cxnSp>
          <p:nvCxnSpPr>
            <p:cNvPr id="33" name="Straight Connector 32">
              <a:extLst>
                <a:ext uri="{FF2B5EF4-FFF2-40B4-BE49-F238E27FC236}">
                  <a16:creationId xmlns:a16="http://schemas.microsoft.com/office/drawing/2014/main" id="{218AAB77-6483-9446-AAB5-DA83B7DAA080}"/>
                </a:ext>
              </a:extLst>
            </p:cNvPr>
            <p:cNvCxnSpPr>
              <a:cxnSpLocks/>
              <a:stCxn id="35" idx="0"/>
              <a:endCxn id="36" idx="2"/>
            </p:cNvCxnSpPr>
            <p:nvPr/>
          </p:nvCxnSpPr>
          <p:spPr>
            <a:xfrm flipH="1" flipV="1">
              <a:off x="4663248" y="9008944"/>
              <a:ext cx="2" cy="406284"/>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3BED0124-1243-F347-A0B4-FB7792FC8C5D}"/>
                    </a:ext>
                  </a:extLst>
                </p:cNvPr>
                <p:cNvSpPr/>
                <p:nvPr/>
              </p:nvSpPr>
              <p:spPr>
                <a:xfrm>
                  <a:off x="3748276" y="9415228"/>
                  <a:ext cx="1829947" cy="204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rPr>
                              <m:t>𝑀</m:t>
                            </m:r>
                          </m:e>
                        </m:d>
                      </m:oMath>
                    </m:oMathPara>
                  </a14:m>
                  <a:endParaRPr lang="en-GB" sz="1200" dirty="0">
                    <a:solidFill>
                      <a:schemeClr val="tx1">
                        <a:lumMod val="60000"/>
                        <a:lumOff val="40000"/>
                      </a:schemeClr>
                    </a:solidFill>
                  </a:endParaRPr>
                </a:p>
              </p:txBody>
            </p:sp>
          </mc:Choice>
          <mc:Fallback xmlns="">
            <p:sp>
              <p:nvSpPr>
                <p:cNvPr id="35" name="Rounded Rectangle 34">
                  <a:extLst>
                    <a:ext uri="{FF2B5EF4-FFF2-40B4-BE49-F238E27FC236}">
                      <a16:creationId xmlns:a16="http://schemas.microsoft.com/office/drawing/2014/main" id="{3BED0124-1243-F347-A0B4-FB7792FC8C5D}"/>
                    </a:ext>
                  </a:extLst>
                </p:cNvPr>
                <p:cNvSpPr>
                  <a:spLocks noRot="1" noChangeAspect="1" noMove="1" noResize="1" noEditPoints="1" noAdjustHandles="1" noChangeArrowheads="1" noChangeShapeType="1" noTextEdit="1"/>
                </p:cNvSpPr>
                <p:nvPr/>
              </p:nvSpPr>
              <p:spPr>
                <a:xfrm>
                  <a:off x="3748276" y="9415228"/>
                  <a:ext cx="1829947" cy="204311"/>
                </a:xfrm>
                <a:prstGeom prst="roundRect">
                  <a:avLst/>
                </a:prstGeom>
                <a:blipFill>
                  <a:blip r:embed="rId9"/>
                  <a:stretch>
                    <a:fillRect l="-2740" b="-1052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CF4A5BA-662F-6A46-AD62-20917A424377}"/>
                    </a:ext>
                  </a:extLst>
                </p:cNvPr>
                <p:cNvSpPr txBox="1">
                  <a:spLocks/>
                </p:cNvSpPr>
                <p:nvPr/>
              </p:nvSpPr>
              <p:spPr>
                <a:xfrm>
                  <a:off x="3945473" y="8786258"/>
                  <a:ext cx="1435550"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𝑋</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36" name="TextBox 35">
                  <a:extLst>
                    <a:ext uri="{FF2B5EF4-FFF2-40B4-BE49-F238E27FC236}">
                      <a16:creationId xmlns:a16="http://schemas.microsoft.com/office/drawing/2014/main" id="{FCF4A5BA-662F-6A46-AD62-20917A424377}"/>
                    </a:ext>
                  </a:extLst>
                </p:cNvPr>
                <p:cNvSpPr txBox="1">
                  <a:spLocks noRot="1" noChangeAspect="1" noMove="1" noResize="1" noEditPoints="1" noAdjustHandles="1" noChangeArrowheads="1" noChangeShapeType="1" noTextEdit="1"/>
                </p:cNvSpPr>
                <p:nvPr/>
              </p:nvSpPr>
              <p:spPr>
                <a:xfrm>
                  <a:off x="3945473" y="8786258"/>
                  <a:ext cx="1435550" cy="222686"/>
                </a:xfrm>
                <a:prstGeom prst="roundRect">
                  <a:avLst/>
                </a:prstGeom>
                <a:blipFill>
                  <a:blip r:embed="rId10"/>
                  <a:stretch>
                    <a:fillRect l="-2609"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grpSp>
      <p:cxnSp>
        <p:nvCxnSpPr>
          <p:cNvPr id="39" name="Straight Arrow Connector 38">
            <a:extLst>
              <a:ext uri="{FF2B5EF4-FFF2-40B4-BE49-F238E27FC236}">
                <a16:creationId xmlns:a16="http://schemas.microsoft.com/office/drawing/2014/main" id="{2E842A39-97FA-9A42-A9C4-F562DF14B327}"/>
              </a:ext>
            </a:extLst>
          </p:cNvPr>
          <p:cNvCxnSpPr>
            <a:cxnSpLocks/>
            <a:stCxn id="36" idx="0"/>
            <a:endCxn id="29" idx="2"/>
          </p:cNvCxnSpPr>
          <p:nvPr/>
        </p:nvCxnSpPr>
        <p:spPr>
          <a:xfrm flipH="1" flipV="1">
            <a:off x="7788135" y="3438763"/>
            <a:ext cx="817523" cy="1030995"/>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9050C24-18D1-3C45-BD06-EEED1171919E}"/>
                  </a:ext>
                </a:extLst>
              </p:cNvPr>
              <p:cNvSpPr/>
              <p:nvPr/>
            </p:nvSpPr>
            <p:spPr>
              <a:xfrm>
                <a:off x="9234351" y="444341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40" name="Rectangle 39">
                <a:extLst>
                  <a:ext uri="{FF2B5EF4-FFF2-40B4-BE49-F238E27FC236}">
                    <a16:creationId xmlns:a16="http://schemas.microsoft.com/office/drawing/2014/main" id="{99050C24-18D1-3C45-BD06-EEED1171919E}"/>
                  </a:ext>
                </a:extLst>
              </p:cNvPr>
              <p:cNvSpPr>
                <a:spLocks noRot="1" noChangeAspect="1" noMove="1" noResize="1" noEditPoints="1" noAdjustHandles="1" noChangeArrowheads="1" noChangeShapeType="1" noTextEdit="1"/>
              </p:cNvSpPr>
              <p:nvPr/>
            </p:nvSpPr>
            <p:spPr>
              <a:xfrm>
                <a:off x="9234351" y="4443419"/>
                <a:ext cx="403316" cy="276999"/>
              </a:xfrm>
              <a:prstGeom prst="rect">
                <a:avLst/>
              </a:prstGeom>
              <a:blipFill>
                <a:blip r:embed="rId11"/>
                <a:stretch>
                  <a:fillRect/>
                </a:stretch>
              </a:blipFill>
            </p:spPr>
            <p:txBody>
              <a:bodyPr/>
              <a:lstStyle/>
              <a:p>
                <a:r>
                  <a:rPr lang="en-GB">
                    <a:noFill/>
                  </a:rPr>
                  <a:t> </a:t>
                </a:r>
              </a:p>
            </p:txBody>
          </p:sp>
        </mc:Fallback>
      </mc:AlternateContent>
      <p:sp>
        <p:nvSpPr>
          <p:cNvPr id="42" name="TextBox 41">
            <a:extLst>
              <a:ext uri="{FF2B5EF4-FFF2-40B4-BE49-F238E27FC236}">
                <a16:creationId xmlns:a16="http://schemas.microsoft.com/office/drawing/2014/main" id="{AA444926-BC4D-7547-8CD6-C98A26B6350E}"/>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43" name="Straight Arrow Connector 42">
            <a:extLst>
              <a:ext uri="{FF2B5EF4-FFF2-40B4-BE49-F238E27FC236}">
                <a16:creationId xmlns:a16="http://schemas.microsoft.com/office/drawing/2014/main" id="{31C0AAD0-21D0-B440-9090-FA003205AF53}"/>
              </a:ext>
            </a:extLst>
          </p:cNvPr>
          <p:cNvCxnSpPr>
            <a:cxnSpLocks/>
            <a:endCxn id="36" idx="0"/>
          </p:cNvCxnSpPr>
          <p:nvPr/>
        </p:nvCxnSpPr>
        <p:spPr>
          <a:xfrm flipH="1" flipV="1">
            <a:off x="8605658" y="4469758"/>
            <a:ext cx="1" cy="1205999"/>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18FB8A42-21DD-7445-8FB2-C8367A1A347E}"/>
                  </a:ext>
                </a:extLst>
              </p:cNvPr>
              <p:cNvSpPr/>
              <p:nvPr/>
            </p:nvSpPr>
            <p:spPr>
              <a:xfrm>
                <a:off x="6282011" y="3141064"/>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44" name="Rectangle 43">
                <a:extLst>
                  <a:ext uri="{FF2B5EF4-FFF2-40B4-BE49-F238E27FC236}">
                    <a16:creationId xmlns:a16="http://schemas.microsoft.com/office/drawing/2014/main" id="{18FB8A42-21DD-7445-8FB2-C8367A1A347E}"/>
                  </a:ext>
                </a:extLst>
              </p:cNvPr>
              <p:cNvSpPr>
                <a:spLocks noRot="1" noChangeAspect="1" noMove="1" noResize="1" noEditPoints="1" noAdjustHandles="1" noChangeArrowheads="1" noChangeShapeType="1" noTextEdit="1"/>
              </p:cNvSpPr>
              <p:nvPr/>
            </p:nvSpPr>
            <p:spPr>
              <a:xfrm>
                <a:off x="6282011" y="3141064"/>
                <a:ext cx="489173"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14B0393-C765-1944-97E5-DF815A54526F}"/>
                  </a:ext>
                </a:extLst>
              </p:cNvPr>
              <p:cNvSpPr/>
              <p:nvPr/>
            </p:nvSpPr>
            <p:spPr>
              <a:xfrm>
                <a:off x="9448610" y="5016217"/>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rgbClr val="7030A0"/>
                              </a:solidFill>
                              <a:latin typeface="Cambria Math" panose="02040503050406030204" pitchFamily="18" charset="0"/>
                            </a:rPr>
                          </m:ctrlPr>
                        </m:sSubPr>
                        <m:e>
                          <m:r>
                            <a:rPr lang="en-GB" b="1" i="1" dirty="0">
                              <a:solidFill>
                                <a:srgbClr val="7030A0"/>
                              </a:solidFill>
                              <a:latin typeface="Cambria Math" panose="02040503050406030204" pitchFamily="18" charset="0"/>
                            </a:rPr>
                            <m:t>𝑪</m:t>
                          </m:r>
                        </m:e>
                        <m:sub>
                          <m:r>
                            <a:rPr lang="de-DE" b="0" i="1" dirty="0" smtClean="0">
                              <a:solidFill>
                                <a:srgbClr val="7030A0"/>
                              </a:solidFill>
                              <a:latin typeface="Cambria Math" panose="02040503050406030204" pitchFamily="18" charset="0"/>
                            </a:rPr>
                            <m:t>3</m:t>
                          </m:r>
                        </m:sub>
                      </m:sSub>
                    </m:oMath>
                  </m:oMathPara>
                </a14:m>
                <a:endParaRPr lang="en-GB" dirty="0">
                  <a:solidFill>
                    <a:srgbClr val="7030A0"/>
                  </a:solidFill>
                </a:endParaRPr>
              </a:p>
            </p:txBody>
          </p:sp>
        </mc:Choice>
        <mc:Fallback xmlns="">
          <p:sp>
            <p:nvSpPr>
              <p:cNvPr id="45" name="Rectangle 44">
                <a:extLst>
                  <a:ext uri="{FF2B5EF4-FFF2-40B4-BE49-F238E27FC236}">
                    <a16:creationId xmlns:a16="http://schemas.microsoft.com/office/drawing/2014/main" id="{514B0393-C765-1944-97E5-DF815A54526F}"/>
                  </a:ext>
                </a:extLst>
              </p:cNvPr>
              <p:cNvSpPr>
                <a:spLocks noRot="1" noChangeAspect="1" noMove="1" noResize="1" noEditPoints="1" noAdjustHandles="1" noChangeArrowheads="1" noChangeShapeType="1" noTextEdit="1"/>
              </p:cNvSpPr>
              <p:nvPr/>
            </p:nvSpPr>
            <p:spPr>
              <a:xfrm>
                <a:off x="9448610" y="5016217"/>
                <a:ext cx="489173" cy="369332"/>
              </a:xfrm>
              <a:prstGeom prst="rect">
                <a:avLst/>
              </a:prstGeom>
              <a:blipFill>
                <a:blip r:embed="rId13"/>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C338A8CE-3889-833F-637E-CB2A2DA06104}"/>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BA375B25-5FA6-D785-BF3F-12B77462B42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3D79CA9C-7614-C052-4BA6-E0EF3D947D28}"/>
              </a:ext>
            </a:extLst>
          </p:cNvPr>
          <p:cNvSpPr>
            <a:spLocks noGrp="1"/>
          </p:cNvSpPr>
          <p:nvPr>
            <p:ph type="sldNum" sz="quarter" idx="11"/>
          </p:nvPr>
        </p:nvSpPr>
        <p:spPr/>
        <p:txBody>
          <a:bodyPr/>
          <a:lstStyle/>
          <a:p>
            <a:fld id="{EB1502E6-D9AE-3544-B6D5-378AAA0B915F}" type="slidenum">
              <a:rPr lang="de-DE" altLang="de-DE" smtClean="0"/>
              <a:pPr/>
              <a:t>43</a:t>
            </a:fld>
            <a:endParaRPr lang="de-DE" altLang="de-DE" dirty="0"/>
          </a:p>
        </p:txBody>
      </p:sp>
    </p:spTree>
    <p:extLst>
      <p:ext uri="{BB962C8B-B14F-4D97-AF65-F5344CB8AC3E}">
        <p14:creationId xmlns:p14="http://schemas.microsoft.com/office/powerpoint/2010/main" val="6409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p:txBody>
              <a:bodyPr>
                <a:normAutofit/>
              </a:bodyPr>
              <a:lstStyle/>
              <a:p>
                <a:r>
                  <a:rPr lang="en-GB" dirty="0"/>
                  <a:t>Consider leaf parcluster with local model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3</m:t>
                            </m:r>
                          </m:sub>
                        </m:sSub>
                      </m:e>
                    </m:d>
                  </m:oMath>
                </a14:m>
                <a:endParaRPr lang="en-GB" dirty="0"/>
              </a:p>
              <a:p>
                <a:pPr lvl="1"/>
                <a:r>
                  <a:rPr lang="en-GB" dirty="0"/>
                  <a:t>Let us call it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endParaRPr lang="en-GB" dirty="0"/>
              </a:p>
              <a:p>
                <a:pPr lvl="1"/>
                <a:r>
                  <a:rPr lang="en-GB" dirty="0"/>
                  <a:t>Merge </a:t>
                </a:r>
                <a:r>
                  <a:rPr lang="en-GB" dirty="0">
                    <a:solidFill>
                      <a:schemeClr val="accent1"/>
                    </a:solidFill>
                  </a:rPr>
                  <a:t>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𝑚</m:t>
                        </m:r>
                      </m:sub>
                    </m:sSub>
                  </m:oMath>
                </a14:m>
                <a:r>
                  <a:rPr lang="en-GB" dirty="0"/>
                  <a:t> parcluster identical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3</m:t>
                        </m:r>
                      </m:sub>
                    </m:sSub>
                  </m:oMath>
                </a14:m>
                <a:r>
                  <a:rPr lang="en-GB" dirty="0"/>
                  <a:t> again)</a:t>
                </a:r>
              </a:p>
              <a:p>
                <a:pPr lvl="2"/>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𝑇</m:t>
                        </m:r>
                      </m:e>
                      <m:sub>
                        <m:r>
                          <a:rPr lang="de-DE" b="0" i="1" smtClean="0">
                            <a:latin typeface="Cambria Math" panose="02040503050406030204" pitchFamily="18" charset="0"/>
                          </a:rPr>
                          <m:t>𝑀</m:t>
                        </m:r>
                      </m:sub>
                    </m:sSub>
                  </m:oMath>
                </a14:m>
                <a:r>
                  <a:rPr lang="en-GB" dirty="0"/>
                  <a:t> parcluster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3</m:t>
                        </m:r>
                      </m:sub>
                    </m:sSub>
                  </m:oMath>
                </a14:m>
                <a:r>
                  <a:rPr lang="en-GB" dirty="0"/>
                  <a:t> </a:t>
                </a:r>
                <a:br>
                  <a:rPr lang="en-GB" dirty="0"/>
                </a:br>
                <a:r>
                  <a:rPr lang="en-GB" dirty="0"/>
                  <a:t>➝ merge (call result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3</m:t>
                        </m:r>
                      </m:sub>
                    </m:sSub>
                  </m:oMath>
                </a14:m>
                <a:r>
                  <a:rPr lang="en-GB" dirty="0"/>
                  <a:t> again)</a:t>
                </a:r>
              </a:p>
              <a:p>
                <a:pPr lvl="1"/>
                <a:r>
                  <a:rPr lang="en-GB" dirty="0"/>
                  <a:t>Merging cannot move further inbound</a:t>
                </a:r>
              </a:p>
              <a:p>
                <a:pPr lvl="2"/>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is neither a subset nor a superset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endParaRPr lang="en-GB" dirty="0"/>
              </a:p>
              <a:p>
                <a:pPr lvl="2"/>
                <a:r>
                  <a:rPr lang="en-GB" dirty="0"/>
                  <a:t>Merging </a:t>
                </a:r>
                <a:r>
                  <a:rPr lang="en-GB" i="1" dirty="0"/>
                  <a:t>stops</a:t>
                </a:r>
              </a:p>
              <a:p>
                <a:pPr lvl="2"/>
                <a:endParaRPr lang="en-GB" dirty="0"/>
              </a:p>
              <a:p>
                <a:pPr lvl="2"/>
                <a:endParaRPr lang="en-GB" dirty="0"/>
              </a:p>
              <a:p>
                <a:pPr lvl="2"/>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5FB012F-C69F-624B-84CC-34CCCBB43D50}"/>
                  </a:ext>
                </a:extLst>
              </p:cNvPr>
              <p:cNvSpPr/>
              <p:nvPr/>
            </p:nvSpPr>
            <p:spPr>
              <a:xfrm>
                <a:off x="10654910" y="2453494"/>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6"/>
                              </a:solidFill>
                              <a:latin typeface="Cambria Math" panose="02040503050406030204" pitchFamily="18" charset="0"/>
                            </a:rPr>
                          </m:ctrlPr>
                        </m:sSubPr>
                        <m:e>
                          <m:r>
                            <a:rPr lang="en-GB" b="1" i="1" dirty="0">
                              <a:solidFill>
                                <a:schemeClr val="accent6"/>
                              </a:solidFill>
                              <a:latin typeface="Cambria Math" panose="02040503050406030204" pitchFamily="18" charset="0"/>
                            </a:rPr>
                            <m:t>𝑪</m:t>
                          </m:r>
                        </m:e>
                        <m:sub>
                          <m:r>
                            <a:rPr lang="de-DE" i="1" dirty="0">
                              <a:solidFill>
                                <a:schemeClr val="accent6"/>
                              </a:solidFill>
                              <a:latin typeface="Cambria Math" panose="02040503050406030204" pitchFamily="18" charset="0"/>
                            </a:rPr>
                            <m:t>1</m:t>
                          </m:r>
                        </m:sub>
                      </m:sSub>
                    </m:oMath>
                  </m:oMathPara>
                </a14:m>
                <a:endParaRPr lang="en-GB" dirty="0">
                  <a:solidFill>
                    <a:schemeClr val="accent6"/>
                  </a:solidFill>
                </a:endParaRPr>
              </a:p>
            </p:txBody>
          </p:sp>
        </mc:Choice>
        <mc:Fallback xmlns="">
          <p:sp>
            <p:nvSpPr>
              <p:cNvPr id="19" name="Rectangle 18">
                <a:extLst>
                  <a:ext uri="{FF2B5EF4-FFF2-40B4-BE49-F238E27FC236}">
                    <a16:creationId xmlns:a16="http://schemas.microsoft.com/office/drawing/2014/main" id="{95FB012F-C69F-624B-84CC-34CCCBB43D50}"/>
                  </a:ext>
                </a:extLst>
              </p:cNvPr>
              <p:cNvSpPr>
                <a:spLocks noRot="1" noChangeAspect="1" noMove="1" noResize="1" noEditPoints="1" noAdjustHandles="1" noChangeArrowheads="1" noChangeShapeType="1" noTextEdit="1"/>
              </p:cNvSpPr>
              <p:nvPr/>
            </p:nvSpPr>
            <p:spPr>
              <a:xfrm>
                <a:off x="10654910" y="2453494"/>
                <a:ext cx="483850" cy="369332"/>
              </a:xfrm>
              <a:prstGeom prst="rect">
                <a:avLst/>
              </a:prstGeom>
              <a:blipFill>
                <a:blip r:embed="rId3"/>
                <a:stretch>
                  <a:fillRect/>
                </a:stretch>
              </a:blipFill>
            </p:spPr>
            <p:txBody>
              <a:bodyPr/>
              <a:lstStyle/>
              <a:p>
                <a:r>
                  <a:rPr lang="en-GB">
                    <a:noFill/>
                  </a:rPr>
                  <a:t> </a:t>
                </a:r>
              </a:p>
            </p:txBody>
          </p:sp>
        </mc:Fallback>
      </mc:AlternateContent>
      <p:grpSp>
        <p:nvGrpSpPr>
          <p:cNvPr id="20" name="Group 19">
            <a:extLst>
              <a:ext uri="{FF2B5EF4-FFF2-40B4-BE49-F238E27FC236}">
                <a16:creationId xmlns:a16="http://schemas.microsoft.com/office/drawing/2014/main" id="{DA72AC72-E86C-4040-A018-022D3CDD851F}"/>
              </a:ext>
            </a:extLst>
          </p:cNvPr>
          <p:cNvGrpSpPr/>
          <p:nvPr/>
        </p:nvGrpSpPr>
        <p:grpSpPr>
          <a:xfrm>
            <a:off x="6665491" y="2532313"/>
            <a:ext cx="4162267" cy="2425242"/>
            <a:chOff x="2723081" y="6848813"/>
            <a:chExt cx="4162267" cy="2425242"/>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2FE77B6-E83C-164A-B9D6-0139E32B4C10}"/>
                    </a:ext>
                  </a:extLst>
                </p:cNvPr>
                <p:cNvSpPr/>
                <p:nvPr/>
              </p:nvSpPr>
              <p:spPr>
                <a:xfrm>
                  <a:off x="6087116" y="6975777"/>
                  <a:ext cx="798232"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798" b="0"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de-DE" sz="1798" b="0" i="1" smtClean="0">
                                <a:latin typeface="Cambria Math" panose="02040503050406030204" pitchFamily="18" charset="0"/>
                                <a:ea typeface="Cambria Math" panose="02040503050406030204" pitchFamily="18" charset="0"/>
                              </a:rPr>
                              <m:t>0</m:t>
                            </m:r>
                          </m:sub>
                        </m:sSub>
                        <m:r>
                          <a:rPr lang="de-DE" sz="1798" b="0" i="1" smtClean="0">
                            <a:latin typeface="Cambria Math" panose="02040503050406030204" pitchFamily="18" charset="0"/>
                            <a:ea typeface="Cambria Math" panose="02040503050406030204" pitchFamily="18" charset="0"/>
                          </a:rPr>
                          <m:t>,</m:t>
                        </m:r>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23" name="Rectangle 22">
                  <a:extLst>
                    <a:ext uri="{FF2B5EF4-FFF2-40B4-BE49-F238E27FC236}">
                      <a16:creationId xmlns:a16="http://schemas.microsoft.com/office/drawing/2014/main" id="{42FE77B6-E83C-164A-B9D6-0139E32B4C10}"/>
                    </a:ext>
                  </a:extLst>
                </p:cNvPr>
                <p:cNvSpPr>
                  <a:spLocks noRot="1" noChangeAspect="1" noMove="1" noResize="1" noEditPoints="1" noAdjustHandles="1" noChangeArrowheads="1" noChangeShapeType="1" noTextEdit="1"/>
                </p:cNvSpPr>
                <p:nvPr/>
              </p:nvSpPr>
              <p:spPr>
                <a:xfrm>
                  <a:off x="6087116" y="6975777"/>
                  <a:ext cx="798232" cy="369012"/>
                </a:xfrm>
                <a:prstGeom prst="rect">
                  <a:avLst/>
                </a:prstGeom>
                <a:blipFill>
                  <a:blip r:embed="rId4"/>
                  <a:stretch>
                    <a:fillRect b="-6667"/>
                  </a:stretch>
                </a:blipFill>
              </p:spPr>
              <p:txBody>
                <a:bodyPr/>
                <a:lstStyle/>
                <a:p>
                  <a:r>
                    <a:rPr lang="en-GB">
                      <a:noFill/>
                    </a:rPr>
                    <a:t> </a:t>
                  </a:r>
                </a:p>
              </p:txBody>
            </p:sp>
          </mc:Fallback>
        </mc:AlternateContent>
        <p:cxnSp>
          <p:nvCxnSpPr>
            <p:cNvPr id="24" name="Straight Connector 23">
              <a:extLst>
                <a:ext uri="{FF2B5EF4-FFF2-40B4-BE49-F238E27FC236}">
                  <a16:creationId xmlns:a16="http://schemas.microsoft.com/office/drawing/2014/main" id="{FD6CCC92-D364-604D-A168-9A6F8708A697}"/>
                </a:ext>
              </a:extLst>
            </p:cNvPr>
            <p:cNvCxnSpPr>
              <a:cxnSpLocks/>
              <a:stCxn id="32" idx="0"/>
              <a:endCxn id="27" idx="2"/>
            </p:cNvCxnSpPr>
            <p:nvPr/>
          </p:nvCxnSpPr>
          <p:spPr>
            <a:xfrm flipH="1" flipV="1">
              <a:off x="3845725" y="7755263"/>
              <a:ext cx="823534" cy="103099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23F725-B7F7-0740-AF4A-4A546CA988D1}"/>
                </a:ext>
              </a:extLst>
            </p:cNvPr>
            <p:cNvCxnSpPr>
              <a:cxnSpLocks/>
              <a:stCxn id="27" idx="0"/>
              <a:endCxn id="26" idx="2"/>
            </p:cNvCxnSpPr>
            <p:nvPr/>
          </p:nvCxnSpPr>
          <p:spPr>
            <a:xfrm flipV="1">
              <a:off x="3845725" y="7071499"/>
              <a:ext cx="1964068" cy="4610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BE4A5D93-060B-174D-816C-CDD9AC02DA9C}"/>
                    </a:ext>
                  </a:extLst>
                </p:cNvPr>
                <p:cNvSpPr/>
                <p:nvPr/>
              </p:nvSpPr>
              <p:spPr>
                <a:xfrm>
                  <a:off x="4846199" y="6848813"/>
                  <a:ext cx="1927187" cy="2226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14:m>
                    <m:oMathPara xmlns:m="http://schemas.openxmlformats.org/officeDocument/2006/math">
                      <m:oMathParaPr>
                        <m:jc m:val="center"/>
                      </m:oMathParaPr>
                      <m:oMath xmlns:m="http://schemas.openxmlformats.org/officeDocument/2006/math">
                        <m:sSub>
                          <m:sSubPr>
                            <m:ctrlPr>
                              <a:rPr lang="de-DE" sz="1200" i="1">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panose="02040503050406030204" pitchFamily="18"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r>
                              <m:rPr>
                                <m:nor/>
                              </m:rPr>
                              <a:rPr lang="en-GB" sz="1200" dirty="0">
                                <a:solidFill>
                                  <a:schemeClr val="tx1">
                                    <a:lumMod val="60000"/>
                                    <a:lumOff val="40000"/>
                                  </a:schemeClr>
                                </a:solidFill>
                              </a:rPr>
                              <m:t> </m:t>
                            </m:r>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𝐷</m:t>
                                </m:r>
                              </m:e>
                            </m:d>
                          </m:sub>
                        </m:sSub>
                      </m:oMath>
                    </m:oMathPara>
                  </a14:m>
                  <a:endParaRPr lang="en-GB" sz="1200" dirty="0">
                    <a:solidFill>
                      <a:schemeClr val="tx1">
                        <a:lumMod val="60000"/>
                        <a:lumOff val="40000"/>
                      </a:schemeClr>
                    </a:solidFill>
                  </a:endParaRPr>
                </a:p>
              </p:txBody>
            </p:sp>
          </mc:Choice>
          <mc:Fallback xmlns="">
            <p:sp>
              <p:nvSpPr>
                <p:cNvPr id="26" name="Rounded Rectangle 25">
                  <a:extLst>
                    <a:ext uri="{FF2B5EF4-FFF2-40B4-BE49-F238E27FC236}">
                      <a16:creationId xmlns:a16="http://schemas.microsoft.com/office/drawing/2014/main" id="{BE4A5D93-060B-174D-816C-CDD9AC02DA9C}"/>
                    </a:ext>
                  </a:extLst>
                </p:cNvPr>
                <p:cNvSpPr>
                  <a:spLocks noRot="1" noChangeAspect="1" noMove="1" noResize="1" noEditPoints="1" noAdjustHandles="1" noChangeArrowheads="1" noChangeShapeType="1" noTextEdit="1"/>
                </p:cNvSpPr>
                <p:nvPr/>
              </p:nvSpPr>
              <p:spPr>
                <a:xfrm>
                  <a:off x="4846199" y="6848813"/>
                  <a:ext cx="1927187" cy="222686"/>
                </a:xfrm>
                <a:prstGeom prst="roundRect">
                  <a:avLst/>
                </a:prstGeom>
                <a:blipFill>
                  <a:blip r:embed="rId5"/>
                  <a:stretch>
                    <a:fillRect l="-2597" t="-10000" b="-10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35B0CB-AB15-D144-8390-CC3C58753913}"/>
                    </a:ext>
                  </a:extLst>
                </p:cNvPr>
                <p:cNvSpPr txBox="1">
                  <a:spLocks/>
                </p:cNvSpPr>
                <p:nvPr/>
              </p:nvSpPr>
              <p:spPr>
                <a:xfrm>
                  <a:off x="2759837" y="7532577"/>
                  <a:ext cx="2171776"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𝑇𝑟𝑎</m:t>
                            </m:r>
                            <m:r>
                              <a:rPr lang="de-DE" sz="1200" i="1">
                                <a:solidFill>
                                  <a:schemeClr val="tx1">
                                    <a:lumMod val="60000"/>
                                    <a:lumOff val="40000"/>
                                  </a:schemeClr>
                                </a:solidFill>
                                <a:latin typeface="Cambria Math" panose="02040503050406030204" pitchFamily="18" charset="0"/>
                              </a:rPr>
                              <m:t>𝑣𝑒𝑙</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e>
                          <m:sub>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m:t>
                            </m:r>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𝑑𝑜𝑚</m:t>
                            </m:r>
                            <m:d>
                              <m:dPr>
                                <m:ctrlP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ea typeface="Cambria Math" panose="02040503050406030204" pitchFamily="18" charset="0"/>
                                  </a:rPr>
                                  <m:t>𝑋</m:t>
                                </m:r>
                              </m:e>
                            </m:d>
                          </m:sub>
                        </m:sSub>
                      </m:oMath>
                    </m:oMathPara>
                  </a14:m>
                  <a:endParaRPr lang="en-GB" sz="1200" dirty="0"/>
                </a:p>
              </p:txBody>
            </p:sp>
          </mc:Choice>
          <mc:Fallback xmlns="">
            <p:sp>
              <p:nvSpPr>
                <p:cNvPr id="27" name="TextBox 26">
                  <a:extLst>
                    <a:ext uri="{FF2B5EF4-FFF2-40B4-BE49-F238E27FC236}">
                      <a16:creationId xmlns:a16="http://schemas.microsoft.com/office/drawing/2014/main" id="{7E35B0CB-AB15-D144-8390-CC3C58753913}"/>
                    </a:ext>
                  </a:extLst>
                </p:cNvPr>
                <p:cNvSpPr txBox="1">
                  <a:spLocks noRot="1" noChangeAspect="1" noMove="1" noResize="1" noEditPoints="1" noAdjustHandles="1" noChangeArrowheads="1" noChangeShapeType="1" noTextEdit="1"/>
                </p:cNvSpPr>
                <p:nvPr/>
              </p:nvSpPr>
              <p:spPr>
                <a:xfrm>
                  <a:off x="2759837" y="7532577"/>
                  <a:ext cx="2171776" cy="222686"/>
                </a:xfrm>
                <a:prstGeom prst="roundRect">
                  <a:avLst/>
                </a:prstGeom>
                <a:blipFill>
                  <a:blip r:embed="rId6"/>
                  <a:stretch>
                    <a:fillRect l="-1744" b="-10000"/>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E2E91F4-8DC2-AE45-9EB4-44CF1BFB4C32}"/>
                    </a:ext>
                  </a:extLst>
                </p:cNvPr>
                <p:cNvSpPr/>
                <p:nvPr/>
              </p:nvSpPr>
              <p:spPr>
                <a:xfrm>
                  <a:off x="2723081" y="7657019"/>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28" name="Rectangle 27">
                  <a:extLst>
                    <a:ext uri="{FF2B5EF4-FFF2-40B4-BE49-F238E27FC236}">
                      <a16:creationId xmlns:a16="http://schemas.microsoft.com/office/drawing/2014/main" id="{FE2E91F4-8DC2-AE45-9EB4-44CF1BFB4C32}"/>
                    </a:ext>
                  </a:extLst>
                </p:cNvPr>
                <p:cNvSpPr>
                  <a:spLocks noRot="1" noChangeAspect="1" noMove="1" noResize="1" noEditPoints="1" noAdjustHandles="1" noChangeArrowheads="1" noChangeShapeType="1" noTextEdit="1"/>
                </p:cNvSpPr>
                <p:nvPr/>
              </p:nvSpPr>
              <p:spPr>
                <a:xfrm>
                  <a:off x="2723081" y="7657019"/>
                  <a:ext cx="478080" cy="369012"/>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61DFDD5-7D4D-E84A-B32F-EC0CEED96C15}"/>
                    </a:ext>
                  </a:extLst>
                </p:cNvPr>
                <p:cNvSpPr/>
                <p:nvPr/>
              </p:nvSpPr>
              <p:spPr>
                <a:xfrm>
                  <a:off x="5450219" y="8905043"/>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29" name="Rectangle 28">
                  <a:extLst>
                    <a:ext uri="{FF2B5EF4-FFF2-40B4-BE49-F238E27FC236}">
                      <a16:creationId xmlns:a16="http://schemas.microsoft.com/office/drawing/2014/main" id="{E61DFDD5-7D4D-E84A-B32F-EC0CEED96C15}"/>
                    </a:ext>
                  </a:extLst>
                </p:cNvPr>
                <p:cNvSpPr>
                  <a:spLocks noRot="1" noChangeAspect="1" noMove="1" noResize="1" noEditPoints="1" noAdjustHandles="1" noChangeArrowheads="1" noChangeShapeType="1" noTextEdit="1"/>
                </p:cNvSpPr>
                <p:nvPr/>
              </p:nvSpPr>
              <p:spPr>
                <a:xfrm>
                  <a:off x="5450219" y="8905043"/>
                  <a:ext cx="478080" cy="369012"/>
                </a:xfrm>
                <a:prstGeom prst="rect">
                  <a:avLst/>
                </a:prstGeom>
                <a:blipFill>
                  <a:blip r:embed="rId8"/>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D8EB8D8-C08B-B344-B328-57AB055ACF39}"/>
                    </a:ext>
                  </a:extLst>
                </p:cNvPr>
                <p:cNvSpPr txBox="1">
                  <a:spLocks/>
                </p:cNvSpPr>
                <p:nvPr/>
              </p:nvSpPr>
              <p:spPr>
                <a:xfrm>
                  <a:off x="3521733" y="8786258"/>
                  <a:ext cx="2295052" cy="222686"/>
                </a:xfrm>
                <a:prstGeom prst="roundRect">
                  <a:avLst/>
                </a:prstGeom>
                <a:noFill/>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0" tIns="0" rIns="0" bIns="0" rtlCol="0" anchor="ctr">
                  <a:spAutoFit/>
                </a:bodyPr>
                <a:lstStyle/>
                <a:p>
                  <a:pPr/>
                  <a14:m>
                    <m:oMathPara xmlns:m="http://schemas.openxmlformats.org/officeDocument/2006/math">
                      <m:oMathParaPr>
                        <m:jc m:val="center"/>
                      </m:oMathParaPr>
                      <m:oMath xmlns:m="http://schemas.openxmlformats.org/officeDocument/2006/math">
                        <m:sSub>
                          <m:sSubPr>
                            <m:ctrlPr>
                              <a:rPr lang="de-DE" sz="1200" i="1" smtClean="0">
                                <a:solidFill>
                                  <a:schemeClr val="tx1">
                                    <a:lumMod val="60000"/>
                                    <a:lumOff val="40000"/>
                                  </a:schemeClr>
                                </a:solidFill>
                                <a:latin typeface="Cambria Math" panose="02040503050406030204" pitchFamily="18" charset="0"/>
                              </a:rPr>
                            </m:ctrlPr>
                          </m:sSubPr>
                          <m:e>
                            <m:r>
                              <a:rPr lang="de-DE" sz="1200" i="1">
                                <a:solidFill>
                                  <a:schemeClr val="tx1">
                                    <a:lumMod val="60000"/>
                                    <a:lumOff val="40000"/>
                                  </a:schemeClr>
                                </a:solidFill>
                                <a:latin typeface="Cambria Math" charset="0"/>
                              </a:rPr>
                              <m:t>𝐸𝑝𝑖𝑑</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𝑋</m:t>
                                </m:r>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𝑀</m:t>
                                </m:r>
                              </m:e>
                            </m:d>
                          </m:e>
                          <m:sub>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𝑑𝑜𝑚</m:t>
                            </m:r>
                            <m:d>
                              <m:dPr>
                                <m:ctrlPr>
                                  <a:rPr lang="de-DE" sz="1200" i="1">
                                    <a:solidFill>
                                      <a:schemeClr val="tx1">
                                        <a:lumMod val="60000"/>
                                        <a:lumOff val="40000"/>
                                      </a:schemeClr>
                                    </a:solidFill>
                                    <a:latin typeface="Cambria Math" panose="02040503050406030204" pitchFamily="18" charset="0"/>
                                  </a:rPr>
                                </m:ctrlPr>
                              </m:dPr>
                              <m:e>
                                <m:r>
                                  <a:rPr lang="de-DE" sz="1200" i="1">
                                    <a:solidFill>
                                      <a:schemeClr val="tx1">
                                        <a:lumMod val="60000"/>
                                        <a:lumOff val="40000"/>
                                      </a:schemeClr>
                                    </a:solidFill>
                                    <a:latin typeface="Cambria Math" panose="02040503050406030204" pitchFamily="18" charset="0"/>
                                  </a:rPr>
                                  <m:t>𝑀</m:t>
                                </m:r>
                              </m:e>
                            </m:d>
                          </m:sub>
                        </m:sSub>
                      </m:oMath>
                    </m:oMathPara>
                  </a14:m>
                  <a:endParaRPr lang="en-GB" sz="1200" dirty="0">
                    <a:solidFill>
                      <a:schemeClr val="tx1">
                        <a:lumMod val="60000"/>
                        <a:lumOff val="40000"/>
                      </a:schemeClr>
                    </a:solidFill>
                  </a:endParaRPr>
                </a:p>
              </p:txBody>
            </p:sp>
          </mc:Choice>
          <mc:Fallback xmlns="">
            <p:sp>
              <p:nvSpPr>
                <p:cNvPr id="32" name="TextBox 31">
                  <a:extLst>
                    <a:ext uri="{FF2B5EF4-FFF2-40B4-BE49-F238E27FC236}">
                      <a16:creationId xmlns:a16="http://schemas.microsoft.com/office/drawing/2014/main" id="{3D8EB8D8-C08B-B344-B328-57AB055ACF39}"/>
                    </a:ext>
                  </a:extLst>
                </p:cNvPr>
                <p:cNvSpPr txBox="1">
                  <a:spLocks noRot="1" noChangeAspect="1" noMove="1" noResize="1" noEditPoints="1" noAdjustHandles="1" noChangeArrowheads="1" noChangeShapeType="1" noTextEdit="1"/>
                </p:cNvSpPr>
                <p:nvPr/>
              </p:nvSpPr>
              <p:spPr>
                <a:xfrm>
                  <a:off x="3521733" y="8786258"/>
                  <a:ext cx="2295052" cy="222686"/>
                </a:xfrm>
                <a:prstGeom prst="roundRect">
                  <a:avLst/>
                </a:prstGeom>
                <a:blipFill>
                  <a:blip r:embed="rId9"/>
                  <a:stretch>
                    <a:fillRect l="-2210" b="-10526"/>
                  </a:stretch>
                </a:blipFill>
                <a:ln w="12700" cap="flat" cmpd="sng" algn="ctr">
                  <a:solidFill>
                    <a:schemeClr val="tx1"/>
                  </a:solidFill>
                  <a:prstDash val="solid"/>
                  <a:round/>
                  <a:headEnd type="none" w="med" len="med"/>
                  <a:tailEnd type="none" w="med" len="med"/>
                </a:ln>
              </p:spPr>
              <p:txBody>
                <a:bodyPr/>
                <a:lstStyle/>
                <a:p>
                  <a:r>
                    <a:rPr lang="en-GB">
                      <a:noFill/>
                    </a:rPr>
                    <a:t> </a:t>
                  </a:r>
                </a:p>
              </p:txBody>
            </p:sp>
          </mc:Fallback>
        </mc:AlternateContent>
      </p:grpSp>
      <p:cxnSp>
        <p:nvCxnSpPr>
          <p:cNvPr id="33" name="Straight Arrow Connector 32">
            <a:extLst>
              <a:ext uri="{FF2B5EF4-FFF2-40B4-BE49-F238E27FC236}">
                <a16:creationId xmlns:a16="http://schemas.microsoft.com/office/drawing/2014/main" id="{E4400147-36E6-8F44-ACCC-79264F1F45B6}"/>
              </a:ext>
            </a:extLst>
          </p:cNvPr>
          <p:cNvCxnSpPr>
            <a:cxnSpLocks/>
            <a:stCxn id="32" idx="0"/>
            <a:endCxn id="27" idx="2"/>
          </p:cNvCxnSpPr>
          <p:nvPr/>
        </p:nvCxnSpPr>
        <p:spPr>
          <a:xfrm flipH="1" flipV="1">
            <a:off x="7788135" y="3438763"/>
            <a:ext cx="823534" cy="1030995"/>
          </a:xfrm>
          <a:prstGeom prst="straightConnector1">
            <a:avLst/>
          </a:prstGeom>
          <a:ln w="28575">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A9A970A-CD7B-2D45-BBAB-B498F7E7D0E1}"/>
              </a:ext>
            </a:extLst>
          </p:cNvPr>
          <p:cNvSpPr txBox="1"/>
          <p:nvPr/>
        </p:nvSpPr>
        <p:spPr>
          <a:xfrm>
            <a:off x="9932524" y="2323947"/>
            <a:ext cx="445956" cy="276999"/>
          </a:xfrm>
          <a:prstGeom prst="rect">
            <a:avLst/>
          </a:prstGeom>
          <a:noFill/>
        </p:spPr>
        <p:txBody>
          <a:bodyPr wrap="none" rtlCol="0">
            <a:spAutoFit/>
          </a:bodyPr>
          <a:lstStyle/>
          <a:p>
            <a:r>
              <a:rPr lang="en-GB" sz="1200" i="1" dirty="0"/>
              <a:t>root</a:t>
            </a:r>
          </a:p>
        </p:txBody>
      </p:sp>
      <p:cxnSp>
        <p:nvCxnSpPr>
          <p:cNvPr id="37" name="Straight Arrow Connector 36">
            <a:extLst>
              <a:ext uri="{FF2B5EF4-FFF2-40B4-BE49-F238E27FC236}">
                <a16:creationId xmlns:a16="http://schemas.microsoft.com/office/drawing/2014/main" id="{C3FE156A-890F-4A41-A224-0DC44D16B961}"/>
              </a:ext>
            </a:extLst>
          </p:cNvPr>
          <p:cNvCxnSpPr>
            <a:cxnSpLocks/>
            <a:endCxn id="32" idx="0"/>
          </p:cNvCxnSpPr>
          <p:nvPr/>
        </p:nvCxnSpPr>
        <p:spPr>
          <a:xfrm flipV="1">
            <a:off x="8611669" y="4469758"/>
            <a:ext cx="0" cy="1205828"/>
          </a:xfrm>
          <a:prstGeom prst="straightConnector1">
            <a:avLst/>
          </a:prstGeom>
          <a:ln w="28575">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8FBE893-1673-4645-8201-0E69D7DDB258}"/>
                  </a:ext>
                </a:extLst>
              </p:cNvPr>
              <p:cNvSpPr/>
              <p:nvPr/>
            </p:nvSpPr>
            <p:spPr>
              <a:xfrm>
                <a:off x="6282011" y="3141064"/>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tx1">
                                  <a:lumMod val="60000"/>
                                  <a:lumOff val="40000"/>
                                </a:schemeClr>
                              </a:solidFill>
                              <a:latin typeface="Cambria Math" panose="02040503050406030204" pitchFamily="18" charset="0"/>
                            </a:rPr>
                          </m:ctrlPr>
                        </m:sSubPr>
                        <m:e>
                          <m:r>
                            <a:rPr lang="en-GB" b="1" i="1" dirty="0">
                              <a:solidFill>
                                <a:schemeClr val="tx1">
                                  <a:lumMod val="60000"/>
                                  <a:lumOff val="40000"/>
                                </a:schemeClr>
                              </a:solidFill>
                              <a:latin typeface="Cambria Math" panose="02040503050406030204" pitchFamily="18" charset="0"/>
                            </a:rPr>
                            <m:t>𝑪</m:t>
                          </m:r>
                        </m:e>
                        <m:sub>
                          <m:r>
                            <a:rPr lang="de-DE" b="0" i="1" dirty="0" smtClean="0">
                              <a:solidFill>
                                <a:schemeClr val="tx1">
                                  <a:lumMod val="60000"/>
                                  <a:lumOff val="40000"/>
                                </a:schemeClr>
                              </a:solidFill>
                              <a:latin typeface="Cambria Math" panose="02040503050406030204" pitchFamily="18" charset="0"/>
                            </a:rPr>
                            <m:t>2</m:t>
                          </m:r>
                        </m:sub>
                      </m:sSub>
                    </m:oMath>
                  </m:oMathPara>
                </a14:m>
                <a:endParaRPr lang="en-GB" dirty="0">
                  <a:solidFill>
                    <a:schemeClr val="tx1">
                      <a:lumMod val="60000"/>
                      <a:lumOff val="40000"/>
                    </a:schemeClr>
                  </a:solidFill>
                </a:endParaRPr>
              </a:p>
            </p:txBody>
          </p:sp>
        </mc:Choice>
        <mc:Fallback xmlns="">
          <p:sp>
            <p:nvSpPr>
              <p:cNvPr id="38" name="Rectangle 37">
                <a:extLst>
                  <a:ext uri="{FF2B5EF4-FFF2-40B4-BE49-F238E27FC236}">
                    <a16:creationId xmlns:a16="http://schemas.microsoft.com/office/drawing/2014/main" id="{E8FBE893-1673-4645-8201-0E69D7DDB258}"/>
                  </a:ext>
                </a:extLst>
              </p:cNvPr>
              <p:cNvSpPr>
                <a:spLocks noRot="1" noChangeAspect="1" noMove="1" noResize="1" noEditPoints="1" noAdjustHandles="1" noChangeArrowheads="1" noChangeShapeType="1" noTextEdit="1"/>
              </p:cNvSpPr>
              <p:nvPr/>
            </p:nvSpPr>
            <p:spPr>
              <a:xfrm>
                <a:off x="6282011" y="3141064"/>
                <a:ext cx="489173"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ADED278D-5B7E-FF40-9348-724719F9816A}"/>
                  </a:ext>
                </a:extLst>
              </p:cNvPr>
              <p:cNvSpPr/>
              <p:nvPr/>
            </p:nvSpPr>
            <p:spPr>
              <a:xfrm>
                <a:off x="9687937" y="4396435"/>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rgbClr val="7030A0"/>
                              </a:solidFill>
                              <a:latin typeface="Cambria Math" panose="02040503050406030204" pitchFamily="18" charset="0"/>
                            </a:rPr>
                          </m:ctrlPr>
                        </m:sSubPr>
                        <m:e>
                          <m:r>
                            <a:rPr lang="en-GB" b="1" i="1" dirty="0">
                              <a:solidFill>
                                <a:srgbClr val="7030A0"/>
                              </a:solidFill>
                              <a:latin typeface="Cambria Math" panose="02040503050406030204" pitchFamily="18" charset="0"/>
                            </a:rPr>
                            <m:t>𝑪</m:t>
                          </m:r>
                        </m:e>
                        <m:sub>
                          <m:r>
                            <a:rPr lang="de-DE" b="0" i="1" dirty="0" smtClean="0">
                              <a:solidFill>
                                <a:srgbClr val="7030A0"/>
                              </a:solidFill>
                              <a:latin typeface="Cambria Math" panose="02040503050406030204" pitchFamily="18" charset="0"/>
                            </a:rPr>
                            <m:t>3</m:t>
                          </m:r>
                        </m:sub>
                      </m:sSub>
                    </m:oMath>
                  </m:oMathPara>
                </a14:m>
                <a:endParaRPr lang="en-GB" dirty="0">
                  <a:solidFill>
                    <a:srgbClr val="7030A0"/>
                  </a:solidFill>
                </a:endParaRPr>
              </a:p>
            </p:txBody>
          </p:sp>
        </mc:Choice>
        <mc:Fallback xmlns="">
          <p:sp>
            <p:nvSpPr>
              <p:cNvPr id="39" name="Rectangle 38">
                <a:extLst>
                  <a:ext uri="{FF2B5EF4-FFF2-40B4-BE49-F238E27FC236}">
                    <a16:creationId xmlns:a16="http://schemas.microsoft.com/office/drawing/2014/main" id="{ADED278D-5B7E-FF40-9348-724719F9816A}"/>
                  </a:ext>
                </a:extLst>
              </p:cNvPr>
              <p:cNvSpPr>
                <a:spLocks noRot="1" noChangeAspect="1" noMove="1" noResize="1" noEditPoints="1" noAdjustHandles="1" noChangeArrowheads="1" noChangeShapeType="1" noTextEdit="1"/>
              </p:cNvSpPr>
              <p:nvPr/>
            </p:nvSpPr>
            <p:spPr>
              <a:xfrm>
                <a:off x="9687937" y="4396435"/>
                <a:ext cx="489173" cy="369332"/>
              </a:xfrm>
              <a:prstGeom prst="rect">
                <a:avLst/>
              </a:prstGeom>
              <a:blipFill>
                <a:blip r:embed="rId11"/>
                <a:stretch>
                  <a:fillRect/>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A1ECD311-F436-3D4C-6AC0-E1AEF6097334}"/>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3DB36D36-927D-9A89-0BDE-F2C080716B93}"/>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B4FCB7F1-6ADE-2945-A9ED-CD948D4F8ED6}"/>
              </a:ext>
            </a:extLst>
          </p:cNvPr>
          <p:cNvSpPr>
            <a:spLocks noGrp="1"/>
          </p:cNvSpPr>
          <p:nvPr>
            <p:ph type="sldNum" sz="quarter" idx="11"/>
          </p:nvPr>
        </p:nvSpPr>
        <p:spPr/>
        <p:txBody>
          <a:bodyPr/>
          <a:lstStyle/>
          <a:p>
            <a:fld id="{EB1502E6-D9AE-3544-B6D5-378AAA0B915F}" type="slidenum">
              <a:rPr lang="de-DE" altLang="de-DE" smtClean="0"/>
              <a:pPr/>
              <a:t>44</a:t>
            </a:fld>
            <a:endParaRPr lang="de-DE" altLang="de-DE" dirty="0"/>
          </a:p>
        </p:txBody>
      </p:sp>
    </p:spTree>
    <p:extLst>
      <p:ext uri="{BB962C8B-B14F-4D97-AF65-F5344CB8AC3E}">
        <p14:creationId xmlns:p14="http://schemas.microsoft.com/office/powerpoint/2010/main" val="1065203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66AFFB-1AED-A3FE-01AC-54B9C07C80DC}"/>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2BF2E3E2-1DE0-9D41-BA51-BD40CE614391}"/>
              </a:ext>
            </a:extLst>
          </p:cNvPr>
          <p:cNvSpPr>
            <a:spLocks noGrp="1"/>
          </p:cNvSpPr>
          <p:nvPr>
            <p:ph type="title"/>
          </p:nvPr>
        </p:nvSpPr>
        <p:spPr/>
        <p:txBody>
          <a:bodyPr/>
          <a:lstStyle/>
          <a:p>
            <a:pPr algn="l"/>
            <a:r>
              <a:rPr lang="en-GB" dirty="0"/>
              <a:t>Minimisation: Example Continued</a:t>
            </a:r>
          </a:p>
        </p:txBody>
      </p:sp>
      <mc:AlternateContent xmlns:mc="http://schemas.openxmlformats.org/markup-compatibility/2006" xmlns:a14="http://schemas.microsoft.com/office/drawing/2010/main">
        <mc:Choice Requires="a14">
          <p:sp>
            <p:nvSpPr>
              <p:cNvPr id="319" name="Content Placeholder 318">
                <a:extLst>
                  <a:ext uri="{FF2B5EF4-FFF2-40B4-BE49-F238E27FC236}">
                    <a16:creationId xmlns:a16="http://schemas.microsoft.com/office/drawing/2014/main" id="{A573926C-AC1C-C244-8B6E-E2CD3E81DF7F}"/>
                  </a:ext>
                </a:extLst>
              </p:cNvPr>
              <p:cNvSpPr>
                <a:spLocks noGrp="1"/>
              </p:cNvSpPr>
              <p:nvPr>
                <p:ph type="body" sz="quarter" idx="13"/>
              </p:nvPr>
            </p:nvSpPr>
            <p:spPr>
              <a:xfrm>
                <a:off x="623393" y="1332842"/>
                <a:ext cx="7243796" cy="3358103"/>
              </a:xfrm>
            </p:spPr>
            <p:txBody>
              <a:bodyPr>
                <a:normAutofit lnSpcReduction="10000"/>
              </a:bodyPr>
              <a:lstStyle/>
              <a:p>
                <a:r>
                  <a:rPr lang="en-GB" dirty="0"/>
                  <a:t>Resulting FO jtree </a:t>
                </a:r>
                <a14:m>
                  <m:oMath xmlns:m="http://schemas.openxmlformats.org/officeDocument/2006/math">
                    <m:r>
                      <a:rPr lang="en-GB" i="1" dirty="0" smtClean="0">
                        <a:latin typeface="Cambria Math" panose="02040503050406030204" pitchFamily="18" charset="0"/>
                      </a:rPr>
                      <m:t>𝐽</m:t>
                    </m:r>
                  </m:oMath>
                </a14:m>
                <a:r>
                  <a:rPr lang="en-GB" dirty="0"/>
                  <a:t> from FO dtree </a:t>
                </a:r>
                <a14:m>
                  <m:oMath xmlns:m="http://schemas.openxmlformats.org/officeDocument/2006/math">
                    <m:r>
                      <a:rPr lang="en-GB" i="1" dirty="0" smtClean="0">
                        <a:latin typeface="Cambria Math" panose="02040503050406030204" pitchFamily="18" charset="0"/>
                      </a:rPr>
                      <m:t>𝑇</m:t>
                    </m:r>
                  </m:oMath>
                </a14:m>
                <a:r>
                  <a:rPr lang="en-GB" dirty="0"/>
                  <a:t> given model </a:t>
                </a:r>
                <a14:m>
                  <m:oMath xmlns:m="http://schemas.openxmlformats.org/officeDocument/2006/math">
                    <m:r>
                      <a:rPr lang="en-GB" i="1" dirty="0" smtClean="0">
                        <a:latin typeface="Cambria Math" panose="02040503050406030204" pitchFamily="18" charset="0"/>
                      </a:rPr>
                      <m:t>𝐺</m:t>
                    </m:r>
                  </m:oMath>
                </a14:m>
                <a:endParaRPr lang="en-GB" dirty="0"/>
              </a:p>
              <a:p>
                <a:pPr lvl="1"/>
                <a:r>
                  <a:rPr lang="en-GB" dirty="0"/>
                  <a:t>If we had started merging from leaf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3</m:t>
                        </m:r>
                      </m:sub>
                    </m:sSub>
                  </m:oMath>
                </a14:m>
                <a:r>
                  <a:rPr lang="en-GB" dirty="0"/>
                  <a:t> inbound before merging from leaf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2</m:t>
                        </m:r>
                      </m:sub>
                    </m:sSub>
                  </m:oMath>
                </a14:m>
                <a:r>
                  <a:rPr lang="en-GB" dirty="0"/>
                  <a: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and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would be switched</a:t>
                </a:r>
              </a:p>
              <a:p>
                <a:pPr lvl="1"/>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𝑔</m:t>
                        </m:r>
                      </m:e>
                      <m:sub>
                        <m:r>
                          <a:rPr lang="de-DE" b="0" i="1" smtClean="0">
                            <a:latin typeface="Cambria Math" panose="02040503050406030204" pitchFamily="18" charset="0"/>
                          </a:rPr>
                          <m:t>0</m:t>
                        </m:r>
                      </m:sub>
                    </m:sSub>
                  </m:oMath>
                </a14:m>
                <a:r>
                  <a:rPr lang="en-GB" dirty="0"/>
                  <a:t> could have made one of the other parclusters if we had started merging from leaf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2</m:t>
                        </m:r>
                      </m:sub>
                    </m:sSub>
                  </m:oMath>
                </a14:m>
                <a:r>
                  <a:rPr lang="en-GB" dirty="0"/>
                  <a:t> or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3</m:t>
                        </m:r>
                      </m:sub>
                    </m:sSub>
                  </m:oMath>
                </a14:m>
                <a:r>
                  <a:rPr lang="en-GB" dirty="0"/>
                  <a:t> before merging from leaf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0</m:t>
                        </m:r>
                      </m:sub>
                    </m:sSub>
                  </m:oMath>
                </a14:m>
                <a:r>
                  <a:rPr lang="en-GB" dirty="0"/>
                  <a:t> or by starting at leaf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b="0" i="1" smtClean="0">
                            <a:latin typeface="Cambria Math" panose="02040503050406030204" pitchFamily="18" charset="0"/>
                          </a:rPr>
                          <m:t>0</m:t>
                        </m:r>
                      </m:sub>
                    </m:sSub>
                  </m:oMath>
                </a14:m>
                <a:r>
                  <a:rPr lang="en-GB" dirty="0"/>
                  <a:t> and then merging from leaf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2</m:t>
                        </m:r>
                      </m:sub>
                    </m:sSub>
                  </m:oMath>
                </a14:m>
                <a:r>
                  <a:rPr lang="en-GB" dirty="0"/>
                  <a:t> or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3</m:t>
                        </m:r>
                      </m:sub>
                    </m:sSub>
                  </m:oMath>
                </a14:m>
                <a:endParaRPr lang="en-GB" dirty="0"/>
              </a:p>
              <a:p>
                <a:pPr lvl="2"/>
                <a:endParaRPr lang="en-GB" dirty="0"/>
              </a:p>
            </p:txBody>
          </p:sp>
        </mc:Choice>
        <mc:Fallback xmlns="">
          <p:sp>
            <p:nvSpPr>
              <p:cNvPr id="319" name="Content Placeholder 318">
                <a:extLst>
                  <a:ext uri="{FF2B5EF4-FFF2-40B4-BE49-F238E27FC236}">
                    <a16:creationId xmlns:a16="http://schemas.microsoft.com/office/drawing/2014/main" id="{A573926C-AC1C-C244-8B6E-E2CD3E81DF7F}"/>
                  </a:ext>
                </a:extLst>
              </p:cNvPr>
              <p:cNvSpPr>
                <a:spLocks noGrp="1" noRot="1" noChangeAspect="1" noMove="1" noResize="1" noEditPoints="1" noAdjustHandles="1" noChangeArrowheads="1" noChangeShapeType="1" noTextEdit="1"/>
              </p:cNvSpPr>
              <p:nvPr>
                <p:ph type="body" sz="quarter" idx="13"/>
              </p:nvPr>
            </p:nvSpPr>
            <p:spPr>
              <a:xfrm>
                <a:off x="623393" y="1332842"/>
                <a:ext cx="7243796" cy="3358103"/>
              </a:xfrm>
              <a:blipFill>
                <a:blip r:embed="rId2"/>
                <a:stretch>
                  <a:fillRect l="-2797" t="-4151" r="-1224"/>
                </a:stretch>
              </a:blipFill>
            </p:spPr>
            <p:txBody>
              <a:bodyPr/>
              <a:lstStyle/>
              <a:p>
                <a:r>
                  <a:rPr lang="en-DE">
                    <a:noFill/>
                  </a:rPr>
                  <a:t> </a:t>
                </a:r>
              </a:p>
            </p:txBody>
          </p:sp>
        </mc:Fallback>
      </mc:AlternateContent>
      <p:grpSp>
        <p:nvGrpSpPr>
          <p:cNvPr id="121" name="Group 120">
            <a:extLst>
              <a:ext uri="{FF2B5EF4-FFF2-40B4-BE49-F238E27FC236}">
                <a16:creationId xmlns:a16="http://schemas.microsoft.com/office/drawing/2014/main" id="{0FC6CEBD-9700-5440-8AB2-8AE021D8071B}"/>
              </a:ext>
            </a:extLst>
          </p:cNvPr>
          <p:cNvGrpSpPr/>
          <p:nvPr/>
        </p:nvGrpSpPr>
        <p:grpSpPr>
          <a:xfrm>
            <a:off x="7048506" y="2406746"/>
            <a:ext cx="4820224" cy="3502517"/>
            <a:chOff x="7048506" y="2406746"/>
            <a:chExt cx="4820224" cy="3502517"/>
          </a:xfrm>
        </p:grpSpPr>
        <p:sp>
          <p:nvSpPr>
            <p:cNvPr id="122" name="TextBox 121">
              <a:extLst>
                <a:ext uri="{FF2B5EF4-FFF2-40B4-BE49-F238E27FC236}">
                  <a16:creationId xmlns:a16="http://schemas.microsoft.com/office/drawing/2014/main" id="{847B6673-3116-024C-BF31-3FB8D2A208CC}"/>
                </a:ext>
              </a:extLst>
            </p:cNvPr>
            <p:cNvSpPr txBox="1"/>
            <p:nvPr/>
          </p:nvSpPr>
          <p:spPr>
            <a:xfrm>
              <a:off x="9950409" y="2406746"/>
              <a:ext cx="445956" cy="276999"/>
            </a:xfrm>
            <a:prstGeom prst="rect">
              <a:avLst/>
            </a:prstGeom>
            <a:noFill/>
          </p:spPr>
          <p:txBody>
            <a:bodyPr wrap="none" rtlCol="0">
              <a:spAutoFit/>
            </a:bodyPr>
            <a:lstStyle/>
            <a:p>
              <a:r>
                <a:rPr lang="en-GB" sz="1200" i="1" dirty="0"/>
                <a:t>root</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8239C235-3183-7947-81BE-7FBA49A8D824}"/>
                    </a:ext>
                  </a:extLst>
                </p:cNvPr>
                <p:cNvSpPr/>
                <p:nvPr/>
              </p:nvSpPr>
              <p:spPr>
                <a:xfrm>
                  <a:off x="11068193" y="5536902"/>
                  <a:ext cx="472758"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1</m:t>
                            </m:r>
                          </m:sub>
                        </m:sSub>
                      </m:oMath>
                    </m:oMathPara>
                  </a14:m>
                  <a:endParaRPr lang="en-GB" sz="1798" dirty="0"/>
                </a:p>
              </p:txBody>
            </p:sp>
          </mc:Choice>
          <mc:Fallback xmlns="">
            <p:sp>
              <p:nvSpPr>
                <p:cNvPr id="451" name="Rectangle 450">
                  <a:extLst>
                    <a:ext uri="{FF2B5EF4-FFF2-40B4-BE49-F238E27FC236}">
                      <a16:creationId xmlns:a16="http://schemas.microsoft.com/office/drawing/2014/main" id="{4D381877-8A70-5144-A592-522BFA26AA11}"/>
                    </a:ext>
                  </a:extLst>
                </p:cNvPr>
                <p:cNvSpPr>
                  <a:spLocks noRot="1" noChangeAspect="1" noMove="1" noResize="1" noEditPoints="1" noAdjustHandles="1" noChangeArrowheads="1" noChangeShapeType="1" noTextEdit="1"/>
                </p:cNvSpPr>
                <p:nvPr/>
              </p:nvSpPr>
              <p:spPr>
                <a:xfrm>
                  <a:off x="11068193" y="5536902"/>
                  <a:ext cx="472758" cy="369012"/>
                </a:xfrm>
                <a:prstGeom prst="rect">
                  <a:avLst/>
                </a:prstGeom>
                <a:blipFill>
                  <a:blip r:embed="rId4"/>
                  <a:stretch>
                    <a:fillRect b="-6667"/>
                  </a:stretch>
                </a:blipFill>
              </p:spPr>
              <p:txBody>
                <a:bodyPr/>
                <a:lstStyle/>
                <a:p>
                  <a:r>
                    <a:rPr lang="en-GB">
                      <a:noFill/>
                    </a:rPr>
                    <a:t> </a:t>
                  </a:r>
                </a:p>
              </p:txBody>
            </p:sp>
          </mc:Fallback>
        </mc:AlternateContent>
        <p:cxnSp>
          <p:nvCxnSpPr>
            <p:cNvPr id="124" name="Straight Connector 123">
              <a:extLst>
                <a:ext uri="{FF2B5EF4-FFF2-40B4-BE49-F238E27FC236}">
                  <a16:creationId xmlns:a16="http://schemas.microsoft.com/office/drawing/2014/main" id="{08881CE8-C3D5-2040-8D88-A3FD106C41AC}"/>
                </a:ext>
              </a:extLst>
            </p:cNvPr>
            <p:cNvCxnSpPr>
              <a:cxnSpLocks/>
              <a:stCxn id="173" idx="0"/>
              <a:endCxn id="132" idx="5"/>
            </p:cNvCxnSpPr>
            <p:nvPr/>
          </p:nvCxnSpPr>
          <p:spPr>
            <a:xfrm flipH="1" flipV="1">
              <a:off x="8490339" y="3947076"/>
              <a:ext cx="524137" cy="34978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0FB8F25-89D5-5D42-B819-B6D6BA27DD8F}"/>
                </a:ext>
              </a:extLst>
            </p:cNvPr>
            <p:cNvCxnSpPr>
              <a:cxnSpLocks/>
              <a:stCxn id="123" idx="0"/>
              <a:endCxn id="134" idx="4"/>
            </p:cNvCxnSpPr>
            <p:nvPr/>
          </p:nvCxnSpPr>
          <p:spPr>
            <a:xfrm flipV="1">
              <a:off x="11304572" y="5202013"/>
              <a:ext cx="1" cy="33488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D082730-E813-2F44-8AB7-704A3EBBF713}"/>
                </a:ext>
              </a:extLst>
            </p:cNvPr>
            <p:cNvCxnSpPr>
              <a:cxnSpLocks/>
              <a:stCxn id="134" idx="0"/>
              <a:endCxn id="137" idx="4"/>
            </p:cNvCxnSpPr>
            <p:nvPr/>
          </p:nvCxnSpPr>
          <p:spPr>
            <a:xfrm flipH="1" flipV="1">
              <a:off x="11304572" y="4795997"/>
              <a:ext cx="1" cy="33409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23744AF-0A29-CC4A-B454-7FE70F89487D}"/>
                </a:ext>
              </a:extLst>
            </p:cNvPr>
            <p:cNvCxnSpPr>
              <a:cxnSpLocks/>
              <a:stCxn id="135" idx="0"/>
              <a:endCxn id="131" idx="5"/>
            </p:cNvCxnSpPr>
            <p:nvPr/>
          </p:nvCxnSpPr>
          <p:spPr>
            <a:xfrm flipH="1" flipV="1">
              <a:off x="10203511" y="2703496"/>
              <a:ext cx="1101061" cy="34527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23B9CC0-4A60-A848-BED9-683853396FB7}"/>
                </a:ext>
              </a:extLst>
            </p:cNvPr>
            <p:cNvCxnSpPr>
              <a:cxnSpLocks/>
              <a:stCxn id="139" idx="0"/>
              <a:endCxn id="131" idx="3"/>
            </p:cNvCxnSpPr>
            <p:nvPr/>
          </p:nvCxnSpPr>
          <p:spPr>
            <a:xfrm flipV="1">
              <a:off x="8464909" y="2703496"/>
              <a:ext cx="1687743" cy="345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C4929755-9A73-D14C-A562-BE1924565E87}"/>
                    </a:ext>
                  </a:extLst>
                </p:cNvPr>
                <p:cNvSpPr/>
                <p:nvPr/>
              </p:nvSpPr>
              <p:spPr>
                <a:xfrm>
                  <a:off x="9921979" y="553690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0</m:t>
                            </m:r>
                          </m:sub>
                        </m:sSub>
                      </m:oMath>
                    </m:oMathPara>
                  </a14:m>
                  <a:endParaRPr lang="en-GB" sz="1798" dirty="0"/>
                </a:p>
              </p:txBody>
            </p:sp>
          </mc:Choice>
          <mc:Fallback xmlns="">
            <p:sp>
              <p:nvSpPr>
                <p:cNvPr id="457" name="Rectangle 456">
                  <a:extLst>
                    <a:ext uri="{FF2B5EF4-FFF2-40B4-BE49-F238E27FC236}">
                      <a16:creationId xmlns:a16="http://schemas.microsoft.com/office/drawing/2014/main" id="{7289699E-D708-F343-9672-4B5685B35165}"/>
                    </a:ext>
                  </a:extLst>
                </p:cNvPr>
                <p:cNvSpPr>
                  <a:spLocks noRot="1" noChangeAspect="1" noMove="1" noResize="1" noEditPoints="1" noAdjustHandles="1" noChangeArrowheads="1" noChangeShapeType="1" noTextEdit="1"/>
                </p:cNvSpPr>
                <p:nvPr/>
              </p:nvSpPr>
              <p:spPr>
                <a:xfrm>
                  <a:off x="9921979" y="5536902"/>
                  <a:ext cx="478080" cy="369012"/>
                </a:xfrm>
                <a:prstGeom prst="rect">
                  <a:avLst/>
                </a:prstGeom>
                <a:blipFill>
                  <a:blip r:embed="rId5"/>
                  <a:stretch>
                    <a:fillRect b="-6667"/>
                  </a:stretch>
                </a:blipFill>
              </p:spPr>
              <p:txBody>
                <a:bodyPr/>
                <a:lstStyle/>
                <a:p>
                  <a:r>
                    <a:rPr lang="en-GB">
                      <a:noFill/>
                    </a:rPr>
                    <a:t> </a:t>
                  </a:r>
                </a:p>
              </p:txBody>
            </p:sp>
          </mc:Fallback>
        </mc:AlternateContent>
        <p:cxnSp>
          <p:nvCxnSpPr>
            <p:cNvPr id="130" name="Straight Connector 129">
              <a:extLst>
                <a:ext uri="{FF2B5EF4-FFF2-40B4-BE49-F238E27FC236}">
                  <a16:creationId xmlns:a16="http://schemas.microsoft.com/office/drawing/2014/main" id="{216462A2-3CEF-8748-B369-FC3566E1CD55}"/>
                </a:ext>
              </a:extLst>
            </p:cNvPr>
            <p:cNvCxnSpPr>
              <a:cxnSpLocks/>
              <a:stCxn id="129" idx="0"/>
              <a:endCxn id="131" idx="4"/>
            </p:cNvCxnSpPr>
            <p:nvPr/>
          </p:nvCxnSpPr>
          <p:spPr>
            <a:xfrm flipV="1">
              <a:off x="10161019" y="2714029"/>
              <a:ext cx="17063" cy="28228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6A924046-5FE6-414B-AC63-573F34F85A45}"/>
                </a:ext>
              </a:extLst>
            </p:cNvPr>
            <p:cNvSpPr/>
            <p:nvPr/>
          </p:nvSpPr>
          <p:spPr>
            <a:xfrm>
              <a:off x="10142119" y="264210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32" name="Oval 131">
              <a:extLst>
                <a:ext uri="{FF2B5EF4-FFF2-40B4-BE49-F238E27FC236}">
                  <a16:creationId xmlns:a16="http://schemas.microsoft.com/office/drawing/2014/main" id="{D4CBE940-2123-A94F-8241-CDDFD9620111}"/>
                </a:ext>
              </a:extLst>
            </p:cNvPr>
            <p:cNvSpPr/>
            <p:nvPr/>
          </p:nvSpPr>
          <p:spPr>
            <a:xfrm>
              <a:off x="8428947" y="388568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33" name="Oval 132">
              <a:extLst>
                <a:ext uri="{FF2B5EF4-FFF2-40B4-BE49-F238E27FC236}">
                  <a16:creationId xmlns:a16="http://schemas.microsoft.com/office/drawing/2014/main" id="{D7F3D1B8-6EA1-9946-927E-9D47BF1829C5}"/>
                </a:ext>
              </a:extLst>
            </p:cNvPr>
            <p:cNvSpPr/>
            <p:nvPr/>
          </p:nvSpPr>
          <p:spPr>
            <a:xfrm>
              <a:off x="11268610" y="3885684"/>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p:sp>
          <p:nvSpPr>
            <p:cNvPr id="134" name="Oval 133">
              <a:extLst>
                <a:ext uri="{FF2B5EF4-FFF2-40B4-BE49-F238E27FC236}">
                  <a16:creationId xmlns:a16="http://schemas.microsoft.com/office/drawing/2014/main" id="{BB416C40-FC5F-594D-B9E0-96BC35DF405D}"/>
                </a:ext>
              </a:extLst>
            </p:cNvPr>
            <p:cNvSpPr/>
            <p:nvPr/>
          </p:nvSpPr>
          <p:spPr>
            <a:xfrm>
              <a:off x="11268610" y="5130088"/>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1A737A35-52D3-714B-8060-4176452321AC}"/>
                    </a:ext>
                  </a:extLst>
                </p:cNvPr>
                <p:cNvSpPr txBox="1">
                  <a:spLocks noChangeAspect="1"/>
                </p:cNvSpPr>
                <p:nvPr/>
              </p:nvSpPr>
              <p:spPr>
                <a:xfrm>
                  <a:off x="11052572" y="3048773"/>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𝑑</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3" name="TextBox 462">
                  <a:extLst>
                    <a:ext uri="{FF2B5EF4-FFF2-40B4-BE49-F238E27FC236}">
                      <a16:creationId xmlns:a16="http://schemas.microsoft.com/office/drawing/2014/main" id="{F965ED27-16DE-0C43-9A60-F9906C8580ED}"/>
                    </a:ext>
                  </a:extLst>
                </p:cNvPr>
                <p:cNvSpPr txBox="1">
                  <a:spLocks noRot="1" noChangeAspect="1" noMove="1" noResize="1" noEditPoints="1" noAdjustHandles="1" noChangeArrowheads="1" noChangeShapeType="1" noTextEdit="1"/>
                </p:cNvSpPr>
                <p:nvPr/>
              </p:nvSpPr>
              <p:spPr>
                <a:xfrm>
                  <a:off x="11052572" y="3048773"/>
                  <a:ext cx="504000" cy="504000"/>
                </a:xfrm>
                <a:prstGeom prst="ellipse">
                  <a:avLst/>
                </a:prstGeom>
                <a:blipFill>
                  <a:blip r:embed="rId6"/>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Rectangle 135">
                  <a:extLst>
                    <a:ext uri="{FF2B5EF4-FFF2-40B4-BE49-F238E27FC236}">
                      <a16:creationId xmlns:a16="http://schemas.microsoft.com/office/drawing/2014/main" id="{23EB173A-46C4-5C4B-900B-138662AF401F}"/>
                    </a:ext>
                  </a:extLst>
                </p:cNvPr>
                <p:cNvSpPr/>
                <p:nvPr/>
              </p:nvSpPr>
              <p:spPr>
                <a:xfrm>
                  <a:off x="11484650" y="3162274"/>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𝐷</m:t>
                            </m:r>
                          </m:sub>
                        </m:sSub>
                      </m:oMath>
                    </m:oMathPara>
                  </a14:m>
                  <a:endParaRPr lang="en-GB" sz="1200" dirty="0"/>
                </a:p>
              </p:txBody>
            </p:sp>
          </mc:Choice>
          <mc:Fallback xmlns="">
            <p:sp>
              <p:nvSpPr>
                <p:cNvPr id="464" name="Rectangle 463">
                  <a:extLst>
                    <a:ext uri="{FF2B5EF4-FFF2-40B4-BE49-F238E27FC236}">
                      <a16:creationId xmlns:a16="http://schemas.microsoft.com/office/drawing/2014/main" id="{608CDF8E-6B55-6440-9399-24907A4BFA33}"/>
                    </a:ext>
                  </a:extLst>
                </p:cNvPr>
                <p:cNvSpPr>
                  <a:spLocks noRot="1" noChangeAspect="1" noMove="1" noResize="1" noEditPoints="1" noAdjustHandles="1" noChangeArrowheads="1" noChangeShapeType="1" noTextEdit="1"/>
                </p:cNvSpPr>
                <p:nvPr/>
              </p:nvSpPr>
              <p:spPr>
                <a:xfrm>
                  <a:off x="11484650" y="3162274"/>
                  <a:ext cx="384080" cy="27699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A44B359F-0860-AD4A-ACF5-D2AE47E627E3}"/>
                    </a:ext>
                  </a:extLst>
                </p:cNvPr>
                <p:cNvSpPr txBox="1">
                  <a:spLocks/>
                </p:cNvSpPr>
                <p:nvPr/>
              </p:nvSpPr>
              <p:spPr>
                <a:xfrm>
                  <a:off x="11052572" y="4291997"/>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𝑖</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5" name="TextBox 464">
                  <a:extLst>
                    <a:ext uri="{FF2B5EF4-FFF2-40B4-BE49-F238E27FC236}">
                      <a16:creationId xmlns:a16="http://schemas.microsoft.com/office/drawing/2014/main" id="{1EA106DD-90B9-CB4B-94BD-32CDCB8F6DD2}"/>
                    </a:ext>
                  </a:extLst>
                </p:cNvPr>
                <p:cNvSpPr txBox="1">
                  <a:spLocks noRot="1" noChangeAspect="1" noMove="1" noResize="1" noEditPoints="1" noAdjustHandles="1" noChangeArrowheads="1" noChangeShapeType="1" noTextEdit="1"/>
                </p:cNvSpPr>
                <p:nvPr/>
              </p:nvSpPr>
              <p:spPr>
                <a:xfrm>
                  <a:off x="11052572" y="4291997"/>
                  <a:ext cx="504000" cy="504000"/>
                </a:xfrm>
                <a:prstGeom prst="ellipse">
                  <a:avLst/>
                </a:prstGeom>
                <a:blipFill>
                  <a:blip r:embed="rId8"/>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8" name="Rectangle 137">
                  <a:extLst>
                    <a:ext uri="{FF2B5EF4-FFF2-40B4-BE49-F238E27FC236}">
                      <a16:creationId xmlns:a16="http://schemas.microsoft.com/office/drawing/2014/main" id="{74D16E7B-DCB6-D24C-9635-CC477272E4DE}"/>
                    </a:ext>
                  </a:extLst>
                </p:cNvPr>
                <p:cNvSpPr/>
                <p:nvPr/>
              </p:nvSpPr>
              <p:spPr>
                <a:xfrm>
                  <a:off x="11484650" y="4410198"/>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𝐼</m:t>
                            </m:r>
                          </m:sub>
                        </m:sSub>
                      </m:oMath>
                    </m:oMathPara>
                  </a14:m>
                  <a:endParaRPr lang="en-GB" sz="1200" dirty="0"/>
                </a:p>
              </p:txBody>
            </p:sp>
          </mc:Choice>
          <mc:Fallback xmlns="">
            <p:sp>
              <p:nvSpPr>
                <p:cNvPr id="466" name="Rectangle 465">
                  <a:extLst>
                    <a:ext uri="{FF2B5EF4-FFF2-40B4-BE49-F238E27FC236}">
                      <a16:creationId xmlns:a16="http://schemas.microsoft.com/office/drawing/2014/main" id="{B7C39706-C7A8-C340-9936-3843D6EF8A3F}"/>
                    </a:ext>
                  </a:extLst>
                </p:cNvPr>
                <p:cNvSpPr>
                  <a:spLocks noRot="1" noChangeAspect="1" noMove="1" noResize="1" noEditPoints="1" noAdjustHandles="1" noChangeArrowheads="1" noChangeShapeType="1" noTextEdit="1"/>
                </p:cNvSpPr>
                <p:nvPr/>
              </p:nvSpPr>
              <p:spPr>
                <a:xfrm>
                  <a:off x="11484650" y="4410198"/>
                  <a:ext cx="348044"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EBA7D627-413B-EC48-8575-CB8B4260299C}"/>
                    </a:ext>
                  </a:extLst>
                </p:cNvPr>
                <p:cNvSpPr txBox="1">
                  <a:spLocks/>
                </p:cNvSpPr>
                <p:nvPr/>
              </p:nvSpPr>
              <p:spPr>
                <a:xfrm>
                  <a:off x="8212909" y="3048773"/>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𝑥</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467" name="TextBox 466">
                  <a:extLst>
                    <a:ext uri="{FF2B5EF4-FFF2-40B4-BE49-F238E27FC236}">
                      <a16:creationId xmlns:a16="http://schemas.microsoft.com/office/drawing/2014/main" id="{F7A1181A-4124-1F49-9F03-422FAC725A11}"/>
                    </a:ext>
                  </a:extLst>
                </p:cNvPr>
                <p:cNvSpPr txBox="1">
                  <a:spLocks noRot="1" noChangeAspect="1" noMove="1" noResize="1" noEditPoints="1" noAdjustHandles="1" noChangeArrowheads="1" noChangeShapeType="1" noTextEdit="1"/>
                </p:cNvSpPr>
                <p:nvPr/>
              </p:nvSpPr>
              <p:spPr>
                <a:xfrm>
                  <a:off x="8212909" y="3048773"/>
                  <a:ext cx="504000" cy="504000"/>
                </a:xfrm>
                <a:prstGeom prst="ellipse">
                  <a:avLst/>
                </a:prstGeom>
                <a:blipFill>
                  <a:blip r:embed="rId10"/>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78C858D0-CF4B-C249-B447-923CB9E49C48}"/>
                    </a:ext>
                  </a:extLst>
                </p:cNvPr>
                <p:cNvSpPr/>
                <p:nvPr/>
              </p:nvSpPr>
              <p:spPr>
                <a:xfrm>
                  <a:off x="8680948" y="3162274"/>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𝑋</m:t>
                            </m:r>
                          </m:sub>
                        </m:sSub>
                      </m:oMath>
                    </m:oMathPara>
                  </a14:m>
                  <a:endParaRPr lang="en-GB" sz="1200" dirty="0"/>
                </a:p>
              </p:txBody>
            </p:sp>
          </mc:Choice>
          <mc:Fallback xmlns="">
            <p:sp>
              <p:nvSpPr>
                <p:cNvPr id="468" name="Rectangle 467">
                  <a:extLst>
                    <a:ext uri="{FF2B5EF4-FFF2-40B4-BE49-F238E27FC236}">
                      <a16:creationId xmlns:a16="http://schemas.microsoft.com/office/drawing/2014/main" id="{B529696A-5B30-CE46-B2D1-75F1F5E3220C}"/>
                    </a:ext>
                  </a:extLst>
                </p:cNvPr>
                <p:cNvSpPr>
                  <a:spLocks noRot="1" noChangeAspect="1" noMove="1" noResize="1" noEditPoints="1" noAdjustHandles="1" noChangeArrowheads="1" noChangeShapeType="1" noTextEdit="1"/>
                </p:cNvSpPr>
                <p:nvPr/>
              </p:nvSpPr>
              <p:spPr>
                <a:xfrm>
                  <a:off x="8680948" y="3162274"/>
                  <a:ext cx="384080" cy="276999"/>
                </a:xfrm>
                <a:prstGeom prst="rect">
                  <a:avLst/>
                </a:prstGeom>
                <a:blipFill>
                  <a:blip r:embed="rId11"/>
                  <a:stretch>
                    <a:fillRect/>
                  </a:stretch>
                </a:blipFill>
              </p:spPr>
              <p:txBody>
                <a:bodyPr/>
                <a:lstStyle/>
                <a:p>
                  <a:r>
                    <a:rPr lang="en-GB">
                      <a:noFill/>
                    </a:rPr>
                    <a:t> </a:t>
                  </a:r>
                </a:p>
              </p:txBody>
            </p:sp>
          </mc:Fallback>
        </mc:AlternateContent>
        <p:cxnSp>
          <p:nvCxnSpPr>
            <p:cNvPr id="141" name="Straight Connector 140">
              <a:extLst>
                <a:ext uri="{FF2B5EF4-FFF2-40B4-BE49-F238E27FC236}">
                  <a16:creationId xmlns:a16="http://schemas.microsoft.com/office/drawing/2014/main" id="{1A47B435-3EBD-494D-BF65-489852D0E5F6}"/>
                </a:ext>
              </a:extLst>
            </p:cNvPr>
            <p:cNvCxnSpPr>
              <a:cxnSpLocks/>
              <a:stCxn id="168" idx="0"/>
              <a:endCxn id="132" idx="3"/>
            </p:cNvCxnSpPr>
            <p:nvPr/>
          </p:nvCxnSpPr>
          <p:spPr>
            <a:xfrm flipV="1">
              <a:off x="7899515" y="3947076"/>
              <a:ext cx="539965" cy="56582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C2B6DC0-76CD-E94C-93C8-3A6D9E2DC10F}"/>
                </a:ext>
              </a:extLst>
            </p:cNvPr>
            <p:cNvCxnSpPr>
              <a:cxnSpLocks/>
              <a:stCxn id="132" idx="0"/>
              <a:endCxn id="139" idx="4"/>
            </p:cNvCxnSpPr>
            <p:nvPr/>
          </p:nvCxnSpPr>
          <p:spPr>
            <a:xfrm flipH="1" flipV="1">
              <a:off x="8464909" y="3552773"/>
              <a:ext cx="1" cy="332911"/>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4ED0DA95-CBAE-B649-B95B-8A4D50168327}"/>
                    </a:ext>
                  </a:extLst>
                </p:cNvPr>
                <p:cNvSpPr/>
                <p:nvPr/>
              </p:nvSpPr>
              <p:spPr>
                <a:xfrm>
                  <a:off x="8428947" y="3783146"/>
                  <a:ext cx="3654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𝑥</m:t>
                            </m:r>
                          </m:sub>
                        </m:sSub>
                      </m:oMath>
                    </m:oMathPara>
                  </a14:m>
                  <a:endParaRPr lang="en-GB" sz="1200" dirty="0"/>
                </a:p>
              </p:txBody>
            </p:sp>
          </mc:Choice>
          <mc:Fallback xmlns="">
            <p:sp>
              <p:nvSpPr>
                <p:cNvPr id="471" name="Rectangle 470">
                  <a:extLst>
                    <a:ext uri="{FF2B5EF4-FFF2-40B4-BE49-F238E27FC236}">
                      <a16:creationId xmlns:a16="http://schemas.microsoft.com/office/drawing/2014/main" id="{D3008BED-574B-D34A-B7E8-D37AF572365F}"/>
                    </a:ext>
                  </a:extLst>
                </p:cNvPr>
                <p:cNvSpPr>
                  <a:spLocks noRot="1" noChangeAspect="1" noMove="1" noResize="1" noEditPoints="1" noAdjustHandles="1" noChangeArrowheads="1" noChangeShapeType="1" noTextEdit="1"/>
                </p:cNvSpPr>
                <p:nvPr/>
              </p:nvSpPr>
              <p:spPr>
                <a:xfrm>
                  <a:off x="8428947" y="3783146"/>
                  <a:ext cx="365421" cy="276999"/>
                </a:xfrm>
                <a:prstGeom prst="rect">
                  <a:avLst/>
                </a:prstGeom>
                <a:blipFill>
                  <a:blip r:embed="rId12"/>
                  <a:stretch>
                    <a:fillRect/>
                  </a:stretch>
                </a:blipFill>
              </p:spPr>
              <p:txBody>
                <a:bodyPr/>
                <a:lstStyle/>
                <a:p>
                  <a:r>
                    <a:rPr lang="en-GB">
                      <a:noFill/>
                    </a:rPr>
                    <a:t> </a:t>
                  </a:r>
                </a:p>
              </p:txBody>
            </p:sp>
          </mc:Fallback>
        </mc:AlternateContent>
        <p:cxnSp>
          <p:nvCxnSpPr>
            <p:cNvPr id="144" name="Straight Connector 143">
              <a:extLst>
                <a:ext uri="{FF2B5EF4-FFF2-40B4-BE49-F238E27FC236}">
                  <a16:creationId xmlns:a16="http://schemas.microsoft.com/office/drawing/2014/main" id="{A762FA5E-5765-3D43-A9F7-79ADC5723771}"/>
                </a:ext>
              </a:extLst>
            </p:cNvPr>
            <p:cNvCxnSpPr>
              <a:cxnSpLocks/>
              <a:stCxn id="137" idx="0"/>
              <a:endCxn id="133" idx="4"/>
            </p:cNvCxnSpPr>
            <p:nvPr/>
          </p:nvCxnSpPr>
          <p:spPr>
            <a:xfrm flipV="1">
              <a:off x="11304572" y="3957609"/>
              <a:ext cx="1" cy="33438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A9EA6DD-83B7-EC4E-AA1E-53C7119A8B0D}"/>
                </a:ext>
              </a:extLst>
            </p:cNvPr>
            <p:cNvCxnSpPr>
              <a:cxnSpLocks/>
              <a:stCxn id="133" idx="0"/>
              <a:endCxn id="135" idx="4"/>
            </p:cNvCxnSpPr>
            <p:nvPr/>
          </p:nvCxnSpPr>
          <p:spPr>
            <a:xfrm flipH="1" flipV="1">
              <a:off x="11304572" y="3552773"/>
              <a:ext cx="1" cy="3329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Rectangle 145">
                  <a:extLst>
                    <a:ext uri="{FF2B5EF4-FFF2-40B4-BE49-F238E27FC236}">
                      <a16:creationId xmlns:a16="http://schemas.microsoft.com/office/drawing/2014/main" id="{E5681275-F1C5-C24A-B4DC-53DA376C7ED7}"/>
                    </a:ext>
                  </a:extLst>
                </p:cNvPr>
                <p:cNvSpPr/>
                <p:nvPr/>
              </p:nvSpPr>
              <p:spPr>
                <a:xfrm>
                  <a:off x="11268610" y="3785053"/>
                  <a:ext cx="3840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𝑑</m:t>
                            </m:r>
                          </m:sub>
                        </m:sSub>
                      </m:oMath>
                    </m:oMathPara>
                  </a14:m>
                  <a:endParaRPr lang="en-GB" sz="1200" dirty="0"/>
                </a:p>
              </p:txBody>
            </p:sp>
          </mc:Choice>
          <mc:Fallback xmlns="">
            <p:sp>
              <p:nvSpPr>
                <p:cNvPr id="474" name="Rectangle 473">
                  <a:extLst>
                    <a:ext uri="{FF2B5EF4-FFF2-40B4-BE49-F238E27FC236}">
                      <a16:creationId xmlns:a16="http://schemas.microsoft.com/office/drawing/2014/main" id="{B2A43DDE-8C61-8445-AC83-8A99F49719DD}"/>
                    </a:ext>
                  </a:extLst>
                </p:cNvPr>
                <p:cNvSpPr>
                  <a:spLocks noRot="1" noChangeAspect="1" noMove="1" noResize="1" noEditPoints="1" noAdjustHandles="1" noChangeArrowheads="1" noChangeShapeType="1" noTextEdit="1"/>
                </p:cNvSpPr>
                <p:nvPr/>
              </p:nvSpPr>
              <p:spPr>
                <a:xfrm>
                  <a:off x="11268610" y="3785053"/>
                  <a:ext cx="384080"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7" name="Rectangle 146">
                  <a:extLst>
                    <a:ext uri="{FF2B5EF4-FFF2-40B4-BE49-F238E27FC236}">
                      <a16:creationId xmlns:a16="http://schemas.microsoft.com/office/drawing/2014/main" id="{3E40A1FC-523A-9B4A-9AB5-CB07C560007F}"/>
                    </a:ext>
                  </a:extLst>
                </p:cNvPr>
                <p:cNvSpPr/>
                <p:nvPr/>
              </p:nvSpPr>
              <p:spPr>
                <a:xfrm>
                  <a:off x="11271607" y="5025942"/>
                  <a:ext cx="34804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𝑖</m:t>
                            </m:r>
                          </m:sub>
                        </m:sSub>
                      </m:oMath>
                    </m:oMathPara>
                  </a14:m>
                  <a:endParaRPr lang="en-GB" sz="1200" dirty="0"/>
                </a:p>
              </p:txBody>
            </p:sp>
          </mc:Choice>
          <mc:Fallback xmlns="">
            <p:sp>
              <p:nvSpPr>
                <p:cNvPr id="475" name="Rectangle 474">
                  <a:extLst>
                    <a:ext uri="{FF2B5EF4-FFF2-40B4-BE49-F238E27FC236}">
                      <a16:creationId xmlns:a16="http://schemas.microsoft.com/office/drawing/2014/main" id="{98E72B62-17A7-F243-9057-3457DB79BE7F}"/>
                    </a:ext>
                  </a:extLst>
                </p:cNvPr>
                <p:cNvSpPr>
                  <a:spLocks noRot="1" noChangeAspect="1" noMove="1" noResize="1" noEditPoints="1" noAdjustHandles="1" noChangeArrowheads="1" noChangeShapeType="1" noTextEdit="1"/>
                </p:cNvSpPr>
                <p:nvPr/>
              </p:nvSpPr>
              <p:spPr>
                <a:xfrm>
                  <a:off x="11271607" y="5025942"/>
                  <a:ext cx="348044"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9B62D514-E087-1045-B23F-A606F79E615C}"/>
                    </a:ext>
                  </a:extLst>
                </p:cNvPr>
                <p:cNvSpPr/>
                <p:nvPr/>
              </p:nvSpPr>
              <p:spPr>
                <a:xfrm>
                  <a:off x="8091454" y="4856380"/>
                  <a:ext cx="101438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𝑇𝑟𝑒𝑎𝑡</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r>
                              <a:rPr lang="de-DE" sz="1200" i="1">
                                <a:solidFill>
                                  <a:schemeClr val="tx1">
                                    <a:lumMod val="60000"/>
                                    <a:lumOff val="40000"/>
                                  </a:schemeClr>
                                </a:solidFill>
                                <a:latin typeface="Cambria Math" panose="02040503050406030204" pitchFamily="18" charset="0"/>
                              </a:rPr>
                              <m:t>,</m:t>
                            </m:r>
                            <m:r>
                              <a:rPr lang="de-DE" sz="1200" i="1" smtClean="0">
                                <a:solidFill>
                                  <a:schemeClr val="tx1">
                                    <a:lumMod val="60000"/>
                                    <a:lumOff val="40000"/>
                                  </a:schemeClr>
                                </a:solidFill>
                                <a:latin typeface="Cambria Math" panose="02040503050406030204" pitchFamily="18" charset="0"/>
                              </a:rPr>
                              <m:t>𝑚</m:t>
                            </m:r>
                          </m:e>
                        </m:d>
                      </m:oMath>
                    </m:oMathPara>
                  </a14:m>
                  <a:endParaRPr lang="en-GB" sz="1200" dirty="0">
                    <a:solidFill>
                      <a:schemeClr val="tx1">
                        <a:lumMod val="60000"/>
                        <a:lumOff val="40000"/>
                      </a:schemeClr>
                    </a:solidFill>
                  </a:endParaRPr>
                </a:p>
              </p:txBody>
            </p:sp>
          </mc:Choice>
          <mc:Fallback xmlns="">
            <p:sp>
              <p:nvSpPr>
                <p:cNvPr id="148" name="Rectangle 147">
                  <a:extLst>
                    <a:ext uri="{FF2B5EF4-FFF2-40B4-BE49-F238E27FC236}">
                      <a16:creationId xmlns:a16="http://schemas.microsoft.com/office/drawing/2014/main" id="{9B62D514-E087-1045-B23F-A606F79E615C}"/>
                    </a:ext>
                  </a:extLst>
                </p:cNvPr>
                <p:cNvSpPr>
                  <a:spLocks noRot="1" noChangeAspect="1" noMove="1" noResize="1" noEditPoints="1" noAdjustHandles="1" noChangeArrowheads="1" noChangeShapeType="1" noTextEdit="1"/>
                </p:cNvSpPr>
                <p:nvPr/>
              </p:nvSpPr>
              <p:spPr>
                <a:xfrm>
                  <a:off x="8091454" y="4856380"/>
                  <a:ext cx="1014380"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626FC057-7671-2946-B409-A3BC6C8B44DD}"/>
                    </a:ext>
                  </a:extLst>
                </p:cNvPr>
                <p:cNvSpPr/>
                <p:nvPr/>
              </p:nvSpPr>
              <p:spPr>
                <a:xfrm>
                  <a:off x="9545854" y="2446890"/>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477" name="Rectangle 476">
                  <a:extLst>
                    <a:ext uri="{FF2B5EF4-FFF2-40B4-BE49-F238E27FC236}">
                      <a16:creationId xmlns:a16="http://schemas.microsoft.com/office/drawing/2014/main" id="{C9BF4C6F-00CA-4B48-B96D-949BDF5DF58C}"/>
                    </a:ext>
                  </a:extLst>
                </p:cNvPr>
                <p:cNvSpPr>
                  <a:spLocks noRot="1" noChangeAspect="1" noMove="1" noResize="1" noEditPoints="1" noAdjustHandles="1" noChangeArrowheads="1" noChangeShapeType="1" noTextEdit="1"/>
                </p:cNvSpPr>
                <p:nvPr/>
              </p:nvSpPr>
              <p:spPr>
                <a:xfrm>
                  <a:off x="9545854" y="2446890"/>
                  <a:ext cx="545406" cy="276999"/>
                </a:xfrm>
                <a:prstGeom prst="rect">
                  <a:avLst/>
                </a:prstGeom>
                <a:blipFill>
                  <a:blip r:embed="rId1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8283303B-8E3A-2A44-80C9-74EC759A5DCB}"/>
                    </a:ext>
                  </a:extLst>
                </p:cNvPr>
                <p:cNvSpPr/>
                <p:nvPr/>
              </p:nvSpPr>
              <p:spPr>
                <a:xfrm>
                  <a:off x="7048506" y="4251718"/>
                  <a:ext cx="89742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𝑇𝑟𝑎𝑣𝑒𝑙</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150" name="Rectangle 149">
                  <a:extLst>
                    <a:ext uri="{FF2B5EF4-FFF2-40B4-BE49-F238E27FC236}">
                      <a16:creationId xmlns:a16="http://schemas.microsoft.com/office/drawing/2014/main" id="{8283303B-8E3A-2A44-80C9-74EC759A5DCB}"/>
                    </a:ext>
                  </a:extLst>
                </p:cNvPr>
                <p:cNvSpPr>
                  <a:spLocks noRot="1" noChangeAspect="1" noMove="1" noResize="1" noEditPoints="1" noAdjustHandles="1" noChangeArrowheads="1" noChangeShapeType="1" noTextEdit="1"/>
                </p:cNvSpPr>
                <p:nvPr/>
              </p:nvSpPr>
              <p:spPr>
                <a:xfrm>
                  <a:off x="7048506" y="4251718"/>
                  <a:ext cx="897425" cy="27699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2C0DBED2-D291-7941-BF97-B41729033C42}"/>
                    </a:ext>
                  </a:extLst>
                </p:cNvPr>
                <p:cNvSpPr/>
                <p:nvPr/>
              </p:nvSpPr>
              <p:spPr>
                <a:xfrm>
                  <a:off x="7739462" y="3682709"/>
                  <a:ext cx="72442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en-GB" sz="1200" dirty="0">
                    <a:solidFill>
                      <a:schemeClr val="tx1">
                        <a:lumMod val="60000"/>
                        <a:lumOff val="40000"/>
                      </a:schemeClr>
                    </a:solidFill>
                  </a:endParaRPr>
                </a:p>
              </p:txBody>
            </p:sp>
          </mc:Choice>
          <mc:Fallback xmlns="">
            <p:sp>
              <p:nvSpPr>
                <p:cNvPr id="151" name="Rectangle 150">
                  <a:extLst>
                    <a:ext uri="{FF2B5EF4-FFF2-40B4-BE49-F238E27FC236}">
                      <a16:creationId xmlns:a16="http://schemas.microsoft.com/office/drawing/2014/main" id="{2C0DBED2-D291-7941-BF97-B41729033C42}"/>
                    </a:ext>
                  </a:extLst>
                </p:cNvPr>
                <p:cNvSpPr>
                  <a:spLocks noRot="1" noChangeAspect="1" noMove="1" noResize="1" noEditPoints="1" noAdjustHandles="1" noChangeArrowheads="1" noChangeShapeType="1" noTextEdit="1"/>
                </p:cNvSpPr>
                <p:nvPr/>
              </p:nvSpPr>
              <p:spPr>
                <a:xfrm>
                  <a:off x="7739462" y="3682709"/>
                  <a:ext cx="724429" cy="276999"/>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Rectangle 151">
                  <a:extLst>
                    <a:ext uri="{FF2B5EF4-FFF2-40B4-BE49-F238E27FC236}">
                      <a16:creationId xmlns:a16="http://schemas.microsoft.com/office/drawing/2014/main" id="{E6BF9B6E-5413-4A4F-A93B-702ADB81152F}"/>
                    </a:ext>
                  </a:extLst>
                </p:cNvPr>
                <p:cNvSpPr/>
                <p:nvPr/>
              </p:nvSpPr>
              <p:spPr>
                <a:xfrm>
                  <a:off x="7828973" y="3860871"/>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480" name="Rectangle 479">
                  <a:extLst>
                    <a:ext uri="{FF2B5EF4-FFF2-40B4-BE49-F238E27FC236}">
                      <a16:creationId xmlns:a16="http://schemas.microsoft.com/office/drawing/2014/main" id="{8669CE61-28A9-0D4A-B9C0-9820078D4998}"/>
                    </a:ext>
                  </a:extLst>
                </p:cNvPr>
                <p:cNvSpPr>
                  <a:spLocks noRot="1" noChangeAspect="1" noMove="1" noResize="1" noEditPoints="1" noAdjustHandles="1" noChangeArrowheads="1" noChangeShapeType="1" noTextEdit="1"/>
                </p:cNvSpPr>
                <p:nvPr/>
              </p:nvSpPr>
              <p:spPr>
                <a:xfrm>
                  <a:off x="7828973" y="3860871"/>
                  <a:ext cx="545406" cy="276999"/>
                </a:xfrm>
                <a:prstGeom prst="rect">
                  <a:avLst/>
                </a:prstGeom>
                <a:blipFill>
                  <a:blip r:embed="rId19"/>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8D9F6AD4-FC81-C140-A2AD-C65156C54B5A}"/>
                    </a:ext>
                  </a:extLst>
                </p:cNvPr>
                <p:cNvSpPr/>
                <p:nvPr/>
              </p:nvSpPr>
              <p:spPr>
                <a:xfrm>
                  <a:off x="8119463" y="4428695"/>
                  <a:ext cx="7223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53" name="Rectangle 152">
                  <a:extLst>
                    <a:ext uri="{FF2B5EF4-FFF2-40B4-BE49-F238E27FC236}">
                      <a16:creationId xmlns:a16="http://schemas.microsoft.com/office/drawing/2014/main" id="{8D9F6AD4-FC81-C140-A2AD-C65156C54B5A}"/>
                    </a:ext>
                  </a:extLst>
                </p:cNvPr>
                <p:cNvSpPr>
                  <a:spLocks noRot="1" noChangeAspect="1" noMove="1" noResize="1" noEditPoints="1" noAdjustHandles="1" noChangeArrowheads="1" noChangeShapeType="1" noTextEdit="1"/>
                </p:cNvSpPr>
                <p:nvPr/>
              </p:nvSpPr>
              <p:spPr>
                <a:xfrm>
                  <a:off x="8119463" y="4428695"/>
                  <a:ext cx="722313" cy="461665"/>
                </a:xfrm>
                <a:prstGeom prst="rect">
                  <a:avLst/>
                </a:prstGeom>
                <a:blipFill>
                  <a:blip r:embed="rId20"/>
                  <a:stretch>
                    <a:fillRect b="-27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47C5A045-5901-064E-A92E-9192E0CBE2E3}"/>
                    </a:ext>
                  </a:extLst>
                </p:cNvPr>
                <p:cNvSpPr/>
                <p:nvPr/>
              </p:nvSpPr>
              <p:spPr>
                <a:xfrm>
                  <a:off x="8322563" y="4250996"/>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2" name="Rectangle 481">
                  <a:extLst>
                    <a:ext uri="{FF2B5EF4-FFF2-40B4-BE49-F238E27FC236}">
                      <a16:creationId xmlns:a16="http://schemas.microsoft.com/office/drawing/2014/main" id="{498EAF93-89DC-474B-BE29-818AD4B58452}"/>
                    </a:ext>
                  </a:extLst>
                </p:cNvPr>
                <p:cNvSpPr>
                  <a:spLocks noRot="1" noChangeAspect="1" noMove="1" noResize="1" noEditPoints="1" noAdjustHandles="1" noChangeArrowheads="1" noChangeShapeType="1" noTextEdit="1"/>
                </p:cNvSpPr>
                <p:nvPr/>
              </p:nvSpPr>
              <p:spPr>
                <a:xfrm>
                  <a:off x="8322563" y="4250996"/>
                  <a:ext cx="316112" cy="27699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49487842-0D04-9449-813F-8ECBD3B17911}"/>
                    </a:ext>
                  </a:extLst>
                </p:cNvPr>
                <p:cNvSpPr/>
                <p:nvPr/>
              </p:nvSpPr>
              <p:spPr>
                <a:xfrm>
                  <a:off x="7663610" y="3245268"/>
                  <a:ext cx="54540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𝐸𝑝𝑖𝑑</m:t>
                        </m:r>
                      </m:oMath>
                    </m:oMathPara>
                  </a14:m>
                  <a:endParaRPr lang="en-GB" sz="1200" dirty="0">
                    <a:solidFill>
                      <a:schemeClr val="tx1">
                        <a:lumMod val="60000"/>
                        <a:lumOff val="40000"/>
                      </a:schemeClr>
                    </a:solidFill>
                  </a:endParaRPr>
                </a:p>
              </p:txBody>
            </p:sp>
          </mc:Choice>
          <mc:Fallback xmlns="">
            <p:sp>
              <p:nvSpPr>
                <p:cNvPr id="483" name="Rectangle 482">
                  <a:extLst>
                    <a:ext uri="{FF2B5EF4-FFF2-40B4-BE49-F238E27FC236}">
                      <a16:creationId xmlns:a16="http://schemas.microsoft.com/office/drawing/2014/main" id="{25395C40-49FD-C14C-849F-4DBDC607A551}"/>
                    </a:ext>
                  </a:extLst>
                </p:cNvPr>
                <p:cNvSpPr>
                  <a:spLocks noRot="1" noChangeAspect="1" noMove="1" noResize="1" noEditPoints="1" noAdjustHandles="1" noChangeArrowheads="1" noChangeShapeType="1" noTextEdit="1"/>
                </p:cNvSpPr>
                <p:nvPr/>
              </p:nvSpPr>
              <p:spPr>
                <a:xfrm>
                  <a:off x="7663610" y="3245268"/>
                  <a:ext cx="545406" cy="276999"/>
                </a:xfrm>
                <a:prstGeom prst="rect">
                  <a:avLst/>
                </a:prstGeom>
                <a:blipFill>
                  <a:blip r:embed="rId22"/>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D2606072-F4D6-254B-B2B0-C0B75B86DFC3}"/>
                    </a:ext>
                  </a:extLst>
                </p:cNvPr>
                <p:cNvSpPr/>
                <p:nvPr/>
              </p:nvSpPr>
              <p:spPr>
                <a:xfrm>
                  <a:off x="9660501" y="2575579"/>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4" name="Rectangle 483">
                  <a:extLst>
                    <a:ext uri="{FF2B5EF4-FFF2-40B4-BE49-F238E27FC236}">
                      <a16:creationId xmlns:a16="http://schemas.microsoft.com/office/drawing/2014/main" id="{A99C13C6-A9B2-B74E-95A1-CA68927AD8A0}"/>
                    </a:ext>
                  </a:extLst>
                </p:cNvPr>
                <p:cNvSpPr>
                  <a:spLocks noRot="1" noChangeAspect="1" noMove="1" noResize="1" noEditPoints="1" noAdjustHandles="1" noChangeArrowheads="1" noChangeShapeType="1" noTextEdit="1"/>
                </p:cNvSpPr>
                <p:nvPr/>
              </p:nvSpPr>
              <p:spPr>
                <a:xfrm>
                  <a:off x="9660501" y="2575579"/>
                  <a:ext cx="316112" cy="276999"/>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7C43D5CB-C0D6-B84C-A39A-EAEDF68A2B2A}"/>
                    </a:ext>
                  </a:extLst>
                </p:cNvPr>
                <p:cNvSpPr/>
                <p:nvPr/>
              </p:nvSpPr>
              <p:spPr>
                <a:xfrm>
                  <a:off x="7778257" y="3070728"/>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5" name="Rectangle 484">
                  <a:extLst>
                    <a:ext uri="{FF2B5EF4-FFF2-40B4-BE49-F238E27FC236}">
                      <a16:creationId xmlns:a16="http://schemas.microsoft.com/office/drawing/2014/main" id="{1817A160-AAC5-D14D-B8A2-F682ED342BA9}"/>
                    </a:ext>
                  </a:extLst>
                </p:cNvPr>
                <p:cNvSpPr>
                  <a:spLocks noRot="1" noChangeAspect="1" noMove="1" noResize="1" noEditPoints="1" noAdjustHandles="1" noChangeArrowheads="1" noChangeShapeType="1" noTextEdit="1"/>
                </p:cNvSpPr>
                <p:nvPr/>
              </p:nvSpPr>
              <p:spPr>
                <a:xfrm>
                  <a:off x="7778257" y="3070728"/>
                  <a:ext cx="316112" cy="276999"/>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Rectangle 157">
                  <a:extLst>
                    <a:ext uri="{FF2B5EF4-FFF2-40B4-BE49-F238E27FC236}">
                      <a16:creationId xmlns:a16="http://schemas.microsoft.com/office/drawing/2014/main" id="{557A0BC1-DF82-2448-9E14-32043F197B6B}"/>
                    </a:ext>
                  </a:extLst>
                </p:cNvPr>
                <p:cNvSpPr/>
                <p:nvPr/>
              </p:nvSpPr>
              <p:spPr>
                <a:xfrm>
                  <a:off x="10636462" y="4795109"/>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6" name="Rectangle 485">
                  <a:extLst>
                    <a:ext uri="{FF2B5EF4-FFF2-40B4-BE49-F238E27FC236}">
                      <a16:creationId xmlns:a16="http://schemas.microsoft.com/office/drawing/2014/main" id="{5D4B931A-9F87-CC42-AA76-2C4089A225C5}"/>
                    </a:ext>
                  </a:extLst>
                </p:cNvPr>
                <p:cNvSpPr>
                  <a:spLocks noRot="1" noChangeAspect="1" noMove="1" noResize="1" noEditPoints="1" noAdjustHandles="1" noChangeArrowheads="1" noChangeShapeType="1" noTextEdit="1"/>
                </p:cNvSpPr>
                <p:nvPr/>
              </p:nvSpPr>
              <p:spPr>
                <a:xfrm>
                  <a:off x="10636462" y="4795109"/>
                  <a:ext cx="316112" cy="276999"/>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7A207FF4-52CD-AB46-BC1E-5DAB246B82D5}"/>
                    </a:ext>
                  </a:extLst>
                </p:cNvPr>
                <p:cNvSpPr/>
                <p:nvPr/>
              </p:nvSpPr>
              <p:spPr>
                <a:xfrm>
                  <a:off x="10489151" y="4256331"/>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ea typeface="Cambria Math" panose="02040503050406030204" pitchFamily="18" charset="0"/>
                          </a:rPr>
                          <m:t>∅</m:t>
                        </m:r>
                      </m:oMath>
                    </m:oMathPara>
                  </a14:m>
                  <a:endParaRPr lang="en-GB" sz="1200" dirty="0">
                    <a:solidFill>
                      <a:schemeClr val="tx1">
                        <a:lumMod val="60000"/>
                        <a:lumOff val="40000"/>
                      </a:schemeClr>
                    </a:solidFill>
                  </a:endParaRPr>
                </a:p>
              </p:txBody>
            </p:sp>
          </mc:Choice>
          <mc:Fallback xmlns="">
            <p:sp>
              <p:nvSpPr>
                <p:cNvPr id="487" name="Rectangle 486">
                  <a:extLst>
                    <a:ext uri="{FF2B5EF4-FFF2-40B4-BE49-F238E27FC236}">
                      <a16:creationId xmlns:a16="http://schemas.microsoft.com/office/drawing/2014/main" id="{36466194-C179-5D45-B00D-B9DD12BDDFE2}"/>
                    </a:ext>
                  </a:extLst>
                </p:cNvPr>
                <p:cNvSpPr>
                  <a:spLocks noRot="1" noChangeAspect="1" noMove="1" noResize="1" noEditPoints="1" noAdjustHandles="1" noChangeArrowheads="1" noChangeShapeType="1" noTextEdit="1"/>
                </p:cNvSpPr>
                <p:nvPr/>
              </p:nvSpPr>
              <p:spPr>
                <a:xfrm>
                  <a:off x="10489151" y="4256331"/>
                  <a:ext cx="316112" cy="276999"/>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Rectangle 159">
                  <a:extLst>
                    <a:ext uri="{FF2B5EF4-FFF2-40B4-BE49-F238E27FC236}">
                      <a16:creationId xmlns:a16="http://schemas.microsoft.com/office/drawing/2014/main" id="{873E2738-A71F-ED44-9437-42FCC2C53EE8}"/>
                    </a:ext>
                  </a:extLst>
                </p:cNvPr>
                <p:cNvSpPr/>
                <p:nvPr/>
              </p:nvSpPr>
              <p:spPr>
                <a:xfrm>
                  <a:off x="10336621" y="3903894"/>
                  <a:ext cx="103554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60" name="Rectangle 159">
                  <a:extLst>
                    <a:ext uri="{FF2B5EF4-FFF2-40B4-BE49-F238E27FC236}">
                      <a16:creationId xmlns:a16="http://schemas.microsoft.com/office/drawing/2014/main" id="{873E2738-A71F-ED44-9437-42FCC2C53EE8}"/>
                    </a:ext>
                  </a:extLst>
                </p:cNvPr>
                <p:cNvSpPr>
                  <a:spLocks noRot="1" noChangeAspect="1" noMove="1" noResize="1" noEditPoints="1" noAdjustHandles="1" noChangeArrowheads="1" noChangeShapeType="1" noTextEdit="1"/>
                </p:cNvSpPr>
                <p:nvPr/>
              </p:nvSpPr>
              <p:spPr>
                <a:xfrm>
                  <a:off x="10336621" y="3903894"/>
                  <a:ext cx="1035540" cy="276999"/>
                </a:xfrm>
                <a:prstGeom prst="rect">
                  <a:avLst/>
                </a:prstGeom>
                <a:blipFill>
                  <a:blip r:embed="rId27"/>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B21380EC-E73B-2940-980B-A23EEB181D72}"/>
                    </a:ext>
                  </a:extLst>
                </p:cNvPr>
                <p:cNvSpPr/>
                <p:nvPr/>
              </p:nvSpPr>
              <p:spPr>
                <a:xfrm>
                  <a:off x="10490477" y="3699024"/>
                  <a:ext cx="72782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en-GB" sz="1200" dirty="0">
                    <a:solidFill>
                      <a:schemeClr val="tx1">
                        <a:lumMod val="60000"/>
                        <a:lumOff val="40000"/>
                      </a:schemeClr>
                    </a:solidFill>
                  </a:endParaRPr>
                </a:p>
              </p:txBody>
            </p:sp>
          </mc:Choice>
          <mc:Fallback xmlns="">
            <p:sp>
              <p:nvSpPr>
                <p:cNvPr id="161" name="Rectangle 160">
                  <a:extLst>
                    <a:ext uri="{FF2B5EF4-FFF2-40B4-BE49-F238E27FC236}">
                      <a16:creationId xmlns:a16="http://schemas.microsoft.com/office/drawing/2014/main" id="{B21380EC-E73B-2940-980B-A23EEB181D72}"/>
                    </a:ext>
                  </a:extLst>
                </p:cNvPr>
                <p:cNvSpPr>
                  <a:spLocks noRot="1" noChangeAspect="1" noMove="1" noResize="1" noEditPoints="1" noAdjustHandles="1" noChangeArrowheads="1" noChangeShapeType="1" noTextEdit="1"/>
                </p:cNvSpPr>
                <p:nvPr/>
              </p:nvSpPr>
              <p:spPr>
                <a:xfrm>
                  <a:off x="10490477" y="3699024"/>
                  <a:ext cx="727828" cy="276999"/>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Rectangle 161">
                  <a:extLst>
                    <a:ext uri="{FF2B5EF4-FFF2-40B4-BE49-F238E27FC236}">
                      <a16:creationId xmlns:a16="http://schemas.microsoft.com/office/drawing/2014/main" id="{2F150C0C-940A-D440-9F16-5E0CC15662C6}"/>
                    </a:ext>
                  </a:extLst>
                </p:cNvPr>
                <p:cNvSpPr/>
                <p:nvPr/>
              </p:nvSpPr>
              <p:spPr>
                <a:xfrm>
                  <a:off x="10129437" y="4442219"/>
                  <a:ext cx="10355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62" name="Rectangle 161">
                  <a:extLst>
                    <a:ext uri="{FF2B5EF4-FFF2-40B4-BE49-F238E27FC236}">
                      <a16:creationId xmlns:a16="http://schemas.microsoft.com/office/drawing/2014/main" id="{2F150C0C-940A-D440-9F16-5E0CC15662C6}"/>
                    </a:ext>
                  </a:extLst>
                </p:cNvPr>
                <p:cNvSpPr>
                  <a:spLocks noRot="1" noChangeAspect="1" noMove="1" noResize="1" noEditPoints="1" noAdjustHandles="1" noChangeArrowheads="1" noChangeShapeType="1" noTextEdit="1"/>
                </p:cNvSpPr>
                <p:nvPr/>
              </p:nvSpPr>
              <p:spPr>
                <a:xfrm>
                  <a:off x="10129437" y="4442219"/>
                  <a:ext cx="1035540" cy="461665"/>
                </a:xfrm>
                <a:prstGeom prst="rect">
                  <a:avLst/>
                </a:prstGeom>
                <a:blipFill>
                  <a:blip r:embed="rId29"/>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3" name="Rectangle 162">
                  <a:extLst>
                    <a:ext uri="{FF2B5EF4-FFF2-40B4-BE49-F238E27FC236}">
                      <a16:creationId xmlns:a16="http://schemas.microsoft.com/office/drawing/2014/main" id="{B9CAE218-B118-8545-BC5E-928A435778AE}"/>
                    </a:ext>
                  </a:extLst>
                </p:cNvPr>
                <p:cNvSpPr/>
                <p:nvPr/>
              </p:nvSpPr>
              <p:spPr>
                <a:xfrm>
                  <a:off x="10281557" y="4961700"/>
                  <a:ext cx="1025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𝑁𝑎𝑡</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𝑑</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𝑖</m:t>
                            </m:r>
                          </m:e>
                        </m:d>
                        <m:r>
                          <a:rPr lang="de-DE" sz="1200" i="1">
                            <a:solidFill>
                              <a:schemeClr val="tx1">
                                <a:lumMod val="60000"/>
                                <a:lumOff val="40000"/>
                              </a:schemeClr>
                            </a:solidFill>
                            <a:latin typeface="Cambria Math" panose="02040503050406030204" pitchFamily="18" charset="0"/>
                          </a:rPr>
                          <m:t>,</m:t>
                        </m:r>
                        <m:r>
                          <a:rPr lang="de-DE" sz="1200" i="1">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163" name="Rectangle 162">
                  <a:extLst>
                    <a:ext uri="{FF2B5EF4-FFF2-40B4-BE49-F238E27FC236}">
                      <a16:creationId xmlns:a16="http://schemas.microsoft.com/office/drawing/2014/main" id="{B9CAE218-B118-8545-BC5E-928A435778AE}"/>
                    </a:ext>
                  </a:extLst>
                </p:cNvPr>
                <p:cNvSpPr>
                  <a:spLocks noRot="1" noChangeAspect="1" noMove="1" noResize="1" noEditPoints="1" noAdjustHandles="1" noChangeArrowheads="1" noChangeShapeType="1" noTextEdit="1"/>
                </p:cNvSpPr>
                <p:nvPr/>
              </p:nvSpPr>
              <p:spPr>
                <a:xfrm>
                  <a:off x="10281557" y="4961700"/>
                  <a:ext cx="1025922" cy="461665"/>
                </a:xfrm>
                <a:prstGeom prst="rect">
                  <a:avLst/>
                </a:prstGeom>
                <a:blipFill>
                  <a:blip r:embed="rId30"/>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45A2CFDA-3981-E649-BA28-2C909EA217B5}"/>
                    </a:ext>
                  </a:extLst>
                </p:cNvPr>
                <p:cNvSpPr/>
                <p:nvPr/>
              </p:nvSpPr>
              <p:spPr>
                <a:xfrm>
                  <a:off x="8237487" y="5060755"/>
                  <a:ext cx="722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64" name="Rectangle 163">
                  <a:extLst>
                    <a:ext uri="{FF2B5EF4-FFF2-40B4-BE49-F238E27FC236}">
                      <a16:creationId xmlns:a16="http://schemas.microsoft.com/office/drawing/2014/main" id="{45A2CFDA-3981-E649-BA28-2C909EA217B5}"/>
                    </a:ext>
                  </a:extLst>
                </p:cNvPr>
                <p:cNvSpPr>
                  <a:spLocks noRot="1" noChangeAspect="1" noMove="1" noResize="1" noEditPoints="1" noAdjustHandles="1" noChangeArrowheads="1" noChangeShapeType="1" noTextEdit="1"/>
                </p:cNvSpPr>
                <p:nvPr/>
              </p:nvSpPr>
              <p:spPr>
                <a:xfrm>
                  <a:off x="8237487" y="5060755"/>
                  <a:ext cx="722314" cy="461665"/>
                </a:xfrm>
                <a:prstGeom prst="rect">
                  <a:avLst/>
                </a:prstGeom>
                <a:blipFill>
                  <a:blip r:embed="rId31"/>
                  <a:stretch>
                    <a:fillRect b="-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051F88EE-60B9-BA43-9D73-42BCC16AAB7B}"/>
                    </a:ext>
                  </a:extLst>
                </p:cNvPr>
                <p:cNvSpPr/>
                <p:nvPr/>
              </p:nvSpPr>
              <p:spPr>
                <a:xfrm>
                  <a:off x="7136061" y="4433410"/>
                  <a:ext cx="7223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charset="0"/>
                          </a:rPr>
                          <m:t>𝑆𝑖𝑐𝑘</m:t>
                        </m:r>
                        <m:d>
                          <m:dPr>
                            <m:ctrlPr>
                              <a:rPr lang="de-DE" sz="1200" i="1">
                                <a:solidFill>
                                  <a:schemeClr val="tx1">
                                    <a:lumMod val="60000"/>
                                    <a:lumOff val="40000"/>
                                  </a:schemeClr>
                                </a:solidFill>
                                <a:latin typeface="Cambria Math" panose="02040503050406030204" pitchFamily="18" charset="0"/>
                              </a:rPr>
                            </m:ctrlPr>
                          </m:dPr>
                          <m:e>
                            <m:r>
                              <a:rPr lang="de-DE" sz="1200" i="1" smtClean="0">
                                <a:solidFill>
                                  <a:schemeClr val="tx1">
                                    <a:lumMod val="60000"/>
                                    <a:lumOff val="40000"/>
                                  </a:schemeClr>
                                </a:solidFill>
                                <a:latin typeface="Cambria Math" panose="02040503050406030204" pitchFamily="18" charset="0"/>
                              </a:rPr>
                              <m:t>𝑥</m:t>
                            </m:r>
                          </m:e>
                        </m:d>
                      </m:oMath>
                    </m:oMathPara>
                  </a14:m>
                  <a:endParaRPr lang="de-DE" sz="1200" i="1" dirty="0">
                    <a:solidFill>
                      <a:schemeClr val="tx1">
                        <a:lumMod val="60000"/>
                        <a:lumOff val="4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200" i="1">
                            <a:solidFill>
                              <a:schemeClr val="tx1">
                                <a:lumMod val="60000"/>
                                <a:lumOff val="40000"/>
                              </a:schemeClr>
                            </a:solidFill>
                            <a:latin typeface="Cambria Math" charset="0"/>
                          </a:rPr>
                          <m:t>𝐸𝑝𝑖𝑑</m:t>
                        </m:r>
                      </m:oMath>
                    </m:oMathPara>
                  </a14:m>
                  <a:endParaRPr lang="en-GB" sz="1200" dirty="0">
                    <a:solidFill>
                      <a:schemeClr val="tx1">
                        <a:lumMod val="60000"/>
                        <a:lumOff val="40000"/>
                      </a:schemeClr>
                    </a:solidFill>
                  </a:endParaRPr>
                </a:p>
              </p:txBody>
            </p:sp>
          </mc:Choice>
          <mc:Fallback xmlns="">
            <p:sp>
              <p:nvSpPr>
                <p:cNvPr id="165" name="Rectangle 164">
                  <a:extLst>
                    <a:ext uri="{FF2B5EF4-FFF2-40B4-BE49-F238E27FC236}">
                      <a16:creationId xmlns:a16="http://schemas.microsoft.com/office/drawing/2014/main" id="{051F88EE-60B9-BA43-9D73-42BCC16AAB7B}"/>
                    </a:ext>
                  </a:extLst>
                </p:cNvPr>
                <p:cNvSpPr>
                  <a:spLocks noRot="1" noChangeAspect="1" noMove="1" noResize="1" noEditPoints="1" noAdjustHandles="1" noChangeArrowheads="1" noChangeShapeType="1" noTextEdit="1"/>
                </p:cNvSpPr>
                <p:nvPr/>
              </p:nvSpPr>
              <p:spPr>
                <a:xfrm>
                  <a:off x="7136061" y="4433410"/>
                  <a:ext cx="722314" cy="461665"/>
                </a:xfrm>
                <a:prstGeom prst="rect">
                  <a:avLst/>
                </a:prstGeom>
                <a:blipFill>
                  <a:blip r:embed="rId32"/>
                  <a:stretch>
                    <a:fillRect b="-54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6" name="Rectangle 165">
                  <a:extLst>
                    <a:ext uri="{FF2B5EF4-FFF2-40B4-BE49-F238E27FC236}">
                      <a16:creationId xmlns:a16="http://schemas.microsoft.com/office/drawing/2014/main" id="{3E949D55-2036-6640-BFDB-479BF4B72E91}"/>
                    </a:ext>
                  </a:extLst>
                </p:cNvPr>
                <p:cNvSpPr/>
                <p:nvPr/>
              </p:nvSpPr>
              <p:spPr>
                <a:xfrm>
                  <a:off x="7654168" y="5536902"/>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2</m:t>
                            </m:r>
                          </m:sub>
                        </m:sSub>
                      </m:oMath>
                    </m:oMathPara>
                  </a14:m>
                  <a:endParaRPr lang="en-GB" sz="1798" dirty="0"/>
                </a:p>
              </p:txBody>
            </p:sp>
          </mc:Choice>
          <mc:Fallback xmlns="">
            <p:sp>
              <p:nvSpPr>
                <p:cNvPr id="494" name="Rectangle 493">
                  <a:extLst>
                    <a:ext uri="{FF2B5EF4-FFF2-40B4-BE49-F238E27FC236}">
                      <a16:creationId xmlns:a16="http://schemas.microsoft.com/office/drawing/2014/main" id="{21DDF6E0-5DAA-184A-BCEB-33C6BAD88896}"/>
                    </a:ext>
                  </a:extLst>
                </p:cNvPr>
                <p:cNvSpPr>
                  <a:spLocks noRot="1" noChangeAspect="1" noMove="1" noResize="1" noEditPoints="1" noAdjustHandles="1" noChangeArrowheads="1" noChangeShapeType="1" noTextEdit="1"/>
                </p:cNvSpPr>
                <p:nvPr/>
              </p:nvSpPr>
              <p:spPr>
                <a:xfrm>
                  <a:off x="7654168" y="5536902"/>
                  <a:ext cx="478080" cy="369012"/>
                </a:xfrm>
                <a:prstGeom prst="rect">
                  <a:avLst/>
                </a:prstGeom>
                <a:blipFill>
                  <a:blip r:embed="rId33"/>
                  <a:stretch>
                    <a:fillRect b="-6667"/>
                  </a:stretch>
                </a:blipFill>
              </p:spPr>
              <p:txBody>
                <a:bodyPr/>
                <a:lstStyle/>
                <a:p>
                  <a:r>
                    <a:rPr lang="en-GB">
                      <a:noFill/>
                    </a:rPr>
                    <a:t> </a:t>
                  </a:r>
                </a:p>
              </p:txBody>
            </p:sp>
          </mc:Fallback>
        </mc:AlternateContent>
        <p:cxnSp>
          <p:nvCxnSpPr>
            <p:cNvPr id="167" name="Straight Connector 166">
              <a:extLst>
                <a:ext uri="{FF2B5EF4-FFF2-40B4-BE49-F238E27FC236}">
                  <a16:creationId xmlns:a16="http://schemas.microsoft.com/office/drawing/2014/main" id="{65B411A3-549E-A84B-98A1-C705868D3EC9}"/>
                </a:ext>
              </a:extLst>
            </p:cNvPr>
            <p:cNvCxnSpPr>
              <a:cxnSpLocks/>
              <a:stCxn id="166" idx="0"/>
              <a:endCxn id="168" idx="4"/>
            </p:cNvCxnSpPr>
            <p:nvPr/>
          </p:nvCxnSpPr>
          <p:spPr>
            <a:xfrm flipV="1">
              <a:off x="7893208" y="4584824"/>
              <a:ext cx="6307" cy="95207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B836A301-1BEF-D442-B647-0898FC7E723B}"/>
                </a:ext>
              </a:extLst>
            </p:cNvPr>
            <p:cNvSpPr/>
            <p:nvPr/>
          </p:nvSpPr>
          <p:spPr>
            <a:xfrm>
              <a:off x="7863552" y="4512899"/>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0853E977-4C93-1642-8866-A92526034B4D}"/>
                    </a:ext>
                  </a:extLst>
                </p:cNvPr>
                <p:cNvSpPr/>
                <p:nvPr/>
              </p:nvSpPr>
              <p:spPr>
                <a:xfrm>
                  <a:off x="8775436" y="5540251"/>
                  <a:ext cx="478080" cy="369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798" i="1" smtClean="0">
                                <a:latin typeface="Cambria Math" panose="02040503050406030204" pitchFamily="18" charset="0"/>
                                <a:ea typeface="Cambria Math" panose="02040503050406030204" pitchFamily="18" charset="0"/>
                              </a:rPr>
                            </m:ctrlPr>
                          </m:sSubPr>
                          <m:e>
                            <m:r>
                              <a:rPr lang="de-DE" sz="1798" b="0" i="1" smtClean="0">
                                <a:latin typeface="Cambria Math" panose="02040503050406030204" pitchFamily="18" charset="0"/>
                                <a:ea typeface="Cambria Math" panose="02040503050406030204" pitchFamily="18" charset="0"/>
                              </a:rPr>
                              <m:t>𝑔</m:t>
                            </m:r>
                          </m:e>
                          <m:sub>
                            <m:r>
                              <a:rPr lang="en-GB" sz="1798" i="1" smtClean="0">
                                <a:latin typeface="Cambria Math" panose="02040503050406030204" pitchFamily="18" charset="0"/>
                                <a:ea typeface="Cambria Math" panose="02040503050406030204" pitchFamily="18" charset="0"/>
                              </a:rPr>
                              <m:t>3</m:t>
                            </m:r>
                          </m:sub>
                        </m:sSub>
                      </m:oMath>
                    </m:oMathPara>
                  </a14:m>
                  <a:endParaRPr lang="en-GB" sz="1798" dirty="0"/>
                </a:p>
              </p:txBody>
            </p:sp>
          </mc:Choice>
          <mc:Fallback xmlns="">
            <p:sp>
              <p:nvSpPr>
                <p:cNvPr id="497" name="Rectangle 496">
                  <a:extLst>
                    <a:ext uri="{FF2B5EF4-FFF2-40B4-BE49-F238E27FC236}">
                      <a16:creationId xmlns:a16="http://schemas.microsoft.com/office/drawing/2014/main" id="{C5424790-3696-C545-8DBF-466DCFE3D2FD}"/>
                    </a:ext>
                  </a:extLst>
                </p:cNvPr>
                <p:cNvSpPr>
                  <a:spLocks noRot="1" noChangeAspect="1" noMove="1" noResize="1" noEditPoints="1" noAdjustHandles="1" noChangeArrowheads="1" noChangeShapeType="1" noTextEdit="1"/>
                </p:cNvSpPr>
                <p:nvPr/>
              </p:nvSpPr>
              <p:spPr>
                <a:xfrm>
                  <a:off x="8775436" y="5540251"/>
                  <a:ext cx="478080" cy="369012"/>
                </a:xfrm>
                <a:prstGeom prst="rect">
                  <a:avLst/>
                </a:prstGeom>
                <a:blipFill>
                  <a:blip r:embed="rId34"/>
                  <a:stretch>
                    <a:fillRect b="-6667"/>
                  </a:stretch>
                </a:blipFill>
              </p:spPr>
              <p:txBody>
                <a:bodyPr/>
                <a:lstStyle/>
                <a:p>
                  <a:r>
                    <a:rPr lang="en-GB">
                      <a:noFill/>
                    </a:rPr>
                    <a:t> </a:t>
                  </a:r>
                </a:p>
              </p:txBody>
            </p:sp>
          </mc:Fallback>
        </mc:AlternateContent>
        <p:cxnSp>
          <p:nvCxnSpPr>
            <p:cNvPr id="170" name="Straight Connector 169">
              <a:extLst>
                <a:ext uri="{FF2B5EF4-FFF2-40B4-BE49-F238E27FC236}">
                  <a16:creationId xmlns:a16="http://schemas.microsoft.com/office/drawing/2014/main" id="{9A0A86E7-16D4-2D42-9DA5-A9FC80143C02}"/>
                </a:ext>
              </a:extLst>
            </p:cNvPr>
            <p:cNvCxnSpPr>
              <a:cxnSpLocks/>
              <a:stCxn id="169" idx="0"/>
              <a:endCxn id="172" idx="4"/>
            </p:cNvCxnSpPr>
            <p:nvPr/>
          </p:nvCxnSpPr>
          <p:spPr>
            <a:xfrm flipV="1">
              <a:off x="9014476" y="5205304"/>
              <a:ext cx="1" cy="33494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C1DBD7B-926C-0445-A325-6BD0EBE3E922}"/>
                </a:ext>
              </a:extLst>
            </p:cNvPr>
            <p:cNvCxnSpPr>
              <a:cxnSpLocks/>
              <a:stCxn id="172" idx="0"/>
              <a:endCxn id="173" idx="4"/>
            </p:cNvCxnSpPr>
            <p:nvPr/>
          </p:nvCxnSpPr>
          <p:spPr>
            <a:xfrm flipH="1" flipV="1">
              <a:off x="9014476" y="4800861"/>
              <a:ext cx="1" cy="33251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5A4BEFE8-BC94-FA40-B850-3E1202523F46}"/>
                </a:ext>
              </a:extLst>
            </p:cNvPr>
            <p:cNvSpPr/>
            <p:nvPr/>
          </p:nvSpPr>
          <p:spPr>
            <a:xfrm>
              <a:off x="8978514" y="5133379"/>
              <a:ext cx="71925" cy="7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8"/>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99CE8461-A8D6-BF48-A717-933074B4B2C5}"/>
                    </a:ext>
                  </a:extLst>
                </p:cNvPr>
                <p:cNvSpPr txBox="1">
                  <a:spLocks/>
                </p:cNvSpPr>
                <p:nvPr/>
              </p:nvSpPr>
              <p:spPr>
                <a:xfrm>
                  <a:off x="8762476" y="4296861"/>
                  <a:ext cx="504000" cy="5040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𝑚</m:t>
                        </m:r>
                        <m:r>
                          <a:rPr lang="de-DE" sz="1200" i="1">
                            <a:latin typeface="Cambria Math" panose="02040503050406030204" pitchFamily="18" charset="0"/>
                            <a:ea typeface="Cambria Math" panose="02040503050406030204" pitchFamily="18" charset="0"/>
                          </a:rPr>
                          <m:t> :⊤</m:t>
                        </m:r>
                      </m:oMath>
                    </m:oMathPara>
                  </a14:m>
                  <a:endParaRPr lang="en-GB" sz="1200" dirty="0"/>
                </a:p>
              </p:txBody>
            </p:sp>
          </mc:Choice>
          <mc:Fallback xmlns="">
            <p:sp>
              <p:nvSpPr>
                <p:cNvPr id="501" name="TextBox 500">
                  <a:extLst>
                    <a:ext uri="{FF2B5EF4-FFF2-40B4-BE49-F238E27FC236}">
                      <a16:creationId xmlns:a16="http://schemas.microsoft.com/office/drawing/2014/main" id="{E7903046-253F-CA45-8127-D158CB0F134D}"/>
                    </a:ext>
                  </a:extLst>
                </p:cNvPr>
                <p:cNvSpPr txBox="1">
                  <a:spLocks noRot="1" noChangeAspect="1" noMove="1" noResize="1" noEditPoints="1" noAdjustHandles="1" noChangeArrowheads="1" noChangeShapeType="1" noTextEdit="1"/>
                </p:cNvSpPr>
                <p:nvPr/>
              </p:nvSpPr>
              <p:spPr>
                <a:xfrm>
                  <a:off x="8762476" y="4296861"/>
                  <a:ext cx="504000" cy="504000"/>
                </a:xfrm>
                <a:prstGeom prst="ellipse">
                  <a:avLst/>
                </a:prstGeom>
                <a:blipFill>
                  <a:blip r:embed="rId35"/>
                  <a:stretch>
                    <a:fillRect/>
                  </a:stretch>
                </a:blipFill>
                <a:ln w="9525" cap="flat" cmpd="sng" algn="ctr">
                  <a:solidFill>
                    <a:schemeClr val="dk1"/>
                  </a:solidFill>
                  <a:prstDash val="solid"/>
                  <a:round/>
                  <a:headEnd type="none" w="med" len="med"/>
                  <a:tailEnd type="none" w="med" len="me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4" name="Rectangle 173">
                  <a:extLst>
                    <a:ext uri="{FF2B5EF4-FFF2-40B4-BE49-F238E27FC236}">
                      <a16:creationId xmlns:a16="http://schemas.microsoft.com/office/drawing/2014/main" id="{CCFEE535-99A9-A841-88B0-3EDFFA483C9A}"/>
                    </a:ext>
                  </a:extLst>
                </p:cNvPr>
                <p:cNvSpPr/>
                <p:nvPr/>
              </p:nvSpPr>
              <p:spPr>
                <a:xfrm>
                  <a:off x="9216847" y="4410362"/>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smtClean="0">
                                <a:latin typeface="Cambria Math" panose="02040503050406030204" pitchFamily="18" charset="0"/>
                              </a:rPr>
                            </m:ctrlPr>
                          </m:sSubPr>
                          <m:e>
                            <m:r>
                              <a:rPr lang="de-DE" sz="1200" i="1" dirty="0">
                                <a:latin typeface="Cambria Math" panose="02040503050406030204" pitchFamily="18" charset="0"/>
                              </a:rPr>
                              <m:t>𝑇</m:t>
                            </m:r>
                          </m:e>
                          <m:sub>
                            <m:r>
                              <a:rPr lang="de-DE" sz="1200" b="0" i="1" dirty="0" smtClean="0">
                                <a:latin typeface="Cambria Math" panose="02040503050406030204" pitchFamily="18" charset="0"/>
                              </a:rPr>
                              <m:t>𝑀</m:t>
                            </m:r>
                          </m:sub>
                        </m:sSub>
                      </m:oMath>
                    </m:oMathPara>
                  </a14:m>
                  <a:endParaRPr lang="en-GB" sz="1200" dirty="0"/>
                </a:p>
              </p:txBody>
            </p:sp>
          </mc:Choice>
          <mc:Fallback xmlns="">
            <p:sp>
              <p:nvSpPr>
                <p:cNvPr id="502" name="Rectangle 501">
                  <a:extLst>
                    <a:ext uri="{FF2B5EF4-FFF2-40B4-BE49-F238E27FC236}">
                      <a16:creationId xmlns:a16="http://schemas.microsoft.com/office/drawing/2014/main" id="{D71915F7-D194-014F-9C6F-9FE8FCD4B703}"/>
                    </a:ext>
                  </a:extLst>
                </p:cNvPr>
                <p:cNvSpPr>
                  <a:spLocks noRot="1" noChangeAspect="1" noMove="1" noResize="1" noEditPoints="1" noAdjustHandles="1" noChangeArrowheads="1" noChangeShapeType="1" noTextEdit="1"/>
                </p:cNvSpPr>
                <p:nvPr/>
              </p:nvSpPr>
              <p:spPr>
                <a:xfrm>
                  <a:off x="9216847" y="4410362"/>
                  <a:ext cx="403316" cy="276999"/>
                </a:xfrm>
                <a:prstGeom prst="rect">
                  <a:avLst/>
                </a:prstGeom>
                <a:blipFill>
                  <a:blip r:embed="rId3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5" name="Rectangle 174">
                  <a:extLst>
                    <a:ext uri="{FF2B5EF4-FFF2-40B4-BE49-F238E27FC236}">
                      <a16:creationId xmlns:a16="http://schemas.microsoft.com/office/drawing/2014/main" id="{7394682A-5036-9045-97C1-1D25886C1300}"/>
                    </a:ext>
                  </a:extLst>
                </p:cNvPr>
                <p:cNvSpPr/>
                <p:nvPr/>
              </p:nvSpPr>
              <p:spPr>
                <a:xfrm>
                  <a:off x="8982148" y="5025389"/>
                  <a:ext cx="40331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200" i="1" dirty="0">
                                <a:latin typeface="Cambria Math" panose="02040503050406030204" pitchFamily="18" charset="0"/>
                              </a:rPr>
                            </m:ctrlPr>
                          </m:sSubPr>
                          <m:e>
                            <m:r>
                              <a:rPr lang="de-DE" sz="1200" i="1" dirty="0">
                                <a:latin typeface="Cambria Math" panose="02040503050406030204" pitchFamily="18" charset="0"/>
                              </a:rPr>
                              <m:t>𝑇</m:t>
                            </m:r>
                          </m:e>
                          <m:sub>
                            <m:r>
                              <a:rPr lang="de-DE" sz="1200" i="1" dirty="0">
                                <a:latin typeface="Cambria Math" panose="02040503050406030204" pitchFamily="18" charset="0"/>
                              </a:rPr>
                              <m:t>𝑚</m:t>
                            </m:r>
                          </m:sub>
                        </m:sSub>
                      </m:oMath>
                    </m:oMathPara>
                  </a14:m>
                  <a:endParaRPr lang="en-GB" sz="1200" dirty="0"/>
                </a:p>
              </p:txBody>
            </p:sp>
          </mc:Choice>
          <mc:Fallback xmlns="">
            <p:sp>
              <p:nvSpPr>
                <p:cNvPr id="503" name="Rectangle 502">
                  <a:extLst>
                    <a:ext uri="{FF2B5EF4-FFF2-40B4-BE49-F238E27FC236}">
                      <a16:creationId xmlns:a16="http://schemas.microsoft.com/office/drawing/2014/main" id="{8F899E30-C683-DB4A-8BE7-E09746ABB358}"/>
                    </a:ext>
                  </a:extLst>
                </p:cNvPr>
                <p:cNvSpPr>
                  <a:spLocks noRot="1" noChangeAspect="1" noMove="1" noResize="1" noEditPoints="1" noAdjustHandles="1" noChangeArrowheads="1" noChangeShapeType="1" noTextEdit="1"/>
                </p:cNvSpPr>
                <p:nvPr/>
              </p:nvSpPr>
              <p:spPr>
                <a:xfrm>
                  <a:off x="8982148" y="5025389"/>
                  <a:ext cx="403316" cy="276999"/>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453B2D2A-43C6-FD49-AB15-003AA84245D5}"/>
                    </a:ext>
                  </a:extLst>
                </p:cNvPr>
                <p:cNvSpPr/>
                <p:nvPr/>
              </p:nvSpPr>
              <p:spPr>
                <a:xfrm>
                  <a:off x="10486759" y="3244735"/>
                  <a:ext cx="54380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i="1" smtClean="0">
                            <a:solidFill>
                              <a:schemeClr val="tx1">
                                <a:lumMod val="60000"/>
                                <a:lumOff val="40000"/>
                              </a:schemeClr>
                            </a:solidFill>
                            <a:latin typeface="Cambria Math" panose="02040503050406030204" pitchFamily="18" charset="0"/>
                          </a:rPr>
                          <m:t>𝐸𝑝𝑖𝑑</m:t>
                        </m:r>
                      </m:oMath>
                    </m:oMathPara>
                  </a14:m>
                  <a:endParaRPr lang="de-DE" sz="1200" i="1" dirty="0">
                    <a:solidFill>
                      <a:schemeClr val="tx1">
                        <a:lumMod val="60000"/>
                        <a:lumOff val="40000"/>
                      </a:schemeClr>
                    </a:solidFill>
                    <a:latin typeface="Cambria Math" panose="02040503050406030204" pitchFamily="18" charset="0"/>
                  </a:endParaRPr>
                </a:p>
              </p:txBody>
            </p:sp>
          </mc:Choice>
          <mc:Fallback xmlns="">
            <p:sp>
              <p:nvSpPr>
                <p:cNvPr id="504" name="Rectangle 503">
                  <a:extLst>
                    <a:ext uri="{FF2B5EF4-FFF2-40B4-BE49-F238E27FC236}">
                      <a16:creationId xmlns:a16="http://schemas.microsoft.com/office/drawing/2014/main" id="{0B2E0A89-A28C-2541-8BAB-ACACB3D0922A}"/>
                    </a:ext>
                  </a:extLst>
                </p:cNvPr>
                <p:cNvSpPr>
                  <a:spLocks noRot="1" noChangeAspect="1" noMove="1" noResize="1" noEditPoints="1" noAdjustHandles="1" noChangeArrowheads="1" noChangeShapeType="1" noTextEdit="1"/>
                </p:cNvSpPr>
                <p:nvPr/>
              </p:nvSpPr>
              <p:spPr>
                <a:xfrm>
                  <a:off x="10486759" y="3244735"/>
                  <a:ext cx="543803" cy="276999"/>
                </a:xfrm>
                <a:prstGeom prst="rect">
                  <a:avLst/>
                </a:prstGeom>
                <a:blipFill>
                  <a:blip r:embed="rId38"/>
                  <a:stretch>
                    <a:fillRect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7" name="Rectangle 176">
                  <a:extLst>
                    <a:ext uri="{FF2B5EF4-FFF2-40B4-BE49-F238E27FC236}">
                      <a16:creationId xmlns:a16="http://schemas.microsoft.com/office/drawing/2014/main" id="{A6095E27-0AC4-FF4B-BB88-5164C2AC625D}"/>
                    </a:ext>
                  </a:extLst>
                </p:cNvPr>
                <p:cNvSpPr/>
                <p:nvPr/>
              </p:nvSpPr>
              <p:spPr>
                <a:xfrm>
                  <a:off x="10431679" y="3048773"/>
                  <a:ext cx="65396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200" b="0" i="1" smtClean="0">
                            <a:solidFill>
                              <a:schemeClr val="tx1">
                                <a:lumMod val="60000"/>
                                <a:lumOff val="40000"/>
                              </a:schemeClr>
                            </a:solidFill>
                            <a:latin typeface="Cambria Math" panose="02040503050406030204" pitchFamily="18" charset="0"/>
                          </a:rPr>
                          <m:t>𝐴𝑐𝑐</m:t>
                        </m:r>
                        <m:d>
                          <m:dPr>
                            <m:ctrlPr>
                              <a:rPr lang="de-DE" sz="1200" i="1">
                                <a:solidFill>
                                  <a:schemeClr val="tx1">
                                    <a:lumMod val="60000"/>
                                    <a:lumOff val="40000"/>
                                  </a:schemeClr>
                                </a:solidFill>
                                <a:latin typeface="Cambria Math" panose="02040503050406030204" pitchFamily="18" charset="0"/>
                              </a:rPr>
                            </m:ctrlPr>
                          </m:dPr>
                          <m:e>
                            <m:r>
                              <a:rPr lang="de-DE" sz="1200" b="0" i="1" smtClean="0">
                                <a:solidFill>
                                  <a:schemeClr val="tx1">
                                    <a:lumMod val="60000"/>
                                    <a:lumOff val="40000"/>
                                  </a:schemeClr>
                                </a:solidFill>
                                <a:latin typeface="Cambria Math" panose="02040503050406030204" pitchFamily="18" charset="0"/>
                              </a:rPr>
                              <m:t>𝐼</m:t>
                            </m:r>
                          </m:e>
                        </m:d>
                      </m:oMath>
                    </m:oMathPara>
                  </a14:m>
                  <a:endParaRPr lang="en-GB" sz="1200" dirty="0">
                    <a:solidFill>
                      <a:schemeClr val="tx1">
                        <a:lumMod val="60000"/>
                        <a:lumOff val="40000"/>
                      </a:schemeClr>
                    </a:solidFill>
                  </a:endParaRPr>
                </a:p>
              </p:txBody>
            </p:sp>
          </mc:Choice>
          <mc:Fallback xmlns="">
            <p:sp>
              <p:nvSpPr>
                <p:cNvPr id="177" name="Rectangle 176">
                  <a:extLst>
                    <a:ext uri="{FF2B5EF4-FFF2-40B4-BE49-F238E27FC236}">
                      <a16:creationId xmlns:a16="http://schemas.microsoft.com/office/drawing/2014/main" id="{A6095E27-0AC4-FF4B-BB88-5164C2AC625D}"/>
                    </a:ext>
                  </a:extLst>
                </p:cNvPr>
                <p:cNvSpPr>
                  <a:spLocks noRot="1" noChangeAspect="1" noMove="1" noResize="1" noEditPoints="1" noAdjustHandles="1" noChangeArrowheads="1" noChangeShapeType="1" noTextEdit="1"/>
                </p:cNvSpPr>
                <p:nvPr/>
              </p:nvSpPr>
              <p:spPr>
                <a:xfrm>
                  <a:off x="10431679" y="3048773"/>
                  <a:ext cx="653962" cy="276999"/>
                </a:xfrm>
                <a:prstGeom prst="rect">
                  <a:avLst/>
                </a:prstGeom>
                <a:blipFill>
                  <a:blip r:embed="rId39"/>
                  <a:stretch>
                    <a:fillRect/>
                  </a:stretch>
                </a:blipFill>
              </p:spPr>
              <p:txBody>
                <a:bodyPr/>
                <a:lstStyle/>
                <a:p>
                  <a:r>
                    <a:rPr lang="en-GB">
                      <a:noFill/>
                    </a:rPr>
                    <a:t> </a:t>
                  </a:r>
                </a:p>
              </p:txBody>
            </p:sp>
          </mc:Fallback>
        </mc:AlternateContent>
      </p:grpSp>
      <p:grpSp>
        <p:nvGrpSpPr>
          <p:cNvPr id="178" name="Group 177">
            <a:extLst>
              <a:ext uri="{FF2B5EF4-FFF2-40B4-BE49-F238E27FC236}">
                <a16:creationId xmlns:a16="http://schemas.microsoft.com/office/drawing/2014/main" id="{7D8F0877-086A-0B41-AEA1-A971B87FD75D}"/>
              </a:ext>
            </a:extLst>
          </p:cNvPr>
          <p:cNvGrpSpPr/>
          <p:nvPr/>
        </p:nvGrpSpPr>
        <p:grpSpPr>
          <a:xfrm>
            <a:off x="8169497" y="745865"/>
            <a:ext cx="3658145" cy="1650928"/>
            <a:chOff x="6907622" y="3651587"/>
            <a:chExt cx="5051915" cy="2279933"/>
          </a:xfrm>
        </p:grpSpPr>
        <p:grpSp>
          <p:nvGrpSpPr>
            <p:cNvPr id="179" name="Group 178">
              <a:extLst>
                <a:ext uri="{FF2B5EF4-FFF2-40B4-BE49-F238E27FC236}">
                  <a16:creationId xmlns:a16="http://schemas.microsoft.com/office/drawing/2014/main" id="{80CDFE0A-A433-BA47-B2BB-B494706A9033}"/>
                </a:ext>
              </a:extLst>
            </p:cNvPr>
            <p:cNvGrpSpPr/>
            <p:nvPr/>
          </p:nvGrpSpPr>
          <p:grpSpPr>
            <a:xfrm>
              <a:off x="8323703" y="3758390"/>
              <a:ext cx="1952714" cy="514051"/>
              <a:chOff x="8737128" y="3128966"/>
              <a:chExt cx="1952714" cy="514051"/>
            </a:xfrm>
          </p:grpSpPr>
          <p:cxnSp>
            <p:nvCxnSpPr>
              <p:cNvPr id="207" name="Straight Connector 206">
                <a:extLst>
                  <a:ext uri="{FF2B5EF4-FFF2-40B4-BE49-F238E27FC236}">
                    <a16:creationId xmlns:a16="http://schemas.microsoft.com/office/drawing/2014/main" id="{7731F129-4F24-AA4F-8E1E-59018133C688}"/>
                  </a:ext>
                </a:extLst>
              </p:cNvPr>
              <p:cNvCxnSpPr>
                <a:cxnSpLocks/>
                <a:stCxn id="180" idx="6"/>
                <a:endCxn id="212"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367E64B-5C1F-B947-9588-746AC549A9F1}"/>
                  </a:ext>
                </a:extLst>
              </p:cNvPr>
              <p:cNvCxnSpPr>
                <a:cxnSpLocks/>
                <a:stCxn id="181" idx="2"/>
                <a:endCxn id="212"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4930737-D762-1B47-9134-766D84749C9C}"/>
                  </a:ext>
                </a:extLst>
              </p:cNvPr>
              <p:cNvCxnSpPr>
                <a:cxnSpLocks/>
                <a:stCxn id="184" idx="0"/>
                <a:endCxn id="212"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10AE595D-2C07-FE42-964A-D4B73FDF91DA}"/>
                  </a:ext>
                </a:extLst>
              </p:cNvPr>
              <p:cNvGrpSpPr/>
              <p:nvPr/>
            </p:nvGrpSpPr>
            <p:grpSpPr>
              <a:xfrm>
                <a:off x="9540595" y="3128966"/>
                <a:ext cx="540370" cy="412745"/>
                <a:chOff x="9540595" y="3128966"/>
                <a:chExt cx="540370" cy="412745"/>
              </a:xfrm>
            </p:grpSpPr>
            <p:sp>
              <p:nvSpPr>
                <p:cNvPr id="211" name="Rectangle 210">
                  <a:extLst>
                    <a:ext uri="{FF2B5EF4-FFF2-40B4-BE49-F238E27FC236}">
                      <a16:creationId xmlns:a16="http://schemas.microsoft.com/office/drawing/2014/main" id="{163691CF-348D-B44E-ADD4-8C2860BAFC10}"/>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2" name="Rectangle 211">
                  <a:extLst>
                    <a:ext uri="{FF2B5EF4-FFF2-40B4-BE49-F238E27FC236}">
                      <a16:creationId xmlns:a16="http://schemas.microsoft.com/office/drawing/2014/main" id="{D30AD583-1472-3D4B-B71A-176331439F4B}"/>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3" name="Rectangle 212">
                  <a:extLst>
                    <a:ext uri="{FF2B5EF4-FFF2-40B4-BE49-F238E27FC236}">
                      <a16:creationId xmlns:a16="http://schemas.microsoft.com/office/drawing/2014/main" id="{A2D5E471-7678-164C-BA09-20C7244120BA}"/>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231A0F6F-BDEA-5240-899C-C736930DEEB4}"/>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a:latin typeface="Cambria Math" panose="02040503050406030204" pitchFamily="18" charset="0"/>
                                  </a:rPr>
                                </m:ctrlPr>
                              </m:sSubPr>
                              <m:e>
                                <m:r>
                                  <a:rPr lang="de-DE" sz="1400" i="1">
                                    <a:latin typeface="Cambria Math" charset="0"/>
                                  </a:rPr>
                                  <m:t>𝑔</m:t>
                                </m:r>
                              </m:e>
                              <m:sub>
                                <m:r>
                                  <a:rPr lang="de-DE"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80" name="Oval 179">
                  <a:extLst>
                    <a:ext uri="{FF2B5EF4-FFF2-40B4-BE49-F238E27FC236}">
                      <a16:creationId xmlns:a16="http://schemas.microsoft.com/office/drawing/2014/main" id="{8470E58F-D966-854A-9C45-1165547D8FE4}"/>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charset="0"/>
                          </a:rPr>
                          <m:t>𝑁𝑎𝑡</m:t>
                        </m:r>
                        <m:d>
                          <m:dPr>
                            <m:ctrlPr>
                              <a:rPr lang="de-DE" sz="1400" i="1">
                                <a:latin typeface="Cambria Math" panose="02040503050406030204" pitchFamily="18" charset="0"/>
                              </a:rPr>
                            </m:ctrlPr>
                          </m:dPr>
                          <m:e>
                            <m:r>
                              <a:rPr lang="de-DE"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1" name="Oval 180">
                  <a:extLst>
                    <a:ext uri="{FF2B5EF4-FFF2-40B4-BE49-F238E27FC236}">
                      <a16:creationId xmlns:a16="http://schemas.microsoft.com/office/drawing/2014/main" id="{238426FD-E9BE-474B-B9D4-58BD2085DA0D}"/>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𝐴𝑐𝑐</m:t>
                        </m:r>
                        <m:d>
                          <m:dPr>
                            <m:ctrlPr>
                              <a:rPr lang="de-DE" sz="1400" i="1">
                                <a:latin typeface="Cambria Math" panose="02040503050406030204" pitchFamily="18" charset="0"/>
                              </a:rPr>
                            </m:ctrlPr>
                          </m:dPr>
                          <m:e>
                            <m:r>
                              <a:rPr lang="de-DE"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2" name="Oval 181">
                  <a:extLst>
                    <a:ext uri="{FF2B5EF4-FFF2-40B4-BE49-F238E27FC236}">
                      <a16:creationId xmlns:a16="http://schemas.microsoft.com/office/drawing/2014/main" id="{781A169B-5CBE-6E43-A7C3-246299762213}"/>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𝑆𝑖𝑐𝑘</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3" name="Oval 182">
                  <a:extLst>
                    <a:ext uri="{FF2B5EF4-FFF2-40B4-BE49-F238E27FC236}">
                      <a16:creationId xmlns:a16="http://schemas.microsoft.com/office/drawing/2014/main" id="{1E6144C4-9D55-6F47-91D9-944C5BCAC0F7}"/>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𝑇𝑟𝑎𝑣𝑒𝑙</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4" name="Oval 183">
                  <a:extLst>
                    <a:ext uri="{FF2B5EF4-FFF2-40B4-BE49-F238E27FC236}">
                      <a16:creationId xmlns:a16="http://schemas.microsoft.com/office/drawing/2014/main" id="{4820DF72-784D-7E45-B19E-FDE2CE155AAA}"/>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5" name="Oval 184">
                  <a:extLst>
                    <a:ext uri="{FF2B5EF4-FFF2-40B4-BE49-F238E27FC236}">
                      <a16:creationId xmlns:a16="http://schemas.microsoft.com/office/drawing/2014/main" id="{06009B2D-4780-1D41-B6CD-6E4EF9F50E07}"/>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𝑇𝑟𝑒𝑎𝑡</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r>
                              <a:rPr lang="de-DE" sz="1400" b="0" i="1" smtClean="0">
                                <a:latin typeface="Cambria Math" panose="02040503050406030204" pitchFamily="18" charset="0"/>
                              </a:rPr>
                              <m:t>,</m:t>
                            </m:r>
                            <m:r>
                              <a:rPr lang="de-DE"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186" name="Straight Connector 185">
              <a:extLst>
                <a:ext uri="{FF2B5EF4-FFF2-40B4-BE49-F238E27FC236}">
                  <a16:creationId xmlns:a16="http://schemas.microsoft.com/office/drawing/2014/main" id="{DE02F222-B60F-8E4E-9B77-2AEB2376A3D0}"/>
                </a:ext>
              </a:extLst>
            </p:cNvPr>
            <p:cNvCxnSpPr>
              <a:cxnSpLocks/>
              <a:stCxn id="183" idx="6"/>
              <a:endCxn id="204"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E529F5C-9D5A-9F4B-9837-79C46DB9349E}"/>
                </a:ext>
              </a:extLst>
            </p:cNvPr>
            <p:cNvCxnSpPr>
              <a:cxnSpLocks/>
              <a:stCxn id="184" idx="4"/>
              <a:endCxn id="204"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DA1B531-77FC-4A4B-B340-69C9BE1EC06F}"/>
                </a:ext>
              </a:extLst>
            </p:cNvPr>
            <p:cNvCxnSpPr>
              <a:cxnSpLocks/>
              <a:stCxn id="182" idx="0"/>
              <a:endCxn id="204"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A3EA7493-22CD-2E41-9A00-0FEF3BEA6E00}"/>
                </a:ext>
              </a:extLst>
            </p:cNvPr>
            <p:cNvGrpSpPr/>
            <p:nvPr/>
          </p:nvGrpSpPr>
          <p:grpSpPr>
            <a:xfrm>
              <a:off x="8610247" y="4990220"/>
              <a:ext cx="474503" cy="412240"/>
              <a:chOff x="9288700" y="3036033"/>
              <a:chExt cx="474503" cy="412240"/>
            </a:xfrm>
          </p:grpSpPr>
          <p:sp>
            <p:nvSpPr>
              <p:cNvPr id="203" name="Rectangle 202">
                <a:extLst>
                  <a:ext uri="{FF2B5EF4-FFF2-40B4-BE49-F238E27FC236}">
                    <a16:creationId xmlns:a16="http://schemas.microsoft.com/office/drawing/2014/main" id="{B51714A9-7001-CD49-97CE-D6418BA9B543}"/>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4" name="Rectangle 203">
                <a:extLst>
                  <a:ext uri="{FF2B5EF4-FFF2-40B4-BE49-F238E27FC236}">
                    <a16:creationId xmlns:a16="http://schemas.microsoft.com/office/drawing/2014/main" id="{6D8ABEC7-FB76-DA46-A9B7-4404A8412647}"/>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5" name="Rectangle 204">
                <a:extLst>
                  <a:ext uri="{FF2B5EF4-FFF2-40B4-BE49-F238E27FC236}">
                    <a16:creationId xmlns:a16="http://schemas.microsoft.com/office/drawing/2014/main" id="{23FE664F-4279-F34D-A263-4E49F9E4ED82}"/>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83C13DC4-C17F-BF42-A80E-5B426E469A80}"/>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190" name="Straight Connector 189">
              <a:extLst>
                <a:ext uri="{FF2B5EF4-FFF2-40B4-BE49-F238E27FC236}">
                  <a16:creationId xmlns:a16="http://schemas.microsoft.com/office/drawing/2014/main" id="{38B313CA-A50A-894E-A2D8-5785C7119EE9}"/>
                </a:ext>
              </a:extLst>
            </p:cNvPr>
            <p:cNvCxnSpPr>
              <a:cxnSpLocks/>
              <a:stCxn id="184" idx="4"/>
              <a:endCxn id="200"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D6D1543-6478-BF49-B626-221C444715C8}"/>
                </a:ext>
              </a:extLst>
            </p:cNvPr>
            <p:cNvCxnSpPr>
              <a:cxnSpLocks/>
              <a:stCxn id="185" idx="2"/>
              <a:endCxn id="200"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BCB5E72-104D-0B4D-B39B-70A01E658208}"/>
                </a:ext>
              </a:extLst>
            </p:cNvPr>
            <p:cNvCxnSpPr>
              <a:cxnSpLocks/>
              <a:stCxn id="182" idx="0"/>
              <a:endCxn id="200"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AE6678F2-2F25-4943-ACFA-3657881901C9}"/>
                </a:ext>
              </a:extLst>
            </p:cNvPr>
            <p:cNvGrpSpPr/>
            <p:nvPr/>
          </p:nvGrpSpPr>
          <p:grpSpPr>
            <a:xfrm>
              <a:off x="9393015" y="4990220"/>
              <a:ext cx="546126" cy="412737"/>
              <a:chOff x="9540595" y="3036033"/>
              <a:chExt cx="546126" cy="412737"/>
            </a:xfrm>
          </p:grpSpPr>
          <p:sp>
            <p:nvSpPr>
              <p:cNvPr id="199" name="Rectangle 198">
                <a:extLst>
                  <a:ext uri="{FF2B5EF4-FFF2-40B4-BE49-F238E27FC236}">
                    <a16:creationId xmlns:a16="http://schemas.microsoft.com/office/drawing/2014/main" id="{5CD62D55-8D78-A347-9CA7-54D0F9D7743D}"/>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0" name="Rectangle 199">
                <a:extLst>
                  <a:ext uri="{FF2B5EF4-FFF2-40B4-BE49-F238E27FC236}">
                    <a16:creationId xmlns:a16="http://schemas.microsoft.com/office/drawing/2014/main" id="{EF5DCDB8-DB91-E543-92D0-3D2D216660E5}"/>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1" name="Rectangle 200">
                <a:extLst>
                  <a:ext uri="{FF2B5EF4-FFF2-40B4-BE49-F238E27FC236}">
                    <a16:creationId xmlns:a16="http://schemas.microsoft.com/office/drawing/2014/main" id="{36D29722-FBAF-904A-A19D-D774D16606F9}"/>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7EB08C20-3643-3644-B74F-8A72CDB33B36}"/>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194" name="Group 193">
              <a:extLst>
                <a:ext uri="{FF2B5EF4-FFF2-40B4-BE49-F238E27FC236}">
                  <a16:creationId xmlns:a16="http://schemas.microsoft.com/office/drawing/2014/main" id="{45592B38-D530-3B47-8876-3F4AF74248A8}"/>
                </a:ext>
              </a:extLst>
            </p:cNvPr>
            <p:cNvGrpSpPr/>
            <p:nvPr/>
          </p:nvGrpSpPr>
          <p:grpSpPr>
            <a:xfrm>
              <a:off x="9648485" y="4409628"/>
              <a:ext cx="749540" cy="380873"/>
              <a:chOff x="8665851" y="3155493"/>
              <a:chExt cx="749540" cy="380873"/>
            </a:xfrm>
          </p:grpSpPr>
          <p:cxnSp>
            <p:nvCxnSpPr>
              <p:cNvPr id="195" name="Straight Connector 194">
                <a:extLst>
                  <a:ext uri="{FF2B5EF4-FFF2-40B4-BE49-F238E27FC236}">
                    <a16:creationId xmlns:a16="http://schemas.microsoft.com/office/drawing/2014/main" id="{FED5735A-A280-EA42-85E6-BB445AB4D2A3}"/>
                  </a:ext>
                </a:extLst>
              </p:cNvPr>
              <p:cNvCxnSpPr>
                <a:cxnSpLocks/>
                <a:stCxn id="184" idx="6"/>
                <a:endCxn id="197"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201F7022-56BE-9342-A0C0-BEA300199FBD}"/>
                  </a:ext>
                </a:extLst>
              </p:cNvPr>
              <p:cNvGrpSpPr/>
              <p:nvPr/>
            </p:nvGrpSpPr>
            <p:grpSpPr>
              <a:xfrm>
                <a:off x="8957481" y="3155493"/>
                <a:ext cx="457910" cy="380873"/>
                <a:chOff x="8957481" y="3155493"/>
                <a:chExt cx="457910" cy="380873"/>
              </a:xfrm>
            </p:grpSpPr>
            <p:sp>
              <p:nvSpPr>
                <p:cNvPr id="197" name="Rectangle 196">
                  <a:extLst>
                    <a:ext uri="{FF2B5EF4-FFF2-40B4-BE49-F238E27FC236}">
                      <a16:creationId xmlns:a16="http://schemas.microsoft.com/office/drawing/2014/main" id="{F592F001-1023-A04C-AD3F-3DABE306B5A5}"/>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25B885D7-A2F5-9547-8667-FEB0994A0C54}"/>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grpSp>
        <p:nvGrpSpPr>
          <p:cNvPr id="215" name="Group 214">
            <a:extLst>
              <a:ext uri="{FF2B5EF4-FFF2-40B4-BE49-F238E27FC236}">
                <a16:creationId xmlns:a16="http://schemas.microsoft.com/office/drawing/2014/main" id="{F16893B4-BF27-FF43-9F9E-8EB03446AFA2}"/>
              </a:ext>
            </a:extLst>
          </p:cNvPr>
          <p:cNvGrpSpPr/>
          <p:nvPr/>
        </p:nvGrpSpPr>
        <p:grpSpPr>
          <a:xfrm>
            <a:off x="671433" y="4919668"/>
            <a:ext cx="6288313" cy="986246"/>
            <a:chOff x="5589344" y="1663629"/>
            <a:chExt cx="6288313" cy="986246"/>
          </a:xfrm>
        </p:grpSpPr>
        <p:cxnSp>
          <p:nvCxnSpPr>
            <p:cNvPr id="216" name="Straight Connector 215">
              <a:extLst>
                <a:ext uri="{FF2B5EF4-FFF2-40B4-BE49-F238E27FC236}">
                  <a16:creationId xmlns:a16="http://schemas.microsoft.com/office/drawing/2014/main" id="{6B9AD65F-A58E-0F4F-B488-96FC9304954E}"/>
                </a:ext>
              </a:extLst>
            </p:cNvPr>
            <p:cNvCxnSpPr>
              <a:cxnSpLocks/>
              <a:stCxn id="227" idx="3"/>
              <a:endCxn id="231"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0BB9EB6-A50D-5F46-A03F-F5420A003DF4}"/>
                </a:ext>
              </a:extLst>
            </p:cNvPr>
            <p:cNvCxnSpPr>
              <a:cxnSpLocks/>
              <a:stCxn id="231" idx="3"/>
              <a:endCxn id="229"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0A24B2FD-C0C2-164E-B2D6-B238AEA02809}"/>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79E2CF3C-880F-DE4D-98DD-B6CCC4315BAA}"/>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230" name="TextBox 229">
                    <a:extLst>
                      <a:ext uri="{FF2B5EF4-FFF2-40B4-BE49-F238E27FC236}">
                        <a16:creationId xmlns:a16="http://schemas.microsoft.com/office/drawing/2014/main" id="{79E2CF3C-880F-DE4D-98DD-B6CCC4315BAA}"/>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50"/>
                    <a:stretch>
                      <a:fillRect l="-24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1" name="TextBox 230">
                    <a:extLst>
                      <a:ext uri="{FF2B5EF4-FFF2-40B4-BE49-F238E27FC236}">
                        <a16:creationId xmlns:a16="http://schemas.microsoft.com/office/drawing/2014/main" id="{3AD91183-A31E-8A4D-A1E9-FBD5463FEC95}"/>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231" name="TextBox 230">
                    <a:extLst>
                      <a:ext uri="{FF2B5EF4-FFF2-40B4-BE49-F238E27FC236}">
                        <a16:creationId xmlns:a16="http://schemas.microsoft.com/office/drawing/2014/main" id="{3AD91183-A31E-8A4D-A1E9-FBD5463FEC95}"/>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1"/>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219" name="Group 218">
              <a:extLst>
                <a:ext uri="{FF2B5EF4-FFF2-40B4-BE49-F238E27FC236}">
                  <a16:creationId xmlns:a16="http://schemas.microsoft.com/office/drawing/2014/main" id="{5DB50917-FB28-3648-996B-44939CDF99EF}"/>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E104DC73-57F1-0A43-B861-7EA502459CCF}"/>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228" name="TextBox 227">
                    <a:extLst>
                      <a:ext uri="{FF2B5EF4-FFF2-40B4-BE49-F238E27FC236}">
                        <a16:creationId xmlns:a16="http://schemas.microsoft.com/office/drawing/2014/main" id="{E104DC73-57F1-0A43-B861-7EA502459CCF}"/>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2"/>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56A616A5-19D7-154F-9848-E22AE2CFF584}"/>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229" name="TextBox 228">
                    <a:extLst>
                      <a:ext uri="{FF2B5EF4-FFF2-40B4-BE49-F238E27FC236}">
                        <a16:creationId xmlns:a16="http://schemas.microsoft.com/office/drawing/2014/main" id="{56A616A5-19D7-154F-9848-E22AE2CFF584}"/>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53"/>
                    <a:stretch>
                      <a:fillRect/>
                    </a:stretch>
                  </a:blipFill>
                  <a:ln>
                    <a:solidFill>
                      <a:srgbClr val="7030A0"/>
                    </a:solidFill>
                  </a:ln>
                </p:spPr>
                <p:txBody>
                  <a:bodyPr/>
                  <a:lstStyle/>
                  <a:p>
                    <a:r>
                      <a:rPr lang="en-GB">
                        <a:noFill/>
                      </a:rPr>
                      <a:t> </a:t>
                    </a:r>
                  </a:p>
                </p:txBody>
              </p:sp>
            </mc:Fallback>
          </mc:AlternateContent>
        </p:grpSp>
        <p:grpSp>
          <p:nvGrpSpPr>
            <p:cNvPr id="220" name="Group 219">
              <a:extLst>
                <a:ext uri="{FF2B5EF4-FFF2-40B4-BE49-F238E27FC236}">
                  <a16:creationId xmlns:a16="http://schemas.microsoft.com/office/drawing/2014/main" id="{9013A7DD-F6E1-8140-914F-A98AAD55B5A7}"/>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226" name="TextBox 225">
                    <a:extLst>
                      <a:ext uri="{FF2B5EF4-FFF2-40B4-BE49-F238E27FC236}">
                        <a16:creationId xmlns:a16="http://schemas.microsoft.com/office/drawing/2014/main" id="{A9265FBE-F126-5943-9F4F-7831A3AD119A}"/>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226" name="TextBox 225">
                    <a:extLst>
                      <a:ext uri="{FF2B5EF4-FFF2-40B4-BE49-F238E27FC236}">
                        <a16:creationId xmlns:a16="http://schemas.microsoft.com/office/drawing/2014/main" id="{A9265FBE-F126-5943-9F4F-7831A3AD119A}"/>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54"/>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47E16F83-3AB9-5249-9AE9-71469A96CA10}"/>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227" name="TextBox 226">
                    <a:extLst>
                      <a:ext uri="{FF2B5EF4-FFF2-40B4-BE49-F238E27FC236}">
                        <a16:creationId xmlns:a16="http://schemas.microsoft.com/office/drawing/2014/main" id="{47E16F83-3AB9-5249-9AE9-71469A96CA10}"/>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55"/>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21" name="Rectangle 220">
                  <a:extLst>
                    <a:ext uri="{FF2B5EF4-FFF2-40B4-BE49-F238E27FC236}">
                      <a16:creationId xmlns:a16="http://schemas.microsoft.com/office/drawing/2014/main" id="{69D2FC1B-2108-2A43-8713-D511C1742C3A}"/>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221" name="Rectangle 220">
                  <a:extLst>
                    <a:ext uri="{FF2B5EF4-FFF2-40B4-BE49-F238E27FC236}">
                      <a16:creationId xmlns:a16="http://schemas.microsoft.com/office/drawing/2014/main" id="{69D2FC1B-2108-2A43-8713-D511C1742C3A}"/>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56"/>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2" name="Rectangle 221">
                  <a:extLst>
                    <a:ext uri="{FF2B5EF4-FFF2-40B4-BE49-F238E27FC236}">
                      <a16:creationId xmlns:a16="http://schemas.microsoft.com/office/drawing/2014/main" id="{8F303BCC-943B-4B41-875E-15101991DA41}"/>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222" name="Rectangle 221">
                  <a:extLst>
                    <a:ext uri="{FF2B5EF4-FFF2-40B4-BE49-F238E27FC236}">
                      <a16:creationId xmlns:a16="http://schemas.microsoft.com/office/drawing/2014/main" id="{8F303BCC-943B-4B41-875E-15101991DA41}"/>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5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679E8EC7-5596-F04E-9333-DE5139A23311}"/>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223" name="TextBox 222">
                  <a:extLst>
                    <a:ext uri="{FF2B5EF4-FFF2-40B4-BE49-F238E27FC236}">
                      <a16:creationId xmlns:a16="http://schemas.microsoft.com/office/drawing/2014/main" id="{679E8EC7-5596-F04E-9333-DE5139A23311}"/>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5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1AF16FA1-0A90-2F4F-B418-812D4EB8E4BC}"/>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224" name="TextBox 223">
                  <a:extLst>
                    <a:ext uri="{FF2B5EF4-FFF2-40B4-BE49-F238E27FC236}">
                      <a16:creationId xmlns:a16="http://schemas.microsoft.com/office/drawing/2014/main" id="{1AF16FA1-0A90-2F4F-B418-812D4EB8E4BC}"/>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5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EB4E11E1-C00B-9945-89AA-EC2ABE7ABAD3}"/>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25" name="TextBox 224">
                  <a:extLst>
                    <a:ext uri="{FF2B5EF4-FFF2-40B4-BE49-F238E27FC236}">
                      <a16:creationId xmlns:a16="http://schemas.microsoft.com/office/drawing/2014/main" id="{EB4E11E1-C00B-9945-89AA-EC2ABE7ABAD3}"/>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60"/>
                  <a:stretch>
                    <a:fillRect/>
                  </a:stretch>
                </a:blipFill>
              </p:spPr>
              <p:txBody>
                <a:bodyPr/>
                <a:lstStyle/>
                <a:p>
                  <a:r>
                    <a:rPr lang="en-GB">
                      <a:noFill/>
                    </a:rPr>
                    <a:t> </a:t>
                  </a:r>
                </a:p>
              </p:txBody>
            </p:sp>
          </mc:Fallback>
        </mc:AlternateContent>
      </p:grpSp>
      <p:sp>
        <p:nvSpPr>
          <p:cNvPr id="3" name="Date Placeholder 2">
            <a:extLst>
              <a:ext uri="{FF2B5EF4-FFF2-40B4-BE49-F238E27FC236}">
                <a16:creationId xmlns:a16="http://schemas.microsoft.com/office/drawing/2014/main" id="{F46426DC-F2C4-A771-6374-C3541A4FFDA4}"/>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 name="Footer Placeholder 3">
            <a:extLst>
              <a:ext uri="{FF2B5EF4-FFF2-40B4-BE49-F238E27FC236}">
                <a16:creationId xmlns:a16="http://schemas.microsoft.com/office/drawing/2014/main" id="{A2455E83-1D5F-DC7E-7C56-1F482996767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5" name="Slide Number Placeholder 4">
            <a:extLst>
              <a:ext uri="{FF2B5EF4-FFF2-40B4-BE49-F238E27FC236}">
                <a16:creationId xmlns:a16="http://schemas.microsoft.com/office/drawing/2014/main" id="{1B29DB52-1266-E480-9E55-0AE82A5FC53A}"/>
              </a:ext>
            </a:extLst>
          </p:cNvPr>
          <p:cNvSpPr>
            <a:spLocks noGrp="1"/>
          </p:cNvSpPr>
          <p:nvPr>
            <p:ph type="sldNum" sz="quarter" idx="11"/>
          </p:nvPr>
        </p:nvSpPr>
        <p:spPr/>
        <p:txBody>
          <a:bodyPr/>
          <a:lstStyle/>
          <a:p>
            <a:fld id="{EB1502E6-D9AE-3544-B6D5-378AAA0B915F}" type="slidenum">
              <a:rPr lang="de-DE" altLang="de-DE" smtClean="0"/>
              <a:pPr/>
              <a:t>45</a:t>
            </a:fld>
            <a:endParaRPr lang="de-DE" altLang="de-DE" dirty="0"/>
          </a:p>
        </p:txBody>
      </p:sp>
    </p:spTree>
    <p:extLst>
      <p:ext uri="{BB962C8B-B14F-4D97-AF65-F5344CB8AC3E}">
        <p14:creationId xmlns:p14="http://schemas.microsoft.com/office/powerpoint/2010/main" val="2897544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432D-9A03-B94E-8B17-1EBC9419AB94}"/>
              </a:ext>
            </a:extLst>
          </p:cNvPr>
          <p:cNvSpPr>
            <a:spLocks noGrp="1"/>
          </p:cNvSpPr>
          <p:nvPr>
            <p:ph type="title"/>
          </p:nvPr>
        </p:nvSpPr>
        <p:spPr/>
        <p:txBody>
          <a:bodyPr/>
          <a:lstStyle/>
          <a:p>
            <a:r>
              <a:rPr lang="en-GB" dirty="0"/>
              <a:t>FO Jtree 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4A2573-D55E-F142-8A0A-5201C23AB8DB}"/>
                  </a:ext>
                </a:extLst>
              </p:cNvPr>
              <p:cNvSpPr>
                <a:spLocks noGrp="1"/>
              </p:cNvSpPr>
              <p:nvPr>
                <p:ph type="body" sz="quarter" idx="13"/>
              </p:nvPr>
            </p:nvSpPr>
            <p:spPr/>
            <p:txBody>
              <a:bodyPr>
                <a:normAutofit/>
              </a:bodyPr>
              <a:lstStyle/>
              <a:p>
                <a:r>
                  <a:rPr lang="en-GB" dirty="0"/>
                  <a:t>Given a model </a:t>
                </a:r>
                <a14:m>
                  <m:oMath xmlns:m="http://schemas.openxmlformats.org/officeDocument/2006/math">
                    <m:r>
                      <a:rPr lang="en-GB" i="1" dirty="0" smtClean="0">
                        <a:latin typeface="Cambria Math" panose="02040503050406030204" pitchFamily="18" charset="0"/>
                      </a:rPr>
                      <m:t>𝐺</m:t>
                    </m:r>
                  </m:oMath>
                </a14:m>
                <a:r>
                  <a:rPr lang="en-GB" dirty="0"/>
                  <a:t>, the following steps are necessary</a:t>
                </a:r>
              </a:p>
              <a:p>
                <a:pPr marL="914400" lvl="1" indent="-457200">
                  <a:buFont typeface="+mj-lt"/>
                  <a:buAutoNum type="arabicPeriod"/>
                </a:pPr>
                <a:r>
                  <a:rPr lang="en-GB" dirty="0"/>
                  <a:t>Bring </a:t>
                </a:r>
                <a14:m>
                  <m:oMath xmlns:m="http://schemas.openxmlformats.org/officeDocument/2006/math">
                    <m:r>
                      <a:rPr lang="en-GB" i="1" dirty="0">
                        <a:latin typeface="Cambria Math" panose="02040503050406030204" pitchFamily="18" charset="0"/>
                      </a:rPr>
                      <m:t>𝐺</m:t>
                    </m:r>
                  </m:oMath>
                </a14:m>
                <a:r>
                  <a:rPr lang="en-GB" dirty="0"/>
                  <a:t> into the required normal form for FO dtree construction</a:t>
                </a:r>
              </a:p>
              <a:p>
                <a:pPr marL="914400" lvl="1" indent="-457200">
                  <a:buFont typeface="+mj-lt"/>
                  <a:buAutoNum type="arabicPeriod"/>
                </a:pPr>
                <a:r>
                  <a:rPr lang="en-GB" dirty="0"/>
                  <a:t>Construct an FO dtree </a:t>
                </a:r>
                <a14:m>
                  <m:oMath xmlns:m="http://schemas.openxmlformats.org/officeDocument/2006/math">
                    <m:r>
                      <a:rPr lang="en-GB" i="1" dirty="0" smtClean="0">
                        <a:latin typeface="Cambria Math" panose="02040503050406030204" pitchFamily="18" charset="0"/>
                      </a:rPr>
                      <m:t>𝑇</m:t>
                    </m:r>
                  </m:oMath>
                </a14:m>
                <a:r>
                  <a:rPr lang="en-GB" dirty="0"/>
                  <a:t> for </a:t>
                </a:r>
                <a14:m>
                  <m:oMath xmlns:m="http://schemas.openxmlformats.org/officeDocument/2006/math">
                    <m:r>
                      <a:rPr lang="en-GB" i="1" dirty="0" smtClean="0">
                        <a:latin typeface="Cambria Math" panose="02040503050406030204" pitchFamily="18" charset="0"/>
                      </a:rPr>
                      <m:t>𝐺</m:t>
                    </m:r>
                  </m:oMath>
                </a14:m>
                <a:endParaRPr lang="de-DE" dirty="0"/>
              </a:p>
              <a:p>
                <a:pPr marL="914400" lvl="1" indent="-457200">
                  <a:buFont typeface="+mj-lt"/>
                  <a:buAutoNum type="arabicPeriod"/>
                </a:pPr>
                <a:r>
                  <a:rPr lang="en-GB" dirty="0"/>
                  <a:t>Translate </a:t>
                </a:r>
                <a14:m>
                  <m:oMath xmlns:m="http://schemas.openxmlformats.org/officeDocument/2006/math">
                    <m:r>
                      <a:rPr lang="en-GB" i="1" dirty="0">
                        <a:latin typeface="Cambria Math" panose="02040503050406030204" pitchFamily="18" charset="0"/>
                      </a:rPr>
                      <m:t>𝑇</m:t>
                    </m:r>
                  </m:oMath>
                </a14:m>
                <a:r>
                  <a:rPr lang="en-GB" dirty="0"/>
                  <a:t> into an FO jtree </a:t>
                </a:r>
                <a14:m>
                  <m:oMath xmlns:m="http://schemas.openxmlformats.org/officeDocument/2006/math">
                    <m:r>
                      <a:rPr lang="en-GB" i="1" dirty="0" smtClean="0">
                        <a:latin typeface="Cambria Math" panose="02040503050406030204" pitchFamily="18" charset="0"/>
                      </a:rPr>
                      <m:t>𝐽</m:t>
                    </m:r>
                  </m:oMath>
                </a14:m>
                <a:endParaRPr lang="en-GB" dirty="0"/>
              </a:p>
              <a:p>
                <a:pPr marL="914400" lvl="1" indent="-457200">
                  <a:buFont typeface="+mj-lt"/>
                  <a:buAutoNum type="arabicPeriod"/>
                </a:pPr>
                <a:r>
                  <a:rPr lang="en-GB" dirty="0"/>
                  <a:t>Apply inverse substitutions to parclusters of descendants of DPG nodes in </a:t>
                </a:r>
                <a14:m>
                  <m:oMath xmlns:m="http://schemas.openxmlformats.org/officeDocument/2006/math">
                    <m:r>
                      <a:rPr lang="en-GB" i="1" dirty="0">
                        <a:latin typeface="Cambria Math" panose="02040503050406030204" pitchFamily="18" charset="0"/>
                      </a:rPr>
                      <m:t>𝐽</m:t>
                    </m:r>
                  </m:oMath>
                </a14:m>
                <a:endParaRPr lang="en-GB" dirty="0"/>
              </a:p>
              <a:p>
                <a:pPr marL="914400" lvl="1" indent="-457200">
                  <a:buFont typeface="+mj-lt"/>
                  <a:buAutoNum type="arabicPeriod"/>
                </a:pPr>
                <a:r>
                  <a:rPr lang="en-GB" dirty="0"/>
                  <a:t>Minimise </a:t>
                </a:r>
                <a14:m>
                  <m:oMath xmlns:m="http://schemas.openxmlformats.org/officeDocument/2006/math">
                    <m:r>
                      <a:rPr lang="en-GB" i="1" dirty="0">
                        <a:latin typeface="Cambria Math" panose="02040503050406030204" pitchFamily="18" charset="0"/>
                      </a:rPr>
                      <m:t>𝐽</m:t>
                    </m:r>
                  </m:oMath>
                </a14:m>
                <a:endParaRPr lang="en-GB" dirty="0"/>
              </a:p>
              <a:p>
                <a:r>
                  <a:rPr lang="en-GB" dirty="0"/>
                  <a:t>Next?</a:t>
                </a:r>
              </a:p>
              <a:p>
                <a:r>
                  <a:rPr lang="en-GB" dirty="0"/>
                  <a:t>FO </a:t>
                </a:r>
                <a:r>
                  <a:rPr lang="en-GB" dirty="0" err="1"/>
                  <a:t>jtrees</a:t>
                </a:r>
                <a:r>
                  <a:rPr lang="en-GB" dirty="0"/>
                  <a:t> for query answering</a:t>
                </a:r>
              </a:p>
              <a:p>
                <a:pPr lvl="1"/>
                <a:r>
                  <a:rPr lang="en-GB" dirty="0">
                    <a:solidFill>
                      <a:srgbClr val="FFC000"/>
                    </a:solidFill>
                  </a:rPr>
                  <a:t>Messages need to be passed to ensure independence</a:t>
                </a:r>
              </a:p>
              <a:p>
                <a:pPr lvl="1"/>
                <a:r>
                  <a:rPr lang="en-GB" dirty="0">
                    <a:solidFill>
                      <a:srgbClr val="FFC000"/>
                    </a:solidFill>
                  </a:rPr>
                  <a:t>What about evidence?</a:t>
                </a:r>
              </a:p>
              <a:p>
                <a:pPr lvl="1"/>
                <a:endParaRPr lang="en-GB" dirty="0"/>
              </a:p>
            </p:txBody>
          </p:sp>
        </mc:Choice>
        <mc:Fallback xmlns="">
          <p:sp>
            <p:nvSpPr>
              <p:cNvPr id="3" name="Content Placeholder 2">
                <a:extLst>
                  <a:ext uri="{FF2B5EF4-FFF2-40B4-BE49-F238E27FC236}">
                    <a16:creationId xmlns:a16="http://schemas.microsoft.com/office/drawing/2014/main" id="{124A2573-D55E-F142-8A0A-5201C23AB8DB}"/>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r="-686"/>
                </a:stretch>
              </a:blipFill>
            </p:spPr>
            <p:txBody>
              <a:bodyPr/>
              <a:lstStyle/>
              <a:p>
                <a:r>
                  <a:rPr lang="en-DE">
                    <a:noFill/>
                  </a:rPr>
                  <a:t> </a:t>
                </a:r>
              </a:p>
            </p:txBody>
          </p:sp>
        </mc:Fallback>
      </mc:AlternateContent>
      <p:sp>
        <p:nvSpPr>
          <p:cNvPr id="5" name="Rectangle 4">
            <a:extLst>
              <a:ext uri="{FF2B5EF4-FFF2-40B4-BE49-F238E27FC236}">
                <a16:creationId xmlns:a16="http://schemas.microsoft.com/office/drawing/2014/main" id="{5CCA89F4-05DF-A640-8B23-4A8A620EB41B}"/>
              </a:ext>
            </a:extLst>
          </p:cNvPr>
          <p:cNvSpPr/>
          <p:nvPr/>
        </p:nvSpPr>
        <p:spPr>
          <a:xfrm>
            <a:off x="359625" y="1332545"/>
            <a:ext cx="11472049" cy="2672519"/>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73F0840-5982-3C48-939F-5F5A6C5AB0AD}"/>
              </a:ext>
            </a:extLst>
          </p:cNvPr>
          <p:cNvSpPr/>
          <p:nvPr/>
        </p:nvSpPr>
        <p:spPr>
          <a:xfrm>
            <a:off x="9964596" y="3717150"/>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Construction</a:t>
            </a:r>
          </a:p>
        </p:txBody>
      </p:sp>
      <p:sp>
        <p:nvSpPr>
          <p:cNvPr id="4" name="Date Placeholder 3">
            <a:extLst>
              <a:ext uri="{FF2B5EF4-FFF2-40B4-BE49-F238E27FC236}">
                <a16:creationId xmlns:a16="http://schemas.microsoft.com/office/drawing/2014/main" id="{AEAC924C-48DE-C6DD-0359-58EBE544A49C}"/>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7" name="Footer Placeholder 6">
            <a:extLst>
              <a:ext uri="{FF2B5EF4-FFF2-40B4-BE49-F238E27FC236}">
                <a16:creationId xmlns:a16="http://schemas.microsoft.com/office/drawing/2014/main" id="{072936F1-0C68-5DB1-0B9E-FDBE046FF1F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8" name="Slide Number Placeholder 7">
            <a:extLst>
              <a:ext uri="{FF2B5EF4-FFF2-40B4-BE49-F238E27FC236}">
                <a16:creationId xmlns:a16="http://schemas.microsoft.com/office/drawing/2014/main" id="{691B7629-1D0F-E092-8BED-00349D1A8373}"/>
              </a:ext>
            </a:extLst>
          </p:cNvPr>
          <p:cNvSpPr>
            <a:spLocks noGrp="1"/>
          </p:cNvSpPr>
          <p:nvPr>
            <p:ph type="sldNum" sz="quarter" idx="11"/>
          </p:nvPr>
        </p:nvSpPr>
        <p:spPr/>
        <p:txBody>
          <a:bodyPr/>
          <a:lstStyle/>
          <a:p>
            <a:fld id="{EB1502E6-D9AE-3544-B6D5-378AAA0B915F}" type="slidenum">
              <a:rPr lang="de-DE" altLang="de-DE" smtClean="0"/>
              <a:pPr/>
              <a:t>46</a:t>
            </a:fld>
            <a:endParaRPr lang="de-DE" altLang="de-DE" dirty="0"/>
          </a:p>
        </p:txBody>
      </p:sp>
    </p:spTree>
    <p:extLst>
      <p:ext uri="{BB962C8B-B14F-4D97-AF65-F5344CB8AC3E}">
        <p14:creationId xmlns:p14="http://schemas.microsoft.com/office/powerpoint/2010/main" val="28306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Message Passing in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a:bodyPr>
              <a:lstStyle/>
              <a:p>
                <a:r>
                  <a:rPr lang="en-GB" dirty="0"/>
                  <a:t>Ensure independence between parclusters</a:t>
                </a:r>
              </a:p>
              <a:p>
                <a:r>
                  <a:rPr lang="en-GB" dirty="0"/>
                  <a:t>Send messages based on two conditions</a:t>
                </a:r>
              </a:p>
              <a:p>
                <a:pPr marL="801688" lvl="1" indent="-344488">
                  <a:buFont typeface="Zapf Dingbats"/>
                  <a:buChar char="➝"/>
                </a:pPr>
                <a:r>
                  <a:rPr lang="en-GB" dirty="0"/>
                  <a:t>If a node </a:t>
                </a:r>
                <a14:m>
                  <m:oMath xmlns:m="http://schemas.openxmlformats.org/officeDocument/2006/math">
                    <m:r>
                      <a:rPr lang="de-DE" i="1">
                        <a:latin typeface="Cambria Math" panose="02040503050406030204" pitchFamily="18" charset="0"/>
                      </a:rPr>
                      <m:t>𝑖</m:t>
                    </m:r>
                  </m:oMath>
                </a14:m>
                <a:r>
                  <a:rPr lang="en-GB" dirty="0"/>
                  <a:t> has received all messages from neighbours but one, </a:t>
                </a:r>
                <a14:m>
                  <m:oMath xmlns:m="http://schemas.openxmlformats.org/officeDocument/2006/math">
                    <m:r>
                      <a:rPr lang="de-DE" i="1">
                        <a:latin typeface="Cambria Math" panose="02040503050406030204" pitchFamily="18" charset="0"/>
                      </a:rPr>
                      <m:t>𝑗</m:t>
                    </m:r>
                  </m:oMath>
                </a14:m>
                <a:r>
                  <a:rPr lang="en-GB" dirty="0"/>
                  <a:t>, node </a:t>
                </a:r>
                <a14:m>
                  <m:oMath xmlns:m="http://schemas.openxmlformats.org/officeDocument/2006/math">
                    <m:r>
                      <a:rPr lang="de-DE" i="1">
                        <a:latin typeface="Cambria Math" panose="02040503050406030204" pitchFamily="18" charset="0"/>
                      </a:rPr>
                      <m:t>𝑖</m:t>
                    </m:r>
                  </m:oMath>
                </a14:m>
                <a:r>
                  <a:rPr lang="en-GB" dirty="0"/>
                  <a:t> calculates and sends a message to</a:t>
                </a:r>
                <a:r>
                  <a:rPr lang="de-DE" dirty="0"/>
                  <a:t> </a:t>
                </a:r>
                <a14:m>
                  <m:oMath xmlns:m="http://schemas.openxmlformats.org/officeDocument/2006/math">
                    <m:r>
                      <a:rPr lang="de-DE" i="1">
                        <a:latin typeface="Cambria Math" panose="02040503050406030204" pitchFamily="18" charset="0"/>
                      </a:rPr>
                      <m:t>𝑗</m:t>
                    </m:r>
                  </m:oMath>
                </a14:m>
                <a:endParaRPr lang="de-DE" dirty="0"/>
              </a:p>
              <a:p>
                <a:pPr marL="801688" lvl="1" indent="-344488">
                  <a:buFont typeface="Zapf Dingbats"/>
                  <a:buChar char="➝"/>
                </a:pPr>
                <a:r>
                  <a:rPr lang="en-GB" dirty="0"/>
                  <a:t>If a node </a:t>
                </a:r>
                <a14:m>
                  <m:oMath xmlns:m="http://schemas.openxmlformats.org/officeDocument/2006/math">
                    <m:r>
                      <a:rPr lang="de-DE" i="1">
                        <a:latin typeface="Cambria Math" panose="02040503050406030204" pitchFamily="18" charset="0"/>
                      </a:rPr>
                      <m:t>𝑖</m:t>
                    </m:r>
                    <m:r>
                      <a:rPr lang="de-DE" i="1">
                        <a:latin typeface="Cambria Math" panose="02040503050406030204" pitchFamily="18" charset="0"/>
                      </a:rPr>
                      <m:t> </m:t>
                    </m:r>
                  </m:oMath>
                </a14:m>
                <a:r>
                  <a:rPr lang="en-GB" dirty="0"/>
                  <a:t>has received all messages, then it calculates and sends messages to all neighbours </a:t>
                </a:r>
                <a14:m>
                  <m:oMath xmlns:m="http://schemas.openxmlformats.org/officeDocument/2006/math">
                    <m:r>
                      <a:rPr lang="de-DE" i="1">
                        <a:latin typeface="Cambria Math" panose="02040503050406030204" pitchFamily="18" charset="0"/>
                      </a:rPr>
                      <m:t>𝑗</m:t>
                    </m:r>
                  </m:oMath>
                </a14:m>
                <a:r>
                  <a:rPr lang="en-GB" dirty="0"/>
                  <a:t> that have not received a message yet</a:t>
                </a:r>
              </a:p>
              <a:p>
                <a:pPr lvl="1"/>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r="-1029"/>
                </a:stretch>
              </a:blipFill>
            </p:spPr>
            <p:txBody>
              <a:bodyPr/>
              <a:lstStyle/>
              <a:p>
                <a:r>
                  <a:rPr lang="en-DE">
                    <a:noFill/>
                  </a:rPr>
                  <a:t> </a:t>
                </a:r>
              </a:p>
            </p:txBody>
          </p:sp>
        </mc:Fallback>
      </mc:AlternateContent>
      <p:grpSp>
        <p:nvGrpSpPr>
          <p:cNvPr id="26" name="Group 25">
            <a:extLst>
              <a:ext uri="{FF2B5EF4-FFF2-40B4-BE49-F238E27FC236}">
                <a16:creationId xmlns:a16="http://schemas.microsoft.com/office/drawing/2014/main" id="{94252347-D84F-EB4C-A7CB-B378691C6118}"/>
              </a:ext>
            </a:extLst>
          </p:cNvPr>
          <p:cNvGrpSpPr/>
          <p:nvPr/>
        </p:nvGrpSpPr>
        <p:grpSpPr>
          <a:xfrm>
            <a:off x="5543362" y="4919668"/>
            <a:ext cx="6288313" cy="986246"/>
            <a:chOff x="5589344" y="1663629"/>
            <a:chExt cx="6288313" cy="986246"/>
          </a:xfrm>
        </p:grpSpPr>
        <p:cxnSp>
          <p:nvCxnSpPr>
            <p:cNvPr id="27" name="Straight Connector 26">
              <a:extLst>
                <a:ext uri="{FF2B5EF4-FFF2-40B4-BE49-F238E27FC236}">
                  <a16:creationId xmlns:a16="http://schemas.microsoft.com/office/drawing/2014/main" id="{A35CDA0F-C4E8-0848-A8EB-944C76DA0C69}"/>
                </a:ext>
              </a:extLst>
            </p:cNvPr>
            <p:cNvCxnSpPr>
              <a:cxnSpLocks/>
              <a:stCxn id="38" idx="3"/>
              <a:endCxn id="42"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0B80B5-9A2C-C842-A9DA-E88457F8925E}"/>
                </a:ext>
              </a:extLst>
            </p:cNvPr>
            <p:cNvCxnSpPr>
              <a:cxnSpLocks/>
              <a:stCxn id="42" idx="3"/>
              <a:endCxn id="40"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B1B158-2F06-D946-B7DA-FCCEC52F0980}"/>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F8BC411-E041-6E42-A60D-10EB33509AE9}"/>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41" name="TextBox 40">
                    <a:extLst>
                      <a:ext uri="{FF2B5EF4-FFF2-40B4-BE49-F238E27FC236}">
                        <a16:creationId xmlns:a16="http://schemas.microsoft.com/office/drawing/2014/main" id="{CF8BC411-E041-6E42-A60D-10EB33509AE9}"/>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5ED2D57-600C-5049-A725-F72FC02D1479}"/>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42" name="TextBox 41">
                    <a:extLst>
                      <a:ext uri="{FF2B5EF4-FFF2-40B4-BE49-F238E27FC236}">
                        <a16:creationId xmlns:a16="http://schemas.microsoft.com/office/drawing/2014/main" id="{45ED2D57-600C-5049-A725-F72FC02D1479}"/>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0" name="Group 29">
              <a:extLst>
                <a:ext uri="{FF2B5EF4-FFF2-40B4-BE49-F238E27FC236}">
                  <a16:creationId xmlns:a16="http://schemas.microsoft.com/office/drawing/2014/main" id="{CF52A2ED-DA24-3E42-A895-B42F11B5A983}"/>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BA96067-A25F-F843-9EBA-C2433ED5E91C}"/>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39" name="TextBox 38">
                    <a:extLst>
                      <a:ext uri="{FF2B5EF4-FFF2-40B4-BE49-F238E27FC236}">
                        <a16:creationId xmlns:a16="http://schemas.microsoft.com/office/drawing/2014/main" id="{ABA96067-A25F-F843-9EBA-C2433ED5E91C}"/>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E8AECD7-9334-7147-BAEF-C87AE099766A}"/>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40" name="TextBox 39">
                    <a:extLst>
                      <a:ext uri="{FF2B5EF4-FFF2-40B4-BE49-F238E27FC236}">
                        <a16:creationId xmlns:a16="http://schemas.microsoft.com/office/drawing/2014/main" id="{EE8AECD7-9334-7147-BAEF-C87AE099766A}"/>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a:stretch>
                  </a:blipFill>
                  <a:ln>
                    <a:solidFill>
                      <a:srgbClr val="7030A0"/>
                    </a:solidFill>
                  </a:ln>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0459F571-321B-B440-BF9C-D605A31FD42A}"/>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EA3C504-4110-6C46-A870-EC0CA46F6CE8}"/>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37" name="TextBox 36">
                    <a:extLst>
                      <a:ext uri="{FF2B5EF4-FFF2-40B4-BE49-F238E27FC236}">
                        <a16:creationId xmlns:a16="http://schemas.microsoft.com/office/drawing/2014/main" id="{BEA3C504-4110-6C46-A870-EC0CA46F6CE8}"/>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F7115EC-3D98-1941-B57A-508BC84ADDD4}"/>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38" name="TextBox 37">
                    <a:extLst>
                      <a:ext uri="{FF2B5EF4-FFF2-40B4-BE49-F238E27FC236}">
                        <a16:creationId xmlns:a16="http://schemas.microsoft.com/office/drawing/2014/main" id="{8F7115EC-3D98-1941-B57A-508BC84ADDD4}"/>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55B96636-81D4-6C41-BA55-089A93173A6F}"/>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2" name="Rectangle 31">
                  <a:extLst>
                    <a:ext uri="{FF2B5EF4-FFF2-40B4-BE49-F238E27FC236}">
                      <a16:creationId xmlns:a16="http://schemas.microsoft.com/office/drawing/2014/main" id="{55B96636-81D4-6C41-BA55-089A93173A6F}"/>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1215E11-6152-BF49-8905-91344C737FDF}"/>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33" name="Rectangle 32">
                  <a:extLst>
                    <a:ext uri="{FF2B5EF4-FFF2-40B4-BE49-F238E27FC236}">
                      <a16:creationId xmlns:a16="http://schemas.microsoft.com/office/drawing/2014/main" id="{21215E11-6152-BF49-8905-91344C737FDF}"/>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ACA5675-AF87-CC4A-8A81-D1870CA40B63}"/>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34" name="TextBox 33">
                  <a:extLst>
                    <a:ext uri="{FF2B5EF4-FFF2-40B4-BE49-F238E27FC236}">
                      <a16:creationId xmlns:a16="http://schemas.microsoft.com/office/drawing/2014/main" id="{4ACA5675-AF87-CC4A-8A81-D1870CA40B63}"/>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04F55BD-7F86-9044-B057-66FBB4138EE8}"/>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35" name="TextBox 34">
                  <a:extLst>
                    <a:ext uri="{FF2B5EF4-FFF2-40B4-BE49-F238E27FC236}">
                      <a16:creationId xmlns:a16="http://schemas.microsoft.com/office/drawing/2014/main" id="{A04F55BD-7F86-9044-B057-66FBB4138EE8}"/>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87AA7A2-9C66-464A-9409-7B3E57107158}"/>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36" name="TextBox 35">
                  <a:extLst>
                    <a:ext uri="{FF2B5EF4-FFF2-40B4-BE49-F238E27FC236}">
                      <a16:creationId xmlns:a16="http://schemas.microsoft.com/office/drawing/2014/main" id="{187AA7A2-9C66-464A-9409-7B3E57107158}"/>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67543216-1171-4881-F118-CE6C8817C5B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F5342236-F30B-5918-D0F0-27F6DBBEC32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7F31F7FD-C124-A6FA-A18B-8D162C2E6E61}"/>
              </a:ext>
            </a:extLst>
          </p:cNvPr>
          <p:cNvSpPr>
            <a:spLocks noGrp="1"/>
          </p:cNvSpPr>
          <p:nvPr>
            <p:ph type="sldNum" sz="quarter" idx="11"/>
          </p:nvPr>
        </p:nvSpPr>
        <p:spPr/>
        <p:txBody>
          <a:bodyPr/>
          <a:lstStyle/>
          <a:p>
            <a:fld id="{EB1502E6-D9AE-3544-B6D5-378AAA0B915F}" type="slidenum">
              <a:rPr lang="de-DE" altLang="de-DE" smtClean="0"/>
              <a:pPr/>
              <a:t>47</a:t>
            </a:fld>
            <a:endParaRPr lang="de-DE" altLang="de-DE" dirty="0"/>
          </a:p>
        </p:txBody>
      </p:sp>
    </p:spTree>
    <p:extLst>
      <p:ext uri="{BB962C8B-B14F-4D97-AF65-F5344CB8AC3E}">
        <p14:creationId xmlns:p14="http://schemas.microsoft.com/office/powerpoint/2010/main" val="1974473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Message Passing in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a:xfrm>
                <a:off x="623392" y="1332843"/>
                <a:ext cx="11087099" cy="3768591"/>
              </a:xfrm>
            </p:spPr>
            <p:txBody>
              <a:bodyPr>
                <a:normAutofit fontScale="92500" lnSpcReduction="20000"/>
              </a:bodyPr>
              <a:lstStyle/>
              <a:p>
                <a:r>
                  <a:rPr lang="en-GB" dirty="0"/>
                  <a:t>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𝑖𝑗</m:t>
                        </m:r>
                      </m:sub>
                    </m:sSub>
                  </m:oMath>
                </a14:m>
                <a:r>
                  <a:rPr lang="en-GB" dirty="0"/>
                  <a:t> from sender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𝑪</m:t>
                        </m:r>
                      </m:e>
                      <m:sub>
                        <m:r>
                          <a:rPr lang="de-DE" b="0" i="1" dirty="0" smtClean="0">
                            <a:latin typeface="Cambria Math" panose="02040503050406030204" pitchFamily="18" charset="0"/>
                          </a:rPr>
                          <m:t>𝑖</m:t>
                        </m:r>
                      </m:sub>
                    </m:sSub>
                  </m:oMath>
                </a14:m>
                <a:r>
                  <a:rPr lang="en-GB" dirty="0"/>
                  <a:t> to receiver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𝑗</m:t>
                        </m:r>
                      </m:sub>
                    </m:sSub>
                  </m:oMath>
                </a14:m>
                <a:endParaRPr lang="en-GB" dirty="0"/>
              </a:p>
              <a:p>
                <a:pPr lvl="1"/>
                <a:r>
                  <a:rPr lang="en-GB" dirty="0"/>
                  <a:t>Set of parfactors </a:t>
                </a:r>
                <a14:m>
                  <m:oMath xmlns:m="http://schemas.openxmlformats.org/officeDocument/2006/math">
                    <m:sSubSup>
                      <m:sSubSupPr>
                        <m:ctrlPr>
                          <a:rPr lang="de-DE" b="0" i="1" smtClean="0">
                            <a:latin typeface="Cambria Math" panose="02040503050406030204" pitchFamily="18" charset="0"/>
                          </a:rPr>
                        </m:ctrlPr>
                      </m:sSubSupPr>
                      <m:e>
                        <m:d>
                          <m:dPr>
                            <m:begChr m:val="{"/>
                            <m:endChr m:val="}"/>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𝑔</m:t>
                                </m:r>
                              </m:e>
                              <m:sub>
                                <m:r>
                                  <a:rPr lang="de-DE" b="0" i="1" smtClean="0">
                                    <a:latin typeface="Cambria Math" panose="02040503050406030204" pitchFamily="18" charset="0"/>
                                  </a:rPr>
                                  <m:t>𝑙</m:t>
                                </m:r>
                              </m:sub>
                            </m:sSub>
                          </m:e>
                        </m:d>
                      </m:e>
                      <m:sub>
                        <m:r>
                          <a:rPr lang="de-DE" b="0" i="1" smtClean="0">
                            <a:latin typeface="Cambria Math" panose="02040503050406030204" pitchFamily="18" charset="0"/>
                          </a:rPr>
                          <m:t>𝑙</m:t>
                        </m:r>
                        <m:r>
                          <a:rPr lang="de-DE" b="0" i="1" smtClean="0">
                            <a:latin typeface="Cambria Math" panose="02040503050406030204" pitchFamily="18" charset="0"/>
                          </a:rPr>
                          <m:t>=1</m:t>
                        </m:r>
                      </m:sub>
                      <m:sup>
                        <m:r>
                          <a:rPr lang="de-DE" b="0" i="1" smtClean="0">
                            <a:latin typeface="Cambria Math" panose="02040503050406030204" pitchFamily="18" charset="0"/>
                          </a:rPr>
                          <m:t>𝑛</m:t>
                        </m:r>
                      </m:sup>
                    </m:sSubSup>
                  </m:oMath>
                </a14:m>
                <a:r>
                  <a:rPr lang="en-GB" dirty="0"/>
                  <a:t> with </a:t>
                </a:r>
                <a14:m>
                  <m:oMath xmlns:m="http://schemas.openxmlformats.org/officeDocument/2006/math">
                    <m:r>
                      <a:rPr lang="de-DE" b="0" i="1" smtClean="0">
                        <a:latin typeface="Cambria Math" panose="02040503050406030204" pitchFamily="18" charset="0"/>
                      </a:rPr>
                      <m:t>𝑟𝑣</m:t>
                    </m:r>
                    <m:d>
                      <m:dPr>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𝑙</m:t>
                            </m:r>
                          </m:sub>
                        </m:sSub>
                      </m:e>
                    </m:d>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𝑺</m:t>
                        </m:r>
                      </m:e>
                      <m:sub>
                        <m:r>
                          <a:rPr lang="de-DE" b="0" i="1" smtClean="0">
                            <a:latin typeface="Cambria Math" panose="02040503050406030204" pitchFamily="18" charset="0"/>
                            <a:ea typeface="Cambria Math" panose="02040503050406030204" pitchFamily="18" charset="0"/>
                          </a:rPr>
                          <m:t>𝑖𝑗</m:t>
                        </m:r>
                      </m:sub>
                    </m:sSub>
                  </m:oMath>
                </a14:m>
                <a:endParaRPr lang="en-GB" dirty="0"/>
              </a:p>
              <a:p>
                <a:pPr lvl="1"/>
                <a:r>
                  <a:rPr lang="en-GB" dirty="0"/>
                  <a:t>To calculate</a:t>
                </a:r>
              </a:p>
              <a:p>
                <a:pPr lvl="2"/>
                <a:r>
                  <a:rPr lang="en-GB" dirty="0"/>
                  <a:t>Collect necessary information from local model and received messages:</a:t>
                </a:r>
              </a:p>
              <a:p>
                <a:pPr marL="914400" lvl="2" indent="0">
                  <a:buNone/>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𝑖𝑗</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m:t>
                      </m:r>
                      <m:nary>
                        <m:naryPr>
                          <m:chr m:val="⋃"/>
                          <m:supHide m:val="on"/>
                          <m:ctrlPr>
                            <a:rPr lang="de-DE" b="0" i="1" smtClean="0">
                              <a:latin typeface="Cambria Math" panose="02040503050406030204" pitchFamily="18" charset="0"/>
                              <a:ea typeface="Cambria Math" panose="02040503050406030204" pitchFamily="18" charset="0"/>
                            </a:rPr>
                          </m:ctrlPr>
                        </m:naryPr>
                        <m:sub>
                          <m:r>
                            <m:rPr>
                              <m:brk m:alnAt="7"/>
                            </m:rP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𝑛𝑏𝑠</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𝑖</m:t>
                              </m:r>
                            </m:e>
                          </m:d>
                          <m:r>
                            <m:rPr>
                              <m:brk m:alnAt="7"/>
                            </m:rP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𝑗</m:t>
                          </m:r>
                        </m:sub>
                        <m:sup/>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𝑚</m:t>
                              </m:r>
                            </m:e>
                            <m:sub>
                              <m:r>
                                <a:rPr lang="de-DE" b="0" i="1" smtClean="0">
                                  <a:latin typeface="Cambria Math" panose="02040503050406030204" pitchFamily="18" charset="0"/>
                                  <a:ea typeface="Cambria Math" panose="02040503050406030204" pitchFamily="18" charset="0"/>
                                </a:rPr>
                                <m:t>𝑘𝑖</m:t>
                              </m:r>
                            </m:sub>
                          </m:sSub>
                        </m:e>
                      </m:nary>
                    </m:oMath>
                  </m:oMathPara>
                </a14:m>
                <a:endParaRPr lang="en-GB" dirty="0"/>
              </a:p>
              <a:p>
                <a:pPr lvl="3"/>
                <a:r>
                  <a:rPr lang="en-GB" dirty="0"/>
                  <a:t>Ignore the message that came from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𝑗</m:t>
                        </m:r>
                      </m:sub>
                    </m:sSub>
                  </m:oMath>
                </a14:m>
                <a:r>
                  <a:rPr lang="en-GB" dirty="0"/>
                  <a:t> (if it already exists)</a:t>
                </a:r>
              </a:p>
              <a:p>
                <a:pPr lvl="2"/>
                <a:r>
                  <a:rPr lang="en-GB" dirty="0"/>
                  <a:t>Call slightly modified LVE with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𝑖𝑗</m:t>
                        </m:r>
                      </m:sub>
                    </m:sSub>
                  </m:oMath>
                </a14:m>
                <a:r>
                  <a:rPr lang="en-GB" dirty="0"/>
                  <a:t> as input model,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𝑺</m:t>
                        </m:r>
                      </m:e>
                      <m:sub>
                        <m:r>
                          <a:rPr lang="de-DE" i="1">
                            <a:latin typeface="Cambria Math" panose="02040503050406030204" pitchFamily="18" charset="0"/>
                            <a:ea typeface="Cambria Math" panose="02040503050406030204" pitchFamily="18" charset="0"/>
                          </a:rPr>
                          <m:t>𝑖𝑗</m:t>
                        </m:r>
                      </m:sub>
                    </m:sSub>
                  </m:oMath>
                </a14:m>
                <a:r>
                  <a:rPr lang="en-GB" dirty="0"/>
                  <a:t> as query, and no evidence: </a:t>
                </a:r>
                <a14:m>
                  <m:oMath xmlns:m="http://schemas.openxmlformats.org/officeDocument/2006/math">
                    <m:r>
                      <m:rPr>
                        <m:nor/>
                      </m:rPr>
                      <a:rPr lang="de-DE" dirty="0">
                        <a:latin typeface="Cambria Math" panose="02040503050406030204" pitchFamily="18" charset="0"/>
                      </a:rPr>
                      <m:t>LVE</m:t>
                    </m:r>
                    <m:r>
                      <m:rPr>
                        <m:nor/>
                      </m:rPr>
                      <a:rPr lang="de-DE" dirty="0">
                        <a:latin typeface="Cambria Math" panose="02040503050406030204" pitchFamily="18" charset="0"/>
                      </a:rPr>
                      <m:t>−</m:t>
                    </m:r>
                    <m:r>
                      <m:rPr>
                        <m:nor/>
                      </m:rPr>
                      <a:rPr lang="de-DE" dirty="0">
                        <a:latin typeface="Cambria Math" panose="02040503050406030204" pitchFamily="18" charset="0"/>
                      </a:rPr>
                      <m:t>MSG</m:t>
                    </m:r>
                    <m:d>
                      <m:dPr>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𝐺</m:t>
                            </m:r>
                          </m:e>
                          <m:sub>
                            <m:r>
                              <a:rPr lang="de-DE" b="0" i="1" dirty="0" smtClean="0">
                                <a:latin typeface="Cambria Math" panose="02040503050406030204" pitchFamily="18" charset="0"/>
                              </a:rPr>
                              <m:t>𝑖𝑗</m:t>
                            </m:r>
                          </m:sub>
                        </m:sSub>
                        <m:r>
                          <a:rPr lang="de-DE" b="0" i="1" dirty="0" smtClean="0">
                            <a:latin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𝑺</m:t>
                            </m:r>
                          </m:e>
                          <m:sub>
                            <m:r>
                              <a:rPr lang="de-DE" i="1">
                                <a:latin typeface="Cambria Math" panose="02040503050406030204" pitchFamily="18" charset="0"/>
                                <a:ea typeface="Cambria Math" panose="02040503050406030204" pitchFamily="18" charset="0"/>
                              </a:rPr>
                              <m:t>𝑖𝑗</m:t>
                            </m:r>
                          </m:sub>
                        </m:sSub>
                      </m:e>
                    </m:d>
                  </m:oMath>
                </a14:m>
                <a:endParaRPr lang="en-GB" dirty="0"/>
              </a:p>
              <a:p>
                <a:pPr lvl="3"/>
                <a:r>
                  <a:rPr lang="en-GB" dirty="0"/>
                  <a:t>Specification of </a:t>
                </a:r>
                <a14:m>
                  <m:oMath xmlns:m="http://schemas.openxmlformats.org/officeDocument/2006/math">
                    <m:r>
                      <m:rPr>
                        <m:nor/>
                      </m:rPr>
                      <a:rPr lang="de-DE" dirty="0">
                        <a:latin typeface="Cambria Math" panose="02040503050406030204" pitchFamily="18" charset="0"/>
                      </a:rPr>
                      <m:t>LVE</m:t>
                    </m:r>
                    <m:r>
                      <m:rPr>
                        <m:nor/>
                      </m:rPr>
                      <a:rPr lang="de-DE" dirty="0">
                        <a:latin typeface="Cambria Math" panose="02040503050406030204" pitchFamily="18" charset="0"/>
                      </a:rPr>
                      <m:t>−</m:t>
                    </m:r>
                    <m:r>
                      <m:rPr>
                        <m:nor/>
                      </m:rPr>
                      <a:rPr lang="de-DE" dirty="0">
                        <a:latin typeface="Cambria Math" panose="02040503050406030204" pitchFamily="18" charset="0"/>
                      </a:rPr>
                      <m:t>MSG</m:t>
                    </m:r>
                  </m:oMath>
                </a14:m>
                <a:r>
                  <a:rPr lang="en-GB" dirty="0"/>
                  <a:t>: next slide</a:t>
                </a:r>
              </a:p>
              <a:p>
                <a:pPr lvl="3"/>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xfrm>
                <a:off x="623392" y="1332843"/>
                <a:ext cx="11087099" cy="3768591"/>
              </a:xfrm>
              <a:blipFill>
                <a:blip r:embed="rId2"/>
                <a:stretch>
                  <a:fillRect l="-1600" t="-3704" r="-1600" b="-2694"/>
                </a:stretch>
              </a:blipFill>
            </p:spPr>
            <p:txBody>
              <a:bodyPr/>
              <a:lstStyle/>
              <a:p>
                <a:r>
                  <a:rPr lang="en-DE">
                    <a:noFill/>
                  </a:rPr>
                  <a:t> </a:t>
                </a:r>
              </a:p>
            </p:txBody>
          </p:sp>
        </mc:Fallback>
      </mc:AlternateContent>
      <p:grpSp>
        <p:nvGrpSpPr>
          <p:cNvPr id="26" name="Group 25">
            <a:extLst>
              <a:ext uri="{FF2B5EF4-FFF2-40B4-BE49-F238E27FC236}">
                <a16:creationId xmlns:a16="http://schemas.microsoft.com/office/drawing/2014/main" id="{85261547-9268-0B48-845B-0534689B7B7A}"/>
              </a:ext>
            </a:extLst>
          </p:cNvPr>
          <p:cNvGrpSpPr/>
          <p:nvPr/>
        </p:nvGrpSpPr>
        <p:grpSpPr>
          <a:xfrm>
            <a:off x="5543362" y="4919668"/>
            <a:ext cx="6288313" cy="986246"/>
            <a:chOff x="5589344" y="1663629"/>
            <a:chExt cx="6288313" cy="986246"/>
          </a:xfrm>
        </p:grpSpPr>
        <p:cxnSp>
          <p:nvCxnSpPr>
            <p:cNvPr id="27" name="Straight Connector 26">
              <a:extLst>
                <a:ext uri="{FF2B5EF4-FFF2-40B4-BE49-F238E27FC236}">
                  <a16:creationId xmlns:a16="http://schemas.microsoft.com/office/drawing/2014/main" id="{82C688D2-5406-6C4A-B280-1A6435C0FB90}"/>
                </a:ext>
              </a:extLst>
            </p:cNvPr>
            <p:cNvCxnSpPr>
              <a:cxnSpLocks/>
              <a:stCxn id="38" idx="3"/>
              <a:endCxn id="42"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F6B11D-A64D-9D4A-860A-DA2315D4D9AD}"/>
                </a:ext>
              </a:extLst>
            </p:cNvPr>
            <p:cNvCxnSpPr>
              <a:cxnSpLocks/>
              <a:stCxn id="42" idx="3"/>
              <a:endCxn id="40"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6597B0A-47C5-E445-BCA1-665E68DC12C2}"/>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1C3A3D3-6C23-AC4C-9BCA-5D365E23E320}"/>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41" name="TextBox 40">
                    <a:extLst>
                      <a:ext uri="{FF2B5EF4-FFF2-40B4-BE49-F238E27FC236}">
                        <a16:creationId xmlns:a16="http://schemas.microsoft.com/office/drawing/2014/main" id="{51C3A3D3-6C23-AC4C-9BCA-5D365E23E320}"/>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A9183C2-D693-4E43-9915-AE2452AA2ED1}"/>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42" name="TextBox 41">
                    <a:extLst>
                      <a:ext uri="{FF2B5EF4-FFF2-40B4-BE49-F238E27FC236}">
                        <a16:creationId xmlns:a16="http://schemas.microsoft.com/office/drawing/2014/main" id="{BA9183C2-D693-4E43-9915-AE2452AA2ED1}"/>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0" name="Group 29">
              <a:extLst>
                <a:ext uri="{FF2B5EF4-FFF2-40B4-BE49-F238E27FC236}">
                  <a16:creationId xmlns:a16="http://schemas.microsoft.com/office/drawing/2014/main" id="{05DBC6D5-0487-A540-859E-5DC4787EB410}"/>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630F5F4-DBB1-CD40-B293-E3B6DF2CB6B9}"/>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39" name="TextBox 38">
                    <a:extLst>
                      <a:ext uri="{FF2B5EF4-FFF2-40B4-BE49-F238E27FC236}">
                        <a16:creationId xmlns:a16="http://schemas.microsoft.com/office/drawing/2014/main" id="{8630F5F4-DBB1-CD40-B293-E3B6DF2CB6B9}"/>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0E74866-6098-1646-9183-5636B7D46AC7}"/>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40" name="TextBox 39">
                    <a:extLst>
                      <a:ext uri="{FF2B5EF4-FFF2-40B4-BE49-F238E27FC236}">
                        <a16:creationId xmlns:a16="http://schemas.microsoft.com/office/drawing/2014/main" id="{D0E74866-6098-1646-9183-5636B7D46AC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a:stretch>
                  </a:blipFill>
                  <a:ln>
                    <a:solidFill>
                      <a:srgbClr val="7030A0"/>
                    </a:solidFill>
                  </a:ln>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9834524D-5C4D-724C-902A-C82692B27885}"/>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C2A28E1-09D0-6F4B-9F6E-6EF908E19C57}"/>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37" name="TextBox 36">
                    <a:extLst>
                      <a:ext uri="{FF2B5EF4-FFF2-40B4-BE49-F238E27FC236}">
                        <a16:creationId xmlns:a16="http://schemas.microsoft.com/office/drawing/2014/main" id="{AC2A28E1-09D0-6F4B-9F6E-6EF908E19C57}"/>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4786954-2C53-F743-86C2-613A5A4F0916}"/>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38" name="TextBox 37">
                    <a:extLst>
                      <a:ext uri="{FF2B5EF4-FFF2-40B4-BE49-F238E27FC236}">
                        <a16:creationId xmlns:a16="http://schemas.microsoft.com/office/drawing/2014/main" id="{64786954-2C53-F743-86C2-613A5A4F0916}"/>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F5CF8CC4-EEDE-474C-BF0B-F51ED68B1E91}"/>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2" name="Rectangle 31">
                  <a:extLst>
                    <a:ext uri="{FF2B5EF4-FFF2-40B4-BE49-F238E27FC236}">
                      <a16:creationId xmlns:a16="http://schemas.microsoft.com/office/drawing/2014/main" id="{F5CF8CC4-EEDE-474C-BF0B-F51ED68B1E91}"/>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58D88A75-DCDB-6A47-9292-AFABBEC778A1}"/>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33" name="Rectangle 32">
                  <a:extLst>
                    <a:ext uri="{FF2B5EF4-FFF2-40B4-BE49-F238E27FC236}">
                      <a16:creationId xmlns:a16="http://schemas.microsoft.com/office/drawing/2014/main" id="{58D88A75-DCDB-6A47-9292-AFABBEC778A1}"/>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AAB0D32-7E63-8E46-9F60-4F40B34CD382}"/>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34" name="TextBox 33">
                  <a:extLst>
                    <a:ext uri="{FF2B5EF4-FFF2-40B4-BE49-F238E27FC236}">
                      <a16:creationId xmlns:a16="http://schemas.microsoft.com/office/drawing/2014/main" id="{3AAB0D32-7E63-8E46-9F60-4F40B34CD382}"/>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3A024A1-BCB6-304B-9B52-455B317432C3}"/>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35" name="TextBox 34">
                  <a:extLst>
                    <a:ext uri="{FF2B5EF4-FFF2-40B4-BE49-F238E27FC236}">
                      <a16:creationId xmlns:a16="http://schemas.microsoft.com/office/drawing/2014/main" id="{93A024A1-BCB6-304B-9B52-455B317432C3}"/>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C48BF7A-A879-5242-8D01-1A91E1C3903F}"/>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36" name="TextBox 35">
                  <a:extLst>
                    <a:ext uri="{FF2B5EF4-FFF2-40B4-BE49-F238E27FC236}">
                      <a16:creationId xmlns:a16="http://schemas.microsoft.com/office/drawing/2014/main" id="{6C48BF7A-A879-5242-8D01-1A91E1C3903F}"/>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48EB65F3-7EDD-DE25-9256-1B50B66ED7CB}"/>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B71DC00E-90EE-AE5F-E1DD-634A36116115}"/>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79E32BDF-89FC-6FD0-8F44-0213D2FC757C}"/>
              </a:ext>
            </a:extLst>
          </p:cNvPr>
          <p:cNvSpPr>
            <a:spLocks noGrp="1"/>
          </p:cNvSpPr>
          <p:nvPr>
            <p:ph type="sldNum" sz="quarter" idx="11"/>
          </p:nvPr>
        </p:nvSpPr>
        <p:spPr/>
        <p:txBody>
          <a:bodyPr/>
          <a:lstStyle/>
          <a:p>
            <a:fld id="{EB1502E6-D9AE-3544-B6D5-378AAA0B915F}" type="slidenum">
              <a:rPr lang="de-DE" altLang="de-DE" smtClean="0"/>
              <a:pPr/>
              <a:t>48</a:t>
            </a:fld>
            <a:endParaRPr lang="de-DE" altLang="de-DE" dirty="0"/>
          </a:p>
        </p:txBody>
      </p:sp>
    </p:spTree>
    <p:extLst>
      <p:ext uri="{BB962C8B-B14F-4D97-AF65-F5344CB8AC3E}">
        <p14:creationId xmlns:p14="http://schemas.microsoft.com/office/powerpoint/2010/main" val="209569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4F80-4105-5A47-8A1C-8906BF68C22A}"/>
              </a:ext>
            </a:extLst>
          </p:cNvPr>
          <p:cNvSpPr>
            <a:spLocks noGrp="1"/>
          </p:cNvSpPr>
          <p:nvPr>
            <p:ph type="title"/>
          </p:nvPr>
        </p:nvSpPr>
        <p:spPr/>
        <p:txBody>
          <a:bodyPr/>
          <a:lstStyle/>
          <a:p>
            <a:r>
              <a:rPr lang="en-GB" dirty="0"/>
              <a:t>LVE for Message Passing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6E3AB8-4B18-AC45-82C6-E875D5A76220}"/>
                  </a:ext>
                </a:extLst>
              </p:cNvPr>
              <p:cNvSpPr>
                <a:spLocks noGrp="1"/>
              </p:cNvSpPr>
              <p:nvPr>
                <p:ph type="body" sz="quarter" idx="13"/>
              </p:nvPr>
            </p:nvSpPr>
            <p:spPr/>
            <p:txBody>
              <a:bodyPr>
                <a:normAutofit/>
              </a:bodyPr>
              <a:lstStyle/>
              <a:p>
                <a:pPr marL="0" indent="0">
                  <a:buNone/>
                </a:pPr>
                <a14:m>
                  <m:oMath xmlns:m="http://schemas.openxmlformats.org/officeDocument/2006/math">
                    <m:r>
                      <m:rPr>
                        <m:nor/>
                      </m:rPr>
                      <a:rPr lang="de-DE" b="1" dirty="0" smtClean="0">
                        <a:latin typeface="Cambria Math" panose="02040503050406030204" pitchFamily="18" charset="0"/>
                      </a:rPr>
                      <m:t>LV</m:t>
                    </m:r>
                    <m:r>
                      <m:rPr>
                        <m:nor/>
                      </m:rPr>
                      <a:rPr lang="de-DE" b="1" i="0" dirty="0" smtClean="0">
                        <a:latin typeface="Cambria Math" panose="02040503050406030204" pitchFamily="18" charset="0"/>
                      </a:rPr>
                      <m:t>E</m:t>
                    </m:r>
                    <m:r>
                      <m:rPr>
                        <m:nor/>
                      </m:rPr>
                      <a:rPr lang="de-DE" b="1" i="0" dirty="0" smtClean="0">
                        <a:latin typeface="Cambria Math" panose="02040503050406030204" pitchFamily="18" charset="0"/>
                      </a:rPr>
                      <m:t>−</m:t>
                    </m:r>
                    <m:r>
                      <m:rPr>
                        <m:nor/>
                      </m:rPr>
                      <a:rPr lang="de-DE" b="1" i="0" dirty="0" smtClean="0">
                        <a:latin typeface="Cambria Math" panose="02040503050406030204" pitchFamily="18" charset="0"/>
                      </a:rPr>
                      <m:t>MSG</m:t>
                    </m:r>
                    <m:d>
                      <m:dPr>
                        <m:ctrlPr>
                          <a:rPr lang="de-DE" i="1" dirty="0" smtClean="0">
                            <a:latin typeface="Cambria Math" panose="02040503050406030204" pitchFamily="18" charset="0"/>
                          </a:rPr>
                        </m:ctrlPr>
                      </m:dPr>
                      <m:e>
                        <m:r>
                          <a:rPr lang="de-DE" i="1" dirty="0" smtClean="0">
                            <a:latin typeface="Cambria Math" panose="02040503050406030204" pitchFamily="18" charset="0"/>
                          </a:rPr>
                          <m:t>𝐺</m:t>
                        </m:r>
                        <m:r>
                          <a:rPr lang="de-DE" i="1" dirty="0" smtClean="0">
                            <a:latin typeface="Cambria Math" panose="02040503050406030204" pitchFamily="18" charset="0"/>
                          </a:rPr>
                          <m:t>, </m:t>
                        </m:r>
                        <m:r>
                          <a:rPr lang="de-DE" b="1" i="1" dirty="0" smtClean="0">
                            <a:latin typeface="Cambria Math" panose="02040503050406030204" pitchFamily="18" charset="0"/>
                          </a:rPr>
                          <m:t>𝑺</m:t>
                        </m:r>
                      </m:e>
                    </m:d>
                  </m:oMath>
                </a14:m>
                <a:r>
                  <a:rPr lang="de-DE" dirty="0"/>
                  <a:t> </a:t>
                </a:r>
              </a:p>
              <a:p>
                <a:pPr marL="457200" lvl="1" indent="0">
                  <a:buNone/>
                </a:pPr>
                <a14:m>
                  <m:oMath xmlns:m="http://schemas.openxmlformats.org/officeDocument/2006/math">
                    <m:r>
                      <a:rPr lang="en-GB" sz="2800" i="1" dirty="0" smtClean="0">
                        <a:latin typeface="Cambria Math" panose="02040503050406030204" pitchFamily="18" charset="0"/>
                      </a:rPr>
                      <m:t>𝐺</m:t>
                    </m:r>
                    <m:r>
                      <a:rPr lang="en-GB" sz="2800" i="1" dirty="0">
                        <a:latin typeface="Cambria Math" panose="02040503050406030204" pitchFamily="18" charset="0"/>
                        <a:ea typeface="Cambria Math" panose="02040503050406030204" pitchFamily="18" charset="0"/>
                      </a:rPr>
                      <m:t>←</m:t>
                    </m:r>
                  </m:oMath>
                </a14:m>
                <a:r>
                  <a:rPr lang="en-GB" sz="2800" dirty="0"/>
                  <a:t> Shatter </a:t>
                </a:r>
                <a14:m>
                  <m:oMath xmlns:m="http://schemas.openxmlformats.org/officeDocument/2006/math">
                    <m:r>
                      <a:rPr lang="en-GB" sz="2800" i="1" dirty="0">
                        <a:latin typeface="Cambria Math" panose="02040503050406030204" pitchFamily="18" charset="0"/>
                      </a:rPr>
                      <m:t>𝐺</m:t>
                    </m:r>
                  </m:oMath>
                </a14:m>
                <a:r>
                  <a:rPr lang="en-GB" sz="2800" dirty="0"/>
                  <a:t> on itself</a:t>
                </a:r>
              </a:p>
              <a:p>
                <a:pPr marL="457200" lvl="1" indent="0">
                  <a:buNone/>
                </a:pPr>
                <a:r>
                  <a:rPr lang="en-GB" sz="2800" b="1" dirty="0"/>
                  <a:t>while</a:t>
                </a:r>
                <a:r>
                  <a:rPr lang="en-GB" sz="2800" dirty="0"/>
                  <a:t> </a:t>
                </a:r>
                <a14:m>
                  <m:oMath xmlns:m="http://schemas.openxmlformats.org/officeDocument/2006/math">
                    <m:r>
                      <a:rPr lang="en-GB" sz="2800" i="1" dirty="0">
                        <a:latin typeface="Cambria Math" panose="02040503050406030204" pitchFamily="18" charset="0"/>
                      </a:rPr>
                      <m:t>𝐺</m:t>
                    </m:r>
                  </m:oMath>
                </a14:m>
                <a:r>
                  <a:rPr lang="en-GB" sz="2800" dirty="0"/>
                  <a:t> contains non-query terms </a:t>
                </a:r>
                <a:r>
                  <a:rPr lang="en-GB" sz="2800" b="1" dirty="0"/>
                  <a:t>do</a:t>
                </a:r>
              </a:p>
              <a:p>
                <a:pPr marL="914400" lvl="2" indent="0">
                  <a:buNone/>
                </a:pPr>
                <a:r>
                  <a:rPr lang="en-GB" sz="2800" b="1" dirty="0"/>
                  <a:t>if</a:t>
                </a:r>
                <a:r>
                  <a:rPr lang="en-GB" sz="2800" dirty="0"/>
                  <a:t> a PRV </a:t>
                </a:r>
                <a14:m>
                  <m:oMath xmlns:m="http://schemas.openxmlformats.org/officeDocument/2006/math">
                    <m:r>
                      <a:rPr lang="en-GB" sz="2800" i="1" dirty="0">
                        <a:latin typeface="Cambria Math" panose="02040503050406030204" pitchFamily="18" charset="0"/>
                      </a:rPr>
                      <m:t>𝐴</m:t>
                    </m:r>
                  </m:oMath>
                </a14:m>
                <a:r>
                  <a:rPr lang="en-GB" sz="2800" dirty="0"/>
                  <a:t> fulfils the preconditions of </a:t>
                </a:r>
                <a14:m>
                  <m:oMath xmlns:m="http://schemas.openxmlformats.org/officeDocument/2006/math">
                    <m:r>
                      <m:rPr>
                        <m:nor/>
                      </m:rPr>
                      <a:rPr lang="de-DE" sz="2800">
                        <a:latin typeface="Cambria Math" panose="02040503050406030204" pitchFamily="18" charset="0"/>
                      </a:rPr>
                      <m:t>sum</m:t>
                    </m:r>
                    <m:r>
                      <m:rPr>
                        <m:nor/>
                      </m:rPr>
                      <a:rPr lang="de-DE" sz="2800">
                        <a:latin typeface="Cambria Math" panose="02040503050406030204" pitchFamily="18" charset="0"/>
                      </a:rPr>
                      <m:t>−</m:t>
                    </m:r>
                    <m:r>
                      <m:rPr>
                        <m:nor/>
                      </m:rPr>
                      <a:rPr lang="de-DE" sz="2800">
                        <a:latin typeface="Cambria Math" panose="02040503050406030204" pitchFamily="18" charset="0"/>
                      </a:rPr>
                      <m:t>out</m:t>
                    </m:r>
                  </m:oMath>
                </a14:m>
                <a:r>
                  <a:rPr lang="en-GB" sz="2800" dirty="0"/>
                  <a:t> </a:t>
                </a:r>
                <a:r>
                  <a:rPr lang="en-GB" sz="2800" b="1" dirty="0"/>
                  <a:t>then</a:t>
                </a:r>
              </a:p>
              <a:p>
                <a:pPr marL="1371600" lvl="3" indent="0">
                  <a:buNone/>
                </a:pPr>
                <a14:m>
                  <m:oMath xmlns:m="http://schemas.openxmlformats.org/officeDocument/2006/math">
                    <m:r>
                      <a:rPr lang="en-GB" sz="2800" i="1" dirty="0">
                        <a:latin typeface="Cambria Math" panose="02040503050406030204" pitchFamily="18" charset="0"/>
                      </a:rPr>
                      <m:t>𝐺</m:t>
                    </m:r>
                    <m:r>
                      <a:rPr lang="en-GB" sz="2800" i="1" dirty="0">
                        <a:latin typeface="Cambria Math" panose="02040503050406030204" pitchFamily="18" charset="0"/>
                        <a:ea typeface="Cambria Math" panose="02040503050406030204" pitchFamily="18" charset="0"/>
                      </a:rPr>
                      <m:t>← </m:t>
                    </m:r>
                  </m:oMath>
                </a14:m>
                <a:r>
                  <a:rPr lang="en-GB" sz="2800" dirty="0"/>
                  <a:t>Apply </a:t>
                </a:r>
                <a14:m>
                  <m:oMath xmlns:m="http://schemas.openxmlformats.org/officeDocument/2006/math">
                    <m:r>
                      <m:rPr>
                        <m:nor/>
                      </m:rPr>
                      <a:rPr lang="de-DE" sz="2800">
                        <a:latin typeface="Cambria Math" panose="02040503050406030204" pitchFamily="18" charset="0"/>
                      </a:rPr>
                      <m:t>sum</m:t>
                    </m:r>
                    <m:r>
                      <m:rPr>
                        <m:nor/>
                      </m:rPr>
                      <a:rPr lang="de-DE" sz="2800">
                        <a:latin typeface="Cambria Math" panose="02040503050406030204" pitchFamily="18" charset="0"/>
                      </a:rPr>
                      <m:t>−</m:t>
                    </m:r>
                    <m:r>
                      <m:rPr>
                        <m:nor/>
                      </m:rPr>
                      <a:rPr lang="de-DE" sz="2800">
                        <a:latin typeface="Cambria Math" panose="02040503050406030204" pitchFamily="18" charset="0"/>
                      </a:rPr>
                      <m:t>out</m:t>
                    </m:r>
                  </m:oMath>
                </a14:m>
                <a:r>
                  <a:rPr lang="en-GB" sz="2800" dirty="0"/>
                  <a:t> to </a:t>
                </a:r>
                <a14:m>
                  <m:oMath xmlns:m="http://schemas.openxmlformats.org/officeDocument/2006/math">
                    <m:r>
                      <a:rPr lang="en-GB" sz="2800" i="1" dirty="0">
                        <a:latin typeface="Cambria Math" panose="02040503050406030204" pitchFamily="18" charset="0"/>
                      </a:rPr>
                      <m:t>𝐴</m:t>
                    </m:r>
                  </m:oMath>
                </a14:m>
                <a:r>
                  <a:rPr lang="en-GB" sz="2800" dirty="0"/>
                  <a:t> in </a:t>
                </a:r>
                <a14:m>
                  <m:oMath xmlns:m="http://schemas.openxmlformats.org/officeDocument/2006/math">
                    <m:r>
                      <a:rPr lang="de-DE" sz="2800" i="1">
                        <a:latin typeface="Cambria Math" panose="02040503050406030204" pitchFamily="18" charset="0"/>
                      </a:rPr>
                      <m:t>𝐺</m:t>
                    </m:r>
                  </m:oMath>
                </a14:m>
                <a:endParaRPr lang="en-GB" sz="2800" dirty="0"/>
              </a:p>
              <a:p>
                <a:pPr marL="914400" lvl="2" indent="0">
                  <a:buNone/>
                </a:pPr>
                <a:r>
                  <a:rPr lang="en-GB" sz="2800" b="1" dirty="0"/>
                  <a:t>else</a:t>
                </a:r>
              </a:p>
              <a:p>
                <a:pPr marL="1371600" lvl="3" indent="0">
                  <a:buNone/>
                </a:pPr>
                <a14:m>
                  <m:oMath xmlns:m="http://schemas.openxmlformats.org/officeDocument/2006/math">
                    <m:r>
                      <a:rPr lang="en-GB" sz="2800" i="1" dirty="0">
                        <a:latin typeface="Cambria Math" panose="02040503050406030204" pitchFamily="18" charset="0"/>
                      </a:rPr>
                      <m:t>𝐺</m:t>
                    </m:r>
                    <m:r>
                      <a:rPr lang="en-GB" sz="2800" i="1" dirty="0">
                        <a:latin typeface="Cambria Math" panose="02040503050406030204" pitchFamily="18" charset="0"/>
                        <a:ea typeface="Cambria Math" panose="02040503050406030204" pitchFamily="18" charset="0"/>
                      </a:rPr>
                      <m:t>←</m:t>
                    </m:r>
                  </m:oMath>
                </a14:m>
                <a:r>
                  <a:rPr lang="en-GB" sz="2800" dirty="0"/>
                  <a:t> Apply an enabling operator on some parfactors in </a:t>
                </a:r>
                <a14:m>
                  <m:oMath xmlns:m="http://schemas.openxmlformats.org/officeDocument/2006/math">
                    <m:r>
                      <a:rPr lang="de-DE" sz="2800" i="1">
                        <a:latin typeface="Cambria Math" panose="02040503050406030204" pitchFamily="18" charset="0"/>
                      </a:rPr>
                      <m:t>𝐺</m:t>
                    </m:r>
                  </m:oMath>
                </a14:m>
                <a:endParaRPr lang="en-GB" sz="2800" dirty="0"/>
              </a:p>
              <a:p>
                <a:pPr marL="457200" lvl="1" indent="0">
                  <a:buNone/>
                </a:pPr>
                <a:r>
                  <a:rPr lang="en-GB" sz="2800" b="1" dirty="0"/>
                  <a:t>return</a:t>
                </a:r>
                <a:r>
                  <a:rPr lang="en-GB" sz="2800" dirty="0"/>
                  <a:t> </a:t>
                </a:r>
                <a14:m>
                  <m:oMath xmlns:m="http://schemas.openxmlformats.org/officeDocument/2006/math">
                    <m:r>
                      <a:rPr lang="de-DE" sz="2800" i="1" dirty="0">
                        <a:latin typeface="Cambria Math" panose="02040503050406030204" pitchFamily="18" charset="0"/>
                        <a:ea typeface="Cambria Math" panose="02040503050406030204" pitchFamily="18" charset="0"/>
                      </a:rPr>
                      <m:t>𝐺</m:t>
                    </m:r>
                  </m:oMath>
                </a14:m>
                <a:endParaRPr lang="en-GB" sz="2800" dirty="0"/>
              </a:p>
              <a:p>
                <a:pPr marL="457200" lvl="1" indent="0">
                  <a:buNone/>
                </a:pPr>
                <a:endParaRPr lang="en-GB" sz="2800" dirty="0"/>
              </a:p>
            </p:txBody>
          </p:sp>
        </mc:Choice>
        <mc:Fallback xmlns="">
          <p:sp>
            <p:nvSpPr>
              <p:cNvPr id="3" name="Content Placeholder 2">
                <a:extLst>
                  <a:ext uri="{FF2B5EF4-FFF2-40B4-BE49-F238E27FC236}">
                    <a16:creationId xmlns:a16="http://schemas.microsoft.com/office/drawing/2014/main" id="{F06E3AB8-4B18-AC45-82C6-E875D5A76220}"/>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914"/>
                </a:stretch>
              </a:blipFill>
            </p:spPr>
            <p:txBody>
              <a:bodyPr/>
              <a:lstStyle/>
              <a:p>
                <a:r>
                  <a:rPr lang="en-DE">
                    <a:noFill/>
                  </a:rPr>
                  <a:t> </a:t>
                </a:r>
              </a:p>
            </p:txBody>
          </p:sp>
        </mc:Fallback>
      </mc:AlternateContent>
      <p:sp>
        <p:nvSpPr>
          <p:cNvPr id="7" name="TextBox 6">
            <a:extLst>
              <a:ext uri="{FF2B5EF4-FFF2-40B4-BE49-F238E27FC236}">
                <a16:creationId xmlns:a16="http://schemas.microsoft.com/office/drawing/2014/main" id="{59D77BDA-E731-4347-BDDB-4D67A07FEA2C}"/>
              </a:ext>
            </a:extLst>
          </p:cNvPr>
          <p:cNvSpPr txBox="1"/>
          <p:nvPr/>
        </p:nvSpPr>
        <p:spPr>
          <a:xfrm>
            <a:off x="6884894" y="1192533"/>
            <a:ext cx="540379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No shattering on separator (due to construction) or evidence, no absorption (will have been handled)</a:t>
            </a:r>
          </a:p>
          <a:p>
            <a:pPr marL="285750" indent="-285750">
              <a:buFont typeface="Arial" panose="020B0604020202020204" pitchFamily="34" charset="0"/>
              <a:buChar char="•"/>
            </a:pPr>
            <a:r>
              <a:rPr lang="en-GB" dirty="0"/>
              <a:t>Model might need to be shattered on itself because of splits introduced by messages</a:t>
            </a:r>
          </a:p>
        </p:txBody>
      </p:sp>
      <p:sp>
        <p:nvSpPr>
          <p:cNvPr id="12" name="TextBox 11">
            <a:extLst>
              <a:ext uri="{FF2B5EF4-FFF2-40B4-BE49-F238E27FC236}">
                <a16:creationId xmlns:a16="http://schemas.microsoft.com/office/drawing/2014/main" id="{EC288377-5845-544D-87E2-342C99643D7B}"/>
              </a:ext>
            </a:extLst>
          </p:cNvPr>
          <p:cNvSpPr txBox="1"/>
          <p:nvPr/>
        </p:nvSpPr>
        <p:spPr>
          <a:xfrm>
            <a:off x="6626766" y="4982584"/>
            <a:ext cx="5511181"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No normalisation (and multiplication of the remaining factors to be able to normalise) at the end</a:t>
            </a:r>
          </a:p>
          <a:p>
            <a:pPr marL="285750" indent="-285750">
              <a:buFont typeface="Arial" panose="020B0604020202020204" pitchFamily="34" charset="0"/>
              <a:buChar char="•"/>
            </a:pPr>
            <a:r>
              <a:rPr lang="en-GB" dirty="0"/>
              <a:t>Interim result returned</a:t>
            </a:r>
          </a:p>
        </p:txBody>
      </p:sp>
      <p:cxnSp>
        <p:nvCxnSpPr>
          <p:cNvPr id="9" name="Straight Arrow Connector 8">
            <a:extLst>
              <a:ext uri="{FF2B5EF4-FFF2-40B4-BE49-F238E27FC236}">
                <a16:creationId xmlns:a16="http://schemas.microsoft.com/office/drawing/2014/main" id="{CBAC93D0-63B6-664E-9622-6CB9A9371BD1}"/>
              </a:ext>
            </a:extLst>
          </p:cNvPr>
          <p:cNvCxnSpPr>
            <a:cxnSpLocks/>
            <a:stCxn id="12" idx="1"/>
          </p:cNvCxnSpPr>
          <p:nvPr/>
        </p:nvCxnSpPr>
        <p:spPr>
          <a:xfrm flipH="1" flipV="1">
            <a:off x="2495600" y="5176099"/>
            <a:ext cx="4131166" cy="2681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623D22-8694-D245-BBCA-BAA8DF36AA82}"/>
              </a:ext>
            </a:extLst>
          </p:cNvPr>
          <p:cNvCxnSpPr>
            <a:cxnSpLocks/>
            <a:stCxn id="7" idx="1"/>
          </p:cNvCxnSpPr>
          <p:nvPr/>
        </p:nvCxnSpPr>
        <p:spPr>
          <a:xfrm flipH="1">
            <a:off x="4655840" y="1792698"/>
            <a:ext cx="2229054" cy="2681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CED69D6-FE94-A1CC-895F-6292D05E796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C6B412E3-89E4-2829-441E-20D34770AB7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A78BE3E6-CFF0-B29D-564A-30F4CD2D5399}"/>
              </a:ext>
            </a:extLst>
          </p:cNvPr>
          <p:cNvSpPr>
            <a:spLocks noGrp="1"/>
          </p:cNvSpPr>
          <p:nvPr>
            <p:ph type="sldNum" sz="quarter" idx="11"/>
          </p:nvPr>
        </p:nvSpPr>
        <p:spPr/>
        <p:txBody>
          <a:bodyPr/>
          <a:lstStyle/>
          <a:p>
            <a:fld id="{EB1502E6-D9AE-3544-B6D5-378AAA0B915F}" type="slidenum">
              <a:rPr lang="de-DE" altLang="de-DE" smtClean="0"/>
              <a:pPr/>
              <a:t>49</a:t>
            </a:fld>
            <a:endParaRPr lang="de-DE" altLang="de-DE" dirty="0"/>
          </a:p>
        </p:txBody>
      </p:sp>
    </p:spTree>
    <p:extLst>
      <p:ext uri="{BB962C8B-B14F-4D97-AF65-F5344CB8AC3E}">
        <p14:creationId xmlns:p14="http://schemas.microsoft.com/office/powerpoint/2010/main" val="324716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a:bodyPr>
              <a:lstStyle/>
              <a:p>
                <a:r>
                  <a:rPr lang="en-GB" dirty="0"/>
                  <a:t>Idea: Find subsets (clusters) of PRVs that are “enough” for certain queries</a:t>
                </a:r>
              </a:p>
              <a:p>
                <a:pPr lvl="1"/>
                <a:r>
                  <a:rPr lang="en-GB" dirty="0"/>
                  <a:t>E.g.,</a:t>
                </a:r>
              </a:p>
              <a:p>
                <a:pPr lvl="2"/>
                <a:r>
                  <a:rPr lang="en-GB" dirty="0">
                    <a:solidFill>
                      <a:schemeClr val="accent6"/>
                    </a:solidFill>
                  </a:rPr>
                  <a:t>For queries about instances of </a:t>
                </a:r>
                <a:br>
                  <a:rPr lang="en-GB" dirty="0">
                    <a:solidFill>
                      <a:schemeClr val="accent6"/>
                    </a:solidFill>
                  </a:rPr>
                </a:br>
                <a14:m>
                  <m:oMath xmlns:m="http://schemas.openxmlformats.org/officeDocument/2006/math">
                    <m:r>
                      <a:rPr lang="de-DE" i="1">
                        <a:solidFill>
                          <a:schemeClr val="accent6"/>
                        </a:solidFill>
                        <a:latin typeface="Cambria Math" charset="0"/>
                      </a:rPr>
                      <m:t>𝑁𝑎𝑡</m:t>
                    </m:r>
                    <m:d>
                      <m:dPr>
                        <m:ctrlPr>
                          <a:rPr lang="de-DE" i="1">
                            <a:solidFill>
                              <a:schemeClr val="accent6"/>
                            </a:solidFill>
                            <a:latin typeface="Cambria Math" panose="02040503050406030204" pitchFamily="18" charset="0"/>
                          </a:rPr>
                        </m:ctrlPr>
                      </m:dPr>
                      <m:e>
                        <m:r>
                          <a:rPr lang="de-DE" i="1">
                            <a:solidFill>
                              <a:schemeClr val="accent6"/>
                            </a:solidFill>
                            <a:latin typeface="Cambria Math" panose="02040503050406030204" pitchFamily="18" charset="0"/>
                          </a:rPr>
                          <m:t>𝐷</m:t>
                        </m:r>
                      </m:e>
                    </m:d>
                  </m:oMath>
                </a14:m>
                <a:r>
                  <a:rPr lang="en-GB" dirty="0">
                    <a:solidFill>
                      <a:schemeClr val="accent6"/>
                    </a:solidFill>
                  </a:rPr>
                  <a:t>, </a:t>
                </a:r>
                <a14:m>
                  <m:oMath xmlns:m="http://schemas.openxmlformats.org/officeDocument/2006/math">
                    <m:r>
                      <a:rPr lang="de-DE" b="0" i="1" smtClean="0">
                        <a:solidFill>
                          <a:schemeClr val="accent6"/>
                        </a:solidFill>
                        <a:latin typeface="Cambria Math" panose="02040503050406030204" pitchFamily="18" charset="0"/>
                      </a:rPr>
                      <m:t>𝐴𝑐𝑐</m:t>
                    </m:r>
                    <m:d>
                      <m:dPr>
                        <m:ctrlPr>
                          <a:rPr lang="de-DE" i="1">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𝐼</m:t>
                        </m:r>
                      </m:e>
                    </m:d>
                  </m:oMath>
                </a14:m>
                <a:r>
                  <a:rPr lang="en-GB" dirty="0">
                    <a:solidFill>
                      <a:schemeClr val="accent6"/>
                    </a:solidFill>
                  </a:rPr>
                  <a:t>, </a:t>
                </a:r>
                <a14:m>
                  <m:oMath xmlns:m="http://schemas.openxmlformats.org/officeDocument/2006/math">
                    <m:r>
                      <a:rPr lang="de-DE" i="1">
                        <a:solidFill>
                          <a:schemeClr val="accent6"/>
                        </a:solidFill>
                        <a:latin typeface="Cambria Math" charset="0"/>
                      </a:rPr>
                      <m:t>𝐸𝑝𝑖𝑑</m:t>
                    </m:r>
                  </m:oMath>
                </a14:m>
                <a:endParaRPr lang="en-GB" dirty="0">
                  <a:solidFill>
                    <a:schemeClr val="accent6"/>
                  </a:solidFill>
                </a:endParaRPr>
              </a:p>
              <a:p>
                <a:pPr lvl="3"/>
                <a14:m>
                  <m:oMath xmlns:m="http://schemas.openxmlformats.org/officeDocument/2006/math">
                    <m:r>
                      <a:rPr lang="de-DE" i="1">
                        <a:solidFill>
                          <a:schemeClr val="accent6"/>
                        </a:solidFill>
                        <a:latin typeface="Cambria Math" charset="0"/>
                      </a:rPr>
                      <m:t>𝑁𝑎𝑡</m:t>
                    </m:r>
                    <m:d>
                      <m:dPr>
                        <m:ctrlPr>
                          <a:rPr lang="de-DE" i="1">
                            <a:solidFill>
                              <a:schemeClr val="accent6"/>
                            </a:solidFill>
                            <a:latin typeface="Cambria Math" panose="02040503050406030204" pitchFamily="18" charset="0"/>
                          </a:rPr>
                        </m:ctrlPr>
                      </m:dPr>
                      <m:e>
                        <m:r>
                          <a:rPr lang="de-DE" i="1">
                            <a:solidFill>
                              <a:schemeClr val="accent6"/>
                            </a:solidFill>
                            <a:latin typeface="Cambria Math" panose="02040503050406030204" pitchFamily="18" charset="0"/>
                          </a:rPr>
                          <m:t>𝐷</m:t>
                        </m:r>
                      </m:e>
                    </m:d>
                  </m:oMath>
                </a14:m>
                <a:r>
                  <a:rPr lang="en-GB" dirty="0">
                    <a:solidFill>
                      <a:schemeClr val="accent6"/>
                    </a:solidFill>
                  </a:rPr>
                  <a:t>, </a:t>
                </a:r>
                <a14:m>
                  <m:oMath xmlns:m="http://schemas.openxmlformats.org/officeDocument/2006/math">
                    <m:r>
                      <a:rPr lang="de-DE" b="0" i="1" smtClean="0">
                        <a:solidFill>
                          <a:schemeClr val="accent6"/>
                        </a:solidFill>
                        <a:latin typeface="Cambria Math" panose="02040503050406030204" pitchFamily="18" charset="0"/>
                      </a:rPr>
                      <m:t>𝐴𝑐𝑐</m:t>
                    </m:r>
                    <m:d>
                      <m:dPr>
                        <m:ctrlPr>
                          <a:rPr lang="de-DE" i="1">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𝐼</m:t>
                        </m:r>
                      </m:e>
                    </m:d>
                  </m:oMath>
                </a14:m>
                <a:r>
                  <a:rPr lang="en-GB" dirty="0">
                    <a:solidFill>
                      <a:schemeClr val="accent6"/>
                    </a:solidFill>
                  </a:rPr>
                  <a:t>, </a:t>
                </a:r>
                <a14:m>
                  <m:oMath xmlns:m="http://schemas.openxmlformats.org/officeDocument/2006/math">
                    <m:r>
                      <a:rPr lang="de-DE" i="1">
                        <a:solidFill>
                          <a:schemeClr val="accent6"/>
                        </a:solidFill>
                        <a:latin typeface="Cambria Math" charset="0"/>
                      </a:rPr>
                      <m:t>𝐸𝑝𝑖𝑑</m:t>
                    </m:r>
                  </m:oMath>
                </a14:m>
                <a:r>
                  <a:rPr lang="en-GB" dirty="0">
                    <a:solidFill>
                      <a:schemeClr val="accent6"/>
                    </a:solidFill>
                  </a:rPr>
                  <a:t> enough</a:t>
                </a:r>
              </a:p>
              <a:p>
                <a:pPr lvl="2"/>
                <a:r>
                  <a:rPr lang="en-GB" dirty="0">
                    <a:solidFill>
                      <a:schemeClr val="tx1">
                        <a:lumMod val="50000"/>
                        <a:lumOff val="50000"/>
                      </a:schemeClr>
                    </a:solidFill>
                  </a:rPr>
                  <a:t>For queries about instances of </a:t>
                </a:r>
                <a:br>
                  <a:rPr lang="en-GB" dirty="0">
                    <a:solidFill>
                      <a:schemeClr val="tx1">
                        <a:lumMod val="50000"/>
                        <a:lumOff val="50000"/>
                      </a:schemeClr>
                    </a:solidFill>
                  </a:rPr>
                </a:br>
                <a14:m>
                  <m:oMath xmlns:m="http://schemas.openxmlformats.org/officeDocument/2006/math">
                    <m:r>
                      <a:rPr lang="de-DE" b="0" i="1" smtClean="0">
                        <a:solidFill>
                          <a:schemeClr val="tx1">
                            <a:lumMod val="50000"/>
                            <a:lumOff val="50000"/>
                          </a:schemeClr>
                        </a:solidFill>
                        <a:latin typeface="Cambria Math" panose="02040503050406030204" pitchFamily="18" charset="0"/>
                      </a:rPr>
                      <m:t>𝑇𝑟𝑎𝑣𝑒𝑙</m:t>
                    </m:r>
                    <m:d>
                      <m:dPr>
                        <m:ctrlPr>
                          <a:rPr lang="de-DE" i="1">
                            <a:solidFill>
                              <a:schemeClr val="tx1">
                                <a:lumMod val="50000"/>
                                <a:lumOff val="50000"/>
                              </a:schemeClr>
                            </a:solidFill>
                            <a:latin typeface="Cambria Math" panose="02040503050406030204" pitchFamily="18" charset="0"/>
                          </a:rPr>
                        </m:ctrlPr>
                      </m:dPr>
                      <m:e>
                        <m:r>
                          <a:rPr lang="de-DE" b="0" i="1" smtClean="0">
                            <a:solidFill>
                              <a:schemeClr val="tx1">
                                <a:lumMod val="50000"/>
                                <a:lumOff val="50000"/>
                              </a:schemeClr>
                            </a:solidFill>
                            <a:latin typeface="Cambria Math" panose="02040503050406030204" pitchFamily="18" charset="0"/>
                          </a:rPr>
                          <m:t>𝑋</m:t>
                        </m:r>
                      </m:e>
                    </m:d>
                  </m:oMath>
                </a14:m>
                <a:r>
                  <a:rPr lang="en-GB" dirty="0">
                    <a:solidFill>
                      <a:schemeClr val="tx1">
                        <a:lumMod val="50000"/>
                        <a:lumOff val="50000"/>
                      </a:schemeClr>
                    </a:solidFill>
                  </a:rPr>
                  <a:t>, </a:t>
                </a:r>
                <a14:m>
                  <m:oMath xmlns:m="http://schemas.openxmlformats.org/officeDocument/2006/math">
                    <m:r>
                      <a:rPr lang="de-DE" b="0" i="1" smtClean="0">
                        <a:solidFill>
                          <a:schemeClr val="tx1">
                            <a:lumMod val="50000"/>
                            <a:lumOff val="50000"/>
                          </a:schemeClr>
                        </a:solidFill>
                        <a:latin typeface="Cambria Math" panose="02040503050406030204" pitchFamily="18" charset="0"/>
                      </a:rPr>
                      <m:t>𝑆𝑖𝑐𝑘</m:t>
                    </m:r>
                    <m:d>
                      <m:dPr>
                        <m:ctrlPr>
                          <a:rPr lang="de-DE" i="1">
                            <a:solidFill>
                              <a:schemeClr val="tx1">
                                <a:lumMod val="50000"/>
                                <a:lumOff val="50000"/>
                              </a:schemeClr>
                            </a:solidFill>
                            <a:latin typeface="Cambria Math" panose="02040503050406030204" pitchFamily="18" charset="0"/>
                          </a:rPr>
                        </m:ctrlPr>
                      </m:dPr>
                      <m:e>
                        <m:r>
                          <a:rPr lang="de-DE" b="0" i="1" smtClean="0">
                            <a:solidFill>
                              <a:schemeClr val="tx1">
                                <a:lumMod val="50000"/>
                                <a:lumOff val="50000"/>
                              </a:schemeClr>
                            </a:solidFill>
                            <a:latin typeface="Cambria Math" panose="02040503050406030204" pitchFamily="18" charset="0"/>
                          </a:rPr>
                          <m:t>𝑋</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charset="0"/>
                      </a:rPr>
                      <m:t>𝐸𝑝𝑖𝑑</m:t>
                    </m:r>
                  </m:oMath>
                </a14:m>
                <a:endParaRPr lang="en-GB" dirty="0">
                  <a:solidFill>
                    <a:schemeClr val="tx1">
                      <a:lumMod val="50000"/>
                      <a:lumOff val="50000"/>
                    </a:schemeClr>
                  </a:solidFill>
                </a:endParaRPr>
              </a:p>
              <a:p>
                <a:pPr lvl="3"/>
                <a14:m>
                  <m:oMath xmlns:m="http://schemas.openxmlformats.org/officeDocument/2006/math">
                    <m:r>
                      <a:rPr lang="de-DE" i="1">
                        <a:solidFill>
                          <a:schemeClr val="tx1">
                            <a:lumMod val="50000"/>
                            <a:lumOff val="50000"/>
                          </a:schemeClr>
                        </a:solidFill>
                        <a:latin typeface="Cambria Math" panose="02040503050406030204" pitchFamily="18" charset="0"/>
                      </a:rPr>
                      <m:t>𝑇𝑟𝑎𝑣𝑒𝑙</m:t>
                    </m:r>
                    <m:d>
                      <m:dPr>
                        <m:ctrlPr>
                          <a:rPr lang="de-DE" i="1">
                            <a:solidFill>
                              <a:schemeClr val="tx1">
                                <a:lumMod val="50000"/>
                                <a:lumOff val="50000"/>
                              </a:schemeClr>
                            </a:solidFill>
                            <a:latin typeface="Cambria Math" panose="02040503050406030204" pitchFamily="18" charset="0"/>
                          </a:rPr>
                        </m:ctrlPr>
                      </m:dPr>
                      <m:e>
                        <m:r>
                          <a:rPr lang="de-DE" i="1">
                            <a:solidFill>
                              <a:schemeClr val="tx1">
                                <a:lumMod val="50000"/>
                                <a:lumOff val="50000"/>
                              </a:schemeClr>
                            </a:solidFill>
                            <a:latin typeface="Cambria Math" panose="02040503050406030204" pitchFamily="18" charset="0"/>
                          </a:rPr>
                          <m:t>𝑋</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panose="02040503050406030204" pitchFamily="18" charset="0"/>
                      </a:rPr>
                      <m:t>𝑆𝑖𝑐𝑘</m:t>
                    </m:r>
                    <m:d>
                      <m:dPr>
                        <m:ctrlPr>
                          <a:rPr lang="de-DE" i="1">
                            <a:solidFill>
                              <a:schemeClr val="tx1">
                                <a:lumMod val="50000"/>
                                <a:lumOff val="50000"/>
                              </a:schemeClr>
                            </a:solidFill>
                            <a:latin typeface="Cambria Math" panose="02040503050406030204" pitchFamily="18" charset="0"/>
                          </a:rPr>
                        </m:ctrlPr>
                      </m:dPr>
                      <m:e>
                        <m:r>
                          <a:rPr lang="de-DE" i="1">
                            <a:solidFill>
                              <a:schemeClr val="tx1">
                                <a:lumMod val="50000"/>
                                <a:lumOff val="50000"/>
                              </a:schemeClr>
                            </a:solidFill>
                            <a:latin typeface="Cambria Math" panose="02040503050406030204" pitchFamily="18" charset="0"/>
                          </a:rPr>
                          <m:t>𝑋</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charset="0"/>
                      </a:rPr>
                      <m:t>𝐸𝑝𝑖𝑑</m:t>
                    </m:r>
                  </m:oMath>
                </a14:m>
                <a:r>
                  <a:rPr lang="en-GB" dirty="0">
                    <a:solidFill>
                      <a:schemeClr val="tx1">
                        <a:lumMod val="50000"/>
                        <a:lumOff val="50000"/>
                      </a:schemeClr>
                    </a:solidFill>
                  </a:rPr>
                  <a:t> enough</a:t>
                </a:r>
              </a:p>
              <a:p>
                <a:pPr lvl="2"/>
                <a:r>
                  <a:rPr lang="en-GB" dirty="0">
                    <a:solidFill>
                      <a:schemeClr val="tx1">
                        <a:lumMod val="50000"/>
                        <a:lumOff val="50000"/>
                      </a:schemeClr>
                    </a:solidFill>
                  </a:rPr>
                  <a:t>For queries about instances of </a:t>
                </a:r>
                <a:br>
                  <a:rPr lang="en-GB" dirty="0">
                    <a:solidFill>
                      <a:schemeClr val="tx1">
                        <a:lumMod val="50000"/>
                        <a:lumOff val="50000"/>
                      </a:schemeClr>
                    </a:solidFill>
                  </a:rPr>
                </a:br>
                <a14:m>
                  <m:oMath xmlns:m="http://schemas.openxmlformats.org/officeDocument/2006/math">
                    <m:r>
                      <a:rPr lang="de-DE" i="1" smtClean="0">
                        <a:solidFill>
                          <a:schemeClr val="tx1">
                            <a:lumMod val="50000"/>
                            <a:lumOff val="50000"/>
                          </a:schemeClr>
                        </a:solidFill>
                        <a:latin typeface="Cambria Math" charset="0"/>
                      </a:rPr>
                      <m:t>𝑇𝑟𝑒𝑎𝑡</m:t>
                    </m:r>
                    <m:d>
                      <m:dPr>
                        <m:ctrlPr>
                          <a:rPr lang="de-DE" i="1">
                            <a:solidFill>
                              <a:schemeClr val="tx1">
                                <a:lumMod val="50000"/>
                                <a:lumOff val="50000"/>
                              </a:schemeClr>
                            </a:solidFill>
                            <a:latin typeface="Cambria Math" panose="02040503050406030204" pitchFamily="18" charset="0"/>
                          </a:rPr>
                        </m:ctrlPr>
                      </m:dPr>
                      <m:e>
                        <m:r>
                          <a:rPr lang="de-DE" i="1">
                            <a:solidFill>
                              <a:schemeClr val="tx1">
                                <a:lumMod val="50000"/>
                                <a:lumOff val="50000"/>
                              </a:schemeClr>
                            </a:solidFill>
                            <a:latin typeface="Cambria Math" charset="0"/>
                          </a:rPr>
                          <m:t>𝑋</m:t>
                        </m:r>
                        <m:r>
                          <a:rPr lang="de-DE" i="1">
                            <a:solidFill>
                              <a:schemeClr val="tx1">
                                <a:lumMod val="50000"/>
                                <a:lumOff val="50000"/>
                              </a:schemeClr>
                            </a:solidFill>
                            <a:latin typeface="Cambria Math" charset="0"/>
                          </a:rPr>
                          <m:t>,</m:t>
                        </m:r>
                        <m:r>
                          <a:rPr lang="de-DE" b="0" i="1" smtClean="0">
                            <a:solidFill>
                              <a:schemeClr val="tx1">
                                <a:lumMod val="50000"/>
                                <a:lumOff val="50000"/>
                              </a:schemeClr>
                            </a:solidFill>
                            <a:latin typeface="Cambria Math" panose="02040503050406030204" pitchFamily="18" charset="0"/>
                          </a:rPr>
                          <m:t>𝑀</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panose="02040503050406030204" pitchFamily="18" charset="0"/>
                      </a:rPr>
                      <m:t>𝑆𝑖𝑐𝑘</m:t>
                    </m:r>
                    <m:d>
                      <m:dPr>
                        <m:ctrlPr>
                          <a:rPr lang="de-DE" i="1">
                            <a:solidFill>
                              <a:schemeClr val="tx1">
                                <a:lumMod val="50000"/>
                                <a:lumOff val="50000"/>
                              </a:schemeClr>
                            </a:solidFill>
                            <a:latin typeface="Cambria Math" panose="02040503050406030204" pitchFamily="18" charset="0"/>
                          </a:rPr>
                        </m:ctrlPr>
                      </m:dPr>
                      <m:e>
                        <m:r>
                          <a:rPr lang="de-DE" i="1">
                            <a:solidFill>
                              <a:schemeClr val="tx1">
                                <a:lumMod val="50000"/>
                                <a:lumOff val="50000"/>
                              </a:schemeClr>
                            </a:solidFill>
                            <a:latin typeface="Cambria Math" panose="02040503050406030204" pitchFamily="18" charset="0"/>
                          </a:rPr>
                          <m:t>𝑋</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charset="0"/>
                      </a:rPr>
                      <m:t>𝐸𝑝𝑖𝑑</m:t>
                    </m:r>
                  </m:oMath>
                </a14:m>
                <a:endParaRPr lang="en-GB" dirty="0">
                  <a:solidFill>
                    <a:schemeClr val="tx1">
                      <a:lumMod val="50000"/>
                      <a:lumOff val="50000"/>
                    </a:schemeClr>
                  </a:solidFill>
                </a:endParaRPr>
              </a:p>
              <a:p>
                <a:pPr lvl="3"/>
                <a14:m>
                  <m:oMath xmlns:m="http://schemas.openxmlformats.org/officeDocument/2006/math">
                    <m:r>
                      <a:rPr lang="de-DE" i="1">
                        <a:solidFill>
                          <a:schemeClr val="tx1">
                            <a:lumMod val="50000"/>
                            <a:lumOff val="50000"/>
                          </a:schemeClr>
                        </a:solidFill>
                        <a:latin typeface="Cambria Math" charset="0"/>
                      </a:rPr>
                      <m:t>𝑇𝑟𝑒𝑎𝑡</m:t>
                    </m:r>
                    <m:d>
                      <m:dPr>
                        <m:ctrlPr>
                          <a:rPr lang="de-DE" i="1">
                            <a:solidFill>
                              <a:schemeClr val="tx1">
                                <a:lumMod val="50000"/>
                                <a:lumOff val="50000"/>
                              </a:schemeClr>
                            </a:solidFill>
                            <a:latin typeface="Cambria Math" panose="02040503050406030204" pitchFamily="18" charset="0"/>
                          </a:rPr>
                        </m:ctrlPr>
                      </m:dPr>
                      <m:e>
                        <m:r>
                          <a:rPr lang="de-DE" i="1">
                            <a:solidFill>
                              <a:schemeClr val="tx1">
                                <a:lumMod val="50000"/>
                                <a:lumOff val="50000"/>
                              </a:schemeClr>
                            </a:solidFill>
                            <a:latin typeface="Cambria Math" charset="0"/>
                          </a:rPr>
                          <m:t>𝑋</m:t>
                        </m:r>
                        <m:r>
                          <a:rPr lang="de-DE" i="1">
                            <a:solidFill>
                              <a:schemeClr val="tx1">
                                <a:lumMod val="50000"/>
                                <a:lumOff val="50000"/>
                              </a:schemeClr>
                            </a:solidFill>
                            <a:latin typeface="Cambria Math" charset="0"/>
                          </a:rPr>
                          <m:t>,</m:t>
                        </m:r>
                        <m:r>
                          <a:rPr lang="de-DE" b="0" i="1" smtClean="0">
                            <a:solidFill>
                              <a:schemeClr val="tx1">
                                <a:lumMod val="50000"/>
                                <a:lumOff val="50000"/>
                              </a:schemeClr>
                            </a:solidFill>
                            <a:latin typeface="Cambria Math" panose="02040503050406030204" pitchFamily="18" charset="0"/>
                          </a:rPr>
                          <m:t>𝑀</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panose="02040503050406030204" pitchFamily="18" charset="0"/>
                      </a:rPr>
                      <m:t>𝑆𝑖𝑐𝑘</m:t>
                    </m:r>
                    <m:d>
                      <m:dPr>
                        <m:ctrlPr>
                          <a:rPr lang="de-DE" i="1">
                            <a:solidFill>
                              <a:schemeClr val="tx1">
                                <a:lumMod val="50000"/>
                                <a:lumOff val="50000"/>
                              </a:schemeClr>
                            </a:solidFill>
                            <a:latin typeface="Cambria Math" panose="02040503050406030204" pitchFamily="18" charset="0"/>
                          </a:rPr>
                        </m:ctrlPr>
                      </m:dPr>
                      <m:e>
                        <m:r>
                          <a:rPr lang="de-DE" i="1">
                            <a:solidFill>
                              <a:schemeClr val="tx1">
                                <a:lumMod val="50000"/>
                                <a:lumOff val="50000"/>
                              </a:schemeClr>
                            </a:solidFill>
                            <a:latin typeface="Cambria Math" panose="02040503050406030204" pitchFamily="18" charset="0"/>
                          </a:rPr>
                          <m:t>𝑋</m:t>
                        </m:r>
                      </m:e>
                    </m:d>
                  </m:oMath>
                </a14:m>
                <a:r>
                  <a:rPr lang="en-GB" dirty="0">
                    <a:solidFill>
                      <a:schemeClr val="tx1">
                        <a:lumMod val="50000"/>
                        <a:lumOff val="50000"/>
                      </a:schemeClr>
                    </a:solidFill>
                  </a:rPr>
                  <a:t>, </a:t>
                </a:r>
                <a14:m>
                  <m:oMath xmlns:m="http://schemas.openxmlformats.org/officeDocument/2006/math">
                    <m:r>
                      <a:rPr lang="de-DE" i="1">
                        <a:solidFill>
                          <a:schemeClr val="tx1">
                            <a:lumMod val="50000"/>
                            <a:lumOff val="50000"/>
                          </a:schemeClr>
                        </a:solidFill>
                        <a:latin typeface="Cambria Math" charset="0"/>
                      </a:rPr>
                      <m:t>𝐸𝑝𝑖𝑑</m:t>
                    </m:r>
                  </m:oMath>
                </a14:m>
                <a:r>
                  <a:rPr lang="en-GB" dirty="0">
                    <a:solidFill>
                      <a:schemeClr val="tx1">
                        <a:lumMod val="50000"/>
                        <a:lumOff val="50000"/>
                      </a:schemeClr>
                    </a:solidFill>
                  </a:rPr>
                  <a:t> enough</a:t>
                </a:r>
              </a:p>
              <a:p>
                <a:pPr lvl="2"/>
                <a:endParaRPr lang="en-GB" dirty="0"/>
              </a:p>
              <a:p>
                <a:pPr lvl="2"/>
                <a:endParaRPr lang="en-GB" dirty="0"/>
              </a:p>
              <a:p>
                <a:endParaRPr lang="en-GB" dirty="0"/>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p:sp>
        <p:nvSpPr>
          <p:cNvPr id="36" name="Oval 35">
            <a:extLst>
              <a:ext uri="{FF2B5EF4-FFF2-40B4-BE49-F238E27FC236}">
                <a16:creationId xmlns:a16="http://schemas.microsoft.com/office/drawing/2014/main" id="{BFD0DFF8-D0DA-D147-BA11-60EFAC0D9DF9}"/>
              </a:ext>
            </a:extLst>
          </p:cNvPr>
          <p:cNvSpPr/>
          <p:nvPr/>
        </p:nvSpPr>
        <p:spPr>
          <a:xfrm>
            <a:off x="6185090" y="2800351"/>
            <a:ext cx="5245982" cy="171262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a:extLst>
              <a:ext uri="{FF2B5EF4-FFF2-40B4-BE49-F238E27FC236}">
                <a16:creationId xmlns:a16="http://schemas.microsoft.com/office/drawing/2014/main" id="{B03C9A5E-729E-434B-B728-ECC55524D8C2}"/>
              </a:ext>
            </a:extLst>
          </p:cNvPr>
          <p:cNvSpPr/>
          <p:nvPr/>
        </p:nvSpPr>
        <p:spPr>
          <a:xfrm>
            <a:off x="5982005" y="4029923"/>
            <a:ext cx="3530222" cy="1895182"/>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a:extLst>
              <a:ext uri="{FF2B5EF4-FFF2-40B4-BE49-F238E27FC236}">
                <a16:creationId xmlns:a16="http://schemas.microsoft.com/office/drawing/2014/main" id="{ADF00929-BE8D-4E43-AD98-27E7EDA5D773}"/>
              </a:ext>
            </a:extLst>
          </p:cNvPr>
          <p:cNvSpPr/>
          <p:nvPr/>
        </p:nvSpPr>
        <p:spPr>
          <a:xfrm>
            <a:off x="8197157" y="4087460"/>
            <a:ext cx="3636734" cy="1890453"/>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9" name="Group 188">
            <a:extLst>
              <a:ext uri="{FF2B5EF4-FFF2-40B4-BE49-F238E27FC236}">
                <a16:creationId xmlns:a16="http://schemas.microsoft.com/office/drawing/2014/main" id="{748B6D52-AF48-A346-A2BA-A3981F02D3E9}"/>
              </a:ext>
            </a:extLst>
          </p:cNvPr>
          <p:cNvGrpSpPr/>
          <p:nvPr/>
        </p:nvGrpSpPr>
        <p:grpSpPr>
          <a:xfrm>
            <a:off x="5982005" y="3451959"/>
            <a:ext cx="5849670" cy="2453955"/>
            <a:chOff x="5982005" y="3451959"/>
            <a:chExt cx="5849670" cy="2453955"/>
          </a:xfrm>
        </p:grpSpPr>
        <p:cxnSp>
          <p:nvCxnSpPr>
            <p:cNvPr id="190" name="Straight Connector 189">
              <a:extLst>
                <a:ext uri="{FF2B5EF4-FFF2-40B4-BE49-F238E27FC236}">
                  <a16:creationId xmlns:a16="http://schemas.microsoft.com/office/drawing/2014/main" id="{C884680E-4DB2-0642-AC3C-6A5B0DEB6E60}"/>
                </a:ext>
              </a:extLst>
            </p:cNvPr>
            <p:cNvCxnSpPr>
              <a:cxnSpLocks/>
              <a:stCxn id="194" idx="6"/>
              <a:endCxn id="221" idx="1"/>
            </p:cNvCxnSpPr>
            <p:nvPr/>
          </p:nvCxnSpPr>
          <p:spPr>
            <a:xfrm flipV="1">
              <a:off x="7317202" y="3646293"/>
              <a:ext cx="1466539"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8337D66-A7DD-774A-95E2-97210DBBF2CB}"/>
                </a:ext>
              </a:extLst>
            </p:cNvPr>
            <p:cNvCxnSpPr>
              <a:cxnSpLocks/>
              <a:stCxn id="195" idx="2"/>
              <a:endCxn id="221" idx="3"/>
            </p:cNvCxnSpPr>
            <p:nvPr/>
          </p:nvCxnSpPr>
          <p:spPr>
            <a:xfrm flipH="1" flipV="1">
              <a:off x="8927741" y="3646293"/>
              <a:ext cx="151232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CB910AC-E86B-584C-9BB6-DCFD0F0341D6}"/>
                </a:ext>
              </a:extLst>
            </p:cNvPr>
            <p:cNvCxnSpPr>
              <a:cxnSpLocks/>
              <a:stCxn id="198" idx="0"/>
              <a:endCxn id="221" idx="2"/>
            </p:cNvCxnSpPr>
            <p:nvPr/>
          </p:nvCxnSpPr>
          <p:spPr>
            <a:xfrm flipH="1" flipV="1">
              <a:off x="8855741" y="3718293"/>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644888B9-5783-4543-884F-972C2DC16B1D}"/>
                </a:ext>
              </a:extLst>
            </p:cNvPr>
            <p:cNvGrpSpPr/>
            <p:nvPr/>
          </p:nvGrpSpPr>
          <p:grpSpPr>
            <a:xfrm>
              <a:off x="8746652" y="3535379"/>
              <a:ext cx="520306" cy="392206"/>
              <a:chOff x="9540595" y="2902693"/>
              <a:chExt cx="520306" cy="392206"/>
            </a:xfrm>
          </p:grpSpPr>
          <p:sp>
            <p:nvSpPr>
              <p:cNvPr id="220" name="Rectangle 219">
                <a:extLst>
                  <a:ext uri="{FF2B5EF4-FFF2-40B4-BE49-F238E27FC236}">
                    <a16:creationId xmlns:a16="http://schemas.microsoft.com/office/drawing/2014/main" id="{092F9E0A-08B3-3340-AE1B-F3A22CC38184}"/>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8A393C6C-9615-1247-9266-79E6013D20C7}"/>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A0EA7FBD-CB41-0A45-906F-6CE301CF724F}"/>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516E8FED-9873-E344-9876-2AEB3E02B900}"/>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9"/>
                    <a:stretch>
                      <a:fillRect l="-16667" b="-217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94" name="Oval 193">
                  <a:extLst>
                    <a:ext uri="{FF2B5EF4-FFF2-40B4-BE49-F238E27FC236}">
                      <a16:creationId xmlns:a16="http://schemas.microsoft.com/office/drawing/2014/main" id="{17857AE4-497C-064C-9645-6F03EE0063D1}"/>
                    </a:ext>
                  </a:extLst>
                </p:cNvPr>
                <p:cNvSpPr/>
                <p:nvPr/>
              </p:nvSpPr>
              <p:spPr>
                <a:xfrm>
                  <a:off x="6185090" y="3451959"/>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94" name="Oval 193">
                  <a:extLst>
                    <a:ext uri="{FF2B5EF4-FFF2-40B4-BE49-F238E27FC236}">
                      <a16:creationId xmlns:a16="http://schemas.microsoft.com/office/drawing/2014/main" id="{17857AE4-497C-064C-9645-6F03EE0063D1}"/>
                    </a:ext>
                  </a:extLst>
                </p:cNvPr>
                <p:cNvSpPr>
                  <a:spLocks noRot="1" noChangeAspect="1" noMove="1" noResize="1" noEditPoints="1" noAdjustHandles="1" noChangeArrowheads="1" noChangeShapeType="1" noTextEdit="1"/>
                </p:cNvSpPr>
                <p:nvPr/>
              </p:nvSpPr>
              <p:spPr>
                <a:xfrm>
                  <a:off x="6185090" y="3451959"/>
                  <a:ext cx="1132112" cy="389513"/>
                </a:xfrm>
                <a:prstGeom prst="ellipse">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5" name="Oval 194">
                  <a:extLst>
                    <a:ext uri="{FF2B5EF4-FFF2-40B4-BE49-F238E27FC236}">
                      <a16:creationId xmlns:a16="http://schemas.microsoft.com/office/drawing/2014/main" id="{71096C07-F5F7-6E49-91FD-A4E442C51EB4}"/>
                    </a:ext>
                  </a:extLst>
                </p:cNvPr>
                <p:cNvSpPr/>
                <p:nvPr/>
              </p:nvSpPr>
              <p:spPr>
                <a:xfrm>
                  <a:off x="10440069" y="3451959"/>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95" name="Oval 194">
                  <a:extLst>
                    <a:ext uri="{FF2B5EF4-FFF2-40B4-BE49-F238E27FC236}">
                      <a16:creationId xmlns:a16="http://schemas.microsoft.com/office/drawing/2014/main" id="{71096C07-F5F7-6E49-91FD-A4E442C51EB4}"/>
                    </a:ext>
                  </a:extLst>
                </p:cNvPr>
                <p:cNvSpPr>
                  <a:spLocks noRot="1" noChangeAspect="1" noMove="1" noResize="1" noEditPoints="1" noAdjustHandles="1" noChangeArrowheads="1" noChangeShapeType="1" noTextEdit="1"/>
                </p:cNvSpPr>
                <p:nvPr/>
              </p:nvSpPr>
              <p:spPr>
                <a:xfrm>
                  <a:off x="10440069" y="3451959"/>
                  <a:ext cx="991003" cy="389513"/>
                </a:xfrm>
                <a:prstGeom prst="ellipse">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6" name="Oval 195">
                  <a:extLst>
                    <a:ext uri="{FF2B5EF4-FFF2-40B4-BE49-F238E27FC236}">
                      <a16:creationId xmlns:a16="http://schemas.microsoft.com/office/drawing/2014/main" id="{2045BC57-93F3-5E47-91A9-FD0B29053A79}"/>
                    </a:ext>
                  </a:extLst>
                </p:cNvPr>
                <p:cNvSpPr/>
                <p:nvPr/>
              </p:nvSpPr>
              <p:spPr>
                <a:xfrm>
                  <a:off x="8260742" y="5516401"/>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96" name="Oval 195">
                  <a:extLst>
                    <a:ext uri="{FF2B5EF4-FFF2-40B4-BE49-F238E27FC236}">
                      <a16:creationId xmlns:a16="http://schemas.microsoft.com/office/drawing/2014/main" id="{2045BC57-93F3-5E47-91A9-FD0B29053A79}"/>
                    </a:ext>
                  </a:extLst>
                </p:cNvPr>
                <p:cNvSpPr>
                  <a:spLocks noRot="1" noChangeAspect="1" noMove="1" noResize="1" noEditPoints="1" noAdjustHandles="1" noChangeArrowheads="1" noChangeShapeType="1" noTextEdit="1"/>
                </p:cNvSpPr>
                <p:nvPr/>
              </p:nvSpPr>
              <p:spPr>
                <a:xfrm>
                  <a:off x="8260742" y="5516401"/>
                  <a:ext cx="1189998" cy="389513"/>
                </a:xfrm>
                <a:prstGeom prst="ellipse">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7" name="Oval 196">
                  <a:extLst>
                    <a:ext uri="{FF2B5EF4-FFF2-40B4-BE49-F238E27FC236}">
                      <a16:creationId xmlns:a16="http://schemas.microsoft.com/office/drawing/2014/main" id="{E9992794-FF59-C648-876A-CA02354133B2}"/>
                    </a:ext>
                  </a:extLst>
                </p:cNvPr>
                <p:cNvSpPr/>
                <p:nvPr/>
              </p:nvSpPr>
              <p:spPr>
                <a:xfrm>
                  <a:off x="5982005" y="4778198"/>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97" name="Oval 196">
                  <a:extLst>
                    <a:ext uri="{FF2B5EF4-FFF2-40B4-BE49-F238E27FC236}">
                      <a16:creationId xmlns:a16="http://schemas.microsoft.com/office/drawing/2014/main" id="{E9992794-FF59-C648-876A-CA02354133B2}"/>
                    </a:ext>
                  </a:extLst>
                </p:cNvPr>
                <p:cNvSpPr>
                  <a:spLocks noRot="1" noChangeAspect="1" noMove="1" noResize="1" noEditPoints="1" noAdjustHandles="1" noChangeArrowheads="1" noChangeShapeType="1" noTextEdit="1"/>
                </p:cNvSpPr>
                <p:nvPr/>
              </p:nvSpPr>
              <p:spPr>
                <a:xfrm>
                  <a:off x="5982005" y="4778198"/>
                  <a:ext cx="1536412" cy="389513"/>
                </a:xfrm>
                <a:prstGeom prst="ellipse">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8" name="Oval 197">
                  <a:extLst>
                    <a:ext uri="{FF2B5EF4-FFF2-40B4-BE49-F238E27FC236}">
                      <a16:creationId xmlns:a16="http://schemas.microsoft.com/office/drawing/2014/main" id="{8A45A59D-1E9E-C84D-B6C9-1D7339F179BC}"/>
                    </a:ext>
                  </a:extLst>
                </p:cNvPr>
                <p:cNvSpPr/>
                <p:nvPr/>
              </p:nvSpPr>
              <p:spPr>
                <a:xfrm>
                  <a:off x="8476417" y="4087460"/>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198" name="Oval 197">
                  <a:extLst>
                    <a:ext uri="{FF2B5EF4-FFF2-40B4-BE49-F238E27FC236}">
                      <a16:creationId xmlns:a16="http://schemas.microsoft.com/office/drawing/2014/main" id="{8A45A59D-1E9E-C84D-B6C9-1D7339F179BC}"/>
                    </a:ext>
                  </a:extLst>
                </p:cNvPr>
                <p:cNvSpPr>
                  <a:spLocks noRot="1" noChangeAspect="1" noMove="1" noResize="1" noEditPoints="1" noAdjustHandles="1" noChangeArrowheads="1" noChangeShapeType="1" noTextEdit="1"/>
                </p:cNvSpPr>
                <p:nvPr/>
              </p:nvSpPr>
              <p:spPr>
                <a:xfrm>
                  <a:off x="8476417" y="4087460"/>
                  <a:ext cx="758649" cy="389513"/>
                </a:xfrm>
                <a:prstGeom prst="ellipse">
                  <a:avLst/>
                </a:prstGeom>
                <a:blipFill>
                  <a:blip r:embed="rId1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9" name="Oval 198">
                  <a:extLst>
                    <a:ext uri="{FF2B5EF4-FFF2-40B4-BE49-F238E27FC236}">
                      <a16:creationId xmlns:a16="http://schemas.microsoft.com/office/drawing/2014/main" id="{325BDCB9-D534-0741-AC8E-5E20815C8FA4}"/>
                    </a:ext>
                  </a:extLst>
                </p:cNvPr>
                <p:cNvSpPr/>
                <p:nvPr/>
              </p:nvSpPr>
              <p:spPr>
                <a:xfrm>
                  <a:off x="10039464" y="4778198"/>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199" name="Oval 198">
                  <a:extLst>
                    <a:ext uri="{FF2B5EF4-FFF2-40B4-BE49-F238E27FC236}">
                      <a16:creationId xmlns:a16="http://schemas.microsoft.com/office/drawing/2014/main" id="{325BDCB9-D534-0741-AC8E-5E20815C8FA4}"/>
                    </a:ext>
                  </a:extLst>
                </p:cNvPr>
                <p:cNvSpPr>
                  <a:spLocks noRot="1" noChangeAspect="1" noMove="1" noResize="1" noEditPoints="1" noAdjustHandles="1" noChangeArrowheads="1" noChangeShapeType="1" noTextEdit="1"/>
                </p:cNvSpPr>
                <p:nvPr/>
              </p:nvSpPr>
              <p:spPr>
                <a:xfrm>
                  <a:off x="10039464" y="4778198"/>
                  <a:ext cx="1792211"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p:cxnSp>
          <p:nvCxnSpPr>
            <p:cNvPr id="200" name="Straight Connector 199">
              <a:extLst>
                <a:ext uri="{FF2B5EF4-FFF2-40B4-BE49-F238E27FC236}">
                  <a16:creationId xmlns:a16="http://schemas.microsoft.com/office/drawing/2014/main" id="{C655596E-98A5-7A4E-8C97-CA247FA43B6F}"/>
                </a:ext>
              </a:extLst>
            </p:cNvPr>
            <p:cNvCxnSpPr>
              <a:cxnSpLocks/>
              <a:stCxn id="197" idx="6"/>
              <a:endCxn id="217" idx="1"/>
            </p:cNvCxnSpPr>
            <p:nvPr/>
          </p:nvCxnSpPr>
          <p:spPr>
            <a:xfrm flipV="1">
              <a:off x="7518417" y="4972954"/>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B72A712-2B1D-4944-98D5-2B3F73774E35}"/>
                </a:ext>
              </a:extLst>
            </p:cNvPr>
            <p:cNvCxnSpPr>
              <a:cxnSpLocks/>
              <a:stCxn id="198" idx="4"/>
              <a:endCxn id="217" idx="0"/>
            </p:cNvCxnSpPr>
            <p:nvPr/>
          </p:nvCxnSpPr>
          <p:spPr>
            <a:xfrm flipH="1">
              <a:off x="8046549" y="4476973"/>
              <a:ext cx="809193"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84AD17C-1128-3C41-A3B3-1DC35C7BC70E}"/>
                </a:ext>
              </a:extLst>
            </p:cNvPr>
            <p:cNvCxnSpPr>
              <a:cxnSpLocks/>
              <a:stCxn id="196" idx="0"/>
              <a:endCxn id="217" idx="2"/>
            </p:cNvCxnSpPr>
            <p:nvPr/>
          </p:nvCxnSpPr>
          <p:spPr>
            <a:xfrm flipH="1" flipV="1">
              <a:off x="8046549" y="5044954"/>
              <a:ext cx="809192"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7B5D1C36-CAA8-C84C-9762-D3C9488505D1}"/>
                </a:ext>
              </a:extLst>
            </p:cNvPr>
            <p:cNvGrpSpPr/>
            <p:nvPr/>
          </p:nvGrpSpPr>
          <p:grpSpPr>
            <a:xfrm>
              <a:off x="7685565" y="4860142"/>
              <a:ext cx="474503" cy="391710"/>
              <a:chOff x="9288700" y="2902693"/>
              <a:chExt cx="474503" cy="391710"/>
            </a:xfrm>
          </p:grpSpPr>
          <p:sp>
            <p:nvSpPr>
              <p:cNvPr id="216" name="Rectangle 215">
                <a:extLst>
                  <a:ext uri="{FF2B5EF4-FFF2-40B4-BE49-F238E27FC236}">
                    <a16:creationId xmlns:a16="http://schemas.microsoft.com/office/drawing/2014/main" id="{9C907CE5-68C0-1A45-888A-F81B2F9405D0}"/>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4ED9C905-2D19-7C46-9AF4-F2AF24BABB51}"/>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71FA5BA8-8E97-6440-8E91-C4283A44EB6D}"/>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379219B5-9D01-C848-ACEB-13C9F126EC48}"/>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6"/>
                    <a:stretch>
                      <a:fillRect l="-16667" r="-4167" b="-26087"/>
                    </a:stretch>
                  </a:blipFill>
                </p:spPr>
                <p:txBody>
                  <a:bodyPr/>
                  <a:lstStyle/>
                  <a:p>
                    <a:r>
                      <a:rPr lang="en-GB">
                        <a:noFill/>
                      </a:rPr>
                      <a:t> </a:t>
                    </a:r>
                  </a:p>
                </p:txBody>
              </p:sp>
            </mc:Fallback>
          </mc:AlternateContent>
        </p:grpSp>
        <p:cxnSp>
          <p:nvCxnSpPr>
            <p:cNvPr id="204" name="Straight Connector 203">
              <a:extLst>
                <a:ext uri="{FF2B5EF4-FFF2-40B4-BE49-F238E27FC236}">
                  <a16:creationId xmlns:a16="http://schemas.microsoft.com/office/drawing/2014/main" id="{81EE5F9C-C84A-9448-A807-1B50D49CBCE1}"/>
                </a:ext>
              </a:extLst>
            </p:cNvPr>
            <p:cNvCxnSpPr>
              <a:cxnSpLocks/>
              <a:stCxn id="198" idx="4"/>
              <a:endCxn id="213" idx="0"/>
            </p:cNvCxnSpPr>
            <p:nvPr/>
          </p:nvCxnSpPr>
          <p:spPr>
            <a:xfrm>
              <a:off x="8855742" y="4476973"/>
              <a:ext cx="81001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CD2D668-F794-E448-90E9-096377736498}"/>
                </a:ext>
              </a:extLst>
            </p:cNvPr>
            <p:cNvCxnSpPr>
              <a:cxnSpLocks/>
              <a:stCxn id="199" idx="2"/>
              <a:endCxn id="213" idx="3"/>
            </p:cNvCxnSpPr>
            <p:nvPr/>
          </p:nvCxnSpPr>
          <p:spPr>
            <a:xfrm flipH="1" flipV="1">
              <a:off x="9737756" y="4972954"/>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0B968B5-8857-5A46-97ED-D0D23A6E0910}"/>
                </a:ext>
              </a:extLst>
            </p:cNvPr>
            <p:cNvCxnSpPr>
              <a:cxnSpLocks/>
              <a:stCxn id="196" idx="0"/>
              <a:endCxn id="213" idx="2"/>
            </p:cNvCxnSpPr>
            <p:nvPr/>
          </p:nvCxnSpPr>
          <p:spPr>
            <a:xfrm flipV="1">
              <a:off x="8855741" y="5044954"/>
              <a:ext cx="81001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D0A10600-EA66-D744-B32B-3488163BEFA8}"/>
                </a:ext>
              </a:extLst>
            </p:cNvPr>
            <p:cNvGrpSpPr/>
            <p:nvPr/>
          </p:nvGrpSpPr>
          <p:grpSpPr>
            <a:xfrm>
              <a:off x="9556667" y="4860142"/>
              <a:ext cx="525629" cy="392206"/>
              <a:chOff x="9540595" y="2902693"/>
              <a:chExt cx="525629" cy="392206"/>
            </a:xfrm>
          </p:grpSpPr>
          <p:sp>
            <p:nvSpPr>
              <p:cNvPr id="212" name="Rectangle 211">
                <a:extLst>
                  <a:ext uri="{FF2B5EF4-FFF2-40B4-BE49-F238E27FC236}">
                    <a16:creationId xmlns:a16="http://schemas.microsoft.com/office/drawing/2014/main" id="{DDDC6B9A-51E1-1147-9592-31930BA6995A}"/>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DC02175E-6718-7D40-869A-6E299C600EE7}"/>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95704D37-4D12-DF48-96E3-4DA5801CA211}"/>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E5ACBA8-68A1-1344-B1D3-C6EEBC3920E0}"/>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215" name="TextBox 214">
                    <a:extLst>
                      <a:ext uri="{FF2B5EF4-FFF2-40B4-BE49-F238E27FC236}">
                        <a16:creationId xmlns:a16="http://schemas.microsoft.com/office/drawing/2014/main" id="{CE5ACBA8-68A1-1344-B1D3-C6EEBC3920E0}"/>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17"/>
                    <a:stretch>
                      <a:fillRect l="-16667" r="-4167" b="-21739"/>
                    </a:stretch>
                  </a:blipFill>
                </p:spPr>
                <p:txBody>
                  <a:bodyPr/>
                  <a:lstStyle/>
                  <a:p>
                    <a:r>
                      <a:rPr lang="en-GB">
                        <a:noFill/>
                      </a:rPr>
                      <a:t> </a:t>
                    </a:r>
                  </a:p>
                </p:txBody>
              </p:sp>
            </mc:Fallback>
          </mc:AlternateContent>
        </p:grpSp>
        <p:cxnSp>
          <p:nvCxnSpPr>
            <p:cNvPr id="208" name="Straight Connector 207">
              <a:extLst>
                <a:ext uri="{FF2B5EF4-FFF2-40B4-BE49-F238E27FC236}">
                  <a16:creationId xmlns:a16="http://schemas.microsoft.com/office/drawing/2014/main" id="{DD7A69AE-D472-4D4C-9A0D-40F5E42B5DD9}"/>
                </a:ext>
              </a:extLst>
            </p:cNvPr>
            <p:cNvCxnSpPr>
              <a:cxnSpLocks/>
              <a:stCxn id="198" idx="6"/>
              <a:endCxn id="210" idx="1"/>
            </p:cNvCxnSpPr>
            <p:nvPr/>
          </p:nvCxnSpPr>
          <p:spPr>
            <a:xfrm flipV="1">
              <a:off x="9235066" y="4282216"/>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9" name="Group 208">
              <a:extLst>
                <a:ext uri="{FF2B5EF4-FFF2-40B4-BE49-F238E27FC236}">
                  <a16:creationId xmlns:a16="http://schemas.microsoft.com/office/drawing/2014/main" id="{09368F72-9999-3B43-8712-67D698EF9E83}"/>
                </a:ext>
              </a:extLst>
            </p:cNvPr>
            <p:cNvGrpSpPr/>
            <p:nvPr/>
          </p:nvGrpSpPr>
          <p:grpSpPr>
            <a:xfrm>
              <a:off x="9559597" y="4210216"/>
              <a:ext cx="437414" cy="348999"/>
              <a:chOff x="8957481" y="2952819"/>
              <a:chExt cx="437414" cy="348999"/>
            </a:xfrm>
          </p:grpSpPr>
          <p:sp>
            <p:nvSpPr>
              <p:cNvPr id="210" name="Rectangle 209">
                <a:extLst>
                  <a:ext uri="{FF2B5EF4-FFF2-40B4-BE49-F238E27FC236}">
                    <a16:creationId xmlns:a16="http://schemas.microsoft.com/office/drawing/2014/main" id="{3AC5AAA5-396C-9942-96F5-78F3491CB62B}"/>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B4C5C59E-A763-654E-B988-EC495A19835B}"/>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18"/>
                    <a:stretch>
                      <a:fillRect l="-16667" r="-4167" b="-21739"/>
                    </a:stretch>
                  </a:blipFill>
                </p:spPr>
                <p:txBody>
                  <a:bodyPr/>
                  <a:lstStyle/>
                  <a:p>
                    <a:r>
                      <a:rPr lang="en-GB">
                        <a:noFill/>
                      </a:rPr>
                      <a:t> </a:t>
                    </a:r>
                  </a:p>
                </p:txBody>
              </p:sp>
            </mc:Fallback>
          </mc:AlternateContent>
        </p:grpSp>
      </p:grpSp>
      <p:sp>
        <p:nvSpPr>
          <p:cNvPr id="4" name="Date Placeholder 3">
            <a:extLst>
              <a:ext uri="{FF2B5EF4-FFF2-40B4-BE49-F238E27FC236}">
                <a16:creationId xmlns:a16="http://schemas.microsoft.com/office/drawing/2014/main" id="{7C03151D-6D09-3DD8-3E68-09B3767A5E17}"/>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3C5104C4-A6D6-1925-03AE-A0350337193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19A11A29-884B-2883-B898-837A472BBA61}"/>
              </a:ext>
            </a:extLst>
          </p:cNvPr>
          <p:cNvSpPr>
            <a:spLocks noGrp="1"/>
          </p:cNvSpPr>
          <p:nvPr>
            <p:ph type="sldNum" sz="quarter" idx="11"/>
          </p:nvPr>
        </p:nvSpPr>
        <p:spPr/>
        <p:txBody>
          <a:bodyPr/>
          <a:lstStyle/>
          <a:p>
            <a:fld id="{EB1502E6-D9AE-3544-B6D5-378AAA0B915F}" type="slidenum">
              <a:rPr lang="de-DE" altLang="de-DE" smtClean="0"/>
              <a:pPr/>
              <a:t>5</a:t>
            </a:fld>
            <a:endParaRPr lang="de-DE" altLang="de-DE" dirty="0"/>
          </a:p>
        </p:txBody>
      </p:sp>
    </p:spTree>
    <p:extLst>
      <p:ext uri="{BB962C8B-B14F-4D97-AF65-F5344CB8AC3E}">
        <p14:creationId xmlns:p14="http://schemas.microsoft.com/office/powerpoint/2010/main" val="7853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Message Passing in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a:bodyPr>
              <a:lstStyle/>
              <a:p>
                <a:r>
                  <a:rPr lang="de-DE" dirty="0"/>
                  <a:t>Message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𝑚</m:t>
                        </m:r>
                      </m:e>
                      <m:sub>
                        <m:r>
                          <a:rPr lang="de-DE" i="1">
                            <a:solidFill>
                              <a:schemeClr val="accent6"/>
                            </a:solidFill>
                            <a:latin typeface="Cambria Math" panose="02040503050406030204" pitchFamily="18" charset="0"/>
                          </a:rPr>
                          <m:t>12</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1</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pPr lvl="1"/>
                <a:r>
                  <a:rPr lang="en-GB" dirty="0"/>
                  <a:t>Collect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12</m:t>
                        </m:r>
                      </m:sub>
                    </m:sSub>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𝑔</m:t>
                            </m:r>
                          </m:e>
                          <m:sub>
                            <m:r>
                              <a:rPr lang="de-DE" b="0" i="1" dirty="0" smtClean="0">
                                <a:latin typeface="Cambria Math" panose="02040503050406030204" pitchFamily="18" charset="0"/>
                              </a:rPr>
                              <m:t>1</m:t>
                            </m:r>
                          </m:sub>
                        </m:sSub>
                      </m:e>
                    </m:d>
                    <m:r>
                      <a:rPr lang="de-DE" b="0" i="1" dirty="0" smtClean="0">
                        <a:latin typeface="Cambria Math" panose="02040503050406030204" pitchFamily="18" charset="0"/>
                        <a:ea typeface="Cambria Math" panose="02040503050406030204" pitchFamily="18" charset="0"/>
                      </a:rPr>
                      <m:t>∪∅</m:t>
                    </m:r>
                  </m:oMath>
                </a14:m>
                <a:endParaRPr lang="en-GB" dirty="0"/>
              </a:p>
              <a:p>
                <a:pPr lvl="2"/>
                <a:r>
                  <a:rPr lang="en-GB" dirty="0"/>
                  <a:t>No further neighbours except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endParaRPr lang="en-GB" dirty="0"/>
              </a:p>
              <a:p>
                <a:pPr lvl="1"/>
                <a:r>
                  <a:rPr lang="en-GB" dirty="0"/>
                  <a:t>Call </a:t>
                </a:r>
                <a14:m>
                  <m:oMath xmlns:m="http://schemas.openxmlformats.org/officeDocument/2006/math">
                    <m:r>
                      <m:rPr>
                        <m:nor/>
                      </m:rPr>
                      <a:rPr lang="de-DE" dirty="0">
                        <a:latin typeface="Cambria Math" panose="02040503050406030204" pitchFamily="18" charset="0"/>
                      </a:rPr>
                      <m:t>LVE</m:t>
                    </m:r>
                    <m:r>
                      <m:rPr>
                        <m:nor/>
                      </m:rPr>
                      <a:rPr lang="de-DE" i="0" dirty="0">
                        <a:latin typeface="Cambria Math" panose="02040503050406030204" pitchFamily="18" charset="0"/>
                      </a:rPr>
                      <m:t>−</m:t>
                    </m:r>
                    <m:r>
                      <m:rPr>
                        <m:nor/>
                      </m:rPr>
                      <a:rPr lang="de-DE" dirty="0">
                        <a:latin typeface="Cambria Math" panose="02040503050406030204" pitchFamily="18" charset="0"/>
                      </a:rPr>
                      <m:t>MSG</m:t>
                    </m:r>
                    <m:d>
                      <m:dPr>
                        <m:ctrlPr>
                          <a:rPr lang="de-DE" i="1" dirty="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𝑔</m:t>
                                </m:r>
                              </m:e>
                              <m:sub>
                                <m:r>
                                  <a:rPr lang="de-DE" b="0" i="1" dirty="0" smtClean="0">
                                    <a:latin typeface="Cambria Math" panose="02040503050406030204" pitchFamily="18" charset="0"/>
                                  </a:rPr>
                                  <m:t>1</m:t>
                                </m:r>
                              </m:sub>
                            </m:sSub>
                          </m:e>
                        </m:d>
                        <m:r>
                          <a:rPr lang="de-DE" i="1" dirty="0">
                            <a:latin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𝐸𝑝𝑖𝑑</m:t>
                            </m:r>
                          </m:e>
                        </m:d>
                        <m:r>
                          <a:rPr lang="de-DE" i="1">
                            <a:latin typeface="Cambria Math" panose="02040503050406030204" pitchFamily="18" charset="0"/>
                            <a:ea typeface="Cambria Math" panose="02040503050406030204" pitchFamily="18" charset="0"/>
                          </a:rPr>
                          <m:t>,∅</m:t>
                        </m:r>
                      </m:e>
                    </m:d>
                  </m:oMath>
                </a14:m>
                <a:endParaRPr lang="en-GB" dirty="0"/>
              </a:p>
              <a:p>
                <a:pPr lvl="2"/>
                <a14:m>
                  <m:oMath xmlns:m="http://schemas.openxmlformats.org/officeDocument/2006/math">
                    <m:r>
                      <m:rPr>
                        <m:nor/>
                      </m:rPr>
                      <a:rPr lang="de-DE" dirty="0">
                        <a:latin typeface="Cambria Math" panose="02040503050406030204" pitchFamily="18" charset="0"/>
                      </a:rPr>
                      <m:t>LVE</m:t>
                    </m:r>
                    <m:r>
                      <m:rPr>
                        <m:nor/>
                      </m:rPr>
                      <a:rPr lang="de-DE" dirty="0">
                        <a:latin typeface="Cambria Math" panose="02040503050406030204" pitchFamily="18" charset="0"/>
                      </a:rPr>
                      <m:t>−</m:t>
                    </m:r>
                    <m:r>
                      <m:rPr>
                        <m:nor/>
                      </m:rPr>
                      <a:rPr lang="de-DE" dirty="0">
                        <a:latin typeface="Cambria Math" panose="02040503050406030204" pitchFamily="18" charset="0"/>
                      </a:rPr>
                      <m:t>MSG</m:t>
                    </m:r>
                  </m:oMath>
                </a14:m>
                <a:r>
                  <a:rPr lang="en-GB" dirty="0"/>
                  <a:t> eliminates </a:t>
                </a:r>
                <a14:m>
                  <m:oMath xmlns:m="http://schemas.openxmlformats.org/officeDocument/2006/math">
                    <m:r>
                      <a:rPr lang="en-GB" i="1" dirty="0" smtClean="0">
                        <a:latin typeface="Cambria Math" panose="02040503050406030204" pitchFamily="18" charset="0"/>
                      </a:rPr>
                      <m:t>𝑁</m:t>
                    </m:r>
                    <m:r>
                      <a:rPr lang="de-DE" b="0" i="1" dirty="0" smtClean="0">
                        <a:latin typeface="Cambria Math" panose="02040503050406030204" pitchFamily="18" charset="0"/>
                      </a:rPr>
                      <m:t>𝑎𝑡</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𝐷</m:t>
                        </m:r>
                      </m:e>
                    </m:d>
                    <m:r>
                      <a:rPr lang="de-DE" b="0" i="1" dirty="0" smtClean="0">
                        <a:latin typeface="Cambria Math" panose="02040503050406030204" pitchFamily="18" charset="0"/>
                      </a:rPr>
                      <m:t>,</m:t>
                    </m:r>
                    <m:r>
                      <a:rPr lang="de-DE"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𝐼</m:t>
                        </m:r>
                      </m:e>
                    </m:d>
                  </m:oMath>
                </a14:m>
                <a:r>
                  <a:rPr lang="en-GB" dirty="0"/>
                  <a:t> from </a:t>
                </a:r>
                <a14:m>
                  <m:oMath xmlns:m="http://schemas.openxmlformats.org/officeDocument/2006/math">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1</m:t>
                            </m:r>
                          </m:sub>
                        </m:sSub>
                      </m:e>
                    </m:d>
                  </m:oMath>
                </a14:m>
                <a:endParaRPr lang="en-GB" dirty="0"/>
              </a:p>
              <a:p>
                <a:pPr lvl="3"/>
                <a:r>
                  <a:rPr lang="en-GB" dirty="0"/>
                  <a:t>Count-converting </a:t>
                </a:r>
                <a14:m>
                  <m:oMath xmlns:m="http://schemas.openxmlformats.org/officeDocument/2006/math">
                    <m:r>
                      <a:rPr lang="en-GB" i="1" dirty="0">
                        <a:latin typeface="Cambria Math" panose="02040503050406030204" pitchFamily="18" charset="0"/>
                      </a:rPr>
                      <m:t>𝑁</m:t>
                    </m:r>
                    <m:r>
                      <a:rPr lang="de-DE" i="1" dirty="0">
                        <a:latin typeface="Cambria Math" panose="02040503050406030204" pitchFamily="18" charset="0"/>
                      </a:rPr>
                      <m:t>𝑎𝑡</m:t>
                    </m:r>
                    <m:d>
                      <m:dPr>
                        <m:ctrlPr>
                          <a:rPr lang="de-DE" i="1" dirty="0">
                            <a:latin typeface="Cambria Math" panose="02040503050406030204" pitchFamily="18" charset="0"/>
                          </a:rPr>
                        </m:ctrlPr>
                      </m:dPr>
                      <m:e>
                        <m:r>
                          <a:rPr lang="de-DE" i="1" dirty="0">
                            <a:latin typeface="Cambria Math" panose="02040503050406030204" pitchFamily="18" charset="0"/>
                          </a:rPr>
                          <m:t>𝐷</m:t>
                        </m:r>
                      </m:e>
                    </m:d>
                  </m:oMath>
                </a14:m>
                <a:r>
                  <a:rPr lang="en-GB" dirty="0"/>
                  <a:t> into </a:t>
                </a:r>
                <a14:m>
                  <m:oMath xmlns:m="http://schemas.openxmlformats.org/officeDocument/2006/math">
                    <m:sSub>
                      <m:sSubPr>
                        <m:ctrlPr>
                          <a:rPr lang="de-DE" b="0" i="1" dirty="0" smtClean="0">
                            <a:latin typeface="Cambria Math" panose="02040503050406030204" pitchFamily="18" charset="0"/>
                          </a:rPr>
                        </m:ctrlPr>
                      </m:sSubPr>
                      <m:e>
                        <m:r>
                          <a:rPr lang="de-DE" b="0" i="0" dirty="0" smtClean="0">
                            <a:latin typeface="Cambria Math" panose="02040503050406030204" pitchFamily="18" charset="0"/>
                          </a:rPr>
                          <m:t>#</m:t>
                        </m:r>
                      </m:e>
                      <m:sub>
                        <m:r>
                          <a:rPr lang="de-DE" b="0" i="1" dirty="0" smtClean="0">
                            <a:latin typeface="Cambria Math" panose="02040503050406030204" pitchFamily="18" charset="0"/>
                          </a:rPr>
                          <m:t>𝐷</m:t>
                        </m:r>
                      </m:sub>
                    </m:sSub>
                    <m:d>
                      <m:dPr>
                        <m:begChr m:val="["/>
                        <m:endChr m:val="]"/>
                        <m:ctrlPr>
                          <a:rPr lang="de-DE" b="0" i="1" dirty="0" smtClean="0">
                            <a:latin typeface="Cambria Math" panose="02040503050406030204" pitchFamily="18" charset="0"/>
                          </a:rPr>
                        </m:ctrlPr>
                      </m:dPr>
                      <m:e>
                        <m:r>
                          <a:rPr lang="en-GB" i="1" dirty="0">
                            <a:latin typeface="Cambria Math" panose="02040503050406030204" pitchFamily="18" charset="0"/>
                          </a:rPr>
                          <m:t>𝑁</m:t>
                        </m:r>
                        <m:r>
                          <a:rPr lang="de-DE" i="1" dirty="0">
                            <a:latin typeface="Cambria Math" panose="02040503050406030204" pitchFamily="18" charset="0"/>
                          </a:rPr>
                          <m:t>𝑎𝑡</m:t>
                        </m:r>
                        <m:d>
                          <m:dPr>
                            <m:ctrlPr>
                              <a:rPr lang="de-DE" i="1" dirty="0">
                                <a:latin typeface="Cambria Math" panose="02040503050406030204" pitchFamily="18" charset="0"/>
                              </a:rPr>
                            </m:ctrlPr>
                          </m:dPr>
                          <m:e>
                            <m:r>
                              <a:rPr lang="de-DE" i="1" dirty="0">
                                <a:latin typeface="Cambria Math" panose="02040503050406030204" pitchFamily="18" charset="0"/>
                              </a:rPr>
                              <m:t>𝐷</m:t>
                            </m:r>
                          </m:e>
                        </m:d>
                      </m:e>
                    </m:d>
                  </m:oMath>
                </a14:m>
                <a:endParaRPr lang="de-DE" b="0" dirty="0"/>
              </a:p>
              <a:p>
                <a:pPr lvl="3"/>
                <a:r>
                  <a:rPr lang="en-GB" dirty="0"/>
                  <a:t>Summing out </a:t>
                </a:r>
                <a14:m>
                  <m:oMath xmlns:m="http://schemas.openxmlformats.org/officeDocument/2006/math">
                    <m:r>
                      <a:rPr lang="de-DE" i="1" dirty="0">
                        <a:latin typeface="Cambria Math" panose="02040503050406030204" pitchFamily="18" charset="0"/>
                      </a:rPr>
                      <m:t>𝐴𝑐𝑐</m:t>
                    </m:r>
                    <m:d>
                      <m:dPr>
                        <m:ctrlPr>
                          <a:rPr lang="de-DE" i="1" dirty="0">
                            <a:latin typeface="Cambria Math" panose="02040503050406030204" pitchFamily="18" charset="0"/>
                          </a:rPr>
                        </m:ctrlPr>
                      </m:dPr>
                      <m:e>
                        <m:r>
                          <a:rPr lang="de-DE" i="1" dirty="0">
                            <a:latin typeface="Cambria Math" panose="02040503050406030204" pitchFamily="18" charset="0"/>
                          </a:rPr>
                          <m:t>𝐼</m:t>
                        </m:r>
                      </m:e>
                    </m:d>
                  </m:oMath>
                </a14:m>
                <a:r>
                  <a:rPr lang="en-GB" dirty="0"/>
                  <a:t> </a:t>
                </a:r>
              </a:p>
              <a:p>
                <a:pPr lvl="3"/>
                <a:r>
                  <a:rPr lang="en-GB" dirty="0"/>
                  <a:t>Summing out </a:t>
                </a:r>
                <a14:m>
                  <m:oMath xmlns:m="http://schemas.openxmlformats.org/officeDocument/2006/math">
                    <m:sSub>
                      <m:sSubPr>
                        <m:ctrlPr>
                          <a:rPr lang="de-DE" i="1" dirty="0">
                            <a:latin typeface="Cambria Math" panose="02040503050406030204" pitchFamily="18" charset="0"/>
                          </a:rPr>
                        </m:ctrlPr>
                      </m:sSubPr>
                      <m:e>
                        <m:r>
                          <a:rPr lang="de-DE" dirty="0">
                            <a:latin typeface="Cambria Math" panose="02040503050406030204" pitchFamily="18" charset="0"/>
                          </a:rPr>
                          <m:t>#</m:t>
                        </m:r>
                      </m:e>
                      <m:sub>
                        <m:r>
                          <a:rPr lang="de-DE" i="1" dirty="0">
                            <a:latin typeface="Cambria Math" panose="02040503050406030204" pitchFamily="18" charset="0"/>
                          </a:rPr>
                          <m:t>𝐷</m:t>
                        </m:r>
                      </m:sub>
                    </m:sSub>
                    <m:d>
                      <m:dPr>
                        <m:begChr m:val="["/>
                        <m:endChr m:val="]"/>
                        <m:ctrlPr>
                          <a:rPr lang="de-DE" i="1" dirty="0">
                            <a:latin typeface="Cambria Math" panose="02040503050406030204" pitchFamily="18" charset="0"/>
                          </a:rPr>
                        </m:ctrlPr>
                      </m:dPr>
                      <m:e>
                        <m:r>
                          <a:rPr lang="en-GB" i="1" dirty="0">
                            <a:latin typeface="Cambria Math" panose="02040503050406030204" pitchFamily="18" charset="0"/>
                          </a:rPr>
                          <m:t>𝑁</m:t>
                        </m:r>
                        <m:r>
                          <a:rPr lang="de-DE" i="1" dirty="0">
                            <a:latin typeface="Cambria Math" panose="02040503050406030204" pitchFamily="18" charset="0"/>
                          </a:rPr>
                          <m:t>𝑎𝑡</m:t>
                        </m:r>
                        <m:d>
                          <m:dPr>
                            <m:ctrlPr>
                              <a:rPr lang="de-DE" i="1" dirty="0">
                                <a:latin typeface="Cambria Math" panose="02040503050406030204" pitchFamily="18" charset="0"/>
                              </a:rPr>
                            </m:ctrlPr>
                          </m:dPr>
                          <m:e>
                            <m:r>
                              <a:rPr lang="de-DE" i="1" dirty="0">
                                <a:latin typeface="Cambria Math" panose="02040503050406030204" pitchFamily="18" charset="0"/>
                              </a:rPr>
                              <m:t>𝐷</m:t>
                            </m:r>
                          </m:e>
                        </m:d>
                      </m:e>
                    </m:d>
                  </m:oMath>
                </a14:m>
                <a:endParaRPr lang="en-GB" dirty="0"/>
              </a:p>
              <a:p>
                <a:pPr lvl="3"/>
                <a:r>
                  <a:rPr lang="en-GB" dirty="0"/>
                  <a:t>Returning </a:t>
                </a:r>
                <a14:m>
                  <m:oMath xmlns:m="http://schemas.openxmlformats.org/officeDocument/2006/math">
                    <m:d>
                      <m:dPr>
                        <m:begChr m:val="{"/>
                        <m:endChr m:val="}"/>
                        <m:ctrlPr>
                          <a:rPr lang="de-DE" b="0" i="1" dirty="0" smtClean="0">
                            <a:latin typeface="Cambria Math" panose="02040503050406030204" pitchFamily="18" charset="0"/>
                          </a:rPr>
                        </m:ctrlPr>
                      </m:dPr>
                      <m:e>
                        <m:sSubSup>
                          <m:sSubSupPr>
                            <m:ctrlPr>
                              <a:rPr lang="de-DE" b="0" i="1" dirty="0" smtClean="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1</m:t>
                            </m:r>
                          </m:sub>
                          <m:sup>
                            <m:r>
                              <a:rPr lang="de-DE" b="0" i="1" dirty="0" smtClean="0">
                                <a:latin typeface="Cambria Math" panose="02040503050406030204" pitchFamily="18" charset="0"/>
                              </a:rPr>
                              <m:t>′</m:t>
                            </m:r>
                          </m:sup>
                        </m:sSubSup>
                      </m:e>
                    </m:d>
                  </m:oMath>
                </a14:m>
                <a:endParaRPr lang="en-GB" dirty="0"/>
              </a:p>
              <a:p>
                <a:pPr lvl="1"/>
                <a:r>
                  <a:rPr lang="en-GB" dirty="0"/>
                  <a:t>Send </a:t>
                </a:r>
                <a14:m>
                  <m:oMath xmlns:m="http://schemas.openxmlformats.org/officeDocument/2006/math">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1</m:t>
                            </m:r>
                          </m:sub>
                          <m:sup>
                            <m:r>
                              <a:rPr lang="de-DE" i="1" dirty="0">
                                <a:latin typeface="Cambria Math" panose="02040503050406030204" pitchFamily="18" charset="0"/>
                              </a:rPr>
                              <m:t>′</m:t>
                            </m:r>
                          </m:sup>
                        </m:sSubSup>
                      </m:e>
                    </m:d>
                  </m:oMath>
                </a14:m>
                <a:r>
                  <a:rPr lang="en-GB" dirty="0"/>
                  <a:t> as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𝑚</m:t>
                        </m:r>
                      </m:e>
                      <m:sub>
                        <m:r>
                          <a:rPr lang="de-DE" i="1">
                            <a:solidFill>
                              <a:schemeClr val="accent6"/>
                            </a:solidFill>
                            <a:latin typeface="Cambria Math" panose="02040503050406030204" pitchFamily="18" charset="0"/>
                          </a:rPr>
                          <m:t>12</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endParaRPr lang="en-GB" dirty="0"/>
              </a:p>
              <a:p>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5E05F97-24CA-114B-A7F3-BDF05140E815}"/>
                  </a:ext>
                </a:extLst>
              </p:cNvPr>
              <p:cNvSpPr/>
              <p:nvPr/>
            </p:nvSpPr>
            <p:spPr>
              <a:xfrm>
                <a:off x="7204236" y="5771670"/>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35" name="Rectangle 34">
                <a:extLst>
                  <a:ext uri="{FF2B5EF4-FFF2-40B4-BE49-F238E27FC236}">
                    <a16:creationId xmlns:a16="http://schemas.microsoft.com/office/drawing/2014/main" id="{75E05F97-24CA-114B-A7F3-BDF05140E815}"/>
                  </a:ext>
                </a:extLst>
              </p:cNvPr>
              <p:cNvSpPr>
                <a:spLocks noRot="1" noChangeAspect="1" noMove="1" noResize="1" noEditPoints="1" noAdjustHandles="1" noChangeArrowheads="1" noChangeShapeType="1" noTextEdit="1"/>
              </p:cNvSpPr>
              <p:nvPr/>
            </p:nvSpPr>
            <p:spPr>
              <a:xfrm>
                <a:off x="7204236" y="5771670"/>
                <a:ext cx="547009" cy="307777"/>
              </a:xfrm>
              <a:prstGeom prst="rect">
                <a:avLst/>
              </a:prstGeom>
              <a:blipFill>
                <a:blip r:embed="rId3"/>
                <a:stretch>
                  <a:fillRect/>
                </a:stretch>
              </a:blipFill>
            </p:spPr>
            <p:txBody>
              <a:bodyPr/>
              <a:lstStyle/>
              <a:p>
                <a:r>
                  <a:rPr lang="en-GB">
                    <a:noFill/>
                  </a:rPr>
                  <a:t> </a:t>
                </a:r>
              </a:p>
            </p:txBody>
          </p:sp>
        </mc:Fallback>
      </mc:AlternateContent>
      <p:grpSp>
        <p:nvGrpSpPr>
          <p:cNvPr id="58" name="Group 57">
            <a:extLst>
              <a:ext uri="{FF2B5EF4-FFF2-40B4-BE49-F238E27FC236}">
                <a16:creationId xmlns:a16="http://schemas.microsoft.com/office/drawing/2014/main" id="{6BAA89E3-AC40-E848-AF33-8EAD9ABBFE67}"/>
              </a:ext>
            </a:extLst>
          </p:cNvPr>
          <p:cNvGrpSpPr/>
          <p:nvPr/>
        </p:nvGrpSpPr>
        <p:grpSpPr>
          <a:xfrm>
            <a:off x="5543362" y="4919668"/>
            <a:ext cx="6288313" cy="952521"/>
            <a:chOff x="5589344" y="1663629"/>
            <a:chExt cx="6288313" cy="952521"/>
          </a:xfrm>
        </p:grpSpPr>
        <p:cxnSp>
          <p:nvCxnSpPr>
            <p:cNvPr id="59" name="Straight Connector 58">
              <a:extLst>
                <a:ext uri="{FF2B5EF4-FFF2-40B4-BE49-F238E27FC236}">
                  <a16:creationId xmlns:a16="http://schemas.microsoft.com/office/drawing/2014/main" id="{843EB2D4-EC89-BA46-A468-03DB51CD03AF}"/>
                </a:ext>
              </a:extLst>
            </p:cNvPr>
            <p:cNvCxnSpPr>
              <a:cxnSpLocks/>
              <a:stCxn id="70" idx="3"/>
              <a:endCxn id="74"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7BD8E15-4467-6F44-8835-47C1FDCEB956}"/>
                </a:ext>
              </a:extLst>
            </p:cNvPr>
            <p:cNvCxnSpPr>
              <a:cxnSpLocks/>
              <a:stCxn id="74" idx="3"/>
              <a:endCxn id="72"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BFC5A61-2E2F-E34A-B285-66E8AC55114B}"/>
                </a:ext>
              </a:extLst>
            </p:cNvPr>
            <p:cNvGrpSpPr/>
            <p:nvPr/>
          </p:nvGrpSpPr>
          <p:grpSpPr>
            <a:xfrm>
              <a:off x="7893400" y="1663629"/>
              <a:ext cx="1631714" cy="867363"/>
              <a:chOff x="3627257" y="4890630"/>
              <a:chExt cx="1631714" cy="867363"/>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DEFC60F-12EE-F24D-8A62-BCA6077EE25E}"/>
                      </a:ext>
                    </a:extLst>
                  </p:cNvPr>
                  <p:cNvSpPr txBox="1"/>
                  <p:nvPr/>
                </p:nvSpPr>
                <p:spPr>
                  <a:xfrm>
                    <a:off x="3659645" y="5542549"/>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73" name="TextBox 72">
                    <a:extLst>
                      <a:ext uri="{FF2B5EF4-FFF2-40B4-BE49-F238E27FC236}">
                        <a16:creationId xmlns:a16="http://schemas.microsoft.com/office/drawing/2014/main" id="{1DEFC60F-12EE-F24D-8A62-BCA6077EE25E}"/>
                      </a:ext>
                    </a:extLst>
                  </p:cNvPr>
                  <p:cNvSpPr txBox="1">
                    <a:spLocks noRot="1" noChangeAspect="1" noMove="1" noResize="1" noEditPoints="1" noAdjustHandles="1" noChangeArrowheads="1" noChangeShapeType="1" noTextEdit="1"/>
                  </p:cNvSpPr>
                  <p:nvPr/>
                </p:nvSpPr>
                <p:spPr>
                  <a:xfrm>
                    <a:off x="3659645" y="5542549"/>
                    <a:ext cx="227305" cy="215444"/>
                  </a:xfrm>
                  <a:prstGeom prst="rect">
                    <a:avLst/>
                  </a:prstGeom>
                  <a:blipFill>
                    <a:blip r:embed="rId4"/>
                    <a:stretch>
                      <a:fillRect l="-21053"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DE60FA8-0B0C-6142-B376-1432B65F74C3}"/>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62" name="Group 61">
              <a:extLst>
                <a:ext uri="{FF2B5EF4-FFF2-40B4-BE49-F238E27FC236}">
                  <a16:creationId xmlns:a16="http://schemas.microsoft.com/office/drawing/2014/main" id="{CD0E81EE-C44A-F347-B4D3-BB9CB36C89C0}"/>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26C6987-0800-504F-B8DE-4B4A8A4F39EC}"/>
                      </a:ext>
                    </a:extLst>
                  </p:cNvPr>
                  <p:cNvSpPr txBox="1"/>
                  <p:nvPr/>
                </p:nvSpPr>
                <p:spPr>
                  <a:xfrm>
                    <a:off x="7080819"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71" name="TextBox 70">
                    <a:extLst>
                      <a:ext uri="{FF2B5EF4-FFF2-40B4-BE49-F238E27FC236}">
                        <a16:creationId xmlns:a16="http://schemas.microsoft.com/office/drawing/2014/main" id="{D26C6987-0800-504F-B8DE-4B4A8A4F39EC}"/>
                      </a:ext>
                    </a:extLst>
                  </p:cNvPr>
                  <p:cNvSpPr txBox="1">
                    <a:spLocks noRot="1" noChangeAspect="1" noMove="1" noResize="1" noEditPoints="1" noAdjustHandles="1" noChangeArrowheads="1" noChangeShapeType="1" noTextEdit="1"/>
                  </p:cNvSpPr>
                  <p:nvPr/>
                </p:nvSpPr>
                <p:spPr>
                  <a:xfrm>
                    <a:off x="7080819" y="5546505"/>
                    <a:ext cx="227305" cy="215444"/>
                  </a:xfrm>
                  <a:prstGeom prst="rect">
                    <a:avLst/>
                  </a:prstGeom>
                  <a:blipFill>
                    <a:blip r:embed="rId6"/>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525A06F-CD96-E846-B38F-B052BBC862A7}"/>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63" name="Group 62">
              <a:extLst>
                <a:ext uri="{FF2B5EF4-FFF2-40B4-BE49-F238E27FC236}">
                  <a16:creationId xmlns:a16="http://schemas.microsoft.com/office/drawing/2014/main" id="{E80152EC-025B-4741-9BDE-47114062EEBC}"/>
                </a:ext>
              </a:extLst>
            </p:cNvPr>
            <p:cNvGrpSpPr/>
            <p:nvPr/>
          </p:nvGrpSpPr>
          <p:grpSpPr>
            <a:xfrm>
              <a:off x="5589344" y="1663630"/>
              <a:ext cx="1532812" cy="867362"/>
              <a:chOff x="280471" y="4890630"/>
              <a:chExt cx="1532812" cy="867362"/>
            </a:xfrm>
          </p:grpSpPr>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B625ED7-57DA-9044-AD0A-E9525B31F0E3}"/>
                      </a:ext>
                    </a:extLst>
                  </p:cNvPr>
                  <p:cNvSpPr txBox="1"/>
                  <p:nvPr/>
                </p:nvSpPr>
                <p:spPr>
                  <a:xfrm>
                    <a:off x="344846" y="5542548"/>
                    <a:ext cx="47718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oMath>
                      </m:oMathPara>
                    </a14:m>
                    <a:endParaRPr lang="en-GB" sz="1400" dirty="0">
                      <a:solidFill>
                        <a:schemeClr val="accent6"/>
                      </a:solidFill>
                    </a:endParaRPr>
                  </a:p>
                </p:txBody>
              </p:sp>
            </mc:Choice>
            <mc:Fallback xmlns="">
              <p:sp>
                <p:nvSpPr>
                  <p:cNvPr id="69" name="TextBox 68">
                    <a:extLst>
                      <a:ext uri="{FF2B5EF4-FFF2-40B4-BE49-F238E27FC236}">
                        <a16:creationId xmlns:a16="http://schemas.microsoft.com/office/drawing/2014/main" id="{2B625ED7-57DA-9044-AD0A-E9525B31F0E3}"/>
                      </a:ext>
                    </a:extLst>
                  </p:cNvPr>
                  <p:cNvSpPr txBox="1">
                    <a:spLocks noRot="1" noChangeAspect="1" noMove="1" noResize="1" noEditPoints="1" noAdjustHandles="1" noChangeArrowheads="1" noChangeShapeType="1" noTextEdit="1"/>
                  </p:cNvSpPr>
                  <p:nvPr/>
                </p:nvSpPr>
                <p:spPr>
                  <a:xfrm>
                    <a:off x="344846" y="5542548"/>
                    <a:ext cx="477182" cy="215444"/>
                  </a:xfrm>
                  <a:prstGeom prst="rect">
                    <a:avLst/>
                  </a:prstGeom>
                  <a:blipFill>
                    <a:blip r:embed="rId8"/>
                    <a:stretch>
                      <a:fillRect l="-13158"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4B0C4DD-3749-CE4C-B9AC-7A0110F4673D}"/>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6DF66DB-A993-EC4C-9639-9997BE607968}"/>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A2AADF35-6B0C-8B44-A001-9D2B1610B564}"/>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1BE1205-3998-DD40-8810-1172EC26693F}"/>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993120F-FB40-4F49-AED0-BBC36E6170BA}"/>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3C5A8EE-69D2-794D-975A-CA82F482BB90}"/>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cxnSp>
        <p:nvCxnSpPr>
          <p:cNvPr id="34" name="Curved Connector 33">
            <a:extLst>
              <a:ext uri="{FF2B5EF4-FFF2-40B4-BE49-F238E27FC236}">
                <a16:creationId xmlns:a16="http://schemas.microsoft.com/office/drawing/2014/main" id="{C9F4C2C8-EEE3-4143-88B0-8A9E0255A516}"/>
              </a:ext>
            </a:extLst>
          </p:cNvPr>
          <p:cNvCxnSpPr>
            <a:cxnSpLocks/>
          </p:cNvCxnSpPr>
          <p:nvPr/>
        </p:nvCxnSpPr>
        <p:spPr>
          <a:xfrm rot="16200000" flipH="1">
            <a:off x="7471390" y="4439582"/>
            <a:ext cx="12700" cy="2398659"/>
          </a:xfrm>
          <a:prstGeom prst="curvedConnector3">
            <a:avLst>
              <a:gd name="adj1" fmla="val 180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19818F54-B3F6-8318-B261-A92F1EAB0B38}"/>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85859AB6-DC28-8052-A014-9CBD41AE3140}"/>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608D28C-0C6B-3E8E-E97F-06A94AFEAEF4}"/>
              </a:ext>
            </a:extLst>
          </p:cNvPr>
          <p:cNvSpPr>
            <a:spLocks noGrp="1"/>
          </p:cNvSpPr>
          <p:nvPr>
            <p:ph type="sldNum" sz="quarter" idx="11"/>
          </p:nvPr>
        </p:nvSpPr>
        <p:spPr/>
        <p:txBody>
          <a:bodyPr/>
          <a:lstStyle/>
          <a:p>
            <a:fld id="{EB1502E6-D9AE-3544-B6D5-378AAA0B915F}" type="slidenum">
              <a:rPr lang="de-DE" altLang="de-DE" smtClean="0"/>
              <a:pPr/>
              <a:t>50</a:t>
            </a:fld>
            <a:endParaRPr lang="de-DE" altLang="de-DE" dirty="0"/>
          </a:p>
        </p:txBody>
      </p:sp>
    </p:spTree>
    <p:extLst>
      <p:ext uri="{BB962C8B-B14F-4D97-AF65-F5344CB8AC3E}">
        <p14:creationId xmlns:p14="http://schemas.microsoft.com/office/powerpoint/2010/main" val="392052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Message Passing in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a:bodyPr>
              <a:lstStyle/>
              <a:p>
                <a:r>
                  <a:rPr lang="de-DE" dirty="0"/>
                  <a:t>Message </a:t>
                </a:r>
                <a14:m>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𝑚</m:t>
                        </m:r>
                      </m:e>
                      <m:sub>
                        <m:r>
                          <a:rPr lang="de-DE" b="0" i="1" smtClean="0">
                            <a:solidFill>
                              <a:srgbClr val="7030A0"/>
                            </a:solidFill>
                            <a:latin typeface="Cambria Math" panose="02040503050406030204" pitchFamily="18" charset="0"/>
                          </a:rPr>
                          <m:t>32</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pPr lvl="1"/>
                <a:r>
                  <a:rPr lang="en-GB" dirty="0"/>
                  <a:t>Collect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32</m:t>
                        </m:r>
                      </m:sub>
                    </m:sSub>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𝑔</m:t>
                            </m:r>
                          </m:e>
                          <m:sub>
                            <m:r>
                              <a:rPr lang="de-DE" b="0" i="1" dirty="0" smtClean="0">
                                <a:latin typeface="Cambria Math" panose="02040503050406030204" pitchFamily="18" charset="0"/>
                              </a:rPr>
                              <m:t>3</m:t>
                            </m:r>
                          </m:sub>
                        </m:sSub>
                      </m:e>
                    </m:d>
                    <m:r>
                      <a:rPr lang="de-DE" b="0" i="1" dirty="0" smtClean="0">
                        <a:latin typeface="Cambria Math" panose="02040503050406030204" pitchFamily="18" charset="0"/>
                        <a:ea typeface="Cambria Math" panose="02040503050406030204" pitchFamily="18" charset="0"/>
                      </a:rPr>
                      <m:t>∪∅</m:t>
                    </m:r>
                  </m:oMath>
                </a14:m>
                <a:endParaRPr lang="en-GB" dirty="0"/>
              </a:p>
              <a:p>
                <a:pPr lvl="2"/>
                <a:r>
                  <a:rPr lang="en-GB" dirty="0"/>
                  <a:t>No further neighbours except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endParaRPr lang="en-GB" dirty="0"/>
              </a:p>
              <a:p>
                <a:pPr lvl="1"/>
                <a:r>
                  <a:rPr lang="en-GB" dirty="0"/>
                  <a:t>Call </a:t>
                </a:r>
                <a14:m>
                  <m:oMath xmlns:m="http://schemas.openxmlformats.org/officeDocument/2006/math">
                    <m:r>
                      <m:rPr>
                        <m:nor/>
                      </m:rPr>
                      <a:rPr lang="de-DE" b="0" i="0" dirty="0" smtClean="0">
                        <a:latin typeface="Cambria Math" panose="02040503050406030204" pitchFamily="18" charset="0"/>
                      </a:rPr>
                      <m:t>LVE</m:t>
                    </m:r>
                    <m:r>
                      <m:rPr>
                        <m:nor/>
                      </m:rPr>
                      <a:rPr lang="de-DE" b="0" i="0" dirty="0" smtClean="0">
                        <a:latin typeface="Cambria Math" panose="02040503050406030204" pitchFamily="18" charset="0"/>
                      </a:rPr>
                      <m:t>−</m:t>
                    </m:r>
                    <m:r>
                      <m:rPr>
                        <m:nor/>
                      </m:rPr>
                      <a:rPr lang="de-DE" b="0" i="0" dirty="0" smtClean="0">
                        <a:latin typeface="Cambria Math" panose="02040503050406030204" pitchFamily="18" charset="0"/>
                      </a:rPr>
                      <m:t>MSG</m:t>
                    </m:r>
                    <m:d>
                      <m:dPr>
                        <m:ctrlPr>
                          <a:rPr lang="de-DE" i="1" dirty="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𝑔</m:t>
                                </m:r>
                              </m:e>
                              <m:sub>
                                <m:r>
                                  <a:rPr lang="de-DE" b="0" i="1" dirty="0" smtClean="0">
                                    <a:latin typeface="Cambria Math" panose="02040503050406030204" pitchFamily="18" charset="0"/>
                                  </a:rPr>
                                  <m:t>3</m:t>
                                </m:r>
                              </m:sub>
                            </m:sSub>
                          </m:e>
                        </m:d>
                        <m:r>
                          <a:rPr lang="de-DE" i="1" dirty="0">
                            <a:latin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𝐸𝑝𝑖𝑑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𝑆𝑖𝑐𝑘</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𝑋</m:t>
                                </m:r>
                              </m:e>
                            </m:d>
                          </m:e>
                        </m:d>
                        <m:r>
                          <a:rPr lang="de-DE" i="1">
                            <a:latin typeface="Cambria Math" panose="02040503050406030204" pitchFamily="18" charset="0"/>
                            <a:ea typeface="Cambria Math" panose="02040503050406030204" pitchFamily="18" charset="0"/>
                          </a:rPr>
                          <m:t>,∅</m:t>
                        </m:r>
                      </m:e>
                    </m:d>
                  </m:oMath>
                </a14:m>
                <a:endParaRPr lang="en-GB" dirty="0"/>
              </a:p>
              <a:p>
                <a:pPr lvl="2"/>
                <a14:m>
                  <m:oMath xmlns:m="http://schemas.openxmlformats.org/officeDocument/2006/math">
                    <m:r>
                      <m:rPr>
                        <m:nor/>
                      </m:rPr>
                      <a:rPr lang="de-DE" b="0" i="0" dirty="0" smtClean="0">
                        <a:latin typeface="Cambria Math" panose="02040503050406030204" pitchFamily="18" charset="0"/>
                      </a:rPr>
                      <m:t>LVE</m:t>
                    </m:r>
                    <m:r>
                      <m:rPr>
                        <m:nor/>
                      </m:rPr>
                      <a:rPr lang="de-DE" b="0" i="0" dirty="0" smtClean="0">
                        <a:latin typeface="Cambria Math" panose="02040503050406030204" pitchFamily="18" charset="0"/>
                      </a:rPr>
                      <m:t>−</m:t>
                    </m:r>
                    <m:r>
                      <m:rPr>
                        <m:nor/>
                      </m:rPr>
                      <a:rPr lang="de-DE" b="0" i="0" dirty="0" smtClean="0">
                        <a:latin typeface="Cambria Math" panose="02040503050406030204" pitchFamily="18" charset="0"/>
                      </a:rPr>
                      <m:t>MSG</m:t>
                    </m:r>
                  </m:oMath>
                </a14:m>
                <a:r>
                  <a:rPr lang="en-GB" dirty="0"/>
                  <a:t> eliminates </a:t>
                </a:r>
                <a14:m>
                  <m:oMath xmlns:m="http://schemas.openxmlformats.org/officeDocument/2006/math">
                    <m:r>
                      <a:rPr lang="de-DE" i="1" dirty="0">
                        <a:latin typeface="Cambria Math" panose="02040503050406030204" pitchFamily="18" charset="0"/>
                      </a:rPr>
                      <m:t>𝑇𝑟𝑒𝑎𝑡</m:t>
                    </m:r>
                    <m:d>
                      <m:dPr>
                        <m:ctrlPr>
                          <a:rPr lang="de-DE" i="1" dirty="0">
                            <a:latin typeface="Cambria Math" panose="02040503050406030204" pitchFamily="18" charset="0"/>
                          </a:rPr>
                        </m:ctrlPr>
                      </m:dPr>
                      <m:e>
                        <m:r>
                          <a:rPr lang="de-DE" i="1" dirty="0">
                            <a:latin typeface="Cambria Math" panose="02040503050406030204" pitchFamily="18" charset="0"/>
                          </a:rPr>
                          <m:t>𝑋</m:t>
                        </m:r>
                        <m:r>
                          <a:rPr lang="de-DE" i="1" dirty="0">
                            <a:latin typeface="Cambria Math" panose="02040503050406030204" pitchFamily="18" charset="0"/>
                          </a:rPr>
                          <m:t>,</m:t>
                        </m:r>
                        <m:r>
                          <a:rPr lang="de-DE" i="1" dirty="0">
                            <a:latin typeface="Cambria Math" panose="02040503050406030204" pitchFamily="18" charset="0"/>
                          </a:rPr>
                          <m:t>𝑀</m:t>
                        </m:r>
                      </m:e>
                    </m:d>
                  </m:oMath>
                </a14:m>
                <a:r>
                  <a:rPr lang="en-GB" dirty="0"/>
                  <a:t> from </a:t>
                </a:r>
                <a14:m>
                  <m:oMath xmlns:m="http://schemas.openxmlformats.org/officeDocument/2006/math">
                    <m:d>
                      <m:dPr>
                        <m:begChr m:val="{"/>
                        <m:endChr m:val="}"/>
                        <m:ctrlPr>
                          <a:rPr lang="de-DE" i="1" dirty="0">
                            <a:latin typeface="Cambria Math" panose="02040503050406030204" pitchFamily="18" charset="0"/>
                          </a:rPr>
                        </m:ctrlPr>
                      </m:dPr>
                      <m:e>
                        <m:sSub>
                          <m:sSubPr>
                            <m:ctrlPr>
                              <a:rPr lang="de-DE" i="1" dirty="0" smtClean="0">
                                <a:latin typeface="Cambria Math" panose="02040503050406030204" pitchFamily="18" charset="0"/>
                              </a:rPr>
                            </m:ctrlPr>
                          </m:sSubPr>
                          <m:e>
                            <m:r>
                              <a:rPr lang="de-DE" i="1" dirty="0">
                                <a:latin typeface="Cambria Math" panose="02040503050406030204" pitchFamily="18" charset="0"/>
                              </a:rPr>
                              <m:t>𝑔</m:t>
                            </m:r>
                          </m:e>
                          <m:sub>
                            <m:r>
                              <a:rPr lang="de-DE" b="0" i="1" dirty="0" smtClean="0">
                                <a:latin typeface="Cambria Math" panose="02040503050406030204" pitchFamily="18" charset="0"/>
                              </a:rPr>
                              <m:t>3</m:t>
                            </m:r>
                          </m:sub>
                        </m:sSub>
                      </m:e>
                    </m:d>
                  </m:oMath>
                </a14:m>
                <a:endParaRPr lang="en-GB" dirty="0"/>
              </a:p>
              <a:p>
                <a:pPr lvl="3"/>
                <a:r>
                  <a:rPr lang="en-GB" dirty="0"/>
                  <a:t>Summing out </a:t>
                </a:r>
                <a14:m>
                  <m:oMath xmlns:m="http://schemas.openxmlformats.org/officeDocument/2006/math">
                    <m:r>
                      <a:rPr lang="de-DE" b="0" i="1" dirty="0" smtClean="0">
                        <a:latin typeface="Cambria Math" panose="02040503050406030204" pitchFamily="18" charset="0"/>
                      </a:rPr>
                      <m:t>𝑇𝑟𝑒𝑎𝑡</m:t>
                    </m:r>
                    <m:d>
                      <m:dPr>
                        <m:ctrlPr>
                          <a:rPr lang="de-DE" i="1" dirty="0">
                            <a:latin typeface="Cambria Math" panose="02040503050406030204" pitchFamily="18" charset="0"/>
                          </a:rPr>
                        </m:ctrlPr>
                      </m:dPr>
                      <m:e>
                        <m:r>
                          <a:rPr lang="de-DE" b="0" i="1" dirty="0" smtClean="0">
                            <a:latin typeface="Cambria Math" panose="02040503050406030204" pitchFamily="18" charset="0"/>
                          </a:rPr>
                          <m:t>𝑋</m:t>
                        </m:r>
                        <m:r>
                          <a:rPr lang="de-DE" b="0" i="1" dirty="0" smtClean="0">
                            <a:latin typeface="Cambria Math" panose="02040503050406030204" pitchFamily="18" charset="0"/>
                          </a:rPr>
                          <m:t>,</m:t>
                        </m:r>
                        <m:r>
                          <a:rPr lang="de-DE" b="0" i="1" dirty="0" smtClean="0">
                            <a:latin typeface="Cambria Math" panose="02040503050406030204" pitchFamily="18" charset="0"/>
                          </a:rPr>
                          <m:t>𝑀</m:t>
                        </m:r>
                      </m:e>
                    </m:d>
                  </m:oMath>
                </a14:m>
                <a:endParaRPr lang="en-GB" dirty="0"/>
              </a:p>
              <a:p>
                <a:pPr lvl="3"/>
                <a:r>
                  <a:rPr lang="en-GB" dirty="0"/>
                  <a:t>Returning </a:t>
                </a:r>
                <a14:m>
                  <m:oMath xmlns:m="http://schemas.openxmlformats.org/officeDocument/2006/math">
                    <m:d>
                      <m:dPr>
                        <m:begChr m:val="{"/>
                        <m:endChr m:val="}"/>
                        <m:ctrlPr>
                          <a:rPr lang="de-DE" b="0" i="1" dirty="0" smtClean="0">
                            <a:latin typeface="Cambria Math" panose="02040503050406030204" pitchFamily="18" charset="0"/>
                          </a:rPr>
                        </m:ctrlPr>
                      </m:dPr>
                      <m:e>
                        <m:sSubSup>
                          <m:sSubSupPr>
                            <m:ctrlPr>
                              <a:rPr lang="de-DE" b="0" i="1" dirty="0" smtClean="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3</m:t>
                            </m:r>
                          </m:sub>
                          <m:sup>
                            <m:r>
                              <a:rPr lang="de-DE" b="0" i="1" dirty="0" smtClean="0">
                                <a:latin typeface="Cambria Math" panose="02040503050406030204" pitchFamily="18" charset="0"/>
                              </a:rPr>
                              <m:t>′</m:t>
                            </m:r>
                          </m:sup>
                        </m:sSubSup>
                      </m:e>
                    </m:d>
                  </m:oMath>
                </a14:m>
                <a:endParaRPr lang="en-GB" dirty="0"/>
              </a:p>
              <a:p>
                <a:pPr lvl="1"/>
                <a:r>
                  <a:rPr lang="en-GB" dirty="0"/>
                  <a:t>Send </a:t>
                </a:r>
                <a14:m>
                  <m:oMath xmlns:m="http://schemas.openxmlformats.org/officeDocument/2006/math">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3</m:t>
                            </m:r>
                          </m:sub>
                          <m:sup>
                            <m:r>
                              <a:rPr lang="de-DE" i="1" dirty="0">
                                <a:latin typeface="Cambria Math" panose="02040503050406030204" pitchFamily="18" charset="0"/>
                              </a:rPr>
                              <m:t>′</m:t>
                            </m:r>
                          </m:sup>
                        </m:sSubSup>
                      </m:e>
                    </m:d>
                  </m:oMath>
                </a14:m>
                <a:r>
                  <a:rPr lang="en-GB" dirty="0"/>
                  <a:t> as </a:t>
                </a:r>
                <a14:m>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panose="02040503050406030204" pitchFamily="18" charset="0"/>
                          </a:rPr>
                          <m:t>𝑚</m:t>
                        </m:r>
                      </m:e>
                      <m:sub>
                        <m:r>
                          <a:rPr lang="de-DE" b="0" i="1" smtClean="0">
                            <a:solidFill>
                              <a:srgbClr val="7030A0"/>
                            </a:solidFill>
                            <a:latin typeface="Cambria Math" panose="02040503050406030204" pitchFamily="18" charset="0"/>
                          </a:rPr>
                          <m:t>32</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endParaRPr lang="en-GB" dirty="0"/>
              </a:p>
              <a:p>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5E05F97-24CA-114B-A7F3-BDF05140E815}"/>
                  </a:ext>
                </a:extLst>
              </p:cNvPr>
              <p:cNvSpPr/>
              <p:nvPr/>
            </p:nvSpPr>
            <p:spPr>
              <a:xfrm>
                <a:off x="7975086" y="5529633"/>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35" name="Rectangle 34">
                <a:extLst>
                  <a:ext uri="{FF2B5EF4-FFF2-40B4-BE49-F238E27FC236}">
                    <a16:creationId xmlns:a16="http://schemas.microsoft.com/office/drawing/2014/main" id="{75E05F97-24CA-114B-A7F3-BDF05140E815}"/>
                  </a:ext>
                </a:extLst>
              </p:cNvPr>
              <p:cNvSpPr>
                <a:spLocks noRot="1" noChangeAspect="1" noMove="1" noResize="1" noEditPoints="1" noAdjustHandles="1" noChangeArrowheads="1" noChangeShapeType="1" noTextEdit="1"/>
              </p:cNvSpPr>
              <p:nvPr/>
            </p:nvSpPr>
            <p:spPr>
              <a:xfrm>
                <a:off x="7975086" y="5529633"/>
                <a:ext cx="547009" cy="307777"/>
              </a:xfrm>
              <a:prstGeom prst="rect">
                <a:avLst/>
              </a:prstGeom>
              <a:blipFill>
                <a:blip r:embed="rId3"/>
                <a:stretch>
                  <a:fillRect/>
                </a:stretch>
              </a:blipFill>
            </p:spPr>
            <p:txBody>
              <a:bodyPr/>
              <a:lstStyle/>
              <a:p>
                <a:r>
                  <a:rPr lang="en-GB">
                    <a:noFill/>
                  </a:rPr>
                  <a:t> </a:t>
                </a:r>
              </a:p>
            </p:txBody>
          </p:sp>
        </mc:Fallback>
      </mc:AlternateContent>
      <p:cxnSp>
        <p:nvCxnSpPr>
          <p:cNvPr id="36" name="Curved Connector 35">
            <a:extLst>
              <a:ext uri="{FF2B5EF4-FFF2-40B4-BE49-F238E27FC236}">
                <a16:creationId xmlns:a16="http://schemas.microsoft.com/office/drawing/2014/main" id="{8D9779D1-D361-B54B-A024-48D9118D8F9C}"/>
              </a:ext>
            </a:extLst>
          </p:cNvPr>
          <p:cNvCxnSpPr>
            <a:cxnSpLocks/>
          </p:cNvCxnSpPr>
          <p:nvPr/>
        </p:nvCxnSpPr>
        <p:spPr>
          <a:xfrm rot="16200000" flipH="1">
            <a:off x="9860716" y="4439480"/>
            <a:ext cx="12700" cy="2356640"/>
          </a:xfrm>
          <a:prstGeom prst="curvedConnector3">
            <a:avLst>
              <a:gd name="adj1" fmla="val 1875685"/>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96FB770-F369-D748-BCF9-9119A2821C96}"/>
                  </a:ext>
                </a:extLst>
              </p:cNvPr>
              <p:cNvSpPr/>
              <p:nvPr/>
            </p:nvSpPr>
            <p:spPr>
              <a:xfrm>
                <a:off x="9600268" y="5768906"/>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rgbClr val="7030A0"/>
                  </a:solidFill>
                </a:endParaRPr>
              </a:p>
            </p:txBody>
          </p:sp>
        </mc:Choice>
        <mc:Fallback xmlns="">
          <p:sp>
            <p:nvSpPr>
              <p:cNvPr id="37" name="Rectangle 36">
                <a:extLst>
                  <a:ext uri="{FF2B5EF4-FFF2-40B4-BE49-F238E27FC236}">
                    <a16:creationId xmlns:a16="http://schemas.microsoft.com/office/drawing/2014/main" id="{696FB770-F369-D748-BCF9-9119A2821C96}"/>
                  </a:ext>
                </a:extLst>
              </p:cNvPr>
              <p:cNvSpPr>
                <a:spLocks noRot="1" noChangeAspect="1" noMove="1" noResize="1" noEditPoints="1" noAdjustHandles="1" noChangeArrowheads="1" noChangeShapeType="1" noTextEdit="1"/>
              </p:cNvSpPr>
              <p:nvPr/>
            </p:nvSpPr>
            <p:spPr>
              <a:xfrm>
                <a:off x="9600268" y="5768906"/>
                <a:ext cx="533544" cy="307777"/>
              </a:xfrm>
              <a:prstGeom prst="rect">
                <a:avLst/>
              </a:prstGeom>
              <a:blipFill>
                <a:blip r:embed="rId4"/>
                <a:stretch>
                  <a:fillRect/>
                </a:stretch>
              </a:blipFill>
            </p:spPr>
            <p:txBody>
              <a:bodyPr/>
              <a:lstStyle/>
              <a:p>
                <a:r>
                  <a:rPr lang="en-GB">
                    <a:noFill/>
                  </a:rPr>
                  <a:t> </a:t>
                </a:r>
              </a:p>
            </p:txBody>
          </p:sp>
        </mc:Fallback>
      </mc:AlternateContent>
      <p:grpSp>
        <p:nvGrpSpPr>
          <p:cNvPr id="34" name="Group 33">
            <a:extLst>
              <a:ext uri="{FF2B5EF4-FFF2-40B4-BE49-F238E27FC236}">
                <a16:creationId xmlns:a16="http://schemas.microsoft.com/office/drawing/2014/main" id="{5249EEC6-277C-D845-BE97-FD5000A1E322}"/>
              </a:ext>
            </a:extLst>
          </p:cNvPr>
          <p:cNvGrpSpPr/>
          <p:nvPr/>
        </p:nvGrpSpPr>
        <p:grpSpPr>
          <a:xfrm>
            <a:off x="5543362" y="4919668"/>
            <a:ext cx="6288313" cy="952521"/>
            <a:chOff x="5589344" y="1663629"/>
            <a:chExt cx="6288313" cy="952521"/>
          </a:xfrm>
        </p:grpSpPr>
        <p:cxnSp>
          <p:nvCxnSpPr>
            <p:cNvPr id="38" name="Straight Connector 37">
              <a:extLst>
                <a:ext uri="{FF2B5EF4-FFF2-40B4-BE49-F238E27FC236}">
                  <a16:creationId xmlns:a16="http://schemas.microsoft.com/office/drawing/2014/main" id="{180BBCCE-DDEB-9D44-801F-8BE495CC279C}"/>
                </a:ext>
              </a:extLst>
            </p:cNvPr>
            <p:cNvCxnSpPr>
              <a:cxnSpLocks/>
              <a:stCxn id="54" idx="3"/>
              <a:endCxn id="58"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FDECB5-5C25-CF4E-8947-1BF1AF700167}"/>
                </a:ext>
              </a:extLst>
            </p:cNvPr>
            <p:cNvCxnSpPr>
              <a:cxnSpLocks/>
              <a:stCxn id="58" idx="3"/>
              <a:endCxn id="56"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CC2CEF0-8458-F447-AF96-25FBA8BB55FA}"/>
                </a:ext>
              </a:extLst>
            </p:cNvPr>
            <p:cNvGrpSpPr/>
            <p:nvPr/>
          </p:nvGrpSpPr>
          <p:grpSpPr>
            <a:xfrm>
              <a:off x="7893400" y="1663629"/>
              <a:ext cx="1631714" cy="867363"/>
              <a:chOff x="3627257" y="4890630"/>
              <a:chExt cx="1631714" cy="867363"/>
            </a:xfrm>
          </p:grpSpPr>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B65C9A0-E466-134F-8A42-C86E616138B7}"/>
                      </a:ext>
                    </a:extLst>
                  </p:cNvPr>
                  <p:cNvSpPr txBox="1"/>
                  <p:nvPr/>
                </p:nvSpPr>
                <p:spPr>
                  <a:xfrm>
                    <a:off x="3659645" y="5542549"/>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57" name="TextBox 56">
                    <a:extLst>
                      <a:ext uri="{FF2B5EF4-FFF2-40B4-BE49-F238E27FC236}">
                        <a16:creationId xmlns:a16="http://schemas.microsoft.com/office/drawing/2014/main" id="{4B65C9A0-E466-134F-8A42-C86E616138B7}"/>
                      </a:ext>
                    </a:extLst>
                  </p:cNvPr>
                  <p:cNvSpPr txBox="1">
                    <a:spLocks noRot="1" noChangeAspect="1" noMove="1" noResize="1" noEditPoints="1" noAdjustHandles="1" noChangeArrowheads="1" noChangeShapeType="1" noTextEdit="1"/>
                  </p:cNvSpPr>
                  <p:nvPr/>
                </p:nvSpPr>
                <p:spPr>
                  <a:xfrm>
                    <a:off x="3659645" y="5542549"/>
                    <a:ext cx="227305" cy="215444"/>
                  </a:xfrm>
                  <a:prstGeom prst="rect">
                    <a:avLst/>
                  </a:prstGeom>
                  <a:blipFill>
                    <a:blip r:embed="rId5"/>
                    <a:stretch>
                      <a:fillRect l="-21053"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0128CC6-55E8-4542-97A2-229F1AECCB78}"/>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6"/>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41" name="Group 40">
              <a:extLst>
                <a:ext uri="{FF2B5EF4-FFF2-40B4-BE49-F238E27FC236}">
                  <a16:creationId xmlns:a16="http://schemas.microsoft.com/office/drawing/2014/main" id="{4BE8700B-EEF3-0843-9DD6-0A0251302A1E}"/>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998D9A4-D56F-C242-9FB5-C90B5F175EA4}"/>
                      </a:ext>
                    </a:extLst>
                  </p:cNvPr>
                  <p:cNvSpPr txBox="1"/>
                  <p:nvPr/>
                </p:nvSpPr>
                <p:spPr>
                  <a:xfrm>
                    <a:off x="7080819"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55" name="TextBox 54">
                    <a:extLst>
                      <a:ext uri="{FF2B5EF4-FFF2-40B4-BE49-F238E27FC236}">
                        <a16:creationId xmlns:a16="http://schemas.microsoft.com/office/drawing/2014/main" id="{A998D9A4-D56F-C242-9FB5-C90B5F175EA4}"/>
                      </a:ext>
                    </a:extLst>
                  </p:cNvPr>
                  <p:cNvSpPr txBox="1">
                    <a:spLocks noRot="1" noChangeAspect="1" noMove="1" noResize="1" noEditPoints="1" noAdjustHandles="1" noChangeArrowheads="1" noChangeShapeType="1" noTextEdit="1"/>
                  </p:cNvSpPr>
                  <p:nvPr/>
                </p:nvSpPr>
                <p:spPr>
                  <a:xfrm>
                    <a:off x="7080819" y="5546505"/>
                    <a:ext cx="227305" cy="215444"/>
                  </a:xfrm>
                  <a:prstGeom prst="rect">
                    <a:avLst/>
                  </a:prstGeom>
                  <a:blipFill>
                    <a:blip r:embed="rId7"/>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4FA18D0-D288-1E46-A743-DDA4D4BCB11B}"/>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8"/>
                    <a:stretch>
                      <a:fillRect/>
                    </a:stretch>
                  </a:blipFill>
                  <a:ln>
                    <a:solidFill>
                      <a:srgbClr val="7030A0"/>
                    </a:solidFill>
                  </a:ln>
                </p:spPr>
                <p:txBody>
                  <a:bodyPr/>
                  <a:lstStyle/>
                  <a:p>
                    <a:r>
                      <a:rPr lang="en-GB">
                        <a:noFill/>
                      </a:rPr>
                      <a:t> </a:t>
                    </a:r>
                  </a:p>
                </p:txBody>
              </p:sp>
            </mc:Fallback>
          </mc:AlternateContent>
        </p:grpSp>
        <p:grpSp>
          <p:nvGrpSpPr>
            <p:cNvPr id="47" name="Group 46">
              <a:extLst>
                <a:ext uri="{FF2B5EF4-FFF2-40B4-BE49-F238E27FC236}">
                  <a16:creationId xmlns:a16="http://schemas.microsoft.com/office/drawing/2014/main" id="{271A2CC0-02C4-404B-9371-923068CE30ED}"/>
                </a:ext>
              </a:extLst>
            </p:cNvPr>
            <p:cNvGrpSpPr/>
            <p:nvPr/>
          </p:nvGrpSpPr>
          <p:grpSpPr>
            <a:xfrm>
              <a:off x="5589344" y="1663630"/>
              <a:ext cx="1532812" cy="867362"/>
              <a:chOff x="280471" y="4890630"/>
              <a:chExt cx="1532812" cy="867362"/>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3679DD3-5202-F74E-B121-33D98551EE5C}"/>
                      </a:ext>
                    </a:extLst>
                  </p:cNvPr>
                  <p:cNvSpPr txBox="1"/>
                  <p:nvPr/>
                </p:nvSpPr>
                <p:spPr>
                  <a:xfrm>
                    <a:off x="344846" y="5542548"/>
                    <a:ext cx="47718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oMath>
                      </m:oMathPara>
                    </a14:m>
                    <a:endParaRPr lang="en-GB" sz="1400" dirty="0">
                      <a:solidFill>
                        <a:schemeClr val="accent6"/>
                      </a:solidFill>
                    </a:endParaRPr>
                  </a:p>
                </p:txBody>
              </p:sp>
            </mc:Choice>
            <mc:Fallback xmlns="">
              <p:sp>
                <p:nvSpPr>
                  <p:cNvPr id="53" name="TextBox 52">
                    <a:extLst>
                      <a:ext uri="{FF2B5EF4-FFF2-40B4-BE49-F238E27FC236}">
                        <a16:creationId xmlns:a16="http://schemas.microsoft.com/office/drawing/2014/main" id="{63679DD3-5202-F74E-B121-33D98551EE5C}"/>
                      </a:ext>
                    </a:extLst>
                  </p:cNvPr>
                  <p:cNvSpPr txBox="1">
                    <a:spLocks noRot="1" noChangeAspect="1" noMove="1" noResize="1" noEditPoints="1" noAdjustHandles="1" noChangeArrowheads="1" noChangeShapeType="1" noTextEdit="1"/>
                  </p:cNvSpPr>
                  <p:nvPr/>
                </p:nvSpPr>
                <p:spPr>
                  <a:xfrm>
                    <a:off x="344846" y="5542548"/>
                    <a:ext cx="477182" cy="215444"/>
                  </a:xfrm>
                  <a:prstGeom prst="rect">
                    <a:avLst/>
                  </a:prstGeom>
                  <a:blipFill>
                    <a:blip r:embed="rId9"/>
                    <a:stretch>
                      <a:fillRect l="-13158"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304F95C-0368-BF4E-8309-DD11BB6C33F8}"/>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10"/>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9E21265E-E272-6D4F-8378-90110807768E}"/>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1"/>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3488A64D-53BD-B640-808D-D1D1B49D0FE5}"/>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CE75803-F14D-FB42-BEB6-A7B01A04D173}"/>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42BFEE2-BCB5-334E-930A-A0818B4E4BC8}"/>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4"/>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A8C550C-54C0-264A-9D3E-86B7DD020377}"/>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5"/>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992A28C1-5761-AD6C-C553-8FB0EA8A6859}"/>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86ACC68F-4AA5-886B-223A-E482A8CF174D}"/>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0D06268-04E7-ED11-D9CB-76600C3FD792}"/>
              </a:ext>
            </a:extLst>
          </p:cNvPr>
          <p:cNvSpPr>
            <a:spLocks noGrp="1"/>
          </p:cNvSpPr>
          <p:nvPr>
            <p:ph type="sldNum" sz="quarter" idx="11"/>
          </p:nvPr>
        </p:nvSpPr>
        <p:spPr/>
        <p:txBody>
          <a:bodyPr/>
          <a:lstStyle/>
          <a:p>
            <a:fld id="{EB1502E6-D9AE-3544-B6D5-378AAA0B915F}" type="slidenum">
              <a:rPr lang="de-DE" altLang="de-DE" smtClean="0"/>
              <a:pPr/>
              <a:t>51</a:t>
            </a:fld>
            <a:endParaRPr lang="de-DE" altLang="de-DE" dirty="0"/>
          </a:p>
        </p:txBody>
      </p:sp>
    </p:spTree>
    <p:extLst>
      <p:ext uri="{BB962C8B-B14F-4D97-AF65-F5344CB8AC3E}">
        <p14:creationId xmlns:p14="http://schemas.microsoft.com/office/powerpoint/2010/main" val="182385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22" presetClass="entr" presetSubtype="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Message Passing in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a:bodyPr>
              <a:lstStyle/>
              <a:p>
                <a:r>
                  <a:rPr lang="de-DE" dirty="0"/>
                  <a:t>Message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21</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1</m:t>
                        </m:r>
                      </m:sub>
                    </m:sSub>
                  </m:oMath>
                </a14:m>
                <a:endParaRPr lang="en-GB" dirty="0"/>
              </a:p>
              <a:p>
                <a:pPr lvl="1"/>
                <a:r>
                  <a:rPr lang="en-GB" dirty="0"/>
                  <a:t>Collect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21</m:t>
                        </m:r>
                      </m:sub>
                    </m:sSub>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𝑔</m:t>
                            </m:r>
                          </m:e>
                          <m:sub>
                            <m:r>
                              <a:rPr lang="de-DE" b="0" i="1" dirty="0" smtClean="0">
                                <a:latin typeface="Cambria Math" panose="02040503050406030204" pitchFamily="18" charset="0"/>
                              </a:rPr>
                              <m:t>2</m:t>
                            </m:r>
                          </m:sub>
                        </m:sSub>
                      </m:e>
                    </m:d>
                    <m:r>
                      <a:rPr lang="de-DE" b="0" i="1" dirty="0" smtClean="0">
                        <a:latin typeface="Cambria Math" panose="02040503050406030204" pitchFamily="18" charset="0"/>
                        <a:ea typeface="Cambria Math" panose="02040503050406030204" pitchFamily="18" charset="0"/>
                      </a:rPr>
                      <m:t>∪</m:t>
                    </m:r>
                    <m:sSub>
                      <m:sSubPr>
                        <m:ctrlPr>
                          <a:rPr lang="de-DE" b="0" i="1" dirty="0" smtClean="0">
                            <a:solidFill>
                              <a:srgbClr val="7030A0"/>
                            </a:solidFill>
                            <a:latin typeface="Cambria Math" panose="02040503050406030204" pitchFamily="18" charset="0"/>
                            <a:ea typeface="Cambria Math" panose="02040503050406030204" pitchFamily="18" charset="0"/>
                          </a:rPr>
                        </m:ctrlPr>
                      </m:sSubPr>
                      <m:e>
                        <m:r>
                          <a:rPr lang="de-DE" b="0" i="1" dirty="0" smtClean="0">
                            <a:solidFill>
                              <a:srgbClr val="7030A0"/>
                            </a:solidFill>
                            <a:latin typeface="Cambria Math" panose="02040503050406030204" pitchFamily="18" charset="0"/>
                            <a:ea typeface="Cambria Math" panose="02040503050406030204" pitchFamily="18" charset="0"/>
                          </a:rPr>
                          <m:t>𝑚</m:t>
                        </m:r>
                      </m:e>
                      <m:sub>
                        <m:r>
                          <a:rPr lang="de-DE" b="0" i="1" dirty="0" smtClean="0">
                            <a:solidFill>
                              <a:srgbClr val="7030A0"/>
                            </a:solidFill>
                            <a:latin typeface="Cambria Math" panose="02040503050406030204" pitchFamily="18" charset="0"/>
                            <a:ea typeface="Cambria Math" panose="02040503050406030204" pitchFamily="18" charset="0"/>
                          </a:rPr>
                          <m:t>32</m:t>
                        </m:r>
                      </m:sub>
                    </m:sSub>
                  </m:oMath>
                </a14:m>
                <a:endParaRPr lang="en-GB" dirty="0"/>
              </a:p>
              <a:p>
                <a:pPr lvl="2"/>
                <a:r>
                  <a:rPr lang="en-GB" dirty="0"/>
                  <a:t>Further neighbour: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 sent message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𝑚</m:t>
                        </m:r>
                      </m:e>
                      <m:sub>
                        <m:r>
                          <a:rPr lang="de-DE" i="1" dirty="0">
                            <a:latin typeface="Cambria Math" panose="02040503050406030204" pitchFamily="18" charset="0"/>
                            <a:ea typeface="Cambria Math" panose="02040503050406030204" pitchFamily="18" charset="0"/>
                          </a:rPr>
                          <m:t>32</m:t>
                        </m:r>
                      </m:sub>
                    </m:sSub>
                    <m:r>
                      <a:rPr lang="de-DE" b="0" i="1" dirty="0" smtClean="0">
                        <a:latin typeface="Cambria Math" panose="02040503050406030204" pitchFamily="18" charset="0"/>
                        <a:ea typeface="Cambria Math" panose="02040503050406030204" pitchFamily="18" charset="0"/>
                      </a:rPr>
                      <m:t>=</m:t>
                    </m:r>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m:t>
                            </m:r>
                          </m:sup>
                        </m:sSubSup>
                      </m:e>
                    </m:d>
                  </m:oMath>
                </a14:m>
                <a:endParaRPr lang="en-GB" dirty="0"/>
              </a:p>
              <a:p>
                <a:pPr lvl="1"/>
                <a:r>
                  <a:rPr lang="en-GB" dirty="0"/>
                  <a:t>Call </a:t>
                </a:r>
                <a14:m>
                  <m:oMath xmlns:m="http://schemas.openxmlformats.org/officeDocument/2006/math">
                    <m:r>
                      <m:rPr>
                        <m:nor/>
                      </m:rPr>
                      <a:rPr lang="de-DE" b="0" i="0" dirty="0" smtClean="0">
                        <a:latin typeface="Cambria Math" panose="02040503050406030204" pitchFamily="18" charset="0"/>
                      </a:rPr>
                      <m:t>LVE</m:t>
                    </m:r>
                    <m:r>
                      <m:rPr>
                        <m:nor/>
                      </m:rPr>
                      <a:rPr lang="de-DE" b="0" i="0" dirty="0" smtClean="0">
                        <a:latin typeface="Cambria Math" panose="02040503050406030204" pitchFamily="18" charset="0"/>
                      </a:rPr>
                      <m:t>−</m:t>
                    </m:r>
                    <m:r>
                      <m:rPr>
                        <m:nor/>
                      </m:rPr>
                      <a:rPr lang="de-DE" b="0" i="0" dirty="0" smtClean="0">
                        <a:latin typeface="Cambria Math" panose="02040503050406030204" pitchFamily="18" charset="0"/>
                      </a:rPr>
                      <m:t>MSG</m:t>
                    </m:r>
                    <m:d>
                      <m:dPr>
                        <m:ctrlPr>
                          <a:rPr lang="de-DE" i="1" dirty="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r>
                              <a:rPr lang="de-DE" i="1" dirty="0">
                                <a:latin typeface="Cambria Math" panose="02040503050406030204" pitchFamily="18" charset="0"/>
                              </a:rPr>
                              <m:t>,</m:t>
                            </m:r>
                            <m:sSubSup>
                              <m:sSubSupPr>
                                <m:ctrlPr>
                                  <a:rPr lang="de-DE" b="0" i="1" dirty="0" smtClean="0">
                                    <a:latin typeface="Cambria Math" panose="02040503050406030204" pitchFamily="18" charset="0"/>
                                  </a:rPr>
                                </m:ctrlPr>
                              </m:sSubSupPr>
                              <m:e>
                                <m:r>
                                  <a:rPr lang="de-DE" b="0" i="1" dirty="0" smtClean="0">
                                    <a:latin typeface="Cambria Math" panose="02040503050406030204" pitchFamily="18" charset="0"/>
                                  </a:rPr>
                                  <m:t>𝑔</m:t>
                                </m:r>
                              </m:e>
                              <m:sub>
                                <m:r>
                                  <a:rPr lang="de-DE" b="0" i="1" dirty="0" smtClean="0">
                                    <a:latin typeface="Cambria Math" panose="02040503050406030204" pitchFamily="18" charset="0"/>
                                  </a:rPr>
                                  <m:t>3</m:t>
                                </m:r>
                              </m:sub>
                              <m:sup>
                                <m:r>
                                  <a:rPr lang="de-DE" b="0" i="1" dirty="0" smtClean="0">
                                    <a:latin typeface="Cambria Math" panose="02040503050406030204" pitchFamily="18" charset="0"/>
                                  </a:rPr>
                                  <m:t>′</m:t>
                                </m:r>
                              </m:sup>
                            </m:sSubSup>
                          </m:e>
                        </m:d>
                        <m:r>
                          <a:rPr lang="de-DE" i="1" dirty="0">
                            <a:latin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𝐸𝑝𝑖𝑑</m:t>
                            </m:r>
                          </m:e>
                        </m:d>
                        <m:r>
                          <a:rPr lang="de-DE" i="1">
                            <a:latin typeface="Cambria Math" panose="02040503050406030204" pitchFamily="18" charset="0"/>
                            <a:ea typeface="Cambria Math" panose="02040503050406030204" pitchFamily="18" charset="0"/>
                          </a:rPr>
                          <m:t>,∅</m:t>
                        </m:r>
                      </m:e>
                    </m:d>
                  </m:oMath>
                </a14:m>
                <a:endParaRPr lang="en-GB" dirty="0"/>
              </a:p>
              <a:p>
                <a:pPr lvl="2"/>
                <a14:m>
                  <m:oMath xmlns:m="http://schemas.openxmlformats.org/officeDocument/2006/math">
                    <m:r>
                      <m:rPr>
                        <m:nor/>
                      </m:rPr>
                      <a:rPr lang="de-DE" b="0" i="0" dirty="0" smtClean="0">
                        <a:latin typeface="Cambria Math" panose="02040503050406030204" pitchFamily="18" charset="0"/>
                      </a:rPr>
                      <m:t>LVE</m:t>
                    </m:r>
                    <m:r>
                      <m:rPr>
                        <m:nor/>
                      </m:rPr>
                      <a:rPr lang="de-DE" b="0" i="0" dirty="0" smtClean="0">
                        <a:latin typeface="Cambria Math" panose="02040503050406030204" pitchFamily="18" charset="0"/>
                      </a:rPr>
                      <m:t>−</m:t>
                    </m:r>
                    <m:r>
                      <m:rPr>
                        <m:nor/>
                      </m:rPr>
                      <a:rPr lang="de-DE" b="0" i="0" dirty="0" smtClean="0">
                        <a:latin typeface="Cambria Math" panose="02040503050406030204" pitchFamily="18" charset="0"/>
                      </a:rPr>
                      <m:t>MSG</m:t>
                    </m:r>
                  </m:oMath>
                </a14:m>
                <a:r>
                  <a:rPr lang="en-GB" dirty="0"/>
                  <a:t> eliminates </a:t>
                </a:r>
                <a14:m>
                  <m:oMath xmlns:m="http://schemas.openxmlformats.org/officeDocument/2006/math">
                    <m:r>
                      <a:rPr lang="de-DE" b="0" i="1" dirty="0" smtClean="0">
                        <a:latin typeface="Cambria Math" panose="02040503050406030204" pitchFamily="18" charset="0"/>
                      </a:rPr>
                      <m:t>𝑇𝑟𝑎𝑣𝑒𝑙</m:t>
                    </m:r>
                    <m:d>
                      <m:dPr>
                        <m:ctrlPr>
                          <a:rPr lang="de-DE" i="1" dirty="0">
                            <a:latin typeface="Cambria Math" panose="02040503050406030204" pitchFamily="18" charset="0"/>
                          </a:rPr>
                        </m:ctrlPr>
                      </m:dPr>
                      <m:e>
                        <m:r>
                          <a:rPr lang="de-DE" i="1" dirty="0">
                            <a:latin typeface="Cambria Math" panose="02040503050406030204" pitchFamily="18" charset="0"/>
                          </a:rPr>
                          <m:t>𝑋</m:t>
                        </m:r>
                      </m:e>
                    </m:d>
                    <m:r>
                      <a:rPr lang="de-DE" b="0" i="1" dirty="0" smtClean="0">
                        <a:latin typeface="Cambria Math" panose="02040503050406030204" pitchFamily="18" charset="0"/>
                      </a:rPr>
                      <m:t>,</m:t>
                    </m:r>
                    <m:r>
                      <a:rPr lang="de-DE" b="0" i="1" dirty="0" smtClean="0">
                        <a:latin typeface="Cambria Math" panose="02040503050406030204" pitchFamily="18" charset="0"/>
                      </a:rPr>
                      <m:t>𝑆𝑖𝑐𝑘</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𝑋</m:t>
                        </m:r>
                      </m:e>
                    </m:d>
                  </m:oMath>
                </a14:m>
                <a:r>
                  <a:rPr lang="en-GB" dirty="0"/>
                  <a:t> from </a:t>
                </a:r>
                <a14:m>
                  <m:oMath xmlns:m="http://schemas.openxmlformats.org/officeDocument/2006/math">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r>
                          <a:rPr lang="de-DE" i="1" dirty="0">
                            <a:latin typeface="Cambria Math" panose="02040503050406030204" pitchFamily="18" charset="0"/>
                          </a:rPr>
                          <m:t>,</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m:t>
                            </m:r>
                          </m:sup>
                        </m:sSubSup>
                      </m:e>
                    </m:d>
                  </m:oMath>
                </a14:m>
                <a:endParaRPr lang="en-GB" dirty="0"/>
              </a:p>
              <a:p>
                <a:pPr lvl="3"/>
                <a:r>
                  <a:rPr lang="en-GB" dirty="0"/>
                  <a:t>Summing out </a:t>
                </a:r>
                <a14:m>
                  <m:oMath xmlns:m="http://schemas.openxmlformats.org/officeDocument/2006/math">
                    <m:r>
                      <a:rPr lang="de-DE" b="0" i="1" dirty="0" smtClean="0">
                        <a:latin typeface="Cambria Math" panose="02040503050406030204" pitchFamily="18" charset="0"/>
                      </a:rPr>
                      <m:t>𝑇𝑟𝑎𝑣𝑒𝑙</m:t>
                    </m:r>
                    <m:d>
                      <m:dPr>
                        <m:ctrlPr>
                          <a:rPr lang="de-DE" i="1" dirty="0">
                            <a:latin typeface="Cambria Math" panose="02040503050406030204" pitchFamily="18" charset="0"/>
                          </a:rPr>
                        </m:ctrlPr>
                      </m:dPr>
                      <m:e>
                        <m:r>
                          <a:rPr lang="de-DE" b="0" i="1" dirty="0" smtClean="0">
                            <a:latin typeface="Cambria Math" panose="02040503050406030204" pitchFamily="18" charset="0"/>
                          </a:rPr>
                          <m:t>𝑋</m:t>
                        </m:r>
                      </m:e>
                    </m:d>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oMath>
                </a14:m>
                <a:r>
                  <a:rPr lang="en-GB" dirty="0"/>
                  <a:t>, yielding </a:t>
                </a:r>
                <a14:m>
                  <m:oMath xmlns:m="http://schemas.openxmlformats.org/officeDocument/2006/math">
                    <m:sSubSup>
                      <m:sSubSupPr>
                        <m:ctrlPr>
                          <a:rPr lang="de-DE" b="0" i="1" dirty="0" smtClean="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b="0" i="1" dirty="0" smtClean="0">
                            <a:latin typeface="Cambria Math" panose="02040503050406030204" pitchFamily="18" charset="0"/>
                          </a:rPr>
                          <m:t>′</m:t>
                        </m:r>
                      </m:sup>
                    </m:sSubSup>
                  </m:oMath>
                </a14:m>
                <a:endParaRPr lang="en-GB" dirty="0"/>
              </a:p>
              <a:p>
                <a:pPr lvl="3"/>
                <a:r>
                  <a:rPr lang="en-GB" dirty="0"/>
                  <a:t>Summing out </a:t>
                </a:r>
                <a14:m>
                  <m:oMath xmlns:m="http://schemas.openxmlformats.org/officeDocument/2006/math">
                    <m:r>
                      <a:rPr lang="de-DE" b="0" i="1" dirty="0" smtClean="0">
                        <a:latin typeface="Cambria Math" panose="02040503050406030204" pitchFamily="18" charset="0"/>
                      </a:rPr>
                      <m:t>𝑆𝑖𝑐𝑘</m:t>
                    </m:r>
                    <m:d>
                      <m:dPr>
                        <m:ctrlPr>
                          <a:rPr lang="de-DE" i="1" dirty="0">
                            <a:latin typeface="Cambria Math" panose="02040503050406030204" pitchFamily="18" charset="0"/>
                          </a:rPr>
                        </m:ctrlPr>
                      </m:dPr>
                      <m:e>
                        <m:r>
                          <a:rPr lang="de-DE" i="1" dirty="0">
                            <a:latin typeface="Cambria Math" panose="02040503050406030204" pitchFamily="18" charset="0"/>
                          </a:rPr>
                          <m:t>𝑋</m:t>
                        </m:r>
                      </m:e>
                    </m:d>
                  </m:oMath>
                </a14:m>
                <a:r>
                  <a:rPr lang="en-GB" dirty="0"/>
                  <a:t> from product of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oMath>
                </a14:m>
                <a:r>
                  <a:rPr lang="en-GB" dirty="0"/>
                  <a:t> and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m:t>
                        </m:r>
                      </m:sup>
                    </m:sSubSup>
                  </m:oMath>
                </a14:m>
                <a:r>
                  <a:rPr lang="en-GB" dirty="0"/>
                  <a:t>, yielding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23</m:t>
                        </m:r>
                      </m:sub>
                      <m:sup>
                        <m:r>
                          <a:rPr lang="de-DE" i="1" dirty="0">
                            <a:latin typeface="Cambria Math" panose="02040503050406030204" pitchFamily="18" charset="0"/>
                          </a:rPr>
                          <m:t>′</m:t>
                        </m:r>
                      </m:sup>
                    </m:sSubSup>
                  </m:oMath>
                </a14:m>
                <a:endParaRPr lang="en-GB" dirty="0"/>
              </a:p>
              <a:p>
                <a:pPr lvl="3"/>
                <a:r>
                  <a:rPr lang="en-GB" dirty="0"/>
                  <a:t>Returning </a:t>
                </a:r>
                <a14:m>
                  <m:oMath xmlns:m="http://schemas.openxmlformats.org/officeDocument/2006/math">
                    <m:d>
                      <m:dPr>
                        <m:begChr m:val="{"/>
                        <m:endChr m:val="}"/>
                        <m:ctrlPr>
                          <a:rPr lang="de-DE" b="0" i="1" dirty="0" smtClean="0">
                            <a:latin typeface="Cambria Math" panose="02040503050406030204" pitchFamily="18" charset="0"/>
                          </a:rPr>
                        </m:ctrlPr>
                      </m:dPr>
                      <m:e>
                        <m:sSubSup>
                          <m:sSubSupPr>
                            <m:ctrlPr>
                              <a:rPr lang="de-DE" b="0" i="1" dirty="0" smtClean="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23</m:t>
                            </m:r>
                          </m:sub>
                          <m:sup>
                            <m:r>
                              <a:rPr lang="de-DE" b="0" i="1" dirty="0" smtClean="0">
                                <a:latin typeface="Cambria Math" panose="02040503050406030204" pitchFamily="18" charset="0"/>
                              </a:rPr>
                              <m:t>′</m:t>
                            </m:r>
                          </m:sup>
                        </m:sSubSup>
                      </m:e>
                    </m:d>
                  </m:oMath>
                </a14:m>
                <a:endParaRPr lang="en-GB" dirty="0"/>
              </a:p>
              <a:p>
                <a:pPr lvl="1"/>
                <a:r>
                  <a:rPr lang="en-GB" dirty="0"/>
                  <a:t>Send </a:t>
                </a:r>
                <a14:m>
                  <m:oMath xmlns:m="http://schemas.openxmlformats.org/officeDocument/2006/math">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23</m:t>
                            </m:r>
                          </m:sub>
                          <m:sup>
                            <m:r>
                              <a:rPr lang="de-DE" i="1" dirty="0">
                                <a:latin typeface="Cambria Math" panose="02040503050406030204" pitchFamily="18" charset="0"/>
                              </a:rPr>
                              <m:t>′</m:t>
                            </m:r>
                          </m:sup>
                        </m:sSubSup>
                      </m:e>
                    </m:d>
                  </m:oMath>
                </a14:m>
                <a:r>
                  <a:rPr lang="en-GB" dirty="0"/>
                  <a:t> as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21</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1</m:t>
                        </m:r>
                      </m:sub>
                    </m:sSub>
                  </m:oMath>
                </a14:m>
                <a:endParaRPr lang="en-GB" dirty="0"/>
              </a:p>
              <a:p>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p:cxnSp>
        <p:nvCxnSpPr>
          <p:cNvPr id="40" name="Curved Connector 39">
            <a:extLst>
              <a:ext uri="{FF2B5EF4-FFF2-40B4-BE49-F238E27FC236}">
                <a16:creationId xmlns:a16="http://schemas.microsoft.com/office/drawing/2014/main" id="{F4532092-B86A-944B-BCB0-BE66E61AADD8}"/>
              </a:ext>
            </a:extLst>
          </p:cNvPr>
          <p:cNvCxnSpPr>
            <a:cxnSpLocks/>
          </p:cNvCxnSpPr>
          <p:nvPr/>
        </p:nvCxnSpPr>
        <p:spPr>
          <a:xfrm rot="16200000" flipH="1">
            <a:off x="7472279" y="4424030"/>
            <a:ext cx="12700" cy="2398659"/>
          </a:xfrm>
          <a:prstGeom prst="curvedConnector3">
            <a:avLst>
              <a:gd name="adj1" fmla="val 1950283"/>
            </a:avLst>
          </a:prstGeom>
          <a:ln w="28575">
            <a:solidFill>
              <a:schemeClr val="tx1">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39558796-D869-944A-973E-A3B3BAE96C27}"/>
                  </a:ext>
                </a:extLst>
              </p:cNvPr>
              <p:cNvSpPr/>
              <p:nvPr/>
            </p:nvSpPr>
            <p:spPr>
              <a:xfrm>
                <a:off x="7215319" y="5771072"/>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tx1">
                      <a:lumMod val="60000"/>
                      <a:lumOff val="40000"/>
                    </a:schemeClr>
                  </a:solidFill>
                </a:endParaRPr>
              </a:p>
            </p:txBody>
          </p:sp>
        </mc:Choice>
        <mc:Fallback xmlns="">
          <p:sp>
            <p:nvSpPr>
              <p:cNvPr id="41" name="Rectangle 40">
                <a:extLst>
                  <a:ext uri="{FF2B5EF4-FFF2-40B4-BE49-F238E27FC236}">
                    <a16:creationId xmlns:a16="http://schemas.microsoft.com/office/drawing/2014/main" id="{39558796-D869-944A-973E-A3B3BAE96C27}"/>
                  </a:ext>
                </a:extLst>
              </p:cNvPr>
              <p:cNvSpPr>
                <a:spLocks noRot="1" noChangeAspect="1" noMove="1" noResize="1" noEditPoints="1" noAdjustHandles="1" noChangeArrowheads="1" noChangeShapeType="1" noTextEdit="1"/>
              </p:cNvSpPr>
              <p:nvPr/>
            </p:nvSpPr>
            <p:spPr>
              <a:xfrm>
                <a:off x="7215319" y="5771072"/>
                <a:ext cx="533544"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134F3C0-E142-924B-85C1-203B09F3DF22}"/>
                  </a:ext>
                </a:extLst>
              </p:cNvPr>
              <p:cNvSpPr/>
              <p:nvPr/>
            </p:nvSpPr>
            <p:spPr>
              <a:xfrm>
                <a:off x="7975086" y="5529633"/>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34" name="Rectangle 33">
                <a:extLst>
                  <a:ext uri="{FF2B5EF4-FFF2-40B4-BE49-F238E27FC236}">
                    <a16:creationId xmlns:a16="http://schemas.microsoft.com/office/drawing/2014/main" id="{9134F3C0-E142-924B-85C1-203B09F3DF22}"/>
                  </a:ext>
                </a:extLst>
              </p:cNvPr>
              <p:cNvSpPr>
                <a:spLocks noRot="1" noChangeAspect="1" noMove="1" noResize="1" noEditPoints="1" noAdjustHandles="1" noChangeArrowheads="1" noChangeShapeType="1" noTextEdit="1"/>
              </p:cNvSpPr>
              <p:nvPr/>
            </p:nvSpPr>
            <p:spPr>
              <a:xfrm>
                <a:off x="7975086" y="5529633"/>
                <a:ext cx="547009"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D7B94102-15D0-FD44-B824-4CBA655F68F2}"/>
                  </a:ext>
                </a:extLst>
              </p:cNvPr>
              <p:cNvSpPr/>
              <p:nvPr/>
            </p:nvSpPr>
            <p:spPr>
              <a:xfrm>
                <a:off x="8310509" y="5525420"/>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rgbClr val="7030A0"/>
                  </a:solidFill>
                </a:endParaRPr>
              </a:p>
            </p:txBody>
          </p:sp>
        </mc:Choice>
        <mc:Fallback xmlns="">
          <p:sp>
            <p:nvSpPr>
              <p:cNvPr id="36" name="Rectangle 35">
                <a:extLst>
                  <a:ext uri="{FF2B5EF4-FFF2-40B4-BE49-F238E27FC236}">
                    <a16:creationId xmlns:a16="http://schemas.microsoft.com/office/drawing/2014/main" id="{D7B94102-15D0-FD44-B824-4CBA655F68F2}"/>
                  </a:ext>
                </a:extLst>
              </p:cNvPr>
              <p:cNvSpPr>
                <a:spLocks noRot="1" noChangeAspect="1" noMove="1" noResize="1" noEditPoints="1" noAdjustHandles="1" noChangeArrowheads="1" noChangeShapeType="1" noTextEdit="1"/>
              </p:cNvSpPr>
              <p:nvPr/>
            </p:nvSpPr>
            <p:spPr>
              <a:xfrm>
                <a:off x="8310509" y="5525420"/>
                <a:ext cx="533544" cy="307777"/>
              </a:xfrm>
              <a:prstGeom prst="rect">
                <a:avLst/>
              </a:prstGeom>
              <a:blipFill>
                <a:blip r:embed="rId5"/>
                <a:stretch>
                  <a:fillRect/>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E03C0043-D7DF-A54A-8E3C-41A99FB0E4F8}"/>
              </a:ext>
            </a:extLst>
          </p:cNvPr>
          <p:cNvGrpSpPr/>
          <p:nvPr/>
        </p:nvGrpSpPr>
        <p:grpSpPr>
          <a:xfrm>
            <a:off x="5543362" y="4919668"/>
            <a:ext cx="6288313" cy="952521"/>
            <a:chOff x="5589344" y="1663629"/>
            <a:chExt cx="6288313" cy="952521"/>
          </a:xfrm>
        </p:grpSpPr>
        <p:cxnSp>
          <p:nvCxnSpPr>
            <p:cNvPr id="39" name="Straight Connector 38">
              <a:extLst>
                <a:ext uri="{FF2B5EF4-FFF2-40B4-BE49-F238E27FC236}">
                  <a16:creationId xmlns:a16="http://schemas.microsoft.com/office/drawing/2014/main" id="{3140F1F0-994B-D54D-83B7-7D806ECFDDD0}"/>
                </a:ext>
              </a:extLst>
            </p:cNvPr>
            <p:cNvCxnSpPr>
              <a:cxnSpLocks/>
              <a:stCxn id="57" idx="3"/>
              <a:endCxn id="61"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A8CF51-BBB7-DE4E-85E8-4C4318C9711D}"/>
                </a:ext>
              </a:extLst>
            </p:cNvPr>
            <p:cNvCxnSpPr>
              <a:cxnSpLocks/>
              <a:stCxn id="61" idx="3"/>
              <a:endCxn id="59"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073FA4BF-91AF-7741-854F-0E0F43BA9B1B}"/>
                </a:ext>
              </a:extLst>
            </p:cNvPr>
            <p:cNvGrpSpPr/>
            <p:nvPr/>
          </p:nvGrpSpPr>
          <p:grpSpPr>
            <a:xfrm>
              <a:off x="7893400" y="1663629"/>
              <a:ext cx="1631714" cy="867363"/>
              <a:chOff x="3627257" y="4890630"/>
              <a:chExt cx="1631714" cy="867363"/>
            </a:xfrm>
          </p:grpSpPr>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A3DEC8B-B00E-4349-A005-F59A60CE465B}"/>
                      </a:ext>
                    </a:extLst>
                  </p:cNvPr>
                  <p:cNvSpPr txBox="1"/>
                  <p:nvPr/>
                </p:nvSpPr>
                <p:spPr>
                  <a:xfrm>
                    <a:off x="3659645" y="5542549"/>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60" name="TextBox 59">
                    <a:extLst>
                      <a:ext uri="{FF2B5EF4-FFF2-40B4-BE49-F238E27FC236}">
                        <a16:creationId xmlns:a16="http://schemas.microsoft.com/office/drawing/2014/main" id="{4A3DEC8B-B00E-4349-A005-F59A60CE465B}"/>
                      </a:ext>
                    </a:extLst>
                  </p:cNvPr>
                  <p:cNvSpPr txBox="1">
                    <a:spLocks noRot="1" noChangeAspect="1" noMove="1" noResize="1" noEditPoints="1" noAdjustHandles="1" noChangeArrowheads="1" noChangeShapeType="1" noTextEdit="1"/>
                  </p:cNvSpPr>
                  <p:nvPr/>
                </p:nvSpPr>
                <p:spPr>
                  <a:xfrm>
                    <a:off x="3659645" y="5542549"/>
                    <a:ext cx="227305" cy="215444"/>
                  </a:xfrm>
                  <a:prstGeom prst="rect">
                    <a:avLst/>
                  </a:prstGeom>
                  <a:blipFill>
                    <a:blip r:embed="rId6"/>
                    <a:stretch>
                      <a:fillRect l="-21053"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E744606-318F-6D48-9276-BF0739E6A56A}"/>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7"/>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49" name="Group 48">
              <a:extLst>
                <a:ext uri="{FF2B5EF4-FFF2-40B4-BE49-F238E27FC236}">
                  <a16:creationId xmlns:a16="http://schemas.microsoft.com/office/drawing/2014/main" id="{E960C2FD-5B96-D347-B43B-40B668CA28F3}"/>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676DF76-C0B4-AE45-9AC1-8B3058BF0040}"/>
                      </a:ext>
                    </a:extLst>
                  </p:cNvPr>
                  <p:cNvSpPr txBox="1"/>
                  <p:nvPr/>
                </p:nvSpPr>
                <p:spPr>
                  <a:xfrm>
                    <a:off x="7080819"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58" name="TextBox 57">
                    <a:extLst>
                      <a:ext uri="{FF2B5EF4-FFF2-40B4-BE49-F238E27FC236}">
                        <a16:creationId xmlns:a16="http://schemas.microsoft.com/office/drawing/2014/main" id="{6676DF76-C0B4-AE45-9AC1-8B3058BF0040}"/>
                      </a:ext>
                    </a:extLst>
                  </p:cNvPr>
                  <p:cNvSpPr txBox="1">
                    <a:spLocks noRot="1" noChangeAspect="1" noMove="1" noResize="1" noEditPoints="1" noAdjustHandles="1" noChangeArrowheads="1" noChangeShapeType="1" noTextEdit="1"/>
                  </p:cNvSpPr>
                  <p:nvPr/>
                </p:nvSpPr>
                <p:spPr>
                  <a:xfrm>
                    <a:off x="7080819" y="5546505"/>
                    <a:ext cx="227305" cy="215444"/>
                  </a:xfrm>
                  <a:prstGeom prst="rect">
                    <a:avLst/>
                  </a:prstGeom>
                  <a:blipFill>
                    <a:blip r:embed="rId8"/>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D87816E-AE47-5D41-83C7-9E288E9583B6}"/>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9"/>
                    <a:stretch>
                      <a:fillRect/>
                    </a:stretch>
                  </a:blipFill>
                  <a:ln>
                    <a:solidFill>
                      <a:srgbClr val="7030A0"/>
                    </a:solidFill>
                  </a:ln>
                </p:spPr>
                <p:txBody>
                  <a:bodyPr/>
                  <a:lstStyle/>
                  <a:p>
                    <a:r>
                      <a:rPr lang="en-GB">
                        <a:noFill/>
                      </a:rPr>
                      <a:t> </a:t>
                    </a:r>
                  </a:p>
                </p:txBody>
              </p:sp>
            </mc:Fallback>
          </mc:AlternateContent>
        </p:grpSp>
        <p:grpSp>
          <p:nvGrpSpPr>
            <p:cNvPr id="50" name="Group 49">
              <a:extLst>
                <a:ext uri="{FF2B5EF4-FFF2-40B4-BE49-F238E27FC236}">
                  <a16:creationId xmlns:a16="http://schemas.microsoft.com/office/drawing/2014/main" id="{CA197C2F-4AF6-8542-9D3C-C40EA508A3A9}"/>
                </a:ext>
              </a:extLst>
            </p:cNvPr>
            <p:cNvGrpSpPr/>
            <p:nvPr/>
          </p:nvGrpSpPr>
          <p:grpSpPr>
            <a:xfrm>
              <a:off x="5589344" y="1663630"/>
              <a:ext cx="1532812" cy="867362"/>
              <a:chOff x="280471" y="4890630"/>
              <a:chExt cx="1532812" cy="867362"/>
            </a:xfrm>
          </p:grpSpPr>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EAFFEC8-767C-D945-8DD2-50070CDC430B}"/>
                      </a:ext>
                    </a:extLst>
                  </p:cNvPr>
                  <p:cNvSpPr txBox="1"/>
                  <p:nvPr/>
                </p:nvSpPr>
                <p:spPr>
                  <a:xfrm>
                    <a:off x="344846" y="5542548"/>
                    <a:ext cx="47718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oMath>
                      </m:oMathPara>
                    </a14:m>
                    <a:endParaRPr lang="en-GB" sz="1400" dirty="0">
                      <a:solidFill>
                        <a:schemeClr val="accent6"/>
                      </a:solidFill>
                    </a:endParaRPr>
                  </a:p>
                </p:txBody>
              </p:sp>
            </mc:Choice>
            <mc:Fallback xmlns="">
              <p:sp>
                <p:nvSpPr>
                  <p:cNvPr id="56" name="TextBox 55">
                    <a:extLst>
                      <a:ext uri="{FF2B5EF4-FFF2-40B4-BE49-F238E27FC236}">
                        <a16:creationId xmlns:a16="http://schemas.microsoft.com/office/drawing/2014/main" id="{0EAFFEC8-767C-D945-8DD2-50070CDC430B}"/>
                      </a:ext>
                    </a:extLst>
                  </p:cNvPr>
                  <p:cNvSpPr txBox="1">
                    <a:spLocks noRot="1" noChangeAspect="1" noMove="1" noResize="1" noEditPoints="1" noAdjustHandles="1" noChangeArrowheads="1" noChangeShapeType="1" noTextEdit="1"/>
                  </p:cNvSpPr>
                  <p:nvPr/>
                </p:nvSpPr>
                <p:spPr>
                  <a:xfrm>
                    <a:off x="344846" y="5542548"/>
                    <a:ext cx="477182" cy="215444"/>
                  </a:xfrm>
                  <a:prstGeom prst="rect">
                    <a:avLst/>
                  </a:prstGeom>
                  <a:blipFill>
                    <a:blip r:embed="rId10"/>
                    <a:stretch>
                      <a:fillRect l="-13158"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B1034AD-6FD1-5B48-B6C1-21A90DEC9F50}"/>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11"/>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E0912F53-A2D5-A048-8D01-21392DE77E4B}"/>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2"/>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21D34491-D3C3-704B-B4FA-959A371EA589}"/>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EB1D39-907C-E147-B881-0D5E51046661}"/>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7A69BA6-460D-6B43-9E28-30980F08294E}"/>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5"/>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DAC557C-5C74-394E-B6E8-7DA06229FD28}"/>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6"/>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FDB20168-4FDA-664E-6316-2D9E59A5A38F}"/>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7262D751-1FBD-F55A-145C-4CF651CA291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5AA8690-7AE9-8888-4537-B554C88F31D0}"/>
              </a:ext>
            </a:extLst>
          </p:cNvPr>
          <p:cNvSpPr>
            <a:spLocks noGrp="1"/>
          </p:cNvSpPr>
          <p:nvPr>
            <p:ph type="sldNum" sz="quarter" idx="11"/>
          </p:nvPr>
        </p:nvSpPr>
        <p:spPr/>
        <p:txBody>
          <a:bodyPr/>
          <a:lstStyle/>
          <a:p>
            <a:fld id="{EB1502E6-D9AE-3544-B6D5-378AAA0B915F}" type="slidenum">
              <a:rPr lang="de-DE" altLang="de-DE" smtClean="0"/>
              <a:pPr/>
              <a:t>52</a:t>
            </a:fld>
            <a:endParaRPr lang="de-DE" altLang="de-DE" dirty="0"/>
          </a:p>
        </p:txBody>
      </p:sp>
    </p:spTree>
    <p:extLst>
      <p:ext uri="{BB962C8B-B14F-4D97-AF65-F5344CB8AC3E}">
        <p14:creationId xmlns:p14="http://schemas.microsoft.com/office/powerpoint/2010/main" val="359800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right)">
                                      <p:cBhvr>
                                        <p:cTn id="27" dur="500"/>
                                        <p:tgtEl>
                                          <p:spTgt spid="40"/>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Message Passing in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a:bodyPr>
              <a:lstStyle/>
              <a:p>
                <a:r>
                  <a:rPr lang="de-DE" dirty="0"/>
                  <a:t>Message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23</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endParaRPr lang="en-GB" dirty="0"/>
              </a:p>
              <a:p>
                <a:pPr lvl="1"/>
                <a:r>
                  <a:rPr lang="en-GB" dirty="0"/>
                  <a:t>Collect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23</m:t>
                        </m:r>
                      </m:sub>
                    </m:sSub>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𝑔</m:t>
                            </m:r>
                          </m:e>
                          <m:sub>
                            <m:r>
                              <a:rPr lang="de-DE" b="0" i="1" dirty="0" smtClean="0">
                                <a:latin typeface="Cambria Math" panose="02040503050406030204" pitchFamily="18" charset="0"/>
                              </a:rPr>
                              <m:t>2</m:t>
                            </m:r>
                          </m:sub>
                        </m:sSub>
                      </m:e>
                    </m:d>
                    <m:r>
                      <a:rPr lang="de-DE" b="0" i="1" dirty="0" smtClean="0">
                        <a:latin typeface="Cambria Math" panose="02040503050406030204" pitchFamily="18" charset="0"/>
                        <a:ea typeface="Cambria Math" panose="02040503050406030204" pitchFamily="18" charset="0"/>
                      </a:rPr>
                      <m:t>∪</m:t>
                    </m:r>
                    <m:sSub>
                      <m:sSubPr>
                        <m:ctrlPr>
                          <a:rPr lang="de-DE" b="0" i="1" dirty="0" smtClean="0">
                            <a:solidFill>
                              <a:schemeClr val="accent6"/>
                            </a:solidFill>
                            <a:latin typeface="Cambria Math" panose="02040503050406030204" pitchFamily="18" charset="0"/>
                            <a:ea typeface="Cambria Math" panose="02040503050406030204" pitchFamily="18" charset="0"/>
                          </a:rPr>
                        </m:ctrlPr>
                      </m:sSubPr>
                      <m:e>
                        <m:r>
                          <a:rPr lang="de-DE" b="0" i="1" dirty="0" smtClean="0">
                            <a:solidFill>
                              <a:schemeClr val="accent6"/>
                            </a:solidFill>
                            <a:latin typeface="Cambria Math" panose="02040503050406030204" pitchFamily="18" charset="0"/>
                            <a:ea typeface="Cambria Math" panose="02040503050406030204" pitchFamily="18" charset="0"/>
                          </a:rPr>
                          <m:t>𝑚</m:t>
                        </m:r>
                      </m:e>
                      <m:sub>
                        <m:r>
                          <a:rPr lang="de-DE" b="0" i="1" dirty="0" smtClean="0">
                            <a:solidFill>
                              <a:schemeClr val="accent6"/>
                            </a:solidFill>
                            <a:latin typeface="Cambria Math" panose="02040503050406030204" pitchFamily="18" charset="0"/>
                            <a:ea typeface="Cambria Math" panose="02040503050406030204" pitchFamily="18" charset="0"/>
                          </a:rPr>
                          <m:t>12</m:t>
                        </m:r>
                      </m:sub>
                    </m:sSub>
                  </m:oMath>
                </a14:m>
                <a:endParaRPr lang="en-GB" dirty="0"/>
              </a:p>
              <a:p>
                <a:pPr lvl="2"/>
                <a:r>
                  <a:rPr lang="en-GB" dirty="0"/>
                  <a:t>Further neighbour: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1</m:t>
                        </m:r>
                      </m:sub>
                    </m:sSub>
                  </m:oMath>
                </a14:m>
                <a:r>
                  <a:rPr lang="en-GB" dirty="0"/>
                  <a:t>, sent message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𝑚</m:t>
                        </m:r>
                      </m:e>
                      <m:sub>
                        <m:r>
                          <a:rPr lang="de-DE" b="0" i="1" dirty="0" smtClean="0">
                            <a:latin typeface="Cambria Math" panose="02040503050406030204" pitchFamily="18" charset="0"/>
                            <a:ea typeface="Cambria Math" panose="02040503050406030204" pitchFamily="18" charset="0"/>
                          </a:rPr>
                          <m:t>1</m:t>
                        </m:r>
                        <m:r>
                          <a:rPr lang="de-DE" i="1" dirty="0">
                            <a:latin typeface="Cambria Math" panose="02040503050406030204" pitchFamily="18" charset="0"/>
                            <a:ea typeface="Cambria Math" panose="02040503050406030204" pitchFamily="18" charset="0"/>
                          </a:rPr>
                          <m:t>2</m:t>
                        </m:r>
                      </m:sub>
                    </m:sSub>
                    <m:r>
                      <a:rPr lang="de-DE" b="0" i="1" dirty="0" smtClean="0">
                        <a:latin typeface="Cambria Math" panose="02040503050406030204" pitchFamily="18" charset="0"/>
                        <a:ea typeface="Cambria Math" panose="02040503050406030204" pitchFamily="18" charset="0"/>
                      </a:rPr>
                      <m:t>=</m:t>
                    </m:r>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1</m:t>
                            </m:r>
                          </m:sub>
                          <m:sup>
                            <m:r>
                              <a:rPr lang="de-DE" i="1" dirty="0">
                                <a:latin typeface="Cambria Math" panose="02040503050406030204" pitchFamily="18" charset="0"/>
                              </a:rPr>
                              <m:t>′</m:t>
                            </m:r>
                          </m:sup>
                        </m:sSubSup>
                      </m:e>
                    </m:d>
                  </m:oMath>
                </a14:m>
                <a:endParaRPr lang="en-GB" dirty="0"/>
              </a:p>
              <a:p>
                <a:pPr lvl="1"/>
                <a:r>
                  <a:rPr lang="en-GB" dirty="0"/>
                  <a:t>Call </a:t>
                </a:r>
                <a14:m>
                  <m:oMath xmlns:m="http://schemas.openxmlformats.org/officeDocument/2006/math">
                    <m:sSup>
                      <m:sSupPr>
                        <m:ctrlPr>
                          <a:rPr lang="de-DE" i="1" dirty="0">
                            <a:latin typeface="Cambria Math" panose="02040503050406030204" pitchFamily="18" charset="0"/>
                          </a:rPr>
                        </m:ctrlPr>
                      </m:sSupPr>
                      <m:e>
                        <m:r>
                          <m:rPr>
                            <m:nor/>
                          </m:rPr>
                          <a:rPr lang="en-GB" dirty="0">
                            <a:latin typeface="Cambria Math" panose="02040503050406030204" pitchFamily="18" charset="0"/>
                          </a:rPr>
                          <m:t>LVE</m:t>
                        </m:r>
                      </m:e>
                      <m:sup>
                        <m:r>
                          <a:rPr lang="de-DE" i="1" dirty="0">
                            <a:latin typeface="Cambria Math" panose="02040503050406030204" pitchFamily="18" charset="0"/>
                          </a:rPr>
                          <m:t>∗</m:t>
                        </m:r>
                      </m:sup>
                    </m:sSup>
                    <m:d>
                      <m:dPr>
                        <m:ctrlPr>
                          <a:rPr lang="de-DE" i="1" dirty="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r>
                              <a:rPr lang="de-DE" i="1" dirty="0">
                                <a:latin typeface="Cambria Math" panose="02040503050406030204" pitchFamily="18" charset="0"/>
                              </a:rPr>
                              <m:t>,</m:t>
                            </m:r>
                            <m:sSubSup>
                              <m:sSubSupPr>
                                <m:ctrlPr>
                                  <a:rPr lang="de-DE" b="0" i="1" dirty="0" smtClean="0">
                                    <a:latin typeface="Cambria Math" panose="02040503050406030204" pitchFamily="18" charset="0"/>
                                  </a:rPr>
                                </m:ctrlPr>
                              </m:sSubSupPr>
                              <m:e>
                                <m:r>
                                  <a:rPr lang="de-DE" b="0" i="1" dirty="0" smtClean="0">
                                    <a:latin typeface="Cambria Math" panose="02040503050406030204" pitchFamily="18" charset="0"/>
                                  </a:rPr>
                                  <m:t>𝑔</m:t>
                                </m:r>
                              </m:e>
                              <m:sub>
                                <m:r>
                                  <a:rPr lang="de-DE" b="0" i="1" dirty="0" smtClean="0">
                                    <a:latin typeface="Cambria Math" panose="02040503050406030204" pitchFamily="18" charset="0"/>
                                  </a:rPr>
                                  <m:t>1</m:t>
                                </m:r>
                              </m:sub>
                              <m:sup>
                                <m:r>
                                  <a:rPr lang="de-DE" b="0" i="1" dirty="0" smtClean="0">
                                    <a:latin typeface="Cambria Math" panose="02040503050406030204" pitchFamily="18" charset="0"/>
                                  </a:rPr>
                                  <m:t>′</m:t>
                                </m:r>
                              </m:sup>
                            </m:sSubSup>
                          </m:e>
                        </m:d>
                        <m:r>
                          <a:rPr lang="de-DE" i="1" dirty="0">
                            <a:latin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𝐸𝑝𝑖𝑑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𝑆𝑖𝑐𝑘</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𝑋</m:t>
                                </m:r>
                              </m:e>
                            </m:d>
                          </m:e>
                        </m:d>
                        <m:r>
                          <a:rPr lang="de-DE" i="1">
                            <a:latin typeface="Cambria Math" panose="02040503050406030204" pitchFamily="18" charset="0"/>
                            <a:ea typeface="Cambria Math" panose="02040503050406030204" pitchFamily="18" charset="0"/>
                          </a:rPr>
                          <m:t>,∅</m:t>
                        </m:r>
                      </m:e>
                    </m:d>
                  </m:oMath>
                </a14:m>
                <a:endParaRPr lang="en-GB" dirty="0"/>
              </a:p>
              <a:p>
                <a:pPr lvl="2"/>
                <a14:m>
                  <m:oMath xmlns:m="http://schemas.openxmlformats.org/officeDocument/2006/math">
                    <m:sSup>
                      <m:sSupPr>
                        <m:ctrlPr>
                          <a:rPr lang="de-DE" i="1" dirty="0">
                            <a:latin typeface="Cambria Math" panose="02040503050406030204" pitchFamily="18" charset="0"/>
                          </a:rPr>
                        </m:ctrlPr>
                      </m:sSupPr>
                      <m:e>
                        <m:r>
                          <m:rPr>
                            <m:nor/>
                          </m:rPr>
                          <a:rPr lang="en-GB" dirty="0">
                            <a:latin typeface="Cambria Math" panose="02040503050406030204" pitchFamily="18" charset="0"/>
                          </a:rPr>
                          <m:t>LVE</m:t>
                        </m:r>
                      </m:e>
                      <m:sup>
                        <m:r>
                          <a:rPr lang="de-DE" i="1" dirty="0">
                            <a:latin typeface="Cambria Math" panose="02040503050406030204" pitchFamily="18" charset="0"/>
                          </a:rPr>
                          <m:t>∗</m:t>
                        </m:r>
                      </m:sup>
                    </m:sSup>
                  </m:oMath>
                </a14:m>
                <a:r>
                  <a:rPr lang="en-GB" dirty="0"/>
                  <a:t> eliminates </a:t>
                </a:r>
                <a14:m>
                  <m:oMath xmlns:m="http://schemas.openxmlformats.org/officeDocument/2006/math">
                    <m:r>
                      <a:rPr lang="de-DE" b="0" i="1" dirty="0" smtClean="0">
                        <a:latin typeface="Cambria Math" panose="02040503050406030204" pitchFamily="18" charset="0"/>
                      </a:rPr>
                      <m:t>𝑇𝑟𝑎𝑣𝑒𝑙</m:t>
                    </m:r>
                    <m:d>
                      <m:dPr>
                        <m:ctrlPr>
                          <a:rPr lang="de-DE" i="1" dirty="0">
                            <a:latin typeface="Cambria Math" panose="02040503050406030204" pitchFamily="18" charset="0"/>
                          </a:rPr>
                        </m:ctrlPr>
                      </m:dPr>
                      <m:e>
                        <m:r>
                          <a:rPr lang="de-DE" i="1" dirty="0">
                            <a:latin typeface="Cambria Math" panose="02040503050406030204" pitchFamily="18" charset="0"/>
                          </a:rPr>
                          <m:t>𝑋</m:t>
                        </m:r>
                      </m:e>
                    </m:d>
                  </m:oMath>
                </a14:m>
                <a:r>
                  <a:rPr lang="en-GB" dirty="0"/>
                  <a:t> from </a:t>
                </a:r>
                <a14:m>
                  <m:oMath xmlns:m="http://schemas.openxmlformats.org/officeDocument/2006/math">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r>
                          <a:rPr lang="de-DE" i="1" dirty="0">
                            <a:latin typeface="Cambria Math" panose="02040503050406030204" pitchFamily="18" charset="0"/>
                          </a:rPr>
                          <m:t>,</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1</m:t>
                            </m:r>
                          </m:sub>
                          <m:sup>
                            <m:r>
                              <a:rPr lang="de-DE" i="1" dirty="0">
                                <a:latin typeface="Cambria Math" panose="02040503050406030204" pitchFamily="18" charset="0"/>
                              </a:rPr>
                              <m:t>′</m:t>
                            </m:r>
                          </m:sup>
                        </m:sSubSup>
                      </m:e>
                    </m:d>
                  </m:oMath>
                </a14:m>
                <a:endParaRPr lang="en-GB" dirty="0"/>
              </a:p>
              <a:p>
                <a:pPr lvl="3"/>
                <a:r>
                  <a:rPr lang="en-GB" dirty="0"/>
                  <a:t>Summing out </a:t>
                </a:r>
                <a14:m>
                  <m:oMath xmlns:m="http://schemas.openxmlformats.org/officeDocument/2006/math">
                    <m:r>
                      <a:rPr lang="de-DE" b="0" i="1" dirty="0" smtClean="0">
                        <a:latin typeface="Cambria Math" panose="02040503050406030204" pitchFamily="18" charset="0"/>
                      </a:rPr>
                      <m:t>𝑇𝑟𝑎𝑣𝑒𝑙</m:t>
                    </m:r>
                    <m:d>
                      <m:dPr>
                        <m:ctrlPr>
                          <a:rPr lang="de-DE" i="1" dirty="0">
                            <a:latin typeface="Cambria Math" panose="02040503050406030204" pitchFamily="18" charset="0"/>
                          </a:rPr>
                        </m:ctrlPr>
                      </m:dPr>
                      <m:e>
                        <m:r>
                          <a:rPr lang="de-DE" b="0" i="1" dirty="0" smtClean="0">
                            <a:latin typeface="Cambria Math" panose="02040503050406030204" pitchFamily="18" charset="0"/>
                          </a:rPr>
                          <m:t>𝑋</m:t>
                        </m:r>
                      </m:e>
                    </m:d>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oMath>
                </a14:m>
                <a:r>
                  <a:rPr lang="en-GB" dirty="0"/>
                  <a:t>, yielding </a:t>
                </a:r>
                <a14:m>
                  <m:oMath xmlns:m="http://schemas.openxmlformats.org/officeDocument/2006/math">
                    <m:sSubSup>
                      <m:sSubSupPr>
                        <m:ctrlPr>
                          <a:rPr lang="de-DE" b="0" i="1" dirty="0" smtClean="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b="0" i="1" dirty="0" smtClean="0">
                            <a:latin typeface="Cambria Math" panose="02040503050406030204" pitchFamily="18" charset="0"/>
                          </a:rPr>
                          <m:t>′</m:t>
                        </m:r>
                      </m:sup>
                    </m:sSubSup>
                  </m:oMath>
                </a14:m>
                <a:endParaRPr lang="en-GB" dirty="0"/>
              </a:p>
              <a:p>
                <a:pPr lvl="3"/>
                <a:r>
                  <a:rPr lang="en-GB" dirty="0"/>
                  <a:t>Returning </a:t>
                </a:r>
                <a14:m>
                  <m:oMath xmlns:m="http://schemas.openxmlformats.org/officeDocument/2006/math">
                    <m:d>
                      <m:dPr>
                        <m:begChr m:val="{"/>
                        <m:endChr m:val="}"/>
                        <m:ctrlPr>
                          <a:rPr lang="de-DE" b="0" i="1" dirty="0" smtClean="0">
                            <a:latin typeface="Cambria Math" panose="02040503050406030204" pitchFamily="18" charset="0"/>
                          </a:rPr>
                        </m:ctrlPr>
                      </m:dPr>
                      <m:e>
                        <m:sSubSup>
                          <m:sSubSupPr>
                            <m:ctrlPr>
                              <a:rPr lang="de-DE" b="0" i="1" dirty="0" smtClean="0">
                                <a:latin typeface="Cambria Math" panose="02040503050406030204" pitchFamily="18" charset="0"/>
                              </a:rPr>
                            </m:ctrlPr>
                          </m:sSubSupPr>
                          <m:e>
                            <m:r>
                              <a:rPr lang="de-DE" i="1" dirty="0">
                                <a:latin typeface="Cambria Math" panose="02040503050406030204" pitchFamily="18" charset="0"/>
                              </a:rPr>
                              <m:t>𝑔</m:t>
                            </m:r>
                          </m:e>
                          <m:sub>
                            <m:r>
                              <a:rPr lang="de-DE" b="0" i="1" dirty="0" smtClean="0">
                                <a:latin typeface="Cambria Math" panose="02040503050406030204" pitchFamily="18" charset="0"/>
                              </a:rPr>
                              <m:t>2</m:t>
                            </m:r>
                          </m:sub>
                          <m:sup>
                            <m:r>
                              <a:rPr lang="de-DE" b="0" i="1" dirty="0" smtClean="0">
                                <a:latin typeface="Cambria Math" panose="02040503050406030204" pitchFamily="18" charset="0"/>
                              </a:rPr>
                              <m:t>′</m:t>
                            </m:r>
                          </m:sup>
                        </m:sSubSup>
                        <m:r>
                          <a:rPr lang="de-DE" b="0" i="1" dirty="0" smtClean="0">
                            <a:latin typeface="Cambria Math" panose="02040503050406030204" pitchFamily="18" charset="0"/>
                          </a:rPr>
                          <m:t>,</m:t>
                        </m:r>
                        <m:sSubSup>
                          <m:sSubSupPr>
                            <m:ctrlPr>
                              <a:rPr lang="de-DE" b="0" i="1" dirty="0" smtClean="0">
                                <a:latin typeface="Cambria Math" panose="02040503050406030204" pitchFamily="18" charset="0"/>
                              </a:rPr>
                            </m:ctrlPr>
                          </m:sSubSupPr>
                          <m:e>
                            <m:r>
                              <a:rPr lang="de-DE" b="0" i="1" dirty="0" smtClean="0">
                                <a:latin typeface="Cambria Math" panose="02040503050406030204" pitchFamily="18" charset="0"/>
                              </a:rPr>
                              <m:t>𝑔</m:t>
                            </m:r>
                          </m:e>
                          <m:sub>
                            <m:r>
                              <a:rPr lang="de-DE" b="0" i="1" dirty="0" smtClean="0">
                                <a:latin typeface="Cambria Math" panose="02040503050406030204" pitchFamily="18" charset="0"/>
                              </a:rPr>
                              <m:t>1</m:t>
                            </m:r>
                          </m:sub>
                          <m:sup>
                            <m:r>
                              <a:rPr lang="de-DE" b="0" i="1" dirty="0" smtClean="0">
                                <a:latin typeface="Cambria Math" panose="02040503050406030204" pitchFamily="18" charset="0"/>
                              </a:rPr>
                              <m:t>′</m:t>
                            </m:r>
                          </m:sup>
                        </m:sSubSup>
                      </m:e>
                    </m:d>
                  </m:oMath>
                </a14:m>
                <a:endParaRPr lang="en-GB" dirty="0"/>
              </a:p>
              <a:p>
                <a:pPr lvl="1"/>
                <a:r>
                  <a:rPr lang="en-GB" dirty="0"/>
                  <a:t>Send </a:t>
                </a:r>
                <a14:m>
                  <m:oMath xmlns:m="http://schemas.openxmlformats.org/officeDocument/2006/math">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r>
                          <a:rPr lang="de-DE" i="1" dirty="0">
                            <a:latin typeface="Cambria Math" panose="02040503050406030204" pitchFamily="18" charset="0"/>
                          </a:rPr>
                          <m:t>,</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1</m:t>
                            </m:r>
                          </m:sub>
                          <m:sup>
                            <m:r>
                              <a:rPr lang="de-DE" i="1" dirty="0">
                                <a:latin typeface="Cambria Math" panose="02040503050406030204" pitchFamily="18" charset="0"/>
                              </a:rPr>
                              <m:t>′</m:t>
                            </m:r>
                          </m:sup>
                        </m:sSubSup>
                      </m:e>
                    </m:d>
                  </m:oMath>
                </a14:m>
                <a:r>
                  <a:rPr lang="en-GB" dirty="0"/>
                  <a:t> as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𝑚</m:t>
                        </m:r>
                      </m:e>
                      <m:sub>
                        <m:r>
                          <a:rPr lang="de-DE" b="0" i="1" smtClean="0">
                            <a:solidFill>
                              <a:schemeClr val="tx1">
                                <a:lumMod val="60000"/>
                                <a:lumOff val="40000"/>
                              </a:schemeClr>
                            </a:solidFill>
                            <a:latin typeface="Cambria Math" panose="02040503050406030204" pitchFamily="18" charset="0"/>
                          </a:rPr>
                          <m:t>23</m:t>
                        </m:r>
                      </m:sub>
                    </m:sSub>
                  </m:oMath>
                </a14:m>
                <a:r>
                  <a:rPr lang="en-GB" dirty="0"/>
                  <a:t> to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endParaRPr lang="en-GB" dirty="0"/>
              </a:p>
              <a:p>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60573DF-D04C-CD4E-9CBF-3DEABC076CBD}"/>
                  </a:ext>
                </a:extLst>
              </p:cNvPr>
              <p:cNvSpPr/>
              <p:nvPr/>
            </p:nvSpPr>
            <p:spPr>
              <a:xfrm>
                <a:off x="9577204" y="5778812"/>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chemeClr val="tx1">
                      <a:lumMod val="60000"/>
                      <a:lumOff val="40000"/>
                    </a:schemeClr>
                  </a:solidFill>
                </a:endParaRPr>
              </a:p>
            </p:txBody>
          </p:sp>
        </mc:Choice>
        <mc:Fallback xmlns="">
          <p:sp>
            <p:nvSpPr>
              <p:cNvPr id="39" name="Rectangle 38">
                <a:extLst>
                  <a:ext uri="{FF2B5EF4-FFF2-40B4-BE49-F238E27FC236}">
                    <a16:creationId xmlns:a16="http://schemas.microsoft.com/office/drawing/2014/main" id="{760573DF-D04C-CD4E-9CBF-3DEABC076CBD}"/>
                  </a:ext>
                </a:extLst>
              </p:cNvPr>
              <p:cNvSpPr>
                <a:spLocks noRot="1" noChangeAspect="1" noMove="1" noResize="1" noEditPoints="1" noAdjustHandles="1" noChangeArrowheads="1" noChangeShapeType="1" noTextEdit="1"/>
              </p:cNvSpPr>
              <p:nvPr/>
            </p:nvSpPr>
            <p:spPr>
              <a:xfrm>
                <a:off x="9577204" y="5778812"/>
                <a:ext cx="533544" cy="307777"/>
              </a:xfrm>
              <a:prstGeom prst="rect">
                <a:avLst/>
              </a:prstGeom>
              <a:blipFill>
                <a:blip r:embed="rId3"/>
                <a:stretch>
                  <a:fillRect/>
                </a:stretch>
              </a:blipFill>
            </p:spPr>
            <p:txBody>
              <a:bodyPr/>
              <a:lstStyle/>
              <a:p>
                <a:r>
                  <a:rPr lang="en-GB">
                    <a:noFill/>
                  </a:rPr>
                  <a:t> </a:t>
                </a:r>
              </a:p>
            </p:txBody>
          </p:sp>
        </mc:Fallback>
      </mc:AlternateContent>
      <p:cxnSp>
        <p:nvCxnSpPr>
          <p:cNvPr id="34" name="Curved Connector 33">
            <a:extLst>
              <a:ext uri="{FF2B5EF4-FFF2-40B4-BE49-F238E27FC236}">
                <a16:creationId xmlns:a16="http://schemas.microsoft.com/office/drawing/2014/main" id="{7D977F6E-71AF-A94B-9E10-B67E5237630F}"/>
              </a:ext>
            </a:extLst>
          </p:cNvPr>
          <p:cNvCxnSpPr>
            <a:cxnSpLocks/>
          </p:cNvCxnSpPr>
          <p:nvPr/>
        </p:nvCxnSpPr>
        <p:spPr>
          <a:xfrm rot="5400000">
            <a:off x="9862334" y="4444142"/>
            <a:ext cx="12700" cy="2398659"/>
          </a:xfrm>
          <a:prstGeom prst="curvedConnector3">
            <a:avLst>
              <a:gd name="adj1" fmla="val 1950283"/>
            </a:avLst>
          </a:prstGeom>
          <a:ln w="28575">
            <a:solidFill>
              <a:schemeClr val="tx1">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AABBF71-2DE3-0447-9C99-D44F112D2B56}"/>
                  </a:ext>
                </a:extLst>
              </p:cNvPr>
              <p:cNvSpPr/>
              <p:nvPr/>
            </p:nvSpPr>
            <p:spPr>
              <a:xfrm>
                <a:off x="5936997" y="5534009"/>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tx1">
                      <a:lumMod val="60000"/>
                      <a:lumOff val="40000"/>
                    </a:schemeClr>
                  </a:solidFill>
                </a:endParaRPr>
              </a:p>
            </p:txBody>
          </p:sp>
        </mc:Choice>
        <mc:Fallback xmlns="">
          <p:sp>
            <p:nvSpPr>
              <p:cNvPr id="36" name="Rectangle 35">
                <a:extLst>
                  <a:ext uri="{FF2B5EF4-FFF2-40B4-BE49-F238E27FC236}">
                    <a16:creationId xmlns:a16="http://schemas.microsoft.com/office/drawing/2014/main" id="{FAABBF71-2DE3-0447-9C99-D44F112D2B56}"/>
                  </a:ext>
                </a:extLst>
              </p:cNvPr>
              <p:cNvSpPr>
                <a:spLocks noRot="1" noChangeAspect="1" noMove="1" noResize="1" noEditPoints="1" noAdjustHandles="1" noChangeArrowheads="1" noChangeShapeType="1" noTextEdit="1"/>
              </p:cNvSpPr>
              <p:nvPr/>
            </p:nvSpPr>
            <p:spPr>
              <a:xfrm>
                <a:off x="5936997" y="5534009"/>
                <a:ext cx="533544"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1BC0A070-EBA4-6D44-9EC8-E2C01BEF9E22}"/>
                  </a:ext>
                </a:extLst>
              </p:cNvPr>
              <p:cNvSpPr/>
              <p:nvPr/>
            </p:nvSpPr>
            <p:spPr>
              <a:xfrm>
                <a:off x="7975086" y="5529633"/>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oMath>
                  </m:oMathPara>
                </a14:m>
                <a:endParaRPr lang="en-GB" sz="1400" dirty="0">
                  <a:solidFill>
                    <a:schemeClr val="accent6"/>
                  </a:solidFill>
                </a:endParaRPr>
              </a:p>
            </p:txBody>
          </p:sp>
        </mc:Choice>
        <mc:Fallback xmlns="">
          <p:sp>
            <p:nvSpPr>
              <p:cNvPr id="40" name="Rectangle 39">
                <a:extLst>
                  <a:ext uri="{FF2B5EF4-FFF2-40B4-BE49-F238E27FC236}">
                    <a16:creationId xmlns:a16="http://schemas.microsoft.com/office/drawing/2014/main" id="{1BC0A070-EBA4-6D44-9EC8-E2C01BEF9E22}"/>
                  </a:ext>
                </a:extLst>
              </p:cNvPr>
              <p:cNvSpPr>
                <a:spLocks noRot="1" noChangeAspect="1" noMove="1" noResize="1" noEditPoints="1" noAdjustHandles="1" noChangeArrowheads="1" noChangeShapeType="1" noTextEdit="1"/>
              </p:cNvSpPr>
              <p:nvPr/>
            </p:nvSpPr>
            <p:spPr>
              <a:xfrm>
                <a:off x="7975086" y="5529633"/>
                <a:ext cx="547009"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BE8AB984-0186-C442-8FC0-207E786B3108}"/>
                  </a:ext>
                </a:extLst>
              </p:cNvPr>
              <p:cNvSpPr/>
              <p:nvPr/>
            </p:nvSpPr>
            <p:spPr>
              <a:xfrm>
                <a:off x="8310509" y="5525420"/>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rgbClr val="7030A0"/>
                  </a:solidFill>
                </a:endParaRPr>
              </a:p>
            </p:txBody>
          </p:sp>
        </mc:Choice>
        <mc:Fallback xmlns="">
          <p:sp>
            <p:nvSpPr>
              <p:cNvPr id="47" name="Rectangle 46">
                <a:extLst>
                  <a:ext uri="{FF2B5EF4-FFF2-40B4-BE49-F238E27FC236}">
                    <a16:creationId xmlns:a16="http://schemas.microsoft.com/office/drawing/2014/main" id="{BE8AB984-0186-C442-8FC0-207E786B3108}"/>
                  </a:ext>
                </a:extLst>
              </p:cNvPr>
              <p:cNvSpPr>
                <a:spLocks noRot="1" noChangeAspect="1" noMove="1" noResize="1" noEditPoints="1" noAdjustHandles="1" noChangeArrowheads="1" noChangeShapeType="1" noTextEdit="1"/>
              </p:cNvSpPr>
              <p:nvPr/>
            </p:nvSpPr>
            <p:spPr>
              <a:xfrm>
                <a:off x="8310509" y="5525420"/>
                <a:ext cx="533544" cy="307777"/>
              </a:xfrm>
              <a:prstGeom prst="rect">
                <a:avLst/>
              </a:prstGeom>
              <a:blipFill>
                <a:blip r:embed="rId6"/>
                <a:stretch>
                  <a:fillRect/>
                </a:stretch>
              </a:blipFill>
            </p:spPr>
            <p:txBody>
              <a:bodyPr/>
              <a:lstStyle/>
              <a:p>
                <a:r>
                  <a:rPr lang="en-GB">
                    <a:noFill/>
                  </a:rPr>
                  <a:t> </a:t>
                </a:r>
              </a:p>
            </p:txBody>
          </p:sp>
        </mc:Fallback>
      </mc:AlternateContent>
      <p:grpSp>
        <p:nvGrpSpPr>
          <p:cNvPr id="48" name="Group 47">
            <a:extLst>
              <a:ext uri="{FF2B5EF4-FFF2-40B4-BE49-F238E27FC236}">
                <a16:creationId xmlns:a16="http://schemas.microsoft.com/office/drawing/2014/main" id="{A6AF1694-CDC1-2C4D-9726-09896A62575F}"/>
              </a:ext>
            </a:extLst>
          </p:cNvPr>
          <p:cNvGrpSpPr/>
          <p:nvPr/>
        </p:nvGrpSpPr>
        <p:grpSpPr>
          <a:xfrm>
            <a:off x="5543362" y="4919668"/>
            <a:ext cx="6288313" cy="952521"/>
            <a:chOff x="5589344" y="1663629"/>
            <a:chExt cx="6288313" cy="952521"/>
          </a:xfrm>
        </p:grpSpPr>
        <p:cxnSp>
          <p:nvCxnSpPr>
            <p:cNvPr id="49" name="Straight Connector 48">
              <a:extLst>
                <a:ext uri="{FF2B5EF4-FFF2-40B4-BE49-F238E27FC236}">
                  <a16:creationId xmlns:a16="http://schemas.microsoft.com/office/drawing/2014/main" id="{15641FDB-85BE-6A45-9D49-293C8231F398}"/>
                </a:ext>
              </a:extLst>
            </p:cNvPr>
            <p:cNvCxnSpPr>
              <a:cxnSpLocks/>
              <a:stCxn id="60" idx="3"/>
              <a:endCxn id="64"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FD970F-A5B9-AB4D-9AF8-C58A47D99C51}"/>
                </a:ext>
              </a:extLst>
            </p:cNvPr>
            <p:cNvCxnSpPr>
              <a:cxnSpLocks/>
              <a:stCxn id="64" idx="3"/>
              <a:endCxn id="62"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E8004D2-F485-154B-B1A5-C20AF512B308}"/>
                </a:ext>
              </a:extLst>
            </p:cNvPr>
            <p:cNvGrpSpPr/>
            <p:nvPr/>
          </p:nvGrpSpPr>
          <p:grpSpPr>
            <a:xfrm>
              <a:off x="7893400" y="1663629"/>
              <a:ext cx="1631714" cy="867363"/>
              <a:chOff x="3627257" y="4890630"/>
              <a:chExt cx="1631714" cy="867363"/>
            </a:xfrm>
          </p:grpSpPr>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E4B20A4-FB0F-1D4C-85C8-17A298E59C54}"/>
                      </a:ext>
                    </a:extLst>
                  </p:cNvPr>
                  <p:cNvSpPr txBox="1"/>
                  <p:nvPr/>
                </p:nvSpPr>
                <p:spPr>
                  <a:xfrm>
                    <a:off x="3659645" y="5542549"/>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63" name="TextBox 62">
                    <a:extLst>
                      <a:ext uri="{FF2B5EF4-FFF2-40B4-BE49-F238E27FC236}">
                        <a16:creationId xmlns:a16="http://schemas.microsoft.com/office/drawing/2014/main" id="{5E4B20A4-FB0F-1D4C-85C8-17A298E59C54}"/>
                      </a:ext>
                    </a:extLst>
                  </p:cNvPr>
                  <p:cNvSpPr txBox="1">
                    <a:spLocks noRot="1" noChangeAspect="1" noMove="1" noResize="1" noEditPoints="1" noAdjustHandles="1" noChangeArrowheads="1" noChangeShapeType="1" noTextEdit="1"/>
                  </p:cNvSpPr>
                  <p:nvPr/>
                </p:nvSpPr>
                <p:spPr>
                  <a:xfrm>
                    <a:off x="3659645" y="5542549"/>
                    <a:ext cx="227305" cy="215444"/>
                  </a:xfrm>
                  <a:prstGeom prst="rect">
                    <a:avLst/>
                  </a:prstGeom>
                  <a:blipFill>
                    <a:blip r:embed="rId7"/>
                    <a:stretch>
                      <a:fillRect l="-21053"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E42E782-810F-2C41-B2DB-2A97B57C075E}"/>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8"/>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52" name="Group 51">
              <a:extLst>
                <a:ext uri="{FF2B5EF4-FFF2-40B4-BE49-F238E27FC236}">
                  <a16:creationId xmlns:a16="http://schemas.microsoft.com/office/drawing/2014/main" id="{982DCA41-3F8D-064B-A0D9-A76CBEC5919D}"/>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44E2C21-BBE9-0840-9187-050342792BE3}"/>
                      </a:ext>
                    </a:extLst>
                  </p:cNvPr>
                  <p:cNvSpPr txBox="1"/>
                  <p:nvPr/>
                </p:nvSpPr>
                <p:spPr>
                  <a:xfrm>
                    <a:off x="7080819"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61" name="TextBox 60">
                    <a:extLst>
                      <a:ext uri="{FF2B5EF4-FFF2-40B4-BE49-F238E27FC236}">
                        <a16:creationId xmlns:a16="http://schemas.microsoft.com/office/drawing/2014/main" id="{344E2C21-BBE9-0840-9187-050342792BE3}"/>
                      </a:ext>
                    </a:extLst>
                  </p:cNvPr>
                  <p:cNvSpPr txBox="1">
                    <a:spLocks noRot="1" noChangeAspect="1" noMove="1" noResize="1" noEditPoints="1" noAdjustHandles="1" noChangeArrowheads="1" noChangeShapeType="1" noTextEdit="1"/>
                  </p:cNvSpPr>
                  <p:nvPr/>
                </p:nvSpPr>
                <p:spPr>
                  <a:xfrm>
                    <a:off x="7080819" y="5546505"/>
                    <a:ext cx="227305" cy="215444"/>
                  </a:xfrm>
                  <a:prstGeom prst="rect">
                    <a:avLst/>
                  </a:prstGeom>
                  <a:blipFill>
                    <a:blip r:embed="rId9"/>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C169882-6B08-1842-855B-A6B8562032BB}"/>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10"/>
                    <a:stretch>
                      <a:fillRect/>
                    </a:stretch>
                  </a:blipFill>
                  <a:ln>
                    <a:solidFill>
                      <a:srgbClr val="7030A0"/>
                    </a:solidFill>
                  </a:ln>
                </p:spPr>
                <p:txBody>
                  <a:bodyPr/>
                  <a:lstStyle/>
                  <a:p>
                    <a:r>
                      <a:rPr lang="en-GB">
                        <a:noFill/>
                      </a:rPr>
                      <a:t> </a:t>
                    </a:r>
                  </a:p>
                </p:txBody>
              </p:sp>
            </mc:Fallback>
          </mc:AlternateContent>
        </p:grpSp>
        <p:grpSp>
          <p:nvGrpSpPr>
            <p:cNvPr id="53" name="Group 52">
              <a:extLst>
                <a:ext uri="{FF2B5EF4-FFF2-40B4-BE49-F238E27FC236}">
                  <a16:creationId xmlns:a16="http://schemas.microsoft.com/office/drawing/2014/main" id="{B519DDDA-63A9-BF4A-9FDA-6EA13C5FAEC0}"/>
                </a:ext>
              </a:extLst>
            </p:cNvPr>
            <p:cNvGrpSpPr/>
            <p:nvPr/>
          </p:nvGrpSpPr>
          <p:grpSpPr>
            <a:xfrm>
              <a:off x="5589344" y="1663630"/>
              <a:ext cx="1532812" cy="867362"/>
              <a:chOff x="280471" y="4890630"/>
              <a:chExt cx="1532812" cy="867362"/>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8A7D2D7-5203-0A4C-98A6-D58B2939D24B}"/>
                      </a:ext>
                    </a:extLst>
                  </p:cNvPr>
                  <p:cNvSpPr txBox="1"/>
                  <p:nvPr/>
                </p:nvSpPr>
                <p:spPr>
                  <a:xfrm>
                    <a:off x="344846" y="5542548"/>
                    <a:ext cx="47718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oMath>
                      </m:oMathPara>
                    </a14:m>
                    <a:endParaRPr lang="en-GB" sz="1400" dirty="0">
                      <a:solidFill>
                        <a:schemeClr val="accent6"/>
                      </a:solidFill>
                    </a:endParaRPr>
                  </a:p>
                </p:txBody>
              </p:sp>
            </mc:Choice>
            <mc:Fallback xmlns="">
              <p:sp>
                <p:nvSpPr>
                  <p:cNvPr id="59" name="TextBox 58">
                    <a:extLst>
                      <a:ext uri="{FF2B5EF4-FFF2-40B4-BE49-F238E27FC236}">
                        <a16:creationId xmlns:a16="http://schemas.microsoft.com/office/drawing/2014/main" id="{88A7D2D7-5203-0A4C-98A6-D58B2939D24B}"/>
                      </a:ext>
                    </a:extLst>
                  </p:cNvPr>
                  <p:cNvSpPr txBox="1">
                    <a:spLocks noRot="1" noChangeAspect="1" noMove="1" noResize="1" noEditPoints="1" noAdjustHandles="1" noChangeArrowheads="1" noChangeShapeType="1" noTextEdit="1"/>
                  </p:cNvSpPr>
                  <p:nvPr/>
                </p:nvSpPr>
                <p:spPr>
                  <a:xfrm>
                    <a:off x="344846" y="5542548"/>
                    <a:ext cx="477182" cy="215444"/>
                  </a:xfrm>
                  <a:prstGeom prst="rect">
                    <a:avLst/>
                  </a:prstGeom>
                  <a:blipFill>
                    <a:blip r:embed="rId11"/>
                    <a:stretch>
                      <a:fillRect l="-13158"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73674FA-2AB6-4B41-B6F4-BE64D85A790B}"/>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12"/>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AE6F8CF-054E-3B48-B002-96EAEC9D913B}"/>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994D65B-891F-0D44-B95A-5F84B8915ED4}"/>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034DCF3-7B9C-A14B-B0E8-173457ECBC43}"/>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CFEB083-8D1A-324A-8EF8-628B3B881425}"/>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6"/>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EFFEDFB-6E23-1247-8C66-F2AB72BF77B7}"/>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7"/>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BBFD6B81-5C80-F13C-FA51-AFD4421F5048}"/>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F58E80D8-1C5B-8220-61BB-7AD14819D8FE}"/>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D5BB9C1F-6872-ECA7-FC19-5C7ADD9CA121}"/>
              </a:ext>
            </a:extLst>
          </p:cNvPr>
          <p:cNvSpPr>
            <a:spLocks noGrp="1"/>
          </p:cNvSpPr>
          <p:nvPr>
            <p:ph type="sldNum" sz="quarter" idx="11"/>
          </p:nvPr>
        </p:nvSpPr>
        <p:spPr/>
        <p:txBody>
          <a:bodyPr/>
          <a:lstStyle/>
          <a:p>
            <a:fld id="{EB1502E6-D9AE-3544-B6D5-378AAA0B915F}" type="slidenum">
              <a:rPr lang="de-DE" altLang="de-DE" smtClean="0"/>
              <a:pPr/>
              <a:t>53</a:t>
            </a:fld>
            <a:endParaRPr lang="de-DE" altLang="de-DE" dirty="0"/>
          </a:p>
        </p:txBody>
      </p:sp>
    </p:spTree>
    <p:extLst>
      <p:ext uri="{BB962C8B-B14F-4D97-AF65-F5344CB8AC3E}">
        <p14:creationId xmlns:p14="http://schemas.microsoft.com/office/powerpoint/2010/main" val="26430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E3BF-7572-5F4B-8C24-EEBC86F32BBF}"/>
              </a:ext>
            </a:extLst>
          </p:cNvPr>
          <p:cNvSpPr>
            <a:spLocks noGrp="1"/>
          </p:cNvSpPr>
          <p:nvPr>
            <p:ph type="title"/>
          </p:nvPr>
        </p:nvSpPr>
        <p:spPr/>
        <p:txBody>
          <a:bodyPr/>
          <a:lstStyle/>
          <a:p>
            <a:r>
              <a:rPr lang="en-GB" dirty="0"/>
              <a:t>Message Passing: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B70DF1-6F9B-E941-9890-DBC96E56B36E}"/>
                  </a:ext>
                </a:extLst>
              </p:cNvPr>
              <p:cNvSpPr>
                <a:spLocks noGrp="1"/>
              </p:cNvSpPr>
              <p:nvPr>
                <p:ph type="body" sz="quarter" idx="13"/>
              </p:nvPr>
            </p:nvSpPr>
            <p:spPr/>
            <p:txBody>
              <a:bodyPr>
                <a:normAutofit/>
              </a:bodyPr>
              <a:lstStyle/>
              <a:p>
                <a:r>
                  <a:rPr lang="en-GB" dirty="0"/>
                  <a:t>Given an FO jtree </a:t>
                </a:r>
                <a14:m>
                  <m:oMath xmlns:m="http://schemas.openxmlformats.org/officeDocument/2006/math">
                    <m:r>
                      <a:rPr lang="en-GB" i="1" dirty="0" smtClean="0">
                        <a:latin typeface="Cambria Math" panose="02040503050406030204" pitchFamily="18" charset="0"/>
                      </a:rPr>
                      <m:t>𝐽</m:t>
                    </m:r>
                  </m:oMath>
                </a14:m>
                <a:r>
                  <a:rPr lang="en-GB" dirty="0"/>
                  <a:t>, send messages if one of the two conditions is true</a:t>
                </a:r>
              </a:p>
              <a:p>
                <a:pPr marL="801688" lvl="1" indent="-344488">
                  <a:buFont typeface="Zapf Dingbats"/>
                  <a:buChar char="➝"/>
                </a:pPr>
                <a:r>
                  <a:rPr lang="en-GB" dirty="0"/>
                  <a:t>If a node </a:t>
                </a:r>
                <a14:m>
                  <m:oMath xmlns:m="http://schemas.openxmlformats.org/officeDocument/2006/math">
                    <m:r>
                      <a:rPr lang="de-DE" i="1">
                        <a:latin typeface="Cambria Math" panose="02040503050406030204" pitchFamily="18" charset="0"/>
                      </a:rPr>
                      <m:t>𝑖</m:t>
                    </m:r>
                  </m:oMath>
                </a14:m>
                <a:r>
                  <a:rPr lang="en-GB" dirty="0"/>
                  <a:t> has received all messages from neighbours but one, </a:t>
                </a:r>
                <a14:m>
                  <m:oMath xmlns:m="http://schemas.openxmlformats.org/officeDocument/2006/math">
                    <m:r>
                      <a:rPr lang="de-DE" i="1">
                        <a:latin typeface="Cambria Math" panose="02040503050406030204" pitchFamily="18" charset="0"/>
                      </a:rPr>
                      <m:t>𝑗</m:t>
                    </m:r>
                  </m:oMath>
                </a14:m>
                <a:r>
                  <a:rPr lang="en-GB" dirty="0"/>
                  <a:t>, node </a:t>
                </a:r>
                <a14:m>
                  <m:oMath xmlns:m="http://schemas.openxmlformats.org/officeDocument/2006/math">
                    <m:r>
                      <a:rPr lang="de-DE" i="1">
                        <a:latin typeface="Cambria Math" panose="02040503050406030204" pitchFamily="18" charset="0"/>
                      </a:rPr>
                      <m:t>𝑖</m:t>
                    </m:r>
                  </m:oMath>
                </a14:m>
                <a:r>
                  <a:rPr lang="en-GB" dirty="0"/>
                  <a:t> calculates and sends a message to</a:t>
                </a:r>
                <a:r>
                  <a:rPr lang="de-DE" dirty="0"/>
                  <a:t> </a:t>
                </a:r>
                <a14:m>
                  <m:oMath xmlns:m="http://schemas.openxmlformats.org/officeDocument/2006/math">
                    <m:r>
                      <a:rPr lang="de-DE" i="1">
                        <a:latin typeface="Cambria Math" panose="02040503050406030204" pitchFamily="18" charset="0"/>
                      </a:rPr>
                      <m:t>𝑗</m:t>
                    </m:r>
                  </m:oMath>
                </a14:m>
                <a:endParaRPr lang="de-DE" dirty="0"/>
              </a:p>
              <a:p>
                <a:pPr marL="801688" lvl="1" indent="-344488">
                  <a:buFont typeface="Zapf Dingbats"/>
                  <a:buChar char="➝"/>
                </a:pPr>
                <a:r>
                  <a:rPr lang="en-GB" dirty="0"/>
                  <a:t>If a node </a:t>
                </a:r>
                <a14:m>
                  <m:oMath xmlns:m="http://schemas.openxmlformats.org/officeDocument/2006/math">
                    <m:r>
                      <a:rPr lang="de-DE" i="1">
                        <a:latin typeface="Cambria Math" panose="02040503050406030204" pitchFamily="18" charset="0"/>
                      </a:rPr>
                      <m:t>𝑖</m:t>
                    </m:r>
                    <m:r>
                      <a:rPr lang="de-DE" i="1">
                        <a:latin typeface="Cambria Math" panose="02040503050406030204" pitchFamily="18" charset="0"/>
                      </a:rPr>
                      <m:t> </m:t>
                    </m:r>
                  </m:oMath>
                </a14:m>
                <a:r>
                  <a:rPr lang="en-GB" dirty="0"/>
                  <a:t>has received all messages, then it calculates and sends messages to all neighbours </a:t>
                </a:r>
                <a14:m>
                  <m:oMath xmlns:m="http://schemas.openxmlformats.org/officeDocument/2006/math">
                    <m:r>
                      <a:rPr lang="de-DE" i="1">
                        <a:latin typeface="Cambria Math" panose="02040503050406030204" pitchFamily="18" charset="0"/>
                      </a:rPr>
                      <m:t>𝑗</m:t>
                    </m:r>
                  </m:oMath>
                </a14:m>
                <a:r>
                  <a:rPr lang="en-GB" dirty="0"/>
                  <a:t> that have not received a message yet</a:t>
                </a:r>
              </a:p>
              <a:p>
                <a:r>
                  <a:rPr lang="en-GB" dirty="0"/>
                  <a:t>To calculate a message:</a:t>
                </a:r>
              </a:p>
              <a:p>
                <a:pPr lvl="2"/>
                <a:r>
                  <a:rPr lang="en-GB" dirty="0"/>
                  <a:t>Collect necessary information from local model and received messages:</a:t>
                </a:r>
              </a:p>
              <a:p>
                <a:pPr marL="914400" lvl="2"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𝑖𝑗</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m:t>
                          </m:r>
                        </m:sub>
                      </m:sSub>
                      <m:r>
                        <a:rPr lang="de-DE" i="1">
                          <a:latin typeface="Cambria Math" panose="02040503050406030204" pitchFamily="18" charset="0"/>
                          <a:ea typeface="Cambria Math" panose="02040503050406030204" pitchFamily="18" charset="0"/>
                        </a:rPr>
                        <m:t>∪</m:t>
                      </m:r>
                      <m:nary>
                        <m:naryPr>
                          <m:chr m:val="⋃"/>
                          <m:supHide m:val="on"/>
                          <m:ctrlPr>
                            <a:rPr lang="de-DE" i="1">
                              <a:latin typeface="Cambria Math" panose="02040503050406030204" pitchFamily="18" charset="0"/>
                              <a:ea typeface="Cambria Math" panose="02040503050406030204" pitchFamily="18" charset="0"/>
                            </a:rPr>
                          </m:ctrlPr>
                        </m:naryPr>
                        <m:sub>
                          <m:r>
                            <m:rPr>
                              <m:brk m:alnAt="7"/>
                            </m:rPr>
                            <a:rPr lang="de-DE" i="1">
                              <a:latin typeface="Cambria Math" panose="02040503050406030204" pitchFamily="18" charset="0"/>
                              <a:ea typeface="Cambria Math" panose="02040503050406030204" pitchFamily="18" charset="0"/>
                            </a:rPr>
                            <m:t>𝑘</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𝑛𝑏𝑠</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𝑖</m:t>
                              </m:r>
                            </m:e>
                          </m:d>
                          <m:r>
                            <m:rPr>
                              <m:brk m:alnAt="7"/>
                            </m:rP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𝑘</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𝑗</m:t>
                          </m:r>
                        </m:sub>
                        <m:sup/>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𝑚</m:t>
                              </m:r>
                            </m:e>
                            <m:sub>
                              <m:r>
                                <a:rPr lang="de-DE" i="1">
                                  <a:latin typeface="Cambria Math" panose="02040503050406030204" pitchFamily="18" charset="0"/>
                                  <a:ea typeface="Cambria Math" panose="02040503050406030204" pitchFamily="18" charset="0"/>
                                </a:rPr>
                                <m:t>𝑘𝑖</m:t>
                              </m:r>
                            </m:sub>
                          </m:sSub>
                        </m:e>
                      </m:nary>
                    </m:oMath>
                  </m:oMathPara>
                </a14:m>
                <a:endParaRPr lang="en-GB" dirty="0"/>
              </a:p>
              <a:p>
                <a:pPr lvl="2"/>
                <a:r>
                  <a:rPr lang="en-GB" dirty="0"/>
                  <a:t>Call </a:t>
                </a:r>
                <a14:m>
                  <m:oMath xmlns:m="http://schemas.openxmlformats.org/officeDocument/2006/math">
                    <m:r>
                      <m:rPr>
                        <m:nor/>
                      </m:rPr>
                      <a:rPr lang="de-DE" b="0" i="0" dirty="0" smtClean="0">
                        <a:latin typeface="Cambria Math" panose="02040503050406030204" pitchFamily="18" charset="0"/>
                      </a:rPr>
                      <m:t>LVE</m:t>
                    </m:r>
                    <m:r>
                      <m:rPr>
                        <m:nor/>
                      </m:rPr>
                      <a:rPr lang="de-DE" b="0" i="0" dirty="0" smtClean="0">
                        <a:latin typeface="Cambria Math" panose="02040503050406030204" pitchFamily="18" charset="0"/>
                      </a:rPr>
                      <m:t>−</m:t>
                    </m:r>
                    <m:r>
                      <m:rPr>
                        <m:nor/>
                      </m:rPr>
                      <a:rPr lang="de-DE" b="0" i="0" dirty="0" smtClean="0">
                        <a:latin typeface="Cambria Math" panose="02040503050406030204" pitchFamily="18" charset="0"/>
                      </a:rPr>
                      <m:t>MSG</m:t>
                    </m:r>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𝐺</m:t>
                            </m:r>
                          </m:e>
                          <m:sub>
                            <m:r>
                              <a:rPr lang="de-DE" i="1" dirty="0">
                                <a:latin typeface="Cambria Math" panose="02040503050406030204" pitchFamily="18" charset="0"/>
                              </a:rPr>
                              <m:t>𝑖𝑗</m:t>
                            </m:r>
                          </m:sub>
                        </m:sSub>
                        <m:r>
                          <a:rPr lang="de-DE" i="1" dirty="0">
                            <a:latin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𝑺</m:t>
                            </m:r>
                          </m:e>
                          <m:sub>
                            <m:r>
                              <a:rPr lang="de-DE" i="1">
                                <a:latin typeface="Cambria Math" panose="02040503050406030204" pitchFamily="18" charset="0"/>
                                <a:ea typeface="Cambria Math" panose="02040503050406030204" pitchFamily="18" charset="0"/>
                              </a:rPr>
                              <m:t>𝑖𝑗</m:t>
                            </m:r>
                          </m:sub>
                        </m:sSub>
                      </m:e>
                    </m:d>
                  </m:oMath>
                </a14:m>
                <a:endParaRPr lang="en-GB" dirty="0"/>
              </a:p>
              <a:p>
                <a:pPr lvl="2"/>
                <a:endParaRPr lang="en-GB" dirty="0"/>
              </a:p>
              <a:p>
                <a:pPr lvl="2"/>
                <a:endParaRPr lang="en-GB" dirty="0"/>
              </a:p>
            </p:txBody>
          </p:sp>
        </mc:Choice>
        <mc:Fallback xmlns="">
          <p:sp>
            <p:nvSpPr>
              <p:cNvPr id="3" name="Content Placeholder 2">
                <a:extLst>
                  <a:ext uri="{FF2B5EF4-FFF2-40B4-BE49-F238E27FC236}">
                    <a16:creationId xmlns:a16="http://schemas.microsoft.com/office/drawing/2014/main" id="{59B70DF1-6F9B-E941-9890-DBC96E56B36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r="-1029" b="-23204"/>
                </a:stretch>
              </a:blipFill>
            </p:spPr>
            <p:txBody>
              <a:bodyPr/>
              <a:lstStyle/>
              <a:p>
                <a:r>
                  <a:rPr lang="en-DE">
                    <a:noFill/>
                  </a:rPr>
                  <a:t> </a:t>
                </a:r>
              </a:p>
            </p:txBody>
          </p:sp>
        </mc:Fallback>
      </mc:AlternateContent>
      <p:sp>
        <p:nvSpPr>
          <p:cNvPr id="5" name="Rectangle 4">
            <a:extLst>
              <a:ext uri="{FF2B5EF4-FFF2-40B4-BE49-F238E27FC236}">
                <a16:creationId xmlns:a16="http://schemas.microsoft.com/office/drawing/2014/main" id="{D42ACA22-65C1-1745-A937-E5DBD64820C2}"/>
              </a:ext>
            </a:extLst>
          </p:cNvPr>
          <p:cNvSpPr/>
          <p:nvPr/>
        </p:nvSpPr>
        <p:spPr>
          <a:xfrm>
            <a:off x="359625" y="1332546"/>
            <a:ext cx="11472049" cy="4472718"/>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C376024-C062-EB46-A352-D53CBC230BA1}"/>
              </a:ext>
            </a:extLst>
          </p:cNvPr>
          <p:cNvSpPr/>
          <p:nvPr/>
        </p:nvSpPr>
        <p:spPr>
          <a:xfrm>
            <a:off x="9768409" y="5517350"/>
            <a:ext cx="2063266"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Message Passing</a:t>
            </a:r>
          </a:p>
        </p:txBody>
      </p:sp>
      <p:sp>
        <p:nvSpPr>
          <p:cNvPr id="4" name="Date Placeholder 3">
            <a:extLst>
              <a:ext uri="{FF2B5EF4-FFF2-40B4-BE49-F238E27FC236}">
                <a16:creationId xmlns:a16="http://schemas.microsoft.com/office/drawing/2014/main" id="{2E46E962-4743-D558-FE1C-30AEFDC1D286}"/>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7" name="Footer Placeholder 6">
            <a:extLst>
              <a:ext uri="{FF2B5EF4-FFF2-40B4-BE49-F238E27FC236}">
                <a16:creationId xmlns:a16="http://schemas.microsoft.com/office/drawing/2014/main" id="{BDE86B9B-E0B7-E03C-52E0-C99F05F01CC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8" name="Slide Number Placeholder 7">
            <a:extLst>
              <a:ext uri="{FF2B5EF4-FFF2-40B4-BE49-F238E27FC236}">
                <a16:creationId xmlns:a16="http://schemas.microsoft.com/office/drawing/2014/main" id="{3898DE06-DFDE-3AC1-6A55-29602802F307}"/>
              </a:ext>
            </a:extLst>
          </p:cNvPr>
          <p:cNvSpPr>
            <a:spLocks noGrp="1"/>
          </p:cNvSpPr>
          <p:nvPr>
            <p:ph type="sldNum" sz="quarter" idx="11"/>
          </p:nvPr>
        </p:nvSpPr>
        <p:spPr/>
        <p:txBody>
          <a:bodyPr/>
          <a:lstStyle/>
          <a:p>
            <a:fld id="{EB1502E6-D9AE-3544-B6D5-378AAA0B915F}" type="slidenum">
              <a:rPr lang="de-DE" altLang="de-DE" smtClean="0"/>
              <a:pPr/>
              <a:t>54</a:t>
            </a:fld>
            <a:endParaRPr lang="de-DE" altLang="de-DE" dirty="0"/>
          </a:p>
        </p:txBody>
      </p:sp>
    </p:spTree>
    <p:extLst>
      <p:ext uri="{BB962C8B-B14F-4D97-AF65-F5344CB8AC3E}">
        <p14:creationId xmlns:p14="http://schemas.microsoft.com/office/powerpoint/2010/main" val="3403773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04CD-5C1D-2847-BA8B-356A566CCF44}"/>
              </a:ext>
            </a:extLst>
          </p:cNvPr>
          <p:cNvSpPr>
            <a:spLocks noGrp="1"/>
          </p:cNvSpPr>
          <p:nvPr>
            <p:ph type="title"/>
          </p:nvPr>
        </p:nvSpPr>
        <p:spPr/>
        <p:txBody>
          <a:bodyPr/>
          <a:lstStyle/>
          <a:p>
            <a:r>
              <a:rPr lang="en-GB" dirty="0"/>
              <a:t>Query Answering in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FBBDDC-F8DA-1941-9402-F97CD168A49A}"/>
                  </a:ext>
                </a:extLst>
              </p:cNvPr>
              <p:cNvSpPr>
                <a:spLocks noGrp="1"/>
              </p:cNvSpPr>
              <p:nvPr>
                <p:ph type="body" sz="quarter" idx="13"/>
              </p:nvPr>
            </p:nvSpPr>
            <p:spPr>
              <a:xfrm>
                <a:off x="479376" y="1332843"/>
                <a:ext cx="11087099" cy="4584266"/>
              </a:xfrm>
            </p:spPr>
            <p:txBody>
              <a:bodyPr>
                <a:normAutofit lnSpcReduction="10000"/>
              </a:bodyPr>
              <a:lstStyle/>
              <a:p>
                <a:r>
                  <a:rPr lang="en-GB" dirty="0"/>
                  <a:t>Idea</a:t>
                </a:r>
              </a:p>
              <a:p>
                <a:pPr lvl="1"/>
                <a:r>
                  <a:rPr lang="en-GB" dirty="0"/>
                  <a:t>Pick parcluster in which query terms occur</a:t>
                </a:r>
              </a:p>
              <a:p>
                <a:pPr lvl="1"/>
                <a:r>
                  <a:rPr lang="en-GB" dirty="0"/>
                  <a:t>Use local model and outside messages as input model for LVE</a:t>
                </a:r>
              </a:p>
              <a:p>
                <a:pPr lvl="1"/>
                <a:r>
                  <a:rPr lang="en-GB" dirty="0"/>
                  <a:t>E.g., for </a:t>
                </a:r>
                <a14:m>
                  <m:oMath xmlns:m="http://schemas.openxmlformats.org/officeDocument/2006/math">
                    <m:r>
                      <a:rPr lang="en-GB" i="1" dirty="0">
                        <a:latin typeface="Cambria Math" panose="02040503050406030204" pitchFamily="18" charset="0"/>
                      </a:rPr>
                      <m:t>𝑃</m:t>
                    </m:r>
                    <m:d>
                      <m:dPr>
                        <m:ctrlPr>
                          <a:rPr lang="de-DE" i="1" dirty="0">
                            <a:latin typeface="Cambria Math" panose="02040503050406030204" pitchFamily="18" charset="0"/>
                          </a:rPr>
                        </m:ctrlPr>
                      </m:dPr>
                      <m:e>
                        <m:r>
                          <a:rPr lang="de-DE" i="1" dirty="0">
                            <a:latin typeface="Cambria Math" panose="02040503050406030204" pitchFamily="18" charset="0"/>
                          </a:rPr>
                          <m:t>𝐸𝑝𝑖𝑑</m:t>
                        </m:r>
                      </m:e>
                    </m:d>
                  </m:oMath>
                </a14:m>
                <a:endParaRPr lang="de-DE" dirty="0"/>
              </a:p>
              <a:p>
                <a:pPr lvl="2"/>
                <a:r>
                  <a:rPr lang="en-GB" dirty="0"/>
                  <a:t>All parclusters contain </a:t>
                </a:r>
                <a14:m>
                  <m:oMath xmlns:m="http://schemas.openxmlformats.org/officeDocument/2006/math">
                    <m:r>
                      <a:rPr lang="en-GB" i="1" dirty="0">
                        <a:latin typeface="Cambria Math" panose="02040503050406030204" pitchFamily="18" charset="0"/>
                      </a:rPr>
                      <m:t>𝐸𝑝𝑖𝑑</m:t>
                    </m:r>
                  </m:oMath>
                </a14:m>
                <a:r>
                  <a:rPr lang="en-GB" dirty="0"/>
                  <a:t>, choose one at random, e.g.,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2</m:t>
                        </m:r>
                      </m:sub>
                    </m:sSub>
                  </m:oMath>
                </a14:m>
                <a:endParaRPr lang="en-GB" dirty="0"/>
              </a:p>
              <a:p>
                <a:pPr lvl="2"/>
                <a:r>
                  <a:rPr lang="en-GB" dirty="0"/>
                  <a:t>Collect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𝐺</m:t>
                        </m:r>
                      </m:e>
                      <m:sub>
                        <m:r>
                          <a:rPr lang="de-DE" i="1" dirty="0">
                            <a:latin typeface="Cambria Math" panose="02040503050406030204" pitchFamily="18" charset="0"/>
                          </a:rPr>
                          <m:t>𝐸𝑝𝑖𝑑</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e>
                    </m:d>
                    <m:r>
                      <a:rPr lang="de-DE" i="1" dirty="0">
                        <a:latin typeface="Cambria Math" panose="02040503050406030204" pitchFamily="18" charset="0"/>
                        <a:ea typeface="Cambria Math" panose="02040503050406030204" pitchFamily="18" charset="0"/>
                      </a:rPr>
                      <m:t>∪</m:t>
                    </m:r>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𝑚</m:t>
                        </m:r>
                      </m:e>
                      <m:sub>
                        <m:r>
                          <a:rPr lang="de-DE" i="1" dirty="0">
                            <a:latin typeface="Cambria Math" panose="02040503050406030204" pitchFamily="18" charset="0"/>
                            <a:ea typeface="Cambria Math" panose="02040503050406030204" pitchFamily="18" charset="0"/>
                          </a:rPr>
                          <m:t>12</m:t>
                        </m:r>
                      </m:sub>
                    </m:sSub>
                    <m:r>
                      <a:rPr lang="de-DE" i="1" dirty="0">
                        <a:latin typeface="Cambria Math" panose="02040503050406030204" pitchFamily="18" charset="0"/>
                        <a:ea typeface="Cambria Math" panose="02040503050406030204" pitchFamily="18" charset="0"/>
                      </a:rPr>
                      <m:t>∪</m:t>
                    </m:r>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𝑚</m:t>
                        </m:r>
                      </m:e>
                      <m:sub>
                        <m:r>
                          <a:rPr lang="de-DE" i="1" dirty="0">
                            <a:latin typeface="Cambria Math" panose="02040503050406030204" pitchFamily="18" charset="0"/>
                            <a:ea typeface="Cambria Math" panose="02040503050406030204" pitchFamily="18" charset="0"/>
                          </a:rPr>
                          <m:t>32</m:t>
                        </m:r>
                      </m:sub>
                    </m:sSub>
                    <m:r>
                      <a:rPr lang="de-DE" dirty="0">
                        <a:latin typeface="Cambria Math" panose="02040503050406030204" pitchFamily="18" charset="0"/>
                        <a:ea typeface="Cambria Math" panose="02040503050406030204" pitchFamily="18" charset="0"/>
                      </a:rPr>
                      <m:t>=</m:t>
                    </m:r>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𝑔</m:t>
                            </m:r>
                          </m:e>
                          <m:sub>
                            <m:r>
                              <a:rPr lang="de-DE" i="1" dirty="0">
                                <a:latin typeface="Cambria Math" panose="02040503050406030204" pitchFamily="18" charset="0"/>
                                <a:ea typeface="Cambria Math" panose="02040503050406030204" pitchFamily="18" charset="0"/>
                              </a:rPr>
                              <m:t>2</m:t>
                            </m:r>
                          </m:sub>
                        </m:sSub>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r>
                              <a:rPr lang="de-DE" i="1" dirty="0">
                                <a:latin typeface="Cambria Math" panose="02040503050406030204" pitchFamily="18" charset="0"/>
                                <a:ea typeface="Cambria Math" panose="02040503050406030204" pitchFamily="18" charset="0"/>
                              </a:rPr>
                              <m:t>𝑔</m:t>
                            </m:r>
                          </m:e>
                          <m:sub>
                            <m:r>
                              <a:rPr lang="de-DE" i="1" dirty="0">
                                <a:latin typeface="Cambria Math" panose="02040503050406030204" pitchFamily="18" charset="0"/>
                                <a:ea typeface="Cambria Math" panose="02040503050406030204" pitchFamily="18" charset="0"/>
                              </a:rPr>
                              <m:t>1</m:t>
                            </m:r>
                          </m:sub>
                          <m:sup>
                            <m:r>
                              <a:rPr lang="de-DE" i="1" dirty="0">
                                <a:latin typeface="Cambria Math" panose="02040503050406030204" pitchFamily="18" charset="0"/>
                                <a:ea typeface="Cambria Math" panose="02040503050406030204" pitchFamily="18" charset="0"/>
                              </a:rPr>
                              <m:t>′</m:t>
                            </m:r>
                          </m:sup>
                        </m:sSubSup>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r>
                              <a:rPr lang="de-DE" i="1" dirty="0">
                                <a:latin typeface="Cambria Math" panose="02040503050406030204" pitchFamily="18" charset="0"/>
                                <a:ea typeface="Cambria Math" panose="02040503050406030204" pitchFamily="18" charset="0"/>
                              </a:rPr>
                              <m:t>𝑔</m:t>
                            </m:r>
                          </m:e>
                          <m:sub>
                            <m:r>
                              <a:rPr lang="de-DE" i="1" dirty="0">
                                <a:latin typeface="Cambria Math" panose="02040503050406030204" pitchFamily="18" charset="0"/>
                                <a:ea typeface="Cambria Math" panose="02040503050406030204" pitchFamily="18" charset="0"/>
                              </a:rPr>
                              <m:t>3</m:t>
                            </m:r>
                          </m:sub>
                          <m:sup>
                            <m:r>
                              <a:rPr lang="de-DE" i="1" dirty="0">
                                <a:latin typeface="Cambria Math" panose="02040503050406030204" pitchFamily="18" charset="0"/>
                                <a:ea typeface="Cambria Math" panose="02040503050406030204" pitchFamily="18" charset="0"/>
                              </a:rPr>
                              <m:t>′</m:t>
                            </m:r>
                          </m:sup>
                        </m:sSubSup>
                      </m:e>
                    </m:d>
                  </m:oMath>
                </a14:m>
                <a:r>
                  <a:rPr lang="en-GB" dirty="0"/>
                  <a:t> (depicted right)</a:t>
                </a:r>
              </a:p>
              <a:p>
                <a:pPr lvl="2"/>
                <a:r>
                  <a:rPr lang="en-GB" dirty="0"/>
                  <a:t>Call </a:t>
                </a:r>
                <a14:m>
                  <m:oMath xmlns:m="http://schemas.openxmlformats.org/officeDocument/2006/math">
                    <m:r>
                      <m:rPr>
                        <m:nor/>
                      </m:rPr>
                      <a:rPr lang="en-GB" dirty="0">
                        <a:latin typeface="Cambria Math" panose="02040503050406030204" pitchFamily="18" charset="0"/>
                      </a:rPr>
                      <m:t>LVE</m:t>
                    </m:r>
                    <m:d>
                      <m:dPr>
                        <m:ctrlPr>
                          <a:rPr lang="de-DE" i="1" dirty="0">
                            <a:latin typeface="Cambria Math" panose="02040503050406030204" pitchFamily="18" charset="0"/>
                          </a:rPr>
                        </m:ctrlPr>
                      </m:d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𝑔</m:t>
                                </m:r>
                              </m:e>
                              <m:sub>
                                <m:r>
                                  <a:rPr lang="de-DE" i="1" dirty="0">
                                    <a:latin typeface="Cambria Math" panose="02040503050406030204" pitchFamily="18" charset="0"/>
                                    <a:ea typeface="Cambria Math" panose="02040503050406030204" pitchFamily="18" charset="0"/>
                                  </a:rPr>
                                  <m:t>2</m:t>
                                </m:r>
                              </m:sub>
                            </m:sSub>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r>
                                  <a:rPr lang="de-DE" i="1" dirty="0">
                                    <a:latin typeface="Cambria Math" panose="02040503050406030204" pitchFamily="18" charset="0"/>
                                    <a:ea typeface="Cambria Math" panose="02040503050406030204" pitchFamily="18" charset="0"/>
                                  </a:rPr>
                                  <m:t>𝑔</m:t>
                                </m:r>
                              </m:e>
                              <m:sub>
                                <m:r>
                                  <a:rPr lang="de-DE" i="1" dirty="0">
                                    <a:latin typeface="Cambria Math" panose="02040503050406030204" pitchFamily="18" charset="0"/>
                                    <a:ea typeface="Cambria Math" panose="02040503050406030204" pitchFamily="18" charset="0"/>
                                  </a:rPr>
                                  <m:t>1</m:t>
                                </m:r>
                              </m:sub>
                              <m:sup>
                                <m:r>
                                  <a:rPr lang="de-DE" i="1" dirty="0">
                                    <a:latin typeface="Cambria Math" panose="02040503050406030204" pitchFamily="18" charset="0"/>
                                    <a:ea typeface="Cambria Math" panose="02040503050406030204" pitchFamily="18" charset="0"/>
                                  </a:rPr>
                                  <m:t>′</m:t>
                                </m:r>
                              </m:sup>
                            </m:sSubSup>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r>
                                  <a:rPr lang="de-DE" i="1" dirty="0">
                                    <a:latin typeface="Cambria Math" panose="02040503050406030204" pitchFamily="18" charset="0"/>
                                    <a:ea typeface="Cambria Math" panose="02040503050406030204" pitchFamily="18" charset="0"/>
                                  </a:rPr>
                                  <m:t>𝑔</m:t>
                                </m:r>
                              </m:e>
                              <m:sub>
                                <m:r>
                                  <a:rPr lang="de-DE" i="1" dirty="0">
                                    <a:latin typeface="Cambria Math" panose="02040503050406030204" pitchFamily="18" charset="0"/>
                                    <a:ea typeface="Cambria Math" panose="02040503050406030204" pitchFamily="18" charset="0"/>
                                  </a:rPr>
                                  <m:t>3</m:t>
                                </m:r>
                              </m:sub>
                              <m:sup>
                                <m:r>
                                  <a:rPr lang="de-DE" i="1" dirty="0">
                                    <a:latin typeface="Cambria Math" panose="02040503050406030204" pitchFamily="18" charset="0"/>
                                    <a:ea typeface="Cambria Math" panose="02040503050406030204" pitchFamily="18" charset="0"/>
                                  </a:rPr>
                                  <m:t>′</m:t>
                                </m:r>
                              </m:sup>
                            </m:sSubSup>
                          </m:e>
                        </m:d>
                        <m:r>
                          <a:rPr lang="de-DE" i="1" dirty="0">
                            <a:latin typeface="Cambria Math" panose="02040503050406030204" pitchFamily="18" charset="0"/>
                          </a:rPr>
                          <m:t>,</m:t>
                        </m:r>
                        <m:r>
                          <a:rPr lang="de-DE" i="1" dirty="0">
                            <a:latin typeface="Cambria Math" panose="02040503050406030204" pitchFamily="18" charset="0"/>
                          </a:rPr>
                          <m:t>𝐸𝑝𝑖𝑑</m:t>
                        </m:r>
                        <m:r>
                          <a:rPr lang="de-DE" i="1" dirty="0">
                            <a:latin typeface="Cambria Math" panose="02040503050406030204" pitchFamily="18" charset="0"/>
                          </a:rPr>
                          <m:t>,∅</m:t>
                        </m:r>
                      </m:e>
                    </m:d>
                  </m:oMath>
                </a14:m>
                <a:r>
                  <a:rPr lang="en-GB" dirty="0"/>
                  <a:t>, yielding a parfactor </a:t>
                </a:r>
                <a14:m>
                  <m:oMath xmlns:m="http://schemas.openxmlformats.org/officeDocument/2006/math">
                    <m:r>
                      <a:rPr lang="en-GB" i="1" dirty="0">
                        <a:latin typeface="Cambria Math" panose="02040503050406030204" pitchFamily="18" charset="0"/>
                      </a:rPr>
                      <m:t>𝑔</m:t>
                    </m:r>
                  </m:oMath>
                </a14:m>
                <a:r>
                  <a:rPr lang="en-GB" dirty="0"/>
                  <a:t> containing the probability distribution over </a:t>
                </a:r>
                <a14:m>
                  <m:oMath xmlns:m="http://schemas.openxmlformats.org/officeDocument/2006/math">
                    <m:r>
                      <a:rPr lang="de-DE" i="1" dirty="0">
                        <a:latin typeface="Cambria Math" panose="02040503050406030204" pitchFamily="18" charset="0"/>
                      </a:rPr>
                      <m:t>𝐸𝑝𝑖𝑑</m:t>
                    </m:r>
                  </m:oMath>
                </a14:m>
                <a:endParaRPr lang="en-GB" dirty="0"/>
              </a:p>
              <a:p>
                <a:r>
                  <a:rPr lang="en-GB" dirty="0">
                    <a:solidFill>
                      <a:srgbClr val="FFC000"/>
                    </a:solidFill>
                  </a:rPr>
                  <a:t>What if query terms occur outside of one parcluster?</a:t>
                </a:r>
              </a:p>
              <a:p>
                <a:pPr lvl="1"/>
                <a:r>
                  <a:rPr lang="en-GB" dirty="0"/>
                  <a:t>E.g., </a:t>
                </a:r>
                <a:br>
                  <a:rPr lang="en-GB" dirty="0"/>
                </a:br>
                <a:r>
                  <a:rPr lang="en-GB" dirty="0"/>
                  <a:t> </a:t>
                </a:r>
                <a14:m>
                  <m:oMath xmlns:m="http://schemas.openxmlformats.org/officeDocument/2006/math">
                    <m:r>
                      <a:rPr lang="en-GB" i="1" dirty="0">
                        <a:latin typeface="Cambria Math" panose="02040503050406030204" pitchFamily="18" charset="0"/>
                      </a:rPr>
                      <m:t>𝑃</m:t>
                    </m:r>
                    <m:d>
                      <m:dPr>
                        <m:ctrlPr>
                          <a:rPr lang="de-DE" i="1" dirty="0">
                            <a:latin typeface="Cambria Math" panose="02040503050406030204" pitchFamily="18" charset="0"/>
                          </a:rPr>
                        </m:ctrlPr>
                      </m:dPr>
                      <m:e>
                        <m:r>
                          <a:rPr lang="de-DE" i="1" dirty="0" smtClean="0">
                            <a:latin typeface="Cambria Math" panose="02040503050406030204" pitchFamily="18" charset="0"/>
                          </a:rPr>
                          <m:t>𝑇𝑟𝑎𝑣𝑒𝑙</m:t>
                        </m:r>
                        <m:d>
                          <m:dPr>
                            <m:ctrlPr>
                              <a:rPr lang="de-DE" i="1" dirty="0">
                                <a:latin typeface="Cambria Math" panose="02040503050406030204" pitchFamily="18" charset="0"/>
                              </a:rPr>
                            </m:ctrlPr>
                          </m:dPr>
                          <m:e>
                            <m:r>
                              <a:rPr lang="de-DE" i="1" dirty="0">
                                <a:latin typeface="Cambria Math" panose="02040503050406030204" pitchFamily="18" charset="0"/>
                              </a:rPr>
                              <m:t>𝑒𝑣𝑒</m:t>
                            </m:r>
                          </m:e>
                        </m:d>
                        <m:r>
                          <a:rPr lang="de-DE" i="1" dirty="0">
                            <a:latin typeface="Cambria Math" panose="02040503050406030204" pitchFamily="18" charset="0"/>
                          </a:rPr>
                          <m:t>,</m:t>
                        </m:r>
                        <m:r>
                          <a:rPr lang="de-DE" b="0" i="1" dirty="0" smtClean="0">
                            <a:latin typeface="Cambria Math" panose="02040503050406030204" pitchFamily="18" charset="0"/>
                          </a:rPr>
                          <m:t>𝑇𝑟𝑒𝑎𝑡</m:t>
                        </m:r>
                        <m:d>
                          <m:dPr>
                            <m:ctrlPr>
                              <a:rPr lang="de-DE" i="1" dirty="0">
                                <a:latin typeface="Cambria Math" panose="02040503050406030204" pitchFamily="18" charset="0"/>
                              </a:rPr>
                            </m:ctrlPr>
                          </m:dPr>
                          <m:e>
                            <m:r>
                              <a:rPr lang="de-DE" i="1" dirty="0">
                                <a:latin typeface="Cambria Math" panose="02040503050406030204" pitchFamily="18" charset="0"/>
                              </a:rPr>
                              <m:t>𝑒𝑣𝑒</m:t>
                            </m:r>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𝑚</m:t>
                                </m:r>
                              </m:e>
                              <m:sub>
                                <m:r>
                                  <a:rPr lang="de-DE" b="0" i="1" dirty="0" smtClean="0">
                                    <a:latin typeface="Cambria Math" panose="02040503050406030204" pitchFamily="18" charset="0"/>
                                  </a:rPr>
                                  <m:t>1</m:t>
                                </m:r>
                              </m:sub>
                            </m:sSub>
                          </m:e>
                        </m:d>
                      </m:e>
                    </m:d>
                  </m:oMath>
                </a14:m>
                <a:endParaRPr lang="en-GB" dirty="0">
                  <a:solidFill>
                    <a:srgbClr val="FFC000"/>
                  </a:solidFill>
                </a:endParaRPr>
              </a:p>
            </p:txBody>
          </p:sp>
        </mc:Choice>
        <mc:Fallback xmlns="">
          <p:sp>
            <p:nvSpPr>
              <p:cNvPr id="3" name="Content Placeholder 2">
                <a:extLst>
                  <a:ext uri="{FF2B5EF4-FFF2-40B4-BE49-F238E27FC236}">
                    <a16:creationId xmlns:a16="http://schemas.microsoft.com/office/drawing/2014/main" id="{D7FBBDDC-F8DA-1941-9402-F97CD168A49A}"/>
                  </a:ext>
                </a:extLst>
              </p:cNvPr>
              <p:cNvSpPr>
                <a:spLocks noGrp="1" noRot="1" noChangeAspect="1" noMove="1" noResize="1" noEditPoints="1" noAdjustHandles="1" noChangeArrowheads="1" noChangeShapeType="1" noTextEdit="1"/>
              </p:cNvSpPr>
              <p:nvPr>
                <p:ph type="body" sz="quarter" idx="13"/>
              </p:nvPr>
            </p:nvSpPr>
            <p:spPr>
              <a:xfrm>
                <a:off x="479376" y="1332843"/>
                <a:ext cx="11087099" cy="4584266"/>
              </a:xfrm>
              <a:blipFill>
                <a:blip r:embed="rId2"/>
                <a:stretch>
                  <a:fillRect l="-1831" t="-3039"/>
                </a:stretch>
              </a:blipFill>
            </p:spPr>
            <p:txBody>
              <a:bodyPr/>
              <a:lstStyle/>
              <a:p>
                <a:r>
                  <a:rPr lang="en-DE">
                    <a:noFill/>
                  </a:rPr>
                  <a:t> </a:t>
                </a:r>
              </a:p>
            </p:txBody>
          </p:sp>
        </mc:Fallback>
      </mc:AlternateContent>
      <p:grpSp>
        <p:nvGrpSpPr>
          <p:cNvPr id="17" name="Group 16">
            <a:extLst>
              <a:ext uri="{FF2B5EF4-FFF2-40B4-BE49-F238E27FC236}">
                <a16:creationId xmlns:a16="http://schemas.microsoft.com/office/drawing/2014/main" id="{F486C456-1FCD-CB41-A827-C4E103C904B6}"/>
              </a:ext>
            </a:extLst>
          </p:cNvPr>
          <p:cNvGrpSpPr/>
          <p:nvPr/>
        </p:nvGrpSpPr>
        <p:grpSpPr>
          <a:xfrm>
            <a:off x="5543362" y="4919668"/>
            <a:ext cx="6288313" cy="952521"/>
            <a:chOff x="5589344" y="1663629"/>
            <a:chExt cx="6288313" cy="952521"/>
          </a:xfrm>
        </p:grpSpPr>
        <p:cxnSp>
          <p:nvCxnSpPr>
            <p:cNvPr id="18" name="Straight Connector 17">
              <a:extLst>
                <a:ext uri="{FF2B5EF4-FFF2-40B4-BE49-F238E27FC236}">
                  <a16:creationId xmlns:a16="http://schemas.microsoft.com/office/drawing/2014/main" id="{6AA64D7D-BDDA-CD4C-9AE4-DF81121385E3}"/>
                </a:ext>
              </a:extLst>
            </p:cNvPr>
            <p:cNvCxnSpPr>
              <a:cxnSpLocks/>
              <a:stCxn id="29" idx="3"/>
              <a:endCxn id="33"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088007-0D55-F644-9DA8-AF4B73D948F8}"/>
                </a:ext>
              </a:extLst>
            </p:cNvPr>
            <p:cNvCxnSpPr>
              <a:cxnSpLocks/>
              <a:stCxn id="33" idx="3"/>
              <a:endCxn id="31"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35CBD35-6756-EC4B-BD39-A0C8B1FFA03C}"/>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DC14266-AABD-FF4B-B4F9-7FC4C4B4CE59}"/>
                      </a:ext>
                    </a:extLst>
                  </p:cNvPr>
                  <p:cNvSpPr txBox="1"/>
                  <p:nvPr/>
                </p:nvSpPr>
                <p:spPr>
                  <a:xfrm>
                    <a:off x="3955929" y="5546505"/>
                    <a:ext cx="974369"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r>
                            <a:rPr lang="de-DE" sz="1400" b="0" i="1" smtClean="0">
                              <a:solidFill>
                                <a:schemeClr val="tx1">
                                  <a:lumMod val="60000"/>
                                  <a:lumOff val="40000"/>
                                </a:schemeClr>
                              </a:solidFill>
                              <a:latin typeface="Cambria Math" panose="02040503050406030204" pitchFamily="18" charset="0"/>
                            </a:rPr>
                            <m:t>,</m:t>
                          </m:r>
                          <m:sSub>
                            <m:sSubPr>
                              <m:ctrlPr>
                                <a:rPr lang="de-DE" sz="1400" i="1">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r>
                            <a:rPr lang="de-DE" sz="1400" b="0" i="1" smtClean="0">
                              <a:solidFill>
                                <a:schemeClr val="tx1">
                                  <a:lumMod val="60000"/>
                                  <a:lumOff val="40000"/>
                                </a:schemeClr>
                              </a:solidFill>
                              <a:latin typeface="Cambria Math" panose="02040503050406030204" pitchFamily="18" charset="0"/>
                            </a:rPr>
                            <m:t>,</m:t>
                          </m:r>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32" name="TextBox 31">
                    <a:extLst>
                      <a:ext uri="{FF2B5EF4-FFF2-40B4-BE49-F238E27FC236}">
                        <a16:creationId xmlns:a16="http://schemas.microsoft.com/office/drawing/2014/main" id="{8DC14266-AABD-FF4B-B4F9-7FC4C4B4CE59}"/>
                      </a:ext>
                    </a:extLst>
                  </p:cNvPr>
                  <p:cNvSpPr txBox="1">
                    <a:spLocks noRot="1" noChangeAspect="1" noMove="1" noResize="1" noEditPoints="1" noAdjustHandles="1" noChangeArrowheads="1" noChangeShapeType="1" noTextEdit="1"/>
                  </p:cNvSpPr>
                  <p:nvPr/>
                </p:nvSpPr>
                <p:spPr>
                  <a:xfrm>
                    <a:off x="3955929" y="5546505"/>
                    <a:ext cx="974369" cy="215444"/>
                  </a:xfrm>
                  <a:prstGeom prst="rect">
                    <a:avLst/>
                  </a:prstGeom>
                  <a:blipFill>
                    <a:blip r:embed="rId3"/>
                    <a:stretch>
                      <a:fillRect l="-6410"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D596A29-540F-D54D-BFCC-1D1D87098F1A}"/>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21" name="Group 20">
              <a:extLst>
                <a:ext uri="{FF2B5EF4-FFF2-40B4-BE49-F238E27FC236}">
                  <a16:creationId xmlns:a16="http://schemas.microsoft.com/office/drawing/2014/main" id="{06317274-DC31-1E48-A4DB-C98A35062B8F}"/>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D47ABF5-F269-EE4D-ADA8-99B9F96B2E6A}"/>
                      </a:ext>
                    </a:extLst>
                  </p:cNvPr>
                  <p:cNvSpPr txBox="1"/>
                  <p:nvPr/>
                </p:nvSpPr>
                <p:spPr>
                  <a:xfrm>
                    <a:off x="7557065" y="5546505"/>
                    <a:ext cx="60292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r>
                            <a:rPr lang="de-DE" sz="1400" b="0" i="1" smtClean="0">
                              <a:solidFill>
                                <a:srgbClr val="7030A0"/>
                              </a:solidFill>
                              <a:latin typeface="Cambria Math" panose="02040503050406030204" pitchFamily="18" charset="0"/>
                            </a:rPr>
                            <m:t>,</m:t>
                          </m:r>
                          <m:sSub>
                            <m:sSubPr>
                              <m:ctrlPr>
                                <a:rPr lang="de-DE" sz="1400" i="1">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rgbClr val="7030A0"/>
                      </a:solidFill>
                    </a:endParaRPr>
                  </a:p>
                </p:txBody>
              </p:sp>
            </mc:Choice>
            <mc:Fallback xmlns="">
              <p:sp>
                <p:nvSpPr>
                  <p:cNvPr id="30" name="TextBox 29">
                    <a:extLst>
                      <a:ext uri="{FF2B5EF4-FFF2-40B4-BE49-F238E27FC236}">
                        <a16:creationId xmlns:a16="http://schemas.microsoft.com/office/drawing/2014/main" id="{4D47ABF5-F269-EE4D-ADA8-99B9F96B2E6A}"/>
                      </a:ext>
                    </a:extLst>
                  </p:cNvPr>
                  <p:cNvSpPr txBox="1">
                    <a:spLocks noRot="1" noChangeAspect="1" noMove="1" noResize="1" noEditPoints="1" noAdjustHandles="1" noChangeArrowheads="1" noChangeShapeType="1" noTextEdit="1"/>
                  </p:cNvSpPr>
                  <p:nvPr/>
                </p:nvSpPr>
                <p:spPr>
                  <a:xfrm>
                    <a:off x="7557065" y="5546505"/>
                    <a:ext cx="602922" cy="215444"/>
                  </a:xfrm>
                  <a:prstGeom prst="rect">
                    <a:avLst/>
                  </a:prstGeom>
                  <a:blipFill>
                    <a:blip r:embed="rId6"/>
                    <a:stretch>
                      <a:fillRect l="-833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ABA4332-18C0-CA41-BAAA-3D145B9C2D82}"/>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2C52A0D3-EDD4-CB4E-81DB-69EEAE52D3EC}"/>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39B26E-A1B9-EE4B-91DA-3146C817FD02}"/>
                      </a:ext>
                    </a:extLst>
                  </p:cNvPr>
                  <p:cNvSpPr txBox="1"/>
                  <p:nvPr/>
                </p:nvSpPr>
                <p:spPr>
                  <a:xfrm>
                    <a:off x="614411"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r>
                            <a:rPr lang="de-DE" sz="1400" b="0" i="1" smtClean="0">
                              <a:solidFill>
                                <a:schemeClr val="accent6"/>
                              </a:solidFill>
                              <a:latin typeface="Cambria Math" panose="02040503050406030204" pitchFamily="18" charset="0"/>
                            </a:rPr>
                            <m:t>,</m:t>
                          </m:r>
                          <m:sSub>
                            <m:sSubPr>
                              <m:ctrlPr>
                                <a:rPr lang="de-DE" sz="1400" i="1">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28" name="TextBox 27">
                    <a:extLst>
                      <a:ext uri="{FF2B5EF4-FFF2-40B4-BE49-F238E27FC236}">
                        <a16:creationId xmlns:a16="http://schemas.microsoft.com/office/drawing/2014/main" id="{7439B26E-A1B9-EE4B-91DA-3146C817FD02}"/>
                      </a:ext>
                    </a:extLst>
                  </p:cNvPr>
                  <p:cNvSpPr txBox="1">
                    <a:spLocks noRot="1" noChangeAspect="1" noMove="1" noResize="1" noEditPoints="1" noAdjustHandles="1" noChangeArrowheads="1" noChangeShapeType="1" noTextEdit="1"/>
                  </p:cNvSpPr>
                  <p:nvPr/>
                </p:nvSpPr>
                <p:spPr>
                  <a:xfrm>
                    <a:off x="614411"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3DCF69-13D4-DA4C-B252-631012106DA9}"/>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F010398-197E-A14F-A657-F1101F613DA3}"/>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4622CE1-13EF-FE4D-BB0A-CB198E8313AF}"/>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826879-C6DA-9441-A408-0959872365B5}"/>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517FBA5-1F1E-8341-9877-F76238EEE14F}"/>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AA61348-E68F-0E45-8F2B-879FCE5C9887}"/>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grpSp>
        <p:nvGrpSpPr>
          <p:cNvPr id="34" name="Group 33">
            <a:extLst>
              <a:ext uri="{FF2B5EF4-FFF2-40B4-BE49-F238E27FC236}">
                <a16:creationId xmlns:a16="http://schemas.microsoft.com/office/drawing/2014/main" id="{6ACDEEC7-2F23-484F-8E99-84B7C8F272C2}"/>
              </a:ext>
            </a:extLst>
          </p:cNvPr>
          <p:cNvGrpSpPr/>
          <p:nvPr/>
        </p:nvGrpSpPr>
        <p:grpSpPr>
          <a:xfrm>
            <a:off x="8360168" y="1338188"/>
            <a:ext cx="3470842" cy="2370535"/>
            <a:chOff x="6906687" y="3532117"/>
            <a:chExt cx="3470842" cy="2370535"/>
          </a:xfrm>
        </p:grpSpPr>
        <p:grpSp>
          <p:nvGrpSpPr>
            <p:cNvPr id="35" name="Group 34">
              <a:extLst>
                <a:ext uri="{FF2B5EF4-FFF2-40B4-BE49-F238E27FC236}">
                  <a16:creationId xmlns:a16="http://schemas.microsoft.com/office/drawing/2014/main" id="{B2161328-F14A-0845-87F3-2D77280FFA71}"/>
                </a:ext>
              </a:extLst>
            </p:cNvPr>
            <p:cNvGrpSpPr/>
            <p:nvPr/>
          </p:nvGrpSpPr>
          <p:grpSpPr>
            <a:xfrm>
              <a:off x="9127170" y="3532117"/>
              <a:ext cx="558330" cy="552081"/>
              <a:chOff x="9540595" y="2902693"/>
              <a:chExt cx="558330" cy="552081"/>
            </a:xfrm>
          </p:grpSpPr>
          <p:cxnSp>
            <p:nvCxnSpPr>
              <p:cNvPr id="61" name="Straight Connector 60">
                <a:extLst>
                  <a:ext uri="{FF2B5EF4-FFF2-40B4-BE49-F238E27FC236}">
                    <a16:creationId xmlns:a16="http://schemas.microsoft.com/office/drawing/2014/main" id="{3B136B80-CDD1-3845-BF86-17FC710F3E9A}"/>
                  </a:ext>
                </a:extLst>
              </p:cNvPr>
              <p:cNvCxnSpPr>
                <a:cxnSpLocks/>
                <a:stCxn id="38" idx="0"/>
                <a:endCxn id="64"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5B6B165-2CF9-E944-8EF7-205E0A2EC43F}"/>
                  </a:ext>
                </a:extLst>
              </p:cNvPr>
              <p:cNvGrpSpPr/>
              <p:nvPr/>
            </p:nvGrpSpPr>
            <p:grpSpPr>
              <a:xfrm>
                <a:off x="9540595" y="2902693"/>
                <a:ext cx="558330" cy="392206"/>
                <a:chOff x="9540595" y="2902693"/>
                <a:chExt cx="558330" cy="392206"/>
              </a:xfrm>
            </p:grpSpPr>
            <p:sp>
              <p:nvSpPr>
                <p:cNvPr id="63" name="Rectangle 62">
                  <a:extLst>
                    <a:ext uri="{FF2B5EF4-FFF2-40B4-BE49-F238E27FC236}">
                      <a16:creationId xmlns:a16="http://schemas.microsoft.com/office/drawing/2014/main" id="{9ACF1903-28F9-E84E-B782-89F1194978B8}"/>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13B8F3BC-D276-3A43-984A-81C89DF82F0D}"/>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6808F8C9-2290-C540-AA83-00BA836AE887}"/>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3E187EC-39BA-2246-A007-9242E2AA8F24}"/>
                        </a:ext>
                      </a:extLst>
                    </p:cNvPr>
                    <p:cNvSpPr txBox="1"/>
                    <p:nvPr/>
                  </p:nvSpPr>
                  <p:spPr>
                    <a:xfrm>
                      <a:off x="9772810" y="3017900"/>
                      <a:ext cx="326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i="1">
                                    <a:latin typeface="Cambria Math" charset="0"/>
                                  </a:rPr>
                                  <m:t>𝑔</m:t>
                                </m:r>
                              </m:e>
                              <m:sub>
                                <m:r>
                                  <a:rPr lang="de-DE" i="1">
                                    <a:latin typeface="Cambria Math" charset="0"/>
                                  </a:rPr>
                                  <m:t>1</m:t>
                                </m:r>
                              </m:sub>
                              <m:sup>
                                <m:r>
                                  <a:rPr lang="de-DE" b="0" i="1" smtClean="0">
                                    <a:latin typeface="Cambria Math" panose="02040503050406030204" pitchFamily="18" charset="0"/>
                                  </a:rPr>
                                  <m:t>′′</m:t>
                                </m:r>
                              </m:sup>
                            </m:sSubSup>
                          </m:oMath>
                        </m:oMathPara>
                      </a14:m>
                      <a:endParaRPr lang="en-GB" dirty="0"/>
                    </a:p>
                  </p:txBody>
                </p:sp>
              </mc:Choice>
              <mc:Fallback xmlns="">
                <p:sp>
                  <p:nvSpPr>
                    <p:cNvPr id="66" name="TextBox 65">
                      <a:extLst>
                        <a:ext uri="{FF2B5EF4-FFF2-40B4-BE49-F238E27FC236}">
                          <a16:creationId xmlns:a16="http://schemas.microsoft.com/office/drawing/2014/main" id="{53E187EC-39BA-2246-A007-9242E2AA8F24}"/>
                        </a:ext>
                      </a:extLst>
                    </p:cNvPr>
                    <p:cNvSpPr txBox="1">
                      <a:spLocks noRot="1" noChangeAspect="1" noMove="1" noResize="1" noEditPoints="1" noAdjustHandles="1" noChangeArrowheads="1" noChangeShapeType="1" noTextEdit="1"/>
                    </p:cNvSpPr>
                    <p:nvPr/>
                  </p:nvSpPr>
                  <p:spPr>
                    <a:xfrm>
                      <a:off x="9772810" y="3017900"/>
                      <a:ext cx="326115" cy="276999"/>
                    </a:xfrm>
                    <a:prstGeom prst="rect">
                      <a:avLst/>
                    </a:prstGeom>
                    <a:blipFill>
                      <a:blip r:embed="rId15"/>
                      <a:stretch>
                        <a:fillRect l="-14815" b="-26087"/>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304752D3-A7A5-7944-AADB-0CC0490E1045}"/>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46" name="Oval 145">
                  <a:extLst>
                    <a:ext uri="{FF2B5EF4-FFF2-40B4-BE49-F238E27FC236}">
                      <a16:creationId xmlns:a16="http://schemas.microsoft.com/office/drawing/2014/main" id="{2D8971EC-6057-124F-8650-8F89B168995F}"/>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A6DE39E5-3943-7045-A5D6-3B063188EEF0}"/>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47" name="Oval 146">
                  <a:extLst>
                    <a:ext uri="{FF2B5EF4-FFF2-40B4-BE49-F238E27FC236}">
                      <a16:creationId xmlns:a16="http://schemas.microsoft.com/office/drawing/2014/main" id="{4BD07052-BC33-594A-A403-191A3E575926}"/>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5FF6BF33-E1B2-684D-B983-19D5939DFE34}"/>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148" name="Oval 147">
                  <a:extLst>
                    <a:ext uri="{FF2B5EF4-FFF2-40B4-BE49-F238E27FC236}">
                      <a16:creationId xmlns:a16="http://schemas.microsoft.com/office/drawing/2014/main" id="{E6F7D290-C626-9642-AAEC-9101372533AD}"/>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18"/>
                  <a:stretch>
                    <a:fillRect b="-6061"/>
                  </a:stretch>
                </a:blipFill>
                <a:ln>
                  <a:solidFill>
                    <a:schemeClr val="tx1"/>
                  </a:solidFill>
                </a:ln>
              </p:spPr>
              <p:txBody>
                <a:bodyPr/>
                <a:lstStyle/>
                <a:p>
                  <a:r>
                    <a:rPr lang="en-GB">
                      <a:noFill/>
                    </a:rPr>
                    <a:t> </a:t>
                  </a:r>
                </a:p>
              </p:txBody>
            </p:sp>
          </mc:Fallback>
        </mc:AlternateContent>
        <p:cxnSp>
          <p:nvCxnSpPr>
            <p:cNvPr id="40" name="Straight Connector 39">
              <a:extLst>
                <a:ext uri="{FF2B5EF4-FFF2-40B4-BE49-F238E27FC236}">
                  <a16:creationId xmlns:a16="http://schemas.microsoft.com/office/drawing/2014/main" id="{1B0204A8-4088-D24D-9523-D8AC775904EF}"/>
                </a:ext>
              </a:extLst>
            </p:cNvPr>
            <p:cNvCxnSpPr>
              <a:cxnSpLocks/>
              <a:stCxn id="37" idx="6"/>
              <a:endCxn id="58"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8D2C0B-C015-F34E-AB14-3827757D1A76}"/>
                </a:ext>
              </a:extLst>
            </p:cNvPr>
            <p:cNvCxnSpPr>
              <a:cxnSpLocks/>
              <a:stCxn id="38" idx="4"/>
              <a:endCxn id="58"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05C3A78-6542-FC45-A68A-1DC139376A72}"/>
                </a:ext>
              </a:extLst>
            </p:cNvPr>
            <p:cNvCxnSpPr>
              <a:cxnSpLocks/>
              <a:stCxn id="36" idx="0"/>
              <a:endCxn id="58"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03D5409-04A7-1040-9D6E-4982E74A1CE4}"/>
                </a:ext>
              </a:extLst>
            </p:cNvPr>
            <p:cNvGrpSpPr/>
            <p:nvPr/>
          </p:nvGrpSpPr>
          <p:grpSpPr>
            <a:xfrm>
              <a:off x="8610247" y="4856880"/>
              <a:ext cx="474503" cy="391710"/>
              <a:chOff x="9288700" y="2902693"/>
              <a:chExt cx="474503" cy="391710"/>
            </a:xfrm>
          </p:grpSpPr>
          <p:sp>
            <p:nvSpPr>
              <p:cNvPr id="57" name="Rectangle 56">
                <a:extLst>
                  <a:ext uri="{FF2B5EF4-FFF2-40B4-BE49-F238E27FC236}">
                    <a16:creationId xmlns:a16="http://schemas.microsoft.com/office/drawing/2014/main" id="{12C47167-DCE4-884F-A298-57E319BE179F}"/>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0996711-A5D3-434D-AD4B-ADAE0CE97530}"/>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C2B4E44-86F9-F641-B0AB-75422A576F64}"/>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D41EB71-42AD-6D47-B980-02A98885269D}"/>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9"/>
                    <a:stretch>
                      <a:fillRect l="-16667" r="-4167" b="-26087"/>
                    </a:stretch>
                  </a:blipFill>
                </p:spPr>
                <p:txBody>
                  <a:bodyPr/>
                  <a:lstStyle/>
                  <a:p>
                    <a:r>
                      <a:rPr lang="en-GB">
                        <a:noFill/>
                      </a:rPr>
                      <a:t> </a:t>
                    </a:r>
                  </a:p>
                </p:txBody>
              </p:sp>
            </mc:Fallback>
          </mc:AlternateContent>
        </p:grpSp>
        <p:cxnSp>
          <p:nvCxnSpPr>
            <p:cNvPr id="44" name="Straight Connector 43">
              <a:extLst>
                <a:ext uri="{FF2B5EF4-FFF2-40B4-BE49-F238E27FC236}">
                  <a16:creationId xmlns:a16="http://schemas.microsoft.com/office/drawing/2014/main" id="{2C73F20C-3FDB-3244-A627-C166B748B322}"/>
                </a:ext>
              </a:extLst>
            </p:cNvPr>
            <p:cNvCxnSpPr>
              <a:cxnSpLocks/>
              <a:stCxn id="38" idx="4"/>
              <a:endCxn id="54"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66793C4-592C-0943-93AB-AF964AB82134}"/>
                </a:ext>
              </a:extLst>
            </p:cNvPr>
            <p:cNvCxnSpPr>
              <a:cxnSpLocks/>
              <a:stCxn id="36" idx="0"/>
              <a:endCxn id="54"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E8F76CF-5319-6044-9440-DCF6274E91D6}"/>
                </a:ext>
              </a:extLst>
            </p:cNvPr>
            <p:cNvGrpSpPr/>
            <p:nvPr/>
          </p:nvGrpSpPr>
          <p:grpSpPr>
            <a:xfrm>
              <a:off x="9393015" y="4856880"/>
              <a:ext cx="525629" cy="392206"/>
              <a:chOff x="9540595" y="2902693"/>
              <a:chExt cx="525629" cy="392206"/>
            </a:xfrm>
          </p:grpSpPr>
          <p:sp>
            <p:nvSpPr>
              <p:cNvPr id="53" name="Rectangle 52">
                <a:extLst>
                  <a:ext uri="{FF2B5EF4-FFF2-40B4-BE49-F238E27FC236}">
                    <a16:creationId xmlns:a16="http://schemas.microsoft.com/office/drawing/2014/main" id="{B57B2525-AFFD-DD47-9E51-B3DBC6B631F8}"/>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E8A4197-3DD2-D94D-9F4D-72C50D89E61A}"/>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FCB6D5E7-7BFF-334A-9EF4-3E6A47BC1DF4}"/>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EB9C3CE-88BE-334A-BED8-B719E296CFDA}"/>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i="1">
                                  <a:latin typeface="Cambria Math" charset="0"/>
                                </a:rPr>
                                <m:t>𝑔</m:t>
                              </m:r>
                            </m:e>
                            <m:sub>
                              <m:r>
                                <a:rPr lang="de-DE" b="0" i="1" smtClean="0">
                                  <a:latin typeface="Cambria Math" panose="02040503050406030204" pitchFamily="18" charset="0"/>
                                </a:rPr>
                                <m:t>3</m:t>
                              </m:r>
                            </m:sub>
                            <m:sup>
                              <m:r>
                                <a:rPr lang="de-DE" b="0" i="1" smtClean="0">
                                  <a:latin typeface="Cambria Math" panose="02040503050406030204" pitchFamily="18" charset="0"/>
                                </a:rPr>
                                <m:t>′</m:t>
                              </m:r>
                            </m:sup>
                          </m:sSubSup>
                        </m:oMath>
                      </m:oMathPara>
                    </a14:m>
                    <a:endParaRPr lang="en-GB" dirty="0"/>
                  </a:p>
                </p:txBody>
              </p:sp>
            </mc:Choice>
            <mc:Fallback xmlns="">
              <p:sp>
                <p:nvSpPr>
                  <p:cNvPr id="56" name="TextBox 55">
                    <a:extLst>
                      <a:ext uri="{FF2B5EF4-FFF2-40B4-BE49-F238E27FC236}">
                        <a16:creationId xmlns:a16="http://schemas.microsoft.com/office/drawing/2014/main" id="{6EB9C3CE-88BE-334A-BED8-B719E296CFDA}"/>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20"/>
                    <a:stretch>
                      <a:fillRect l="-16667" r="-4167" b="-21739"/>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FC5AE017-7F1C-094D-8E19-54044F8DA7F6}"/>
                </a:ext>
              </a:extLst>
            </p:cNvPr>
            <p:cNvGrpSpPr/>
            <p:nvPr/>
          </p:nvGrpSpPr>
          <p:grpSpPr>
            <a:xfrm>
              <a:off x="9615584" y="4206954"/>
              <a:ext cx="761945" cy="348999"/>
              <a:chOff x="8632950" y="2952819"/>
              <a:chExt cx="761945" cy="348999"/>
            </a:xfrm>
          </p:grpSpPr>
          <p:cxnSp>
            <p:nvCxnSpPr>
              <p:cNvPr id="49" name="Straight Connector 48">
                <a:extLst>
                  <a:ext uri="{FF2B5EF4-FFF2-40B4-BE49-F238E27FC236}">
                    <a16:creationId xmlns:a16="http://schemas.microsoft.com/office/drawing/2014/main" id="{3357F786-CB3A-DC43-9515-06C07FEC9A09}"/>
                  </a:ext>
                </a:extLst>
              </p:cNvPr>
              <p:cNvCxnSpPr>
                <a:cxnSpLocks/>
                <a:stCxn id="38" idx="6"/>
                <a:endCxn id="51"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9158A924-C45C-7044-B5E2-10E31A684D39}"/>
                  </a:ext>
                </a:extLst>
              </p:cNvPr>
              <p:cNvGrpSpPr/>
              <p:nvPr/>
            </p:nvGrpSpPr>
            <p:grpSpPr>
              <a:xfrm>
                <a:off x="8957481" y="2952819"/>
                <a:ext cx="437414" cy="348999"/>
                <a:chOff x="8957481" y="2952819"/>
                <a:chExt cx="437414" cy="348999"/>
              </a:xfrm>
            </p:grpSpPr>
            <p:sp>
              <p:nvSpPr>
                <p:cNvPr id="51" name="Rectangle 50">
                  <a:extLst>
                    <a:ext uri="{FF2B5EF4-FFF2-40B4-BE49-F238E27FC236}">
                      <a16:creationId xmlns:a16="http://schemas.microsoft.com/office/drawing/2014/main" id="{DD1B7AFD-85AE-E849-A021-AC7A1600940C}"/>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FD95CC3-F065-1148-8E31-11C36F67980E}"/>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21"/>
                      <a:stretch>
                        <a:fillRect l="-16667" r="-4167" b="-21739"/>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6642C630-5216-9C0E-5E4C-62C345518FC6}"/>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2DA2963D-18DC-AC7E-D24A-50706A273529}"/>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3407703F-5CC9-4975-1E20-A78CA4F289FD}"/>
              </a:ext>
            </a:extLst>
          </p:cNvPr>
          <p:cNvSpPr>
            <a:spLocks noGrp="1"/>
          </p:cNvSpPr>
          <p:nvPr>
            <p:ph type="sldNum" sz="quarter" idx="11"/>
          </p:nvPr>
        </p:nvSpPr>
        <p:spPr/>
        <p:txBody>
          <a:bodyPr/>
          <a:lstStyle/>
          <a:p>
            <a:fld id="{EB1502E6-D9AE-3544-B6D5-378AAA0B915F}" type="slidenum">
              <a:rPr lang="de-DE" altLang="de-DE" smtClean="0"/>
              <a:pPr/>
              <a:t>55</a:t>
            </a:fld>
            <a:endParaRPr lang="de-DE" altLang="de-DE" dirty="0"/>
          </a:p>
        </p:txBody>
      </p:sp>
    </p:spTree>
    <p:extLst>
      <p:ext uri="{BB962C8B-B14F-4D97-AF65-F5344CB8AC3E}">
        <p14:creationId xmlns:p14="http://schemas.microsoft.com/office/powerpoint/2010/main" val="31416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22710-D59D-F84D-AB76-6B58C9BF4F33}"/>
              </a:ext>
            </a:extLst>
          </p:cNvPr>
          <p:cNvSpPr>
            <a:spLocks noGrp="1"/>
          </p:cNvSpPr>
          <p:nvPr>
            <p:ph type="title"/>
          </p:nvPr>
        </p:nvSpPr>
        <p:spPr/>
        <p:txBody>
          <a:bodyPr/>
          <a:lstStyle/>
          <a:p>
            <a:r>
              <a:rPr lang="en-GB" dirty="0"/>
              <a:t>Query Answering in FO Jtrees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F58AED3C-1FD4-434E-81D3-347B81585E38}"/>
                  </a:ext>
                </a:extLst>
              </p:cNvPr>
              <p:cNvSpPr>
                <a:spLocks noGrp="1"/>
              </p:cNvSpPr>
              <p:nvPr>
                <p:ph sz="half" idx="1"/>
              </p:nvPr>
            </p:nvSpPr>
            <p:spPr>
              <a:xfrm>
                <a:off x="609603" y="1486892"/>
                <a:ext cx="5441951" cy="3424757"/>
              </a:xfrm>
            </p:spPr>
            <p:txBody>
              <a:bodyPr>
                <a:normAutofit fontScale="85000" lnSpcReduction="10000"/>
              </a:bodyPr>
              <a:lstStyle/>
              <a:p>
                <a:r>
                  <a:rPr lang="en-GB" dirty="0"/>
                  <a:t>For query terms </a:t>
                </a:r>
                <a14:m>
                  <m:oMath xmlns:m="http://schemas.openxmlformats.org/officeDocument/2006/math">
                    <m:r>
                      <a:rPr lang="en-GB" b="1" i="1">
                        <a:latin typeface="Cambria Math" panose="02040503050406030204" pitchFamily="18" charset="0"/>
                      </a:rPr>
                      <m:t>𝑸</m:t>
                    </m:r>
                  </m:oMath>
                </a14:m>
                <a:r>
                  <a:rPr lang="en-GB" dirty="0"/>
                  <a:t>, possibly contained in more than one parcluster</a:t>
                </a:r>
              </a:p>
              <a:p>
                <a:pPr lvl="1"/>
                <a:r>
                  <a:rPr lang="en-GB" dirty="0"/>
                  <a:t>Find a subgraph </a:t>
                </a:r>
                <a14:m>
                  <m:oMath xmlns:m="http://schemas.openxmlformats.org/officeDocument/2006/math">
                    <m:sSup>
                      <m:sSupPr>
                        <m:ctrlPr>
                          <a:rPr lang="en-GB" i="1" smtClean="0">
                            <a:latin typeface="Cambria Math" panose="02040503050406030204" pitchFamily="18" charset="0"/>
                          </a:rPr>
                        </m:ctrlPr>
                      </m:sSupPr>
                      <m:e>
                        <m:r>
                          <a:rPr lang="en-GB" i="1">
                            <a:latin typeface="Cambria Math" panose="02040503050406030204" pitchFamily="18" charset="0"/>
                          </a:rPr>
                          <m:t>𝐽</m:t>
                        </m:r>
                      </m:e>
                      <m:sup>
                        <m:r>
                          <a:rPr lang="en-GB" i="1" smtClean="0">
                            <a:latin typeface="Cambria Math" panose="02040503050406030204" pitchFamily="18" charset="0"/>
                          </a:rPr>
                          <m:t>′</m:t>
                        </m:r>
                      </m:sup>
                    </m:sSup>
                  </m:oMath>
                </a14:m>
                <a:r>
                  <a:rPr lang="en-GB" dirty="0"/>
                  <a:t> of the FO jtree </a:t>
                </a:r>
                <a14:m>
                  <m:oMath xmlns:m="http://schemas.openxmlformats.org/officeDocument/2006/math">
                    <m:r>
                      <a:rPr lang="en-GB" i="1" smtClean="0">
                        <a:latin typeface="Cambria Math" panose="02040503050406030204" pitchFamily="18" charset="0"/>
                      </a:rPr>
                      <m:t>𝐽</m:t>
                    </m:r>
                  </m:oMath>
                </a14:m>
                <a:r>
                  <a:rPr lang="en-GB" dirty="0"/>
                  <a:t> such that </a:t>
                </a:r>
                <a14:m>
                  <m:oMath xmlns:m="http://schemas.openxmlformats.org/officeDocument/2006/math">
                    <m:r>
                      <a:rPr lang="en-GB" b="1" i="1" smtClean="0">
                        <a:latin typeface="Cambria Math" panose="02040503050406030204" pitchFamily="18" charset="0"/>
                      </a:rPr>
                      <m:t>𝑸</m:t>
                    </m:r>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𝑟𝑣</m:t>
                    </m:r>
                    <m:d>
                      <m:dPr>
                        <m:ctrlPr>
                          <a:rPr lang="en-GB" i="1" smtClean="0">
                            <a:latin typeface="Cambria Math" panose="02040503050406030204" pitchFamily="18" charset="0"/>
                            <a:ea typeface="Cambria Math" panose="02040503050406030204" pitchFamily="18" charset="0"/>
                          </a:rPr>
                        </m:ctrlPr>
                      </m:dPr>
                      <m:e>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𝐽</m:t>
                            </m:r>
                          </m:e>
                          <m:sup>
                            <m:r>
                              <a:rPr lang="en-GB" i="1" smtClean="0">
                                <a:latin typeface="Cambria Math" panose="02040503050406030204" pitchFamily="18" charset="0"/>
                                <a:ea typeface="Cambria Math" panose="02040503050406030204" pitchFamily="18" charset="0"/>
                              </a:rPr>
                              <m:t>′</m:t>
                            </m:r>
                          </m:sup>
                        </m:sSup>
                      </m:e>
                    </m:d>
                  </m:oMath>
                </a14:m>
                <a:endParaRPr lang="en-GB" dirty="0"/>
              </a:p>
              <a:p>
                <a:pPr lvl="1"/>
                <a:r>
                  <a:rPr lang="en-GB" dirty="0"/>
                  <a:t>Use local models in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𝐽</m:t>
                        </m:r>
                      </m:e>
                      <m:sup>
                        <m:r>
                          <a:rPr lang="en-GB" i="1">
                            <a:latin typeface="Cambria Math" panose="02040503050406030204" pitchFamily="18" charset="0"/>
                          </a:rPr>
                          <m:t>′</m:t>
                        </m:r>
                      </m:sup>
                    </m:sSup>
                  </m:oMath>
                </a14:m>
                <a:r>
                  <a:rPr lang="en-GB" dirty="0"/>
                  <a:t> and messages from outside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𝐽</m:t>
                        </m:r>
                      </m:e>
                      <m:sup>
                        <m:r>
                          <a:rPr lang="en-GB" i="1">
                            <a:latin typeface="Cambria Math" panose="02040503050406030204" pitchFamily="18" charset="0"/>
                          </a:rPr>
                          <m:t>′</m:t>
                        </m:r>
                      </m:sup>
                    </m:sSup>
                  </m:oMath>
                </a14:m>
                <a:r>
                  <a:rPr lang="en-GB" dirty="0"/>
                  <a:t> as basis for calling LVE</a:t>
                </a:r>
              </a:p>
              <a:p>
                <a:pPr lvl="2"/>
                <a:r>
                  <a:rPr lang="en-GB" dirty="0">
                    <a:solidFill>
                      <a:schemeClr val="accent1"/>
                    </a:solidFill>
                  </a:rPr>
                  <a:t>No duplicate information used</a:t>
                </a:r>
              </a:p>
              <a:p>
                <a:pPr lvl="1"/>
                <a:r>
                  <a:rPr lang="en-GB" dirty="0"/>
                  <a:t>E.g., query on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𝑅</m:t>
                        </m:r>
                      </m:e>
                      <m:sub>
                        <m:r>
                          <a:rPr lang="de-DE" b="0" i="1" dirty="0" smtClean="0">
                            <a:latin typeface="Cambria Math" panose="02040503050406030204" pitchFamily="18" charset="0"/>
                          </a:rPr>
                          <m:t>1</m:t>
                        </m:r>
                      </m:sub>
                    </m:sSub>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𝑅</m:t>
                        </m:r>
                      </m:e>
                      <m:sub>
                        <m:r>
                          <a:rPr lang="de-DE" b="0" i="1" dirty="0" smtClean="0">
                            <a:latin typeface="Cambria Math" panose="02040503050406030204" pitchFamily="18" charset="0"/>
                          </a:rPr>
                          <m:t>5</m:t>
                        </m:r>
                      </m:sub>
                    </m:sSub>
                  </m:oMath>
                </a14:m>
                <a:r>
                  <a:rPr lang="en-GB" dirty="0"/>
                  <a:t> using </a:t>
                </a:r>
                <a14:m>
                  <m:oMath xmlns:m="http://schemas.openxmlformats.org/officeDocument/2006/math">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𝑖</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𝑘</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𝑗</m:t>
                        </m:r>
                      </m:sub>
                    </m:sSub>
                  </m:oMath>
                </a14:m>
                <a:endParaRPr lang="en-GB" dirty="0"/>
              </a:p>
              <a:p>
                <a:pPr lvl="2"/>
                <a:r>
                  <a:rPr lang="en-GB" dirty="0"/>
                  <a:t>Ignore inside messages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𝑘𝑖</m:t>
                        </m:r>
                      </m:sub>
                    </m:sSub>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b="0" i="1" smtClean="0">
                            <a:latin typeface="Cambria Math" panose="02040503050406030204" pitchFamily="18" charset="0"/>
                          </a:rPr>
                          <m:t>𝑖𝑘</m:t>
                        </m:r>
                      </m:sub>
                    </m:sSub>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b="0" i="1" smtClean="0">
                            <a:latin typeface="Cambria Math" panose="02040503050406030204" pitchFamily="18" charset="0"/>
                          </a:rPr>
                          <m:t>𝑗𝑘</m:t>
                        </m:r>
                      </m:sub>
                    </m:sSub>
                    <m:r>
                      <a:rPr lang="de-DE" b="0" i="0"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b="0" i="1" smtClean="0">
                            <a:latin typeface="Cambria Math" panose="02040503050406030204" pitchFamily="18" charset="0"/>
                          </a:rPr>
                          <m:t>𝑘𝑗</m:t>
                        </m:r>
                      </m:sub>
                    </m:sSub>
                  </m:oMath>
                </a14:m>
                <a:endParaRPr lang="en-GB" dirty="0"/>
              </a:p>
            </p:txBody>
          </p:sp>
        </mc:Choice>
        <mc:Fallback xmlns="">
          <p:sp>
            <p:nvSpPr>
              <p:cNvPr id="9" name="Content Placeholder 8">
                <a:extLst>
                  <a:ext uri="{FF2B5EF4-FFF2-40B4-BE49-F238E27FC236}">
                    <a16:creationId xmlns:a16="http://schemas.microsoft.com/office/drawing/2014/main" id="{F58AED3C-1FD4-434E-81D3-347B81585E38}"/>
                  </a:ext>
                </a:extLst>
              </p:cNvPr>
              <p:cNvSpPr>
                <a:spLocks noGrp="1" noRot="1" noChangeAspect="1" noMove="1" noResize="1" noEditPoints="1" noAdjustHandles="1" noChangeArrowheads="1" noChangeShapeType="1" noTextEdit="1"/>
              </p:cNvSpPr>
              <p:nvPr>
                <p:ph sz="half" idx="1"/>
              </p:nvPr>
            </p:nvSpPr>
            <p:spPr>
              <a:xfrm>
                <a:off x="609603" y="1486892"/>
                <a:ext cx="5441951" cy="3424757"/>
              </a:xfrm>
              <a:blipFill>
                <a:blip r:embed="rId3"/>
                <a:stretch>
                  <a:fillRect l="-3963" t="-4074" r="-373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2AF82-A3B6-8440-8924-373394AFEF4F}"/>
                  </a:ext>
                </a:extLst>
              </p:cNvPr>
              <p:cNvSpPr>
                <a:spLocks noGrp="1"/>
              </p:cNvSpPr>
              <p:nvPr>
                <p:ph sz="half" idx="2"/>
              </p:nvPr>
            </p:nvSpPr>
            <p:spPr>
              <a:xfrm>
                <a:off x="6254752" y="1486892"/>
                <a:ext cx="5441949" cy="3424757"/>
              </a:xfrm>
            </p:spPr>
            <p:txBody>
              <a:bodyPr>
                <a:normAutofit fontScale="85000" lnSpcReduction="10000"/>
              </a:bodyPr>
              <a:lstStyle/>
              <a:p>
                <a:r>
                  <a:rPr lang="en-GB" dirty="0"/>
                  <a:t>Subgraph should be minimal in the number of PRVs in it for optimal performance:</a:t>
                </a:r>
              </a:p>
              <a:p>
                <a:pPr marL="0" indent="0">
                  <a:buNone/>
                </a:pPr>
                <a14:m>
                  <m:oMathPara xmlns:m="http://schemas.openxmlformats.org/officeDocument/2006/math">
                    <m:oMathParaPr>
                      <m:jc m:val="centerGroup"/>
                    </m:oMathParaPr>
                    <m:oMath xmlns:m="http://schemas.openxmlformats.org/officeDocument/2006/math">
                      <m:func>
                        <m:funcPr>
                          <m:ctrlPr>
                            <a:rPr lang="de-DE" i="1">
                              <a:solidFill>
                                <a:schemeClr val="accent1"/>
                              </a:solidFill>
                              <a:latin typeface="Cambria Math" panose="02040503050406030204" pitchFamily="18" charset="0"/>
                            </a:rPr>
                          </m:ctrlPr>
                        </m:funcPr>
                        <m:fName>
                          <m:limLow>
                            <m:limLowPr>
                              <m:ctrlPr>
                                <a:rPr lang="de-DE" i="1">
                                  <a:solidFill>
                                    <a:schemeClr val="accent1"/>
                                  </a:solidFill>
                                  <a:latin typeface="Cambria Math" panose="02040503050406030204" pitchFamily="18" charset="0"/>
                                </a:rPr>
                              </m:ctrlPr>
                            </m:limLowPr>
                            <m:e>
                              <m:r>
                                <m:rPr>
                                  <m:sty m:val="p"/>
                                </m:rPr>
                                <a:rPr lang="de-DE">
                                  <a:solidFill>
                                    <a:schemeClr val="accent1"/>
                                  </a:solidFill>
                                  <a:latin typeface="Cambria Math" panose="02040503050406030204" pitchFamily="18" charset="0"/>
                                </a:rPr>
                                <m:t>argmin</m:t>
                              </m:r>
                            </m:e>
                            <m:lim>
                              <m:sSup>
                                <m:sSupPr>
                                  <m:ctrlPr>
                                    <a:rPr lang="de-DE" i="1">
                                      <a:solidFill>
                                        <a:schemeClr val="accent1"/>
                                      </a:solidFill>
                                      <a:latin typeface="Cambria Math" panose="02040503050406030204" pitchFamily="18" charset="0"/>
                                    </a:rPr>
                                  </m:ctrlPr>
                                </m:sSupPr>
                                <m:e>
                                  <m:r>
                                    <a:rPr lang="de-DE" i="1">
                                      <a:solidFill>
                                        <a:schemeClr val="accent1"/>
                                      </a:solidFill>
                                      <a:latin typeface="Cambria Math" panose="02040503050406030204" pitchFamily="18" charset="0"/>
                                    </a:rPr>
                                    <m:t>𝐽</m:t>
                                  </m:r>
                                </m:e>
                                <m:sup>
                                  <m:r>
                                    <a:rPr lang="de-DE" i="1">
                                      <a:solidFill>
                                        <a:schemeClr val="accent1"/>
                                      </a:solidFill>
                                      <a:latin typeface="Cambria Math" panose="02040503050406030204" pitchFamily="18" charset="0"/>
                                    </a:rPr>
                                    <m:t>′</m:t>
                                  </m:r>
                                </m:sup>
                              </m:sSup>
                            </m:lim>
                          </m:limLow>
                        </m:fName>
                        <m:e>
                          <m:r>
                            <a:rPr lang="de-DE" i="1">
                              <a:solidFill>
                                <a:schemeClr val="accent1"/>
                              </a:solidFill>
                              <a:latin typeface="Cambria Math" panose="02040503050406030204" pitchFamily="18" charset="0"/>
                            </a:rPr>
                            <m:t>|</m:t>
                          </m:r>
                          <m:r>
                            <a:rPr lang="de-DE" i="1">
                              <a:solidFill>
                                <a:schemeClr val="accent1"/>
                              </a:solidFill>
                              <a:latin typeface="Cambria Math" panose="02040503050406030204" pitchFamily="18" charset="0"/>
                            </a:rPr>
                            <m:t>𝑟𝑣</m:t>
                          </m:r>
                          <m:d>
                            <m:dPr>
                              <m:ctrlPr>
                                <a:rPr lang="de-DE" i="1">
                                  <a:solidFill>
                                    <a:schemeClr val="accent1"/>
                                  </a:solidFill>
                                  <a:latin typeface="Cambria Math" panose="02040503050406030204" pitchFamily="18" charset="0"/>
                                </a:rPr>
                              </m:ctrlPr>
                            </m:dPr>
                            <m:e>
                              <m:sSup>
                                <m:sSupPr>
                                  <m:ctrlPr>
                                    <a:rPr lang="de-DE" i="1">
                                      <a:solidFill>
                                        <a:schemeClr val="accent1"/>
                                      </a:solidFill>
                                      <a:latin typeface="Cambria Math" panose="02040503050406030204" pitchFamily="18" charset="0"/>
                                    </a:rPr>
                                  </m:ctrlPr>
                                </m:sSupPr>
                                <m:e>
                                  <m:r>
                                    <a:rPr lang="de-DE" i="1">
                                      <a:solidFill>
                                        <a:schemeClr val="accent1"/>
                                      </a:solidFill>
                                      <a:latin typeface="Cambria Math" panose="02040503050406030204" pitchFamily="18" charset="0"/>
                                    </a:rPr>
                                    <m:t>𝐽</m:t>
                                  </m:r>
                                </m:e>
                                <m:sup>
                                  <m:r>
                                    <a:rPr lang="de-DE" i="1">
                                      <a:solidFill>
                                        <a:schemeClr val="accent1"/>
                                      </a:solidFill>
                                      <a:latin typeface="Cambria Math" panose="02040503050406030204" pitchFamily="18" charset="0"/>
                                    </a:rPr>
                                    <m:t>′</m:t>
                                  </m:r>
                                </m:sup>
                              </m:sSup>
                            </m:e>
                          </m:d>
                          <m:r>
                            <a:rPr lang="de-DE" i="1">
                              <a:solidFill>
                                <a:schemeClr val="accent1"/>
                              </a:solidFill>
                              <a:latin typeface="Cambria Math" panose="02040503050406030204" pitchFamily="18" charset="0"/>
                            </a:rPr>
                            <m:t>|</m:t>
                          </m:r>
                        </m:e>
                      </m:func>
                    </m:oMath>
                    <m:oMath xmlns:m="http://schemas.openxmlformats.org/officeDocument/2006/math">
                      <m:r>
                        <m:rPr>
                          <m:sty m:val="p"/>
                        </m:rPr>
                        <a:rPr lang="de-DE">
                          <a:solidFill>
                            <a:schemeClr val="accent1"/>
                          </a:solidFill>
                          <a:latin typeface="Cambria Math" panose="02040503050406030204" pitchFamily="18" charset="0"/>
                        </a:rPr>
                        <m:t>s</m:t>
                      </m:r>
                      <m:r>
                        <a:rPr lang="de-DE">
                          <a:solidFill>
                            <a:schemeClr val="accent1"/>
                          </a:solidFill>
                          <a:latin typeface="Cambria Math" panose="02040503050406030204" pitchFamily="18" charset="0"/>
                        </a:rPr>
                        <m:t>.</m:t>
                      </m:r>
                      <m:r>
                        <m:rPr>
                          <m:sty m:val="p"/>
                        </m:rPr>
                        <a:rPr lang="de-DE">
                          <a:solidFill>
                            <a:schemeClr val="accent1"/>
                          </a:solidFill>
                          <a:latin typeface="Cambria Math" panose="02040503050406030204" pitchFamily="18" charset="0"/>
                        </a:rPr>
                        <m:t>t</m:t>
                      </m:r>
                      <m:r>
                        <a:rPr lang="de-DE">
                          <a:solidFill>
                            <a:schemeClr val="accent1"/>
                          </a:solidFill>
                          <a:latin typeface="Cambria Math" panose="02040503050406030204" pitchFamily="18" charset="0"/>
                        </a:rPr>
                        <m:t>.  </m:t>
                      </m:r>
                      <m:r>
                        <a:rPr lang="en-GB" b="1" i="1">
                          <a:solidFill>
                            <a:schemeClr val="accent1"/>
                          </a:solidFill>
                          <a:latin typeface="Cambria Math" panose="02040503050406030204" pitchFamily="18" charset="0"/>
                        </a:rPr>
                        <m:t>𝑸</m:t>
                      </m:r>
                      <m:r>
                        <a:rPr lang="en-GB" i="1">
                          <a:solidFill>
                            <a:schemeClr val="accent1"/>
                          </a:solidFill>
                          <a:latin typeface="Cambria Math" panose="02040503050406030204" pitchFamily="18" charset="0"/>
                          <a:ea typeface="Cambria Math" panose="02040503050406030204" pitchFamily="18" charset="0"/>
                        </a:rPr>
                        <m:t>⊆</m:t>
                      </m:r>
                      <m:r>
                        <a:rPr lang="en-GB" i="1">
                          <a:solidFill>
                            <a:schemeClr val="accent1"/>
                          </a:solidFill>
                          <a:latin typeface="Cambria Math" panose="02040503050406030204" pitchFamily="18" charset="0"/>
                          <a:ea typeface="Cambria Math" panose="02040503050406030204" pitchFamily="18" charset="0"/>
                        </a:rPr>
                        <m:t>𝑟𝑣</m:t>
                      </m:r>
                      <m:d>
                        <m:dPr>
                          <m:ctrlPr>
                            <a:rPr lang="en-GB" i="1">
                              <a:solidFill>
                                <a:schemeClr val="accent1"/>
                              </a:solidFill>
                              <a:latin typeface="Cambria Math" panose="02040503050406030204" pitchFamily="18" charset="0"/>
                              <a:ea typeface="Cambria Math" panose="02040503050406030204" pitchFamily="18" charset="0"/>
                            </a:rPr>
                          </m:ctrlPr>
                        </m:dPr>
                        <m:e>
                          <m:sSup>
                            <m:sSupPr>
                              <m:ctrlPr>
                                <a:rPr lang="en-GB" i="1">
                                  <a:solidFill>
                                    <a:schemeClr val="accent1"/>
                                  </a:solidFill>
                                  <a:latin typeface="Cambria Math" panose="02040503050406030204" pitchFamily="18" charset="0"/>
                                  <a:ea typeface="Cambria Math" panose="02040503050406030204" pitchFamily="18" charset="0"/>
                                </a:rPr>
                              </m:ctrlPr>
                            </m:sSupPr>
                            <m:e>
                              <m:r>
                                <a:rPr lang="en-GB" i="1">
                                  <a:solidFill>
                                    <a:schemeClr val="accent1"/>
                                  </a:solidFill>
                                  <a:latin typeface="Cambria Math" panose="02040503050406030204" pitchFamily="18" charset="0"/>
                                  <a:ea typeface="Cambria Math" panose="02040503050406030204" pitchFamily="18" charset="0"/>
                                </a:rPr>
                                <m:t>𝐽</m:t>
                              </m:r>
                            </m:e>
                            <m:sup>
                              <m:r>
                                <a:rPr lang="en-GB" i="1">
                                  <a:solidFill>
                                    <a:schemeClr val="accent1"/>
                                  </a:solidFill>
                                  <a:latin typeface="Cambria Math" panose="02040503050406030204" pitchFamily="18" charset="0"/>
                                  <a:ea typeface="Cambria Math" panose="02040503050406030204" pitchFamily="18" charset="0"/>
                                </a:rPr>
                                <m:t>′</m:t>
                              </m:r>
                            </m:sup>
                          </m:sSup>
                        </m:e>
                      </m:d>
                    </m:oMath>
                  </m:oMathPara>
                </a14:m>
                <a:endParaRPr lang="en-GB" dirty="0"/>
              </a:p>
              <a:p>
                <a:pPr lvl="1"/>
                <a:r>
                  <a:rPr lang="en-GB" dirty="0"/>
                  <a:t>Trade-off between finding a subgraph fast and finding a minimal one</a:t>
                </a:r>
              </a:p>
              <a:p>
                <a:pPr lvl="1"/>
                <a:r>
                  <a:rPr lang="en-GB" dirty="0"/>
                  <a:t>It is not about the number of parclusters!</a:t>
                </a:r>
              </a:p>
            </p:txBody>
          </p:sp>
        </mc:Choice>
        <mc:Fallback xmlns="">
          <p:sp>
            <p:nvSpPr>
              <p:cNvPr id="3" name="Content Placeholder 2">
                <a:extLst>
                  <a:ext uri="{FF2B5EF4-FFF2-40B4-BE49-F238E27FC236}">
                    <a16:creationId xmlns:a16="http://schemas.microsoft.com/office/drawing/2014/main" id="{14A2AF82-A3B6-8440-8924-373394AFEF4F}"/>
                  </a:ext>
                </a:extLst>
              </p:cNvPr>
              <p:cNvSpPr>
                <a:spLocks noGrp="1" noRot="1" noChangeAspect="1" noMove="1" noResize="1" noEditPoints="1" noAdjustHandles="1" noChangeArrowheads="1" noChangeShapeType="1" noTextEdit="1"/>
              </p:cNvSpPr>
              <p:nvPr>
                <p:ph sz="half" idx="2"/>
              </p:nvPr>
            </p:nvSpPr>
            <p:spPr>
              <a:xfrm>
                <a:off x="6254752" y="1486892"/>
                <a:ext cx="5441949" cy="3424757"/>
              </a:xfrm>
              <a:blipFill>
                <a:blip r:embed="rId4"/>
                <a:stretch>
                  <a:fillRect l="-3721" t="-4074" r="-930"/>
                </a:stretch>
              </a:blipFill>
            </p:spPr>
            <p:txBody>
              <a:bodyPr/>
              <a:lstStyle/>
              <a:p>
                <a:r>
                  <a:rPr lang="en-DE">
                    <a:noFill/>
                  </a:rPr>
                  <a:t> </a:t>
                </a:r>
              </a:p>
            </p:txBody>
          </p:sp>
        </mc:Fallback>
      </mc:AlternateContent>
      <p:sp>
        <p:nvSpPr>
          <p:cNvPr id="5" name="Footer Placeholder 4">
            <a:extLst>
              <a:ext uri="{FF2B5EF4-FFF2-40B4-BE49-F238E27FC236}">
                <a16:creationId xmlns:a16="http://schemas.microsoft.com/office/drawing/2014/main" id="{5769E223-0435-F626-2082-505DF4769B4A}"/>
              </a:ext>
            </a:extLst>
          </p:cNvPr>
          <p:cNvSpPr>
            <a:spLocks noGrp="1"/>
          </p:cNvSpPr>
          <p:nvPr>
            <p:ph type="ftr" sz="quarter" idx="11"/>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20329C24-5315-303E-33A5-45BCCB3E9DAB}"/>
              </a:ext>
            </a:extLst>
          </p:cNvPr>
          <p:cNvSpPr>
            <a:spLocks noGrp="1"/>
          </p:cNvSpPr>
          <p:nvPr>
            <p:ph type="sldNum" sz="quarter" idx="12"/>
          </p:nvPr>
        </p:nvSpPr>
        <p:spPr/>
        <p:txBody>
          <a:bodyPr/>
          <a:lstStyle/>
          <a:p>
            <a:fld id="{EB1502E6-D9AE-3544-B6D5-378AAA0B915F}" type="slidenum">
              <a:rPr lang="de-DE" altLang="de-DE" smtClean="0"/>
              <a:pPr/>
              <a:t>56</a:t>
            </a:fld>
            <a:endParaRPr lang="de-DE" altLang="de-DE" dirty="0"/>
          </a:p>
        </p:txBody>
      </p:sp>
      <p:sp>
        <p:nvSpPr>
          <p:cNvPr id="4" name="Date Placeholder 3">
            <a:extLst>
              <a:ext uri="{FF2B5EF4-FFF2-40B4-BE49-F238E27FC236}">
                <a16:creationId xmlns:a16="http://schemas.microsoft.com/office/drawing/2014/main" id="{DD5EEC86-8532-EF53-C24A-BE044203A592}"/>
              </a:ext>
            </a:extLst>
          </p:cNvPr>
          <p:cNvSpPr>
            <a:spLocks noGrp="1"/>
          </p:cNvSpPr>
          <p:nvPr>
            <p:ph type="dt" sz="half" idx="13"/>
          </p:nvPr>
        </p:nvSpPr>
        <p:spPr/>
        <p:txBody>
          <a:bodyPr/>
          <a:lstStyle/>
          <a:p>
            <a:pPr eaLnBrk="1" hangingPunct="1"/>
            <a:r>
              <a:rPr lang="de-DE"/>
              <a:t>LJT</a:t>
            </a:r>
            <a:endParaRPr lang="de-DE" dirty="0"/>
          </a:p>
        </p:txBody>
      </p:sp>
      <p:grpSp>
        <p:nvGrpSpPr>
          <p:cNvPr id="63" name="Group 62">
            <a:extLst>
              <a:ext uri="{FF2B5EF4-FFF2-40B4-BE49-F238E27FC236}">
                <a16:creationId xmlns:a16="http://schemas.microsoft.com/office/drawing/2014/main" id="{D8241098-BEB6-7D41-A50A-03AE36165C65}"/>
              </a:ext>
            </a:extLst>
          </p:cNvPr>
          <p:cNvGrpSpPr/>
          <p:nvPr/>
        </p:nvGrpSpPr>
        <p:grpSpPr>
          <a:xfrm>
            <a:off x="2658669" y="4882873"/>
            <a:ext cx="2144758" cy="1111324"/>
            <a:chOff x="1319404" y="5170131"/>
            <a:chExt cx="2144758" cy="1111324"/>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C474153-5610-4C48-B8D2-EE21F54F030B}"/>
                    </a:ext>
                  </a:extLst>
                </p:cNvPr>
                <p:cNvSpPr txBox="1"/>
                <p:nvPr/>
              </p:nvSpPr>
              <p:spPr>
                <a:xfrm>
                  <a:off x="1898461" y="5598426"/>
                  <a:ext cx="984070" cy="408623"/>
                </a:xfrm>
                <a:prstGeom prst="roundRect">
                  <a:avLst/>
                </a:prstGeom>
              </p:spPr>
              <p:style>
                <a:lnRef idx="2">
                  <a:schemeClr val="dk1"/>
                </a:lnRef>
                <a:fillRef idx="1">
                  <a:schemeClr val="lt1"/>
                </a:fillRef>
                <a:effectRef idx="0">
                  <a:schemeClr val="dk1"/>
                </a:effectRef>
                <a:fontRef idx="minor">
                  <a:schemeClr val="dk1"/>
                </a:fontRef>
              </p:style>
              <p:txBody>
                <a:bodyPr wrap="square" lIns="72000" r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𝑅</m:t>
                            </m:r>
                          </m:e>
                          <m:sub>
                            <m:r>
                              <a:rPr lang="de-DE" i="1" dirty="0">
                                <a:latin typeface="Cambria Math" panose="02040503050406030204" pitchFamily="18" charset="0"/>
                              </a:rPr>
                              <m:t>1</m:t>
                            </m:r>
                          </m:sub>
                        </m:sSub>
                        <m:r>
                          <a:rPr lang="de-DE" i="1" dirty="0">
                            <a:latin typeface="Cambria Math" panose="02040503050406030204" pitchFamily="18" charset="0"/>
                          </a:rPr>
                          <m:t>,</m:t>
                        </m:r>
                        <m:r>
                          <a:rPr lang="en-GB" i="1" dirty="0">
                            <a:latin typeface="Cambria Math" panose="02040503050406030204" pitchFamily="18" charset="0"/>
                          </a:rPr>
                          <m:t> </m:t>
                        </m:r>
                        <m:sSub>
                          <m:sSubPr>
                            <m:ctrlPr>
                              <a:rPr lang="de-DE" i="1" dirty="0">
                                <a:latin typeface="Cambria Math" panose="02040503050406030204" pitchFamily="18" charset="0"/>
                              </a:rPr>
                            </m:ctrlPr>
                          </m:sSubPr>
                          <m:e>
                            <m:r>
                              <a:rPr lang="de-DE" i="1" dirty="0">
                                <a:latin typeface="Cambria Math" panose="02040503050406030204" pitchFamily="18" charset="0"/>
                              </a:rPr>
                              <m:t>𝑅</m:t>
                            </m:r>
                          </m:e>
                          <m:sub>
                            <m:r>
                              <a:rPr lang="de-DE" i="1" dirty="0">
                                <a:latin typeface="Cambria Math" panose="02040503050406030204" pitchFamily="18" charset="0"/>
                              </a:rPr>
                              <m:t>2</m:t>
                            </m:r>
                          </m:sub>
                        </m:sSub>
                        <m:r>
                          <a:rPr lang="de-DE" i="1" dirty="0">
                            <a:latin typeface="Cambria Math" panose="02040503050406030204" pitchFamily="18" charset="0"/>
                          </a:rPr>
                          <m:t>,</m:t>
                        </m:r>
                        <m:r>
                          <a:rPr lang="en-GB" i="1" dirty="0">
                            <a:latin typeface="Cambria Math" panose="02040503050406030204" pitchFamily="18" charset="0"/>
                          </a:rPr>
                          <m:t> </m:t>
                        </m:r>
                        <m:sSub>
                          <m:sSubPr>
                            <m:ctrlPr>
                              <a:rPr lang="de-DE" i="1" dirty="0">
                                <a:latin typeface="Cambria Math" panose="02040503050406030204" pitchFamily="18" charset="0"/>
                              </a:rPr>
                            </m:ctrlPr>
                          </m:sSubPr>
                          <m:e>
                            <m:r>
                              <a:rPr lang="de-DE" i="1" dirty="0">
                                <a:latin typeface="Cambria Math" panose="02040503050406030204" pitchFamily="18" charset="0"/>
                              </a:rPr>
                              <m:t>𝑅</m:t>
                            </m:r>
                          </m:e>
                          <m:sub>
                            <m:r>
                              <a:rPr lang="de-DE" i="1" dirty="0">
                                <a:latin typeface="Cambria Math" panose="02040503050406030204" pitchFamily="18" charset="0"/>
                              </a:rPr>
                              <m:t>3</m:t>
                            </m:r>
                          </m:sub>
                        </m:sSub>
                      </m:oMath>
                    </m:oMathPara>
                  </a14:m>
                  <a:endParaRPr lang="en-GB" dirty="0"/>
                </a:p>
              </p:txBody>
            </p:sp>
          </mc:Choice>
          <mc:Fallback xmlns="">
            <p:sp>
              <p:nvSpPr>
                <p:cNvPr id="15" name="TextBox 14">
                  <a:extLst>
                    <a:ext uri="{FF2B5EF4-FFF2-40B4-BE49-F238E27FC236}">
                      <a16:creationId xmlns:a16="http://schemas.microsoft.com/office/drawing/2014/main" id="{0C474153-5610-4C48-B8D2-EE21F54F030B}"/>
                    </a:ext>
                  </a:extLst>
                </p:cNvPr>
                <p:cNvSpPr txBox="1">
                  <a:spLocks noRot="1" noChangeAspect="1" noMove="1" noResize="1" noEditPoints="1" noAdjustHandles="1" noChangeArrowheads="1" noChangeShapeType="1" noTextEdit="1"/>
                </p:cNvSpPr>
                <p:nvPr/>
              </p:nvSpPr>
              <p:spPr>
                <a:xfrm>
                  <a:off x="1898461" y="5598426"/>
                  <a:ext cx="984070" cy="408623"/>
                </a:xfrm>
                <a:prstGeom prst="roundRect">
                  <a:avLst/>
                </a:prstGeom>
                <a:blipFill>
                  <a:blip r:embed="rId5"/>
                  <a:stretch>
                    <a:fillRect l="-2500"/>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4802CC47-9459-C74F-898E-01F87107884C}"/>
                </a:ext>
              </a:extLst>
            </p:cNvPr>
            <p:cNvCxnSpPr>
              <a:cxnSpLocks/>
              <a:stCxn id="15" idx="1"/>
              <a:endCxn id="23" idx="1"/>
            </p:cNvCxnSpPr>
            <p:nvPr/>
          </p:nvCxnSpPr>
          <p:spPr>
            <a:xfrm flipH="1">
              <a:off x="1319404" y="5802738"/>
              <a:ext cx="579057" cy="261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DA5BD0-198B-BA48-AECD-07A3E5B26623}"/>
                </a:ext>
              </a:extLst>
            </p:cNvPr>
            <p:cNvCxnSpPr>
              <a:cxnSpLocks/>
              <a:stCxn id="15" idx="1"/>
              <a:endCxn id="22" idx="1"/>
            </p:cNvCxnSpPr>
            <p:nvPr/>
          </p:nvCxnSpPr>
          <p:spPr>
            <a:xfrm flipH="1" flipV="1">
              <a:off x="1319404" y="5557107"/>
              <a:ext cx="579057" cy="245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850511-11AF-2D43-A14D-3DFF40434FA1}"/>
                </a:ext>
              </a:extLst>
            </p:cNvPr>
            <p:cNvCxnSpPr>
              <a:cxnSpLocks/>
              <a:stCxn id="15" idx="0"/>
            </p:cNvCxnSpPr>
            <p:nvPr/>
          </p:nvCxnSpPr>
          <p:spPr>
            <a:xfrm flipH="1" flipV="1">
              <a:off x="2116175" y="5235388"/>
              <a:ext cx="274321" cy="36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EB330A-618B-3244-8BAE-6596BD68B559}"/>
                </a:ext>
              </a:extLst>
            </p:cNvPr>
            <p:cNvCxnSpPr>
              <a:cxnSpLocks/>
              <a:stCxn id="15" idx="0"/>
            </p:cNvCxnSpPr>
            <p:nvPr/>
          </p:nvCxnSpPr>
          <p:spPr>
            <a:xfrm flipV="1">
              <a:off x="2390496" y="5235388"/>
              <a:ext cx="230689" cy="36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336EC00-60E2-2946-BCC4-FD00E6FEDEF5}"/>
                    </a:ext>
                  </a:extLst>
                </p:cNvPr>
                <p:cNvSpPr txBox="1"/>
                <p:nvPr/>
              </p:nvSpPr>
              <p:spPr>
                <a:xfrm>
                  <a:off x="1319404" y="5403218"/>
                  <a:ext cx="5050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5</m:t>
                            </m:r>
                            <m:r>
                              <a:rPr lang="de-DE" sz="1400" i="1">
                                <a:solidFill>
                                  <a:schemeClr val="accent1"/>
                                </a:solidFill>
                                <a:latin typeface="Cambria Math" panose="02040503050406030204" pitchFamily="18" charset="0"/>
                              </a:rPr>
                              <m:t>𝑖</m:t>
                            </m:r>
                          </m:sub>
                        </m:sSub>
                      </m:oMath>
                    </m:oMathPara>
                  </a14:m>
                  <a:endParaRPr lang="en-GB" sz="1400" dirty="0">
                    <a:solidFill>
                      <a:schemeClr val="accent1"/>
                    </a:solidFill>
                  </a:endParaRPr>
                </a:p>
              </p:txBody>
            </p:sp>
          </mc:Choice>
          <mc:Fallback xmlns="">
            <p:sp>
              <p:nvSpPr>
                <p:cNvPr id="22" name="TextBox 21">
                  <a:extLst>
                    <a:ext uri="{FF2B5EF4-FFF2-40B4-BE49-F238E27FC236}">
                      <a16:creationId xmlns:a16="http://schemas.microsoft.com/office/drawing/2014/main" id="{5336EC00-60E2-2946-BCC4-FD00E6FEDEF5}"/>
                    </a:ext>
                  </a:extLst>
                </p:cNvPr>
                <p:cNvSpPr txBox="1">
                  <a:spLocks noRot="1" noChangeAspect="1" noMove="1" noResize="1" noEditPoints="1" noAdjustHandles="1" noChangeArrowheads="1" noChangeShapeType="1" noTextEdit="1"/>
                </p:cNvSpPr>
                <p:nvPr/>
              </p:nvSpPr>
              <p:spPr>
                <a:xfrm>
                  <a:off x="1319404" y="5403218"/>
                  <a:ext cx="505010"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E02936-AD95-FE44-ADC2-5E0F9E928994}"/>
                    </a:ext>
                  </a:extLst>
                </p:cNvPr>
                <p:cNvSpPr txBox="1"/>
                <p:nvPr/>
              </p:nvSpPr>
              <p:spPr>
                <a:xfrm>
                  <a:off x="1319404" y="5910171"/>
                  <a:ext cx="5050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4</m:t>
                            </m:r>
                            <m:r>
                              <a:rPr lang="de-DE" sz="1400" i="1">
                                <a:solidFill>
                                  <a:schemeClr val="accent1"/>
                                </a:solidFill>
                                <a:latin typeface="Cambria Math" panose="02040503050406030204" pitchFamily="18" charset="0"/>
                              </a:rPr>
                              <m:t>𝑖</m:t>
                            </m:r>
                          </m:sub>
                        </m:sSub>
                      </m:oMath>
                    </m:oMathPara>
                  </a14:m>
                  <a:endParaRPr lang="en-GB" sz="1400" dirty="0">
                    <a:solidFill>
                      <a:schemeClr val="accent1"/>
                    </a:solidFill>
                  </a:endParaRPr>
                </a:p>
              </p:txBody>
            </p:sp>
          </mc:Choice>
          <mc:Fallback xmlns="">
            <p:sp>
              <p:nvSpPr>
                <p:cNvPr id="23" name="TextBox 22">
                  <a:extLst>
                    <a:ext uri="{FF2B5EF4-FFF2-40B4-BE49-F238E27FC236}">
                      <a16:creationId xmlns:a16="http://schemas.microsoft.com/office/drawing/2014/main" id="{CEE02936-AD95-FE44-ADC2-5E0F9E928994}"/>
                    </a:ext>
                  </a:extLst>
                </p:cNvPr>
                <p:cNvSpPr txBox="1">
                  <a:spLocks noRot="1" noChangeAspect="1" noMove="1" noResize="1" noEditPoints="1" noAdjustHandles="1" noChangeArrowheads="1" noChangeShapeType="1" noTextEdit="1"/>
                </p:cNvSpPr>
                <p:nvPr/>
              </p:nvSpPr>
              <p:spPr>
                <a:xfrm>
                  <a:off x="1319404" y="5910171"/>
                  <a:ext cx="50501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A0C87C2-5A9C-804B-8521-0EEA78D0E9CA}"/>
                    </a:ext>
                  </a:extLst>
                </p:cNvPr>
                <p:cNvSpPr txBox="1"/>
                <p:nvPr/>
              </p:nvSpPr>
              <p:spPr>
                <a:xfrm>
                  <a:off x="2951778" y="5796054"/>
                  <a:ext cx="51238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FFC000"/>
                                </a:solidFill>
                                <a:latin typeface="Cambria Math" panose="02040503050406030204" pitchFamily="18" charset="0"/>
                              </a:rPr>
                            </m:ctrlPr>
                          </m:sSubPr>
                          <m:e>
                            <m:r>
                              <a:rPr lang="de-DE" sz="1400" i="1">
                                <a:solidFill>
                                  <a:srgbClr val="FFC000"/>
                                </a:solidFill>
                                <a:latin typeface="Cambria Math" panose="02040503050406030204" pitchFamily="18" charset="0"/>
                              </a:rPr>
                              <m:t>𝑚</m:t>
                            </m:r>
                          </m:e>
                          <m:sub>
                            <m:r>
                              <a:rPr lang="de-DE" sz="1400" i="1">
                                <a:solidFill>
                                  <a:srgbClr val="FFC000"/>
                                </a:solidFill>
                                <a:latin typeface="Cambria Math" panose="02040503050406030204" pitchFamily="18" charset="0"/>
                              </a:rPr>
                              <m:t>𝑘𝑖</m:t>
                            </m:r>
                          </m:sub>
                        </m:sSub>
                      </m:oMath>
                    </m:oMathPara>
                  </a14:m>
                  <a:endParaRPr lang="en-GB" sz="1400" dirty="0">
                    <a:solidFill>
                      <a:srgbClr val="FFC000"/>
                    </a:solidFill>
                  </a:endParaRPr>
                </a:p>
              </p:txBody>
            </p:sp>
          </mc:Choice>
          <mc:Fallback xmlns="">
            <p:sp>
              <p:nvSpPr>
                <p:cNvPr id="25" name="TextBox 24">
                  <a:extLst>
                    <a:ext uri="{FF2B5EF4-FFF2-40B4-BE49-F238E27FC236}">
                      <a16:creationId xmlns:a16="http://schemas.microsoft.com/office/drawing/2014/main" id="{9A0C87C2-5A9C-804B-8521-0EEA78D0E9CA}"/>
                    </a:ext>
                  </a:extLst>
                </p:cNvPr>
                <p:cNvSpPr txBox="1">
                  <a:spLocks noRot="1" noChangeAspect="1" noMove="1" noResize="1" noEditPoints="1" noAdjustHandles="1" noChangeArrowheads="1" noChangeShapeType="1" noTextEdit="1"/>
                </p:cNvSpPr>
                <p:nvPr/>
              </p:nvSpPr>
              <p:spPr>
                <a:xfrm>
                  <a:off x="2951778" y="5796054"/>
                  <a:ext cx="512384"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18A8A45-0AB3-F344-9EB8-21E487A86910}"/>
                    </a:ext>
                  </a:extLst>
                </p:cNvPr>
                <p:cNvSpPr txBox="1"/>
                <p:nvPr/>
              </p:nvSpPr>
              <p:spPr>
                <a:xfrm>
                  <a:off x="1710791" y="5170131"/>
                  <a:ext cx="5050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1</m:t>
                            </m:r>
                            <m:r>
                              <a:rPr lang="de-DE" sz="1400" i="1">
                                <a:solidFill>
                                  <a:schemeClr val="accent1"/>
                                </a:solidFill>
                                <a:latin typeface="Cambria Math" panose="02040503050406030204" pitchFamily="18" charset="0"/>
                              </a:rPr>
                              <m:t>𝑖</m:t>
                            </m:r>
                          </m:sub>
                        </m:sSub>
                      </m:oMath>
                    </m:oMathPara>
                  </a14:m>
                  <a:endParaRPr lang="en-GB" sz="1400" dirty="0">
                    <a:solidFill>
                      <a:schemeClr val="accent1"/>
                    </a:solidFill>
                  </a:endParaRPr>
                </a:p>
              </p:txBody>
            </p:sp>
          </mc:Choice>
          <mc:Fallback xmlns="">
            <p:sp>
              <p:nvSpPr>
                <p:cNvPr id="26" name="TextBox 25">
                  <a:extLst>
                    <a:ext uri="{FF2B5EF4-FFF2-40B4-BE49-F238E27FC236}">
                      <a16:creationId xmlns:a16="http://schemas.microsoft.com/office/drawing/2014/main" id="{A18A8A45-0AB3-F344-9EB8-21E487A86910}"/>
                    </a:ext>
                  </a:extLst>
                </p:cNvPr>
                <p:cNvSpPr txBox="1">
                  <a:spLocks noRot="1" noChangeAspect="1" noMove="1" noResize="1" noEditPoints="1" noAdjustHandles="1" noChangeArrowheads="1" noChangeShapeType="1" noTextEdit="1"/>
                </p:cNvSpPr>
                <p:nvPr/>
              </p:nvSpPr>
              <p:spPr>
                <a:xfrm>
                  <a:off x="1710791" y="5170131"/>
                  <a:ext cx="505010"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AB8D731-89DF-C842-97DA-54FAF00C5EA6}"/>
                    </a:ext>
                  </a:extLst>
                </p:cNvPr>
                <p:cNvSpPr txBox="1"/>
                <p:nvPr/>
              </p:nvSpPr>
              <p:spPr>
                <a:xfrm>
                  <a:off x="2542199" y="5170131"/>
                  <a:ext cx="5050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2</m:t>
                            </m:r>
                            <m:r>
                              <a:rPr lang="de-DE" sz="1400" i="1">
                                <a:solidFill>
                                  <a:schemeClr val="accent1"/>
                                </a:solidFill>
                                <a:latin typeface="Cambria Math" panose="02040503050406030204" pitchFamily="18" charset="0"/>
                              </a:rPr>
                              <m:t>𝑖</m:t>
                            </m:r>
                          </m:sub>
                        </m:sSub>
                      </m:oMath>
                    </m:oMathPara>
                  </a14:m>
                  <a:endParaRPr lang="en-GB" sz="1400" dirty="0">
                    <a:solidFill>
                      <a:schemeClr val="accent1"/>
                    </a:solidFill>
                  </a:endParaRPr>
                </a:p>
              </p:txBody>
            </p:sp>
          </mc:Choice>
          <mc:Fallback xmlns="">
            <p:sp>
              <p:nvSpPr>
                <p:cNvPr id="27" name="TextBox 26">
                  <a:extLst>
                    <a:ext uri="{FF2B5EF4-FFF2-40B4-BE49-F238E27FC236}">
                      <a16:creationId xmlns:a16="http://schemas.microsoft.com/office/drawing/2014/main" id="{AAB8D731-89DF-C842-97DA-54FAF00C5EA6}"/>
                    </a:ext>
                  </a:extLst>
                </p:cNvPr>
                <p:cNvSpPr txBox="1">
                  <a:spLocks noRot="1" noChangeAspect="1" noMove="1" noResize="1" noEditPoints="1" noAdjustHandles="1" noChangeArrowheads="1" noChangeShapeType="1" noTextEdit="1"/>
                </p:cNvSpPr>
                <p:nvPr/>
              </p:nvSpPr>
              <p:spPr>
                <a:xfrm>
                  <a:off x="2542199" y="5170131"/>
                  <a:ext cx="50501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C5C3B10-9EEE-444A-9727-00D43F21B5F3}"/>
                    </a:ext>
                  </a:extLst>
                </p:cNvPr>
                <p:cNvSpPr txBox="1"/>
                <p:nvPr/>
              </p:nvSpPr>
              <p:spPr>
                <a:xfrm>
                  <a:off x="2202734" y="5973678"/>
                  <a:ext cx="3876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𝑔</m:t>
                            </m:r>
                          </m:e>
                          <m:sub>
                            <m:r>
                              <a:rPr lang="de-DE" sz="1400" i="1">
                                <a:solidFill>
                                  <a:schemeClr val="accent1"/>
                                </a:solidFill>
                                <a:latin typeface="Cambria Math" panose="02040503050406030204" pitchFamily="18" charset="0"/>
                              </a:rPr>
                              <m:t>𝑖</m:t>
                            </m:r>
                          </m:sub>
                        </m:sSub>
                      </m:oMath>
                    </m:oMathPara>
                  </a14:m>
                  <a:endParaRPr lang="en-GB" sz="1400" dirty="0">
                    <a:solidFill>
                      <a:schemeClr val="accent1"/>
                    </a:solidFill>
                  </a:endParaRPr>
                </a:p>
              </p:txBody>
            </p:sp>
          </mc:Choice>
          <mc:Fallback xmlns="">
            <p:sp>
              <p:nvSpPr>
                <p:cNvPr id="28" name="TextBox 27">
                  <a:extLst>
                    <a:ext uri="{FF2B5EF4-FFF2-40B4-BE49-F238E27FC236}">
                      <a16:creationId xmlns:a16="http://schemas.microsoft.com/office/drawing/2014/main" id="{8C5C3B10-9EEE-444A-9727-00D43F21B5F3}"/>
                    </a:ext>
                  </a:extLst>
                </p:cNvPr>
                <p:cNvSpPr txBox="1">
                  <a:spLocks noRot="1" noChangeAspect="1" noMove="1" noResize="1" noEditPoints="1" noAdjustHandles="1" noChangeArrowheads="1" noChangeShapeType="1" noTextEdit="1"/>
                </p:cNvSpPr>
                <p:nvPr/>
              </p:nvSpPr>
              <p:spPr>
                <a:xfrm>
                  <a:off x="2202734" y="5973678"/>
                  <a:ext cx="387607" cy="307777"/>
                </a:xfrm>
                <a:prstGeom prst="rect">
                  <a:avLst/>
                </a:prstGeom>
                <a:blipFill>
                  <a:blip r:embed="rId11"/>
                  <a:stretch>
                    <a:fillRect/>
                  </a:stretch>
                </a:blipFill>
              </p:spPr>
              <p:txBody>
                <a:bodyPr/>
                <a:lstStyle/>
                <a:p>
                  <a:r>
                    <a:rPr lang="en-GB">
                      <a:noFill/>
                    </a:rPr>
                    <a:t> </a:t>
                  </a:r>
                </a:p>
              </p:txBody>
            </p:sp>
          </mc:Fallback>
        </mc:AlternateContent>
      </p:grpSp>
      <p:grpSp>
        <p:nvGrpSpPr>
          <p:cNvPr id="62" name="Group 61">
            <a:extLst>
              <a:ext uri="{FF2B5EF4-FFF2-40B4-BE49-F238E27FC236}">
                <a16:creationId xmlns:a16="http://schemas.microsoft.com/office/drawing/2014/main" id="{49E7A5F8-4CDA-6846-9E49-B9FAB841B88A}"/>
              </a:ext>
            </a:extLst>
          </p:cNvPr>
          <p:cNvGrpSpPr/>
          <p:nvPr/>
        </p:nvGrpSpPr>
        <p:grpSpPr>
          <a:xfrm>
            <a:off x="7742556" y="4882873"/>
            <a:ext cx="2128254" cy="1128636"/>
            <a:chOff x="6403291" y="5170131"/>
            <a:chExt cx="2128254" cy="1128636"/>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AFF6016-682D-7940-9AB0-BD35BC7EF117}"/>
                    </a:ext>
                  </a:extLst>
                </p:cNvPr>
                <p:cNvSpPr txBox="1"/>
                <p:nvPr/>
              </p:nvSpPr>
              <p:spPr>
                <a:xfrm>
                  <a:off x="6954623" y="5598426"/>
                  <a:ext cx="984070" cy="408623"/>
                </a:xfrm>
                <a:prstGeom prst="roundRect">
                  <a:avLst/>
                </a:prstGeom>
              </p:spPr>
              <p:style>
                <a:lnRef idx="2">
                  <a:schemeClr val="dk1"/>
                </a:lnRef>
                <a:fillRef idx="1">
                  <a:schemeClr val="lt1"/>
                </a:fillRef>
                <a:effectRef idx="0">
                  <a:schemeClr val="dk1"/>
                </a:effectRef>
                <a:fontRef idx="minor">
                  <a:schemeClr val="dk1"/>
                </a:fontRef>
              </p:style>
              <p:txBody>
                <a:bodyPr wrap="square" lIns="72000" r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𝑅</m:t>
                            </m:r>
                          </m:e>
                          <m:sub>
                            <m:r>
                              <a:rPr lang="de-DE" b="0" i="1" dirty="0" smtClean="0">
                                <a:solidFill>
                                  <a:schemeClr val="tx1"/>
                                </a:solidFill>
                                <a:latin typeface="Cambria Math" panose="02040503050406030204" pitchFamily="18" charset="0"/>
                              </a:rPr>
                              <m:t>3</m:t>
                            </m:r>
                          </m:sub>
                        </m:sSub>
                        <m:r>
                          <a:rPr lang="de-DE" i="1" dirty="0">
                            <a:solidFill>
                              <a:schemeClr val="tx1"/>
                            </a:solidFill>
                            <a:latin typeface="Cambria Math" panose="02040503050406030204" pitchFamily="18" charset="0"/>
                          </a:rPr>
                          <m:t>,</m:t>
                        </m:r>
                        <m:r>
                          <a:rPr lang="en-GB" i="1" dirty="0">
                            <a:solidFill>
                              <a:schemeClr val="tx1"/>
                            </a:solidFill>
                            <a:latin typeface="Cambria Math" panose="02040503050406030204" pitchFamily="18" charset="0"/>
                          </a:rPr>
                          <m:t> </m:t>
                        </m:r>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𝑅</m:t>
                            </m:r>
                          </m:e>
                          <m:sub>
                            <m:r>
                              <a:rPr lang="de-DE" b="0" i="1" dirty="0" smtClean="0">
                                <a:solidFill>
                                  <a:schemeClr val="tx1"/>
                                </a:solidFill>
                                <a:latin typeface="Cambria Math" panose="02040503050406030204" pitchFamily="18" charset="0"/>
                              </a:rPr>
                              <m:t>4</m:t>
                            </m:r>
                          </m:sub>
                        </m:sSub>
                        <m:r>
                          <a:rPr lang="de-DE" i="1" dirty="0">
                            <a:solidFill>
                              <a:schemeClr val="tx1"/>
                            </a:solidFill>
                            <a:latin typeface="Cambria Math" panose="02040503050406030204" pitchFamily="18" charset="0"/>
                          </a:rPr>
                          <m:t>,</m:t>
                        </m:r>
                        <m:r>
                          <a:rPr lang="en-GB" i="1" dirty="0">
                            <a:solidFill>
                              <a:schemeClr val="tx1"/>
                            </a:solidFill>
                            <a:latin typeface="Cambria Math" panose="02040503050406030204" pitchFamily="18" charset="0"/>
                          </a:rPr>
                          <m:t> </m:t>
                        </m:r>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𝑅</m:t>
                            </m:r>
                          </m:e>
                          <m:sub>
                            <m:r>
                              <a:rPr lang="de-DE" b="0" i="1" dirty="0" smtClean="0">
                                <a:solidFill>
                                  <a:schemeClr val="tx1"/>
                                </a:solidFill>
                                <a:latin typeface="Cambria Math" panose="02040503050406030204" pitchFamily="18" charset="0"/>
                              </a:rPr>
                              <m:t>5</m:t>
                            </m:r>
                          </m:sub>
                        </m:sSub>
                      </m:oMath>
                    </m:oMathPara>
                  </a14:m>
                  <a:endParaRPr lang="en-GB" dirty="0">
                    <a:solidFill>
                      <a:schemeClr val="tx1"/>
                    </a:solidFill>
                  </a:endParaRPr>
                </a:p>
              </p:txBody>
            </p:sp>
          </mc:Choice>
          <mc:Fallback xmlns="">
            <p:sp>
              <p:nvSpPr>
                <p:cNvPr id="30" name="TextBox 29">
                  <a:extLst>
                    <a:ext uri="{FF2B5EF4-FFF2-40B4-BE49-F238E27FC236}">
                      <a16:creationId xmlns:a16="http://schemas.microsoft.com/office/drawing/2014/main" id="{5AFF6016-682D-7940-9AB0-BD35BC7EF117}"/>
                    </a:ext>
                  </a:extLst>
                </p:cNvPr>
                <p:cNvSpPr txBox="1">
                  <a:spLocks noRot="1" noChangeAspect="1" noMove="1" noResize="1" noEditPoints="1" noAdjustHandles="1" noChangeArrowheads="1" noChangeShapeType="1" noTextEdit="1"/>
                </p:cNvSpPr>
                <p:nvPr/>
              </p:nvSpPr>
              <p:spPr>
                <a:xfrm>
                  <a:off x="6954623" y="5598426"/>
                  <a:ext cx="984070" cy="408623"/>
                </a:xfrm>
                <a:prstGeom prst="roundRect">
                  <a:avLst/>
                </a:prstGeom>
                <a:blipFill>
                  <a:blip r:embed="rId12"/>
                  <a:stretch>
                    <a:fillRect l="-2500"/>
                  </a:stretch>
                </a:blipFill>
              </p:spPr>
              <p:txBody>
                <a:bodyPr/>
                <a:lstStyle/>
                <a:p>
                  <a:r>
                    <a:rPr lang="en-GB">
                      <a:noFill/>
                    </a:rPr>
                    <a:t> </a:t>
                  </a:r>
                </a:p>
              </p:txBody>
            </p:sp>
          </mc:Fallback>
        </mc:AlternateContent>
        <p:cxnSp>
          <p:nvCxnSpPr>
            <p:cNvPr id="33" name="Straight Connector 32">
              <a:extLst>
                <a:ext uri="{FF2B5EF4-FFF2-40B4-BE49-F238E27FC236}">
                  <a16:creationId xmlns:a16="http://schemas.microsoft.com/office/drawing/2014/main" id="{6157CD57-7252-0947-BF37-2BFBC315F7B3}"/>
                </a:ext>
              </a:extLst>
            </p:cNvPr>
            <p:cNvCxnSpPr>
              <a:cxnSpLocks/>
              <a:stCxn id="30" idx="3"/>
              <a:endCxn id="39" idx="3"/>
            </p:cNvCxnSpPr>
            <p:nvPr/>
          </p:nvCxnSpPr>
          <p:spPr>
            <a:xfrm flipV="1">
              <a:off x="7938693" y="5565763"/>
              <a:ext cx="592252" cy="236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F5146B-0067-B846-AC73-9124C58B5C30}"/>
                </a:ext>
              </a:extLst>
            </p:cNvPr>
            <p:cNvCxnSpPr>
              <a:cxnSpLocks/>
              <a:stCxn id="30" idx="0"/>
            </p:cNvCxnSpPr>
            <p:nvPr/>
          </p:nvCxnSpPr>
          <p:spPr>
            <a:xfrm flipH="1" flipV="1">
              <a:off x="7172338" y="5235388"/>
              <a:ext cx="274320" cy="36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37A4F4-FF95-8343-BE43-15ABDBF53DBB}"/>
                </a:ext>
              </a:extLst>
            </p:cNvPr>
            <p:cNvCxnSpPr>
              <a:cxnSpLocks/>
              <a:stCxn id="30" idx="0"/>
            </p:cNvCxnSpPr>
            <p:nvPr/>
          </p:nvCxnSpPr>
          <p:spPr>
            <a:xfrm flipV="1">
              <a:off x="7446658" y="5235388"/>
              <a:ext cx="230689" cy="36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570AB8-04CE-FC45-A09F-5C6DF52F83E0}"/>
                </a:ext>
              </a:extLst>
            </p:cNvPr>
            <p:cNvCxnSpPr>
              <a:cxnSpLocks/>
              <a:stCxn id="30" idx="3"/>
              <a:endCxn id="40" idx="3"/>
            </p:cNvCxnSpPr>
            <p:nvPr/>
          </p:nvCxnSpPr>
          <p:spPr>
            <a:xfrm>
              <a:off x="7938693" y="5802738"/>
              <a:ext cx="592852" cy="26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067BF6-200B-3B42-A354-A7831ADEA924}"/>
                    </a:ext>
                  </a:extLst>
                </p:cNvPr>
                <p:cNvSpPr txBox="1"/>
                <p:nvPr/>
              </p:nvSpPr>
              <p:spPr>
                <a:xfrm>
                  <a:off x="6403291" y="5778742"/>
                  <a:ext cx="523605"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FFC000"/>
                                </a:solidFill>
                                <a:latin typeface="Cambria Math" panose="02040503050406030204" pitchFamily="18" charset="0"/>
                              </a:rPr>
                            </m:ctrlPr>
                          </m:sSubPr>
                          <m:e>
                            <m:r>
                              <a:rPr lang="de-DE" sz="1400" i="1">
                                <a:solidFill>
                                  <a:srgbClr val="FFC000"/>
                                </a:solidFill>
                                <a:latin typeface="Cambria Math" panose="02040503050406030204" pitchFamily="18" charset="0"/>
                              </a:rPr>
                              <m:t>𝑚</m:t>
                            </m:r>
                          </m:e>
                          <m:sub>
                            <m:r>
                              <a:rPr lang="de-DE" sz="1400" i="1">
                                <a:solidFill>
                                  <a:srgbClr val="FFC000"/>
                                </a:solidFill>
                                <a:latin typeface="Cambria Math" panose="02040503050406030204" pitchFamily="18" charset="0"/>
                              </a:rPr>
                              <m:t>𝑘𝑗</m:t>
                            </m:r>
                          </m:sub>
                        </m:sSub>
                      </m:oMath>
                    </m:oMathPara>
                  </a14:m>
                  <a:endParaRPr lang="en-GB" sz="1400" dirty="0">
                    <a:solidFill>
                      <a:srgbClr val="FFC000"/>
                    </a:solidFill>
                  </a:endParaRPr>
                </a:p>
              </p:txBody>
            </p:sp>
          </mc:Choice>
          <mc:Fallback xmlns="">
            <p:sp>
              <p:nvSpPr>
                <p:cNvPr id="38" name="TextBox 37">
                  <a:extLst>
                    <a:ext uri="{FF2B5EF4-FFF2-40B4-BE49-F238E27FC236}">
                      <a16:creationId xmlns:a16="http://schemas.microsoft.com/office/drawing/2014/main" id="{FD067BF6-200B-3B42-A354-A7831ADEA924}"/>
                    </a:ext>
                  </a:extLst>
                </p:cNvPr>
                <p:cNvSpPr txBox="1">
                  <a:spLocks noRot="1" noChangeAspect="1" noMove="1" noResize="1" noEditPoints="1" noAdjustHandles="1" noChangeArrowheads="1" noChangeShapeType="1" noTextEdit="1"/>
                </p:cNvSpPr>
                <p:nvPr/>
              </p:nvSpPr>
              <p:spPr>
                <a:xfrm>
                  <a:off x="6403291" y="5778742"/>
                  <a:ext cx="523605" cy="32508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56DF87B-D60A-3644-BF6F-E2F567CD23FF}"/>
                    </a:ext>
                  </a:extLst>
                </p:cNvPr>
                <p:cNvSpPr txBox="1"/>
                <p:nvPr/>
              </p:nvSpPr>
              <p:spPr>
                <a:xfrm>
                  <a:off x="8007340" y="5403218"/>
                  <a:ext cx="523605"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3</m:t>
                            </m:r>
                            <m:r>
                              <a:rPr lang="de-DE" sz="1400" i="1">
                                <a:solidFill>
                                  <a:schemeClr val="accent1"/>
                                </a:solidFill>
                                <a:latin typeface="Cambria Math" panose="02040503050406030204" pitchFamily="18" charset="0"/>
                              </a:rPr>
                              <m:t>𝑗</m:t>
                            </m:r>
                          </m:sub>
                        </m:sSub>
                      </m:oMath>
                    </m:oMathPara>
                  </a14:m>
                  <a:endParaRPr lang="en-GB" sz="1400" dirty="0">
                    <a:solidFill>
                      <a:schemeClr val="accent1"/>
                    </a:solidFill>
                  </a:endParaRPr>
                </a:p>
              </p:txBody>
            </p:sp>
          </mc:Choice>
          <mc:Fallback xmlns="">
            <p:sp>
              <p:nvSpPr>
                <p:cNvPr id="39" name="TextBox 38">
                  <a:extLst>
                    <a:ext uri="{FF2B5EF4-FFF2-40B4-BE49-F238E27FC236}">
                      <a16:creationId xmlns:a16="http://schemas.microsoft.com/office/drawing/2014/main" id="{256DF87B-D60A-3644-BF6F-E2F567CD23FF}"/>
                    </a:ext>
                  </a:extLst>
                </p:cNvPr>
                <p:cNvSpPr txBox="1">
                  <a:spLocks noRot="1" noChangeAspect="1" noMove="1" noResize="1" noEditPoints="1" noAdjustHandles="1" noChangeArrowheads="1" noChangeShapeType="1" noTextEdit="1"/>
                </p:cNvSpPr>
                <p:nvPr/>
              </p:nvSpPr>
              <p:spPr>
                <a:xfrm>
                  <a:off x="8007340" y="5403218"/>
                  <a:ext cx="523605" cy="32508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E74869A-7998-FB46-B5B2-FA22722EF68C}"/>
                    </a:ext>
                  </a:extLst>
                </p:cNvPr>
                <p:cNvSpPr txBox="1"/>
                <p:nvPr/>
              </p:nvSpPr>
              <p:spPr>
                <a:xfrm>
                  <a:off x="8007940" y="5910171"/>
                  <a:ext cx="523605"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4</m:t>
                            </m:r>
                            <m:r>
                              <a:rPr lang="de-DE" sz="1400" i="1">
                                <a:solidFill>
                                  <a:schemeClr val="accent1"/>
                                </a:solidFill>
                                <a:latin typeface="Cambria Math" panose="02040503050406030204" pitchFamily="18" charset="0"/>
                              </a:rPr>
                              <m:t>𝑗</m:t>
                            </m:r>
                          </m:sub>
                        </m:sSub>
                      </m:oMath>
                    </m:oMathPara>
                  </a14:m>
                  <a:endParaRPr lang="en-GB" sz="1400" dirty="0">
                    <a:solidFill>
                      <a:schemeClr val="accent1"/>
                    </a:solidFill>
                  </a:endParaRPr>
                </a:p>
              </p:txBody>
            </p:sp>
          </mc:Choice>
          <mc:Fallback xmlns="">
            <p:sp>
              <p:nvSpPr>
                <p:cNvPr id="40" name="TextBox 39">
                  <a:extLst>
                    <a:ext uri="{FF2B5EF4-FFF2-40B4-BE49-F238E27FC236}">
                      <a16:creationId xmlns:a16="http://schemas.microsoft.com/office/drawing/2014/main" id="{9E74869A-7998-FB46-B5B2-FA22722EF68C}"/>
                    </a:ext>
                  </a:extLst>
                </p:cNvPr>
                <p:cNvSpPr txBox="1">
                  <a:spLocks noRot="1" noChangeAspect="1" noMove="1" noResize="1" noEditPoints="1" noAdjustHandles="1" noChangeArrowheads="1" noChangeShapeType="1" noTextEdit="1"/>
                </p:cNvSpPr>
                <p:nvPr/>
              </p:nvSpPr>
              <p:spPr>
                <a:xfrm>
                  <a:off x="8007940" y="5910171"/>
                  <a:ext cx="523605" cy="32508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371BDE7-C50C-9449-ABDD-3816FE761CA6}"/>
                    </a:ext>
                  </a:extLst>
                </p:cNvPr>
                <p:cNvSpPr txBox="1"/>
                <p:nvPr/>
              </p:nvSpPr>
              <p:spPr>
                <a:xfrm>
                  <a:off x="6766953" y="5170131"/>
                  <a:ext cx="519437"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1</m:t>
                            </m:r>
                            <m:r>
                              <a:rPr lang="de-DE" sz="1400" i="1">
                                <a:solidFill>
                                  <a:schemeClr val="accent1"/>
                                </a:solidFill>
                                <a:latin typeface="Cambria Math" panose="02040503050406030204" pitchFamily="18" charset="0"/>
                              </a:rPr>
                              <m:t>𝑗</m:t>
                            </m:r>
                          </m:sub>
                        </m:sSub>
                      </m:oMath>
                    </m:oMathPara>
                  </a14:m>
                  <a:endParaRPr lang="en-GB" sz="1400" dirty="0">
                    <a:solidFill>
                      <a:schemeClr val="accent1"/>
                    </a:solidFill>
                  </a:endParaRPr>
                </a:p>
              </p:txBody>
            </p:sp>
          </mc:Choice>
          <mc:Fallback xmlns="">
            <p:sp>
              <p:nvSpPr>
                <p:cNvPr id="41" name="TextBox 40">
                  <a:extLst>
                    <a:ext uri="{FF2B5EF4-FFF2-40B4-BE49-F238E27FC236}">
                      <a16:creationId xmlns:a16="http://schemas.microsoft.com/office/drawing/2014/main" id="{A371BDE7-C50C-9449-ABDD-3816FE761CA6}"/>
                    </a:ext>
                  </a:extLst>
                </p:cNvPr>
                <p:cNvSpPr txBox="1">
                  <a:spLocks noRot="1" noChangeAspect="1" noMove="1" noResize="1" noEditPoints="1" noAdjustHandles="1" noChangeArrowheads="1" noChangeShapeType="1" noTextEdit="1"/>
                </p:cNvSpPr>
                <p:nvPr/>
              </p:nvSpPr>
              <p:spPr>
                <a:xfrm>
                  <a:off x="6766953" y="5170131"/>
                  <a:ext cx="519437" cy="325089"/>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C43405D-B266-EB4B-9F2C-243565BC90F8}"/>
                    </a:ext>
                  </a:extLst>
                </p:cNvPr>
                <p:cNvSpPr txBox="1"/>
                <p:nvPr/>
              </p:nvSpPr>
              <p:spPr>
                <a:xfrm>
                  <a:off x="7598361" y="5170131"/>
                  <a:ext cx="523605"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2</m:t>
                            </m:r>
                            <m:r>
                              <a:rPr lang="de-DE" sz="1400" i="1">
                                <a:solidFill>
                                  <a:schemeClr val="accent1"/>
                                </a:solidFill>
                                <a:latin typeface="Cambria Math" panose="02040503050406030204" pitchFamily="18" charset="0"/>
                              </a:rPr>
                              <m:t>𝑗</m:t>
                            </m:r>
                          </m:sub>
                        </m:sSub>
                      </m:oMath>
                    </m:oMathPara>
                  </a14:m>
                  <a:endParaRPr lang="en-GB" sz="1400" dirty="0">
                    <a:solidFill>
                      <a:schemeClr val="accent1"/>
                    </a:solidFill>
                  </a:endParaRPr>
                </a:p>
              </p:txBody>
            </p:sp>
          </mc:Choice>
          <mc:Fallback xmlns="">
            <p:sp>
              <p:nvSpPr>
                <p:cNvPr id="42" name="TextBox 41">
                  <a:extLst>
                    <a:ext uri="{FF2B5EF4-FFF2-40B4-BE49-F238E27FC236}">
                      <a16:creationId xmlns:a16="http://schemas.microsoft.com/office/drawing/2014/main" id="{AC43405D-B266-EB4B-9F2C-243565BC90F8}"/>
                    </a:ext>
                  </a:extLst>
                </p:cNvPr>
                <p:cNvSpPr txBox="1">
                  <a:spLocks noRot="1" noChangeAspect="1" noMove="1" noResize="1" noEditPoints="1" noAdjustHandles="1" noChangeArrowheads="1" noChangeShapeType="1" noTextEdit="1"/>
                </p:cNvSpPr>
                <p:nvPr/>
              </p:nvSpPr>
              <p:spPr>
                <a:xfrm>
                  <a:off x="7598361" y="5170131"/>
                  <a:ext cx="523605" cy="325089"/>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ACAB62C-D2BA-A649-BD3E-241F65E2600C}"/>
                    </a:ext>
                  </a:extLst>
                </p:cNvPr>
                <p:cNvSpPr txBox="1"/>
                <p:nvPr/>
              </p:nvSpPr>
              <p:spPr>
                <a:xfrm>
                  <a:off x="7258896" y="5973678"/>
                  <a:ext cx="402033"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𝑔</m:t>
                            </m:r>
                          </m:e>
                          <m:sub>
                            <m:r>
                              <a:rPr lang="de-DE" sz="1400" i="1">
                                <a:solidFill>
                                  <a:schemeClr val="accent1"/>
                                </a:solidFill>
                                <a:latin typeface="Cambria Math" panose="02040503050406030204" pitchFamily="18" charset="0"/>
                              </a:rPr>
                              <m:t>𝑗</m:t>
                            </m:r>
                          </m:sub>
                        </m:sSub>
                      </m:oMath>
                    </m:oMathPara>
                  </a14:m>
                  <a:endParaRPr lang="en-GB" sz="1400" dirty="0">
                    <a:solidFill>
                      <a:schemeClr val="accent1"/>
                    </a:solidFill>
                  </a:endParaRPr>
                </a:p>
              </p:txBody>
            </p:sp>
          </mc:Choice>
          <mc:Fallback xmlns="">
            <p:sp>
              <p:nvSpPr>
                <p:cNvPr id="43" name="TextBox 42">
                  <a:extLst>
                    <a:ext uri="{FF2B5EF4-FFF2-40B4-BE49-F238E27FC236}">
                      <a16:creationId xmlns:a16="http://schemas.microsoft.com/office/drawing/2014/main" id="{FACAB62C-D2BA-A649-BD3E-241F65E2600C}"/>
                    </a:ext>
                  </a:extLst>
                </p:cNvPr>
                <p:cNvSpPr txBox="1">
                  <a:spLocks noRot="1" noChangeAspect="1" noMove="1" noResize="1" noEditPoints="1" noAdjustHandles="1" noChangeArrowheads="1" noChangeShapeType="1" noTextEdit="1"/>
                </p:cNvSpPr>
                <p:nvPr/>
              </p:nvSpPr>
              <p:spPr>
                <a:xfrm>
                  <a:off x="7258896" y="5973678"/>
                  <a:ext cx="402033" cy="325089"/>
                </a:xfrm>
                <a:prstGeom prst="rect">
                  <a:avLst/>
                </a:prstGeom>
                <a:blipFill>
                  <a:blip r:embed="rId18"/>
                  <a:stretch>
                    <a:fillRect/>
                  </a:stretch>
                </a:blipFill>
              </p:spPr>
              <p:txBody>
                <a:bodyPr/>
                <a:lstStyle/>
                <a:p>
                  <a:r>
                    <a:rPr lang="en-GB">
                      <a:noFill/>
                    </a:rPr>
                    <a:t> </a:t>
                  </a:r>
                </a:p>
              </p:txBody>
            </p:sp>
          </mc:Fallback>
        </mc:AlternateContent>
      </p:grpSp>
      <p:grpSp>
        <p:nvGrpSpPr>
          <p:cNvPr id="61" name="Group 60">
            <a:extLst>
              <a:ext uri="{FF2B5EF4-FFF2-40B4-BE49-F238E27FC236}">
                <a16:creationId xmlns:a16="http://schemas.microsoft.com/office/drawing/2014/main" id="{825A5B34-6885-0A4B-847D-B5B5B65C66F0}"/>
              </a:ext>
            </a:extLst>
          </p:cNvPr>
          <p:cNvGrpSpPr/>
          <p:nvPr/>
        </p:nvGrpSpPr>
        <p:grpSpPr>
          <a:xfrm>
            <a:off x="4221796" y="4885387"/>
            <a:ext cx="4072092" cy="1111324"/>
            <a:chOff x="2708799" y="5235439"/>
            <a:chExt cx="4072092" cy="1111324"/>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8EC2640-2A91-6F4F-8913-B939ABD64869}"/>
                    </a:ext>
                  </a:extLst>
                </p:cNvPr>
                <p:cNvSpPr txBox="1"/>
                <p:nvPr/>
              </p:nvSpPr>
              <p:spPr>
                <a:xfrm>
                  <a:off x="4449594" y="5663734"/>
                  <a:ext cx="984070" cy="408623"/>
                </a:xfrm>
                <a:prstGeom prst="roundRect">
                  <a:avLst/>
                </a:prstGeom>
              </p:spPr>
              <p:style>
                <a:lnRef idx="2">
                  <a:schemeClr val="dk1"/>
                </a:lnRef>
                <a:fillRef idx="1">
                  <a:schemeClr val="lt1"/>
                </a:fillRef>
                <a:effectRef idx="0">
                  <a:schemeClr val="dk1"/>
                </a:effectRef>
                <a:fontRef idx="minor">
                  <a:schemeClr val="dk1"/>
                </a:fontRef>
              </p:style>
              <p:txBody>
                <a:bodyPr wrap="square" lIns="72000" r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𝑅</m:t>
                            </m:r>
                          </m:e>
                          <m:sub>
                            <m:r>
                              <a:rPr lang="de-DE" b="0" i="1" dirty="0" smtClean="0">
                                <a:solidFill>
                                  <a:schemeClr val="tx1"/>
                                </a:solidFill>
                                <a:latin typeface="Cambria Math" panose="02040503050406030204" pitchFamily="18" charset="0"/>
                              </a:rPr>
                              <m:t>2</m:t>
                            </m:r>
                          </m:sub>
                        </m:sSub>
                        <m:r>
                          <a:rPr lang="de-DE" i="1" dirty="0">
                            <a:solidFill>
                              <a:schemeClr val="tx1"/>
                            </a:solidFill>
                            <a:latin typeface="Cambria Math" panose="02040503050406030204" pitchFamily="18" charset="0"/>
                          </a:rPr>
                          <m:t>,</m:t>
                        </m:r>
                        <m:r>
                          <a:rPr lang="en-GB" i="1" dirty="0">
                            <a:solidFill>
                              <a:schemeClr val="tx1"/>
                            </a:solidFill>
                            <a:latin typeface="Cambria Math" panose="02040503050406030204" pitchFamily="18" charset="0"/>
                          </a:rPr>
                          <m:t> </m:t>
                        </m:r>
                        <m:sSub>
                          <m:sSubPr>
                            <m:ctrlPr>
                              <a:rPr lang="de-DE" i="1" dirty="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𝑅</m:t>
                            </m:r>
                          </m:e>
                          <m:sub>
                            <m:r>
                              <a:rPr lang="de-DE" b="0" i="1" dirty="0" smtClean="0">
                                <a:solidFill>
                                  <a:schemeClr val="tx1"/>
                                </a:solidFill>
                                <a:latin typeface="Cambria Math" panose="02040503050406030204" pitchFamily="18" charset="0"/>
                              </a:rPr>
                              <m:t>3</m:t>
                            </m:r>
                          </m:sub>
                        </m:sSub>
                        <m:r>
                          <a:rPr lang="de-DE" i="1" dirty="0">
                            <a:solidFill>
                              <a:schemeClr val="tx1"/>
                            </a:solidFill>
                            <a:latin typeface="Cambria Math" panose="02040503050406030204" pitchFamily="18" charset="0"/>
                          </a:rPr>
                          <m:t>,</m:t>
                        </m:r>
                        <m:sSub>
                          <m:sSubPr>
                            <m:ctrlPr>
                              <a:rPr lang="de-DE" i="1" dirty="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𝑅</m:t>
                            </m:r>
                          </m:e>
                          <m:sub>
                            <m:r>
                              <a:rPr lang="de-DE" b="0" i="1" dirty="0" smtClean="0">
                                <a:solidFill>
                                  <a:schemeClr val="tx1"/>
                                </a:solidFill>
                                <a:latin typeface="Cambria Math" panose="02040503050406030204" pitchFamily="18" charset="0"/>
                              </a:rPr>
                              <m:t>4</m:t>
                            </m:r>
                          </m:sub>
                        </m:sSub>
                      </m:oMath>
                    </m:oMathPara>
                  </a14:m>
                  <a:endParaRPr lang="en-GB" dirty="0">
                    <a:solidFill>
                      <a:schemeClr val="tx1"/>
                    </a:solidFill>
                  </a:endParaRPr>
                </a:p>
              </p:txBody>
            </p:sp>
          </mc:Choice>
          <mc:Fallback xmlns="">
            <p:sp>
              <p:nvSpPr>
                <p:cNvPr id="45" name="TextBox 44">
                  <a:extLst>
                    <a:ext uri="{FF2B5EF4-FFF2-40B4-BE49-F238E27FC236}">
                      <a16:creationId xmlns:a16="http://schemas.microsoft.com/office/drawing/2014/main" id="{78EC2640-2A91-6F4F-8913-B939ABD64869}"/>
                    </a:ext>
                  </a:extLst>
                </p:cNvPr>
                <p:cNvSpPr txBox="1">
                  <a:spLocks noRot="1" noChangeAspect="1" noMove="1" noResize="1" noEditPoints="1" noAdjustHandles="1" noChangeArrowheads="1" noChangeShapeType="1" noTextEdit="1"/>
                </p:cNvSpPr>
                <p:nvPr/>
              </p:nvSpPr>
              <p:spPr>
                <a:xfrm>
                  <a:off x="4449594" y="5663734"/>
                  <a:ext cx="984070" cy="408623"/>
                </a:xfrm>
                <a:prstGeom prst="roundRect">
                  <a:avLst/>
                </a:prstGeom>
                <a:blipFill>
                  <a:blip r:embed="rId19"/>
                  <a:stretch>
                    <a:fillRect l="-2500"/>
                  </a:stretch>
                </a:blipFill>
              </p:spPr>
              <p:txBody>
                <a:bodyPr/>
                <a:lstStyle/>
                <a:p>
                  <a:r>
                    <a:rPr lang="en-GB">
                      <a:noFill/>
                    </a:rPr>
                    <a:t> </a:t>
                  </a:r>
                </a:p>
              </p:txBody>
            </p:sp>
          </mc:Fallback>
        </mc:AlternateContent>
        <p:cxnSp>
          <p:nvCxnSpPr>
            <p:cNvPr id="46" name="Straight Connector 45">
              <a:extLst>
                <a:ext uri="{FF2B5EF4-FFF2-40B4-BE49-F238E27FC236}">
                  <a16:creationId xmlns:a16="http://schemas.microsoft.com/office/drawing/2014/main" id="{68AE363E-EDBF-344C-97D1-FC90BB989ADB}"/>
                </a:ext>
              </a:extLst>
            </p:cNvPr>
            <p:cNvCxnSpPr>
              <a:cxnSpLocks/>
              <a:stCxn id="45" idx="1"/>
              <a:endCxn id="15" idx="3"/>
            </p:cNvCxnSpPr>
            <p:nvPr/>
          </p:nvCxnSpPr>
          <p:spPr>
            <a:xfrm flipH="1" flipV="1">
              <a:off x="2708799" y="5865532"/>
              <a:ext cx="1740795" cy="2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C5802A-A570-2045-8658-845115C80254}"/>
                </a:ext>
              </a:extLst>
            </p:cNvPr>
            <p:cNvCxnSpPr>
              <a:cxnSpLocks/>
              <a:stCxn id="45" idx="0"/>
            </p:cNvCxnSpPr>
            <p:nvPr/>
          </p:nvCxnSpPr>
          <p:spPr>
            <a:xfrm flipH="1" flipV="1">
              <a:off x="4667308" y="5300696"/>
              <a:ext cx="274321" cy="36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F9067F6-893D-5244-B942-71A3FAC5ABA9}"/>
                </a:ext>
              </a:extLst>
            </p:cNvPr>
            <p:cNvCxnSpPr>
              <a:cxnSpLocks/>
              <a:stCxn id="45" idx="0"/>
            </p:cNvCxnSpPr>
            <p:nvPr/>
          </p:nvCxnSpPr>
          <p:spPr>
            <a:xfrm flipV="1">
              <a:off x="4941629" y="5300696"/>
              <a:ext cx="230689" cy="36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08019A-98E4-9E44-B3A2-2D30BA9D1A8F}"/>
                </a:ext>
              </a:extLst>
            </p:cNvPr>
            <p:cNvCxnSpPr>
              <a:cxnSpLocks/>
              <a:stCxn id="45" idx="3"/>
              <a:endCxn id="30" idx="1"/>
            </p:cNvCxnSpPr>
            <p:nvPr/>
          </p:nvCxnSpPr>
          <p:spPr>
            <a:xfrm flipV="1">
              <a:off x="5433664" y="5865532"/>
              <a:ext cx="1347227" cy="2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D1B94C0-A1FB-1E4F-91D7-0AE88ECE2BD3}"/>
                    </a:ext>
                  </a:extLst>
                </p:cNvPr>
                <p:cNvSpPr txBox="1"/>
                <p:nvPr/>
              </p:nvSpPr>
              <p:spPr>
                <a:xfrm>
                  <a:off x="3879869" y="5858848"/>
                  <a:ext cx="51174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FFC000"/>
                                </a:solidFill>
                                <a:latin typeface="Cambria Math" panose="02040503050406030204" pitchFamily="18" charset="0"/>
                              </a:rPr>
                            </m:ctrlPr>
                          </m:sSubPr>
                          <m:e>
                            <m:r>
                              <a:rPr lang="de-DE" sz="1400" i="1">
                                <a:solidFill>
                                  <a:srgbClr val="FFC000"/>
                                </a:solidFill>
                                <a:latin typeface="Cambria Math" panose="02040503050406030204" pitchFamily="18" charset="0"/>
                              </a:rPr>
                              <m:t>𝑚</m:t>
                            </m:r>
                          </m:e>
                          <m:sub>
                            <m:r>
                              <a:rPr lang="de-DE" sz="1400" i="1">
                                <a:solidFill>
                                  <a:srgbClr val="FFC000"/>
                                </a:solidFill>
                                <a:latin typeface="Cambria Math" panose="02040503050406030204" pitchFamily="18" charset="0"/>
                              </a:rPr>
                              <m:t>𝑖𝑘</m:t>
                            </m:r>
                          </m:sub>
                        </m:sSub>
                      </m:oMath>
                    </m:oMathPara>
                  </a14:m>
                  <a:endParaRPr lang="en-GB" sz="1400" dirty="0">
                    <a:solidFill>
                      <a:srgbClr val="FFC000"/>
                    </a:solidFill>
                  </a:endParaRPr>
                </a:p>
              </p:txBody>
            </p:sp>
          </mc:Choice>
          <mc:Fallback xmlns="">
            <p:sp>
              <p:nvSpPr>
                <p:cNvPr id="53" name="TextBox 52">
                  <a:extLst>
                    <a:ext uri="{FF2B5EF4-FFF2-40B4-BE49-F238E27FC236}">
                      <a16:creationId xmlns:a16="http://schemas.microsoft.com/office/drawing/2014/main" id="{9D1B94C0-A1FB-1E4F-91D7-0AE88ECE2BD3}"/>
                    </a:ext>
                  </a:extLst>
                </p:cNvPr>
                <p:cNvSpPr txBox="1">
                  <a:spLocks noRot="1" noChangeAspect="1" noMove="1" noResize="1" noEditPoints="1" noAdjustHandles="1" noChangeArrowheads="1" noChangeShapeType="1" noTextEdit="1"/>
                </p:cNvSpPr>
                <p:nvPr/>
              </p:nvSpPr>
              <p:spPr>
                <a:xfrm>
                  <a:off x="3879869" y="5858848"/>
                  <a:ext cx="511743" cy="30777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D4AA48A-2065-9747-8BC7-8F91C455DFDB}"/>
                    </a:ext>
                  </a:extLst>
                </p:cNvPr>
                <p:cNvSpPr txBox="1"/>
                <p:nvPr/>
              </p:nvSpPr>
              <p:spPr>
                <a:xfrm>
                  <a:off x="5512243" y="5858848"/>
                  <a:ext cx="510204" cy="325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FFC000"/>
                                </a:solidFill>
                                <a:latin typeface="Cambria Math" panose="02040503050406030204" pitchFamily="18" charset="0"/>
                              </a:rPr>
                            </m:ctrlPr>
                          </m:sSubPr>
                          <m:e>
                            <m:r>
                              <a:rPr lang="de-DE" sz="1400" i="1">
                                <a:solidFill>
                                  <a:srgbClr val="FFC000"/>
                                </a:solidFill>
                                <a:latin typeface="Cambria Math" panose="02040503050406030204" pitchFamily="18" charset="0"/>
                              </a:rPr>
                              <m:t>𝑚</m:t>
                            </m:r>
                          </m:e>
                          <m:sub>
                            <m:r>
                              <a:rPr lang="de-DE" sz="1400" i="1">
                                <a:solidFill>
                                  <a:srgbClr val="FFC000"/>
                                </a:solidFill>
                                <a:latin typeface="Cambria Math" panose="02040503050406030204" pitchFamily="18" charset="0"/>
                              </a:rPr>
                              <m:t>𝑗𝑘</m:t>
                            </m:r>
                          </m:sub>
                        </m:sSub>
                      </m:oMath>
                    </m:oMathPara>
                  </a14:m>
                  <a:endParaRPr lang="en-GB" sz="1400" dirty="0">
                    <a:solidFill>
                      <a:srgbClr val="FFC000"/>
                    </a:solidFill>
                  </a:endParaRPr>
                </a:p>
              </p:txBody>
            </p:sp>
          </mc:Choice>
          <mc:Fallback xmlns="">
            <p:sp>
              <p:nvSpPr>
                <p:cNvPr id="55" name="TextBox 54">
                  <a:extLst>
                    <a:ext uri="{FF2B5EF4-FFF2-40B4-BE49-F238E27FC236}">
                      <a16:creationId xmlns:a16="http://schemas.microsoft.com/office/drawing/2014/main" id="{FD4AA48A-2065-9747-8BC7-8F91C455DFDB}"/>
                    </a:ext>
                  </a:extLst>
                </p:cNvPr>
                <p:cNvSpPr txBox="1">
                  <a:spLocks noRot="1" noChangeAspect="1" noMove="1" noResize="1" noEditPoints="1" noAdjustHandles="1" noChangeArrowheads="1" noChangeShapeType="1" noTextEdit="1"/>
                </p:cNvSpPr>
                <p:nvPr/>
              </p:nvSpPr>
              <p:spPr>
                <a:xfrm>
                  <a:off x="5512243" y="5858848"/>
                  <a:ext cx="510204" cy="325089"/>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B58B617-24C7-DA4A-BDF1-FA46FAC76A82}"/>
                    </a:ext>
                  </a:extLst>
                </p:cNvPr>
                <p:cNvSpPr txBox="1"/>
                <p:nvPr/>
              </p:nvSpPr>
              <p:spPr>
                <a:xfrm>
                  <a:off x="4261924" y="5235439"/>
                  <a:ext cx="53642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1</m:t>
                            </m:r>
                            <m:r>
                              <a:rPr lang="de-DE" sz="1400" i="1">
                                <a:solidFill>
                                  <a:schemeClr val="accent1"/>
                                </a:solidFill>
                                <a:latin typeface="Cambria Math" panose="02040503050406030204" pitchFamily="18" charset="0"/>
                              </a:rPr>
                              <m:t>𝑘</m:t>
                            </m:r>
                          </m:sub>
                        </m:sSub>
                      </m:oMath>
                    </m:oMathPara>
                  </a14:m>
                  <a:endParaRPr lang="en-GB" sz="1400" dirty="0">
                    <a:solidFill>
                      <a:schemeClr val="accent1"/>
                    </a:solidFill>
                  </a:endParaRPr>
                </a:p>
              </p:txBody>
            </p:sp>
          </mc:Choice>
          <mc:Fallback xmlns="">
            <p:sp>
              <p:nvSpPr>
                <p:cNvPr id="56" name="TextBox 55">
                  <a:extLst>
                    <a:ext uri="{FF2B5EF4-FFF2-40B4-BE49-F238E27FC236}">
                      <a16:creationId xmlns:a16="http://schemas.microsoft.com/office/drawing/2014/main" id="{6B58B617-24C7-DA4A-BDF1-FA46FAC76A82}"/>
                    </a:ext>
                  </a:extLst>
                </p:cNvPr>
                <p:cNvSpPr txBox="1">
                  <a:spLocks noRot="1" noChangeAspect="1" noMove="1" noResize="1" noEditPoints="1" noAdjustHandles="1" noChangeArrowheads="1" noChangeShapeType="1" noTextEdit="1"/>
                </p:cNvSpPr>
                <p:nvPr/>
              </p:nvSpPr>
              <p:spPr>
                <a:xfrm>
                  <a:off x="4261924" y="5235439"/>
                  <a:ext cx="536429" cy="307777"/>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2516555-C231-2746-B41C-CEEDC87E72C3}"/>
                    </a:ext>
                  </a:extLst>
                </p:cNvPr>
                <p:cNvSpPr txBox="1"/>
                <p:nvPr/>
              </p:nvSpPr>
              <p:spPr>
                <a:xfrm>
                  <a:off x="5093332" y="5235439"/>
                  <a:ext cx="54059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panose="02040503050406030204" pitchFamily="18" charset="0"/>
                              </a:rPr>
                              <m:t>2</m:t>
                            </m:r>
                            <m:r>
                              <a:rPr lang="de-DE" sz="1400" i="1">
                                <a:solidFill>
                                  <a:schemeClr val="accent1"/>
                                </a:solidFill>
                                <a:latin typeface="Cambria Math" panose="02040503050406030204" pitchFamily="18" charset="0"/>
                              </a:rPr>
                              <m:t>𝑘</m:t>
                            </m:r>
                          </m:sub>
                        </m:sSub>
                      </m:oMath>
                    </m:oMathPara>
                  </a14:m>
                  <a:endParaRPr lang="en-GB" sz="1400" dirty="0">
                    <a:solidFill>
                      <a:schemeClr val="accent1"/>
                    </a:solidFill>
                  </a:endParaRPr>
                </a:p>
              </p:txBody>
            </p:sp>
          </mc:Choice>
          <mc:Fallback xmlns="">
            <p:sp>
              <p:nvSpPr>
                <p:cNvPr id="57" name="TextBox 56">
                  <a:extLst>
                    <a:ext uri="{FF2B5EF4-FFF2-40B4-BE49-F238E27FC236}">
                      <a16:creationId xmlns:a16="http://schemas.microsoft.com/office/drawing/2014/main" id="{12516555-C231-2746-B41C-CEEDC87E72C3}"/>
                    </a:ext>
                  </a:extLst>
                </p:cNvPr>
                <p:cNvSpPr txBox="1">
                  <a:spLocks noRot="1" noChangeAspect="1" noMove="1" noResize="1" noEditPoints="1" noAdjustHandles="1" noChangeArrowheads="1" noChangeShapeType="1" noTextEdit="1"/>
                </p:cNvSpPr>
                <p:nvPr/>
              </p:nvSpPr>
              <p:spPr>
                <a:xfrm>
                  <a:off x="5093332" y="5235439"/>
                  <a:ext cx="540597" cy="307777"/>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1CA03A6-7D0B-FA47-9B17-001AFE07CEA3}"/>
                    </a:ext>
                  </a:extLst>
                </p:cNvPr>
                <p:cNvSpPr txBox="1"/>
                <p:nvPr/>
              </p:nvSpPr>
              <p:spPr>
                <a:xfrm>
                  <a:off x="4753867" y="6038986"/>
                  <a:ext cx="4190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𝑔</m:t>
                            </m:r>
                          </m:e>
                          <m:sub>
                            <m:r>
                              <a:rPr lang="de-DE" sz="1400" i="1">
                                <a:solidFill>
                                  <a:schemeClr val="accent1"/>
                                </a:solidFill>
                                <a:latin typeface="Cambria Math" panose="02040503050406030204" pitchFamily="18" charset="0"/>
                              </a:rPr>
                              <m:t>𝑘</m:t>
                            </m:r>
                          </m:sub>
                        </m:sSub>
                      </m:oMath>
                    </m:oMathPara>
                  </a14:m>
                  <a:endParaRPr lang="en-GB" sz="1400" dirty="0">
                    <a:solidFill>
                      <a:schemeClr val="accent1"/>
                    </a:solidFill>
                  </a:endParaRPr>
                </a:p>
              </p:txBody>
            </p:sp>
          </mc:Choice>
          <mc:Fallback xmlns="">
            <p:sp>
              <p:nvSpPr>
                <p:cNvPr id="58" name="TextBox 57">
                  <a:extLst>
                    <a:ext uri="{FF2B5EF4-FFF2-40B4-BE49-F238E27FC236}">
                      <a16:creationId xmlns:a16="http://schemas.microsoft.com/office/drawing/2014/main" id="{F1CA03A6-7D0B-FA47-9B17-001AFE07CEA3}"/>
                    </a:ext>
                  </a:extLst>
                </p:cNvPr>
                <p:cNvSpPr txBox="1">
                  <a:spLocks noRot="1" noChangeAspect="1" noMove="1" noResize="1" noEditPoints="1" noAdjustHandles="1" noChangeArrowheads="1" noChangeShapeType="1" noTextEdit="1"/>
                </p:cNvSpPr>
                <p:nvPr/>
              </p:nvSpPr>
              <p:spPr>
                <a:xfrm>
                  <a:off x="4753867" y="6038986"/>
                  <a:ext cx="419024" cy="307777"/>
                </a:xfrm>
                <a:prstGeom prst="rect">
                  <a:avLst/>
                </a:prstGeom>
                <a:blipFill>
                  <a:blip r:embed="rId24"/>
                  <a:stretch>
                    <a:fillRect/>
                  </a:stretch>
                </a:blipFill>
              </p:spPr>
              <p:txBody>
                <a:bodyPr/>
                <a:lstStyle/>
                <a:p>
                  <a:r>
                    <a:rPr lang="en-GB">
                      <a:noFill/>
                    </a:rPr>
                    <a:t> </a:t>
                  </a:r>
                </a:p>
              </p:txBody>
            </p:sp>
          </mc:Fallback>
        </mc:AlternateContent>
      </p:grpSp>
      <p:grpSp>
        <p:nvGrpSpPr>
          <p:cNvPr id="47" name="Group 46">
            <a:extLst>
              <a:ext uri="{FF2B5EF4-FFF2-40B4-BE49-F238E27FC236}">
                <a16:creationId xmlns:a16="http://schemas.microsoft.com/office/drawing/2014/main" id="{5D7947BC-1525-1848-BD2E-4FFFA8D8A706}"/>
              </a:ext>
            </a:extLst>
          </p:cNvPr>
          <p:cNvGrpSpPr/>
          <p:nvPr/>
        </p:nvGrpSpPr>
        <p:grpSpPr>
          <a:xfrm>
            <a:off x="8139106" y="652643"/>
            <a:ext cx="2493397" cy="744179"/>
            <a:chOff x="1358857" y="5192309"/>
            <a:chExt cx="2120642" cy="744179"/>
          </a:xfrm>
        </p:grpSpPr>
        <p:sp>
          <p:nvSpPr>
            <p:cNvPr id="48" name="TextBox 47">
              <a:extLst>
                <a:ext uri="{FF2B5EF4-FFF2-40B4-BE49-F238E27FC236}">
                  <a16:creationId xmlns:a16="http://schemas.microsoft.com/office/drawing/2014/main" id="{5AABF42E-8356-9B4C-AE0D-700DA53941AE}"/>
                </a:ext>
              </a:extLst>
            </p:cNvPr>
            <p:cNvSpPr txBox="1"/>
            <p:nvPr/>
          </p:nvSpPr>
          <p:spPr>
            <a:xfrm>
              <a:off x="1358857" y="5192309"/>
              <a:ext cx="2120642" cy="744179"/>
            </a:xfrm>
            <a:prstGeom prst="cloudCallout">
              <a:avLst>
                <a:gd name="adj1" fmla="val -39525"/>
                <a:gd name="adj2" fmla="val 73054"/>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en-GB" dirty="0"/>
            </a:p>
          </p:txBody>
        </p:sp>
        <p:sp>
          <p:nvSpPr>
            <p:cNvPr id="52" name="Rectangle 51">
              <a:extLst>
                <a:ext uri="{FF2B5EF4-FFF2-40B4-BE49-F238E27FC236}">
                  <a16:creationId xmlns:a16="http://schemas.microsoft.com/office/drawing/2014/main" id="{CBA74CB0-84E6-114E-BB96-6E9105D47C18}"/>
                </a:ext>
              </a:extLst>
            </p:cNvPr>
            <p:cNvSpPr/>
            <p:nvPr/>
          </p:nvSpPr>
          <p:spPr>
            <a:xfrm>
              <a:off x="1549119" y="5246804"/>
              <a:ext cx="1740118" cy="646331"/>
            </a:xfrm>
            <a:prstGeom prst="rect">
              <a:avLst/>
            </a:prstGeom>
          </p:spPr>
          <p:txBody>
            <a:bodyPr wrap="square">
              <a:spAutoFit/>
            </a:bodyPr>
            <a:lstStyle/>
            <a:p>
              <a:pPr algn="ctr"/>
              <a:r>
                <a:rPr lang="en-GB" dirty="0">
                  <a:solidFill>
                    <a:schemeClr val="bg1"/>
                  </a:solidFill>
                </a:rPr>
                <a:t>How can we find a subgraph?</a:t>
              </a:r>
            </a:p>
          </p:txBody>
        </p:sp>
      </p:grpSp>
    </p:spTree>
    <p:extLst>
      <p:ext uri="{BB962C8B-B14F-4D97-AF65-F5344CB8AC3E}">
        <p14:creationId xmlns:p14="http://schemas.microsoft.com/office/powerpoint/2010/main" val="36661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58FC-3FB2-604F-AB02-5E79CF91D636}"/>
              </a:ext>
            </a:extLst>
          </p:cNvPr>
          <p:cNvSpPr>
            <a:spLocks noGrp="1"/>
          </p:cNvSpPr>
          <p:nvPr>
            <p:ph type="title"/>
          </p:nvPr>
        </p:nvSpPr>
        <p:spPr/>
        <p:txBody>
          <a:bodyPr/>
          <a:lstStyle/>
          <a:p>
            <a:r>
              <a:rPr lang="en-GB" dirty="0"/>
              <a:t>Query Answering in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36E1CC-918E-EA47-89A1-F01A44C973FB}"/>
                  </a:ext>
                </a:extLst>
              </p:cNvPr>
              <p:cNvSpPr>
                <a:spLocks noGrp="1"/>
              </p:cNvSpPr>
              <p:nvPr>
                <p:ph type="body" sz="quarter" idx="13"/>
              </p:nvPr>
            </p:nvSpPr>
            <p:spPr/>
            <p:txBody>
              <a:bodyPr>
                <a:normAutofit/>
              </a:bodyPr>
              <a:lstStyle/>
              <a:p>
                <a:r>
                  <a:rPr lang="en-GB" dirty="0"/>
                  <a:t>E.g., </a:t>
                </a:r>
                <a14:m>
                  <m:oMath xmlns:m="http://schemas.openxmlformats.org/officeDocument/2006/math">
                    <m:r>
                      <a:rPr lang="en-GB" i="1" dirty="0" smtClean="0">
                        <a:latin typeface="Cambria Math" panose="02040503050406030204" pitchFamily="18" charset="0"/>
                      </a:rPr>
                      <m:t>𝑃</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𝑇𝑟𝑎𝑣𝑒𝑙</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𝑒𝑣𝑒</m:t>
                            </m:r>
                          </m:e>
                        </m:d>
                        <m:r>
                          <a:rPr lang="de-DE" b="0" i="1" dirty="0" smtClean="0">
                            <a:latin typeface="Cambria Math" panose="02040503050406030204" pitchFamily="18" charset="0"/>
                          </a:rPr>
                          <m:t>,</m:t>
                        </m:r>
                        <m:r>
                          <a:rPr lang="de-DE" b="0" i="1" dirty="0" smtClean="0">
                            <a:latin typeface="Cambria Math" panose="02040503050406030204" pitchFamily="18" charset="0"/>
                          </a:rPr>
                          <m:t>𝑇𝑟𝑒𝑎𝑡</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𝑒𝑣𝑒</m:t>
                            </m:r>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𝑚</m:t>
                                </m:r>
                              </m:e>
                              <m:sub>
                                <m:r>
                                  <a:rPr lang="de-DE" b="0" i="1" dirty="0" smtClean="0">
                                    <a:latin typeface="Cambria Math" panose="02040503050406030204" pitchFamily="18" charset="0"/>
                                  </a:rPr>
                                  <m:t>1</m:t>
                                </m:r>
                              </m:sub>
                            </m:sSub>
                          </m:e>
                        </m:d>
                      </m:e>
                    </m:d>
                  </m:oMath>
                </a14:m>
                <a:endParaRPr lang="en-GB" dirty="0"/>
              </a:p>
              <a:p>
                <a:pPr lvl="1"/>
                <a:r>
                  <a:rPr lang="en-GB" dirty="0"/>
                  <a:t>Subgraph: </a:t>
                </a:r>
                <a14:m>
                  <m:oMath xmlns:m="http://schemas.openxmlformats.org/officeDocument/2006/math">
                    <m:sSub>
                      <m:sSubPr>
                        <m:ctrlPr>
                          <a:rPr lang="de-DE" b="0" i="1" dirty="0" smtClean="0">
                            <a:solidFill>
                              <a:schemeClr val="accent1"/>
                            </a:solidFill>
                            <a:latin typeface="Cambria Math" panose="02040503050406030204" pitchFamily="18" charset="0"/>
                          </a:rPr>
                        </m:ctrlPr>
                      </m:sSubPr>
                      <m:e>
                        <m:r>
                          <a:rPr lang="en-GB" b="1" i="1" dirty="0" smtClean="0">
                            <a:solidFill>
                              <a:schemeClr val="accent1"/>
                            </a:solidFill>
                            <a:latin typeface="Cambria Math" panose="02040503050406030204" pitchFamily="18" charset="0"/>
                          </a:rPr>
                          <m:t>𝑪</m:t>
                        </m:r>
                      </m:e>
                      <m:sub>
                        <m:r>
                          <a:rPr lang="de-DE" b="0" i="1" dirty="0" smtClean="0">
                            <a:solidFill>
                              <a:schemeClr val="accent1"/>
                            </a:solidFill>
                            <a:latin typeface="Cambria Math" panose="02040503050406030204" pitchFamily="18" charset="0"/>
                          </a:rPr>
                          <m:t>2</m:t>
                        </m:r>
                      </m:sub>
                    </m:sSub>
                    <m:r>
                      <a:rPr lang="de-DE" b="0"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b="1" i="1" dirty="0" smtClean="0">
                            <a:solidFill>
                              <a:schemeClr val="accent1"/>
                            </a:solidFill>
                            <a:latin typeface="Cambria Math" panose="02040503050406030204" pitchFamily="18" charset="0"/>
                          </a:rPr>
                          <m:t>𝑪</m:t>
                        </m:r>
                      </m:e>
                      <m:sub>
                        <m:r>
                          <a:rPr lang="de-DE" b="0" i="1" dirty="0" smtClean="0">
                            <a:solidFill>
                              <a:schemeClr val="accent1"/>
                            </a:solidFill>
                            <a:latin typeface="Cambria Math" panose="02040503050406030204" pitchFamily="18" charset="0"/>
                          </a:rPr>
                          <m:t>3</m:t>
                        </m:r>
                      </m:sub>
                    </m:sSub>
                  </m:oMath>
                </a14:m>
                <a:endParaRPr lang="en-GB" dirty="0"/>
              </a:p>
              <a:p>
                <a:pPr lvl="1"/>
                <a:r>
                  <a:rPr lang="en-GB" dirty="0"/>
                  <a:t>Submodel for query answering: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1" i="1" dirty="0" smtClean="0">
                            <a:latin typeface="Cambria Math" panose="02040503050406030204" pitchFamily="18" charset="0"/>
                          </a:rPr>
                          <m:t>𝑸</m:t>
                        </m:r>
                      </m:sub>
                    </m:sSub>
                    <m:r>
                      <a:rPr lang="de-DE" b="0" i="1" dirty="0" smtClean="0">
                        <a:latin typeface="Cambria Math" panose="02040503050406030204" pitchFamily="18" charset="0"/>
                      </a:rPr>
                      <m:t>=</m:t>
                    </m:r>
                    <m:d>
                      <m:dPr>
                        <m:ctrlPr>
                          <a:rPr lang="de-DE" b="0" i="1" dirty="0" smtClean="0">
                            <a:latin typeface="Cambria Math" panose="02040503050406030204" pitchFamily="18" charset="0"/>
                          </a:rPr>
                        </m:ctrlPr>
                      </m:dPr>
                      <m:e>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𝑔</m:t>
                            </m:r>
                          </m:e>
                          <m:sub>
                            <m:r>
                              <a:rPr lang="de-DE" b="0" i="1" dirty="0" smtClean="0">
                                <a:solidFill>
                                  <a:schemeClr val="accent1"/>
                                </a:solidFill>
                                <a:latin typeface="Cambria Math" panose="02040503050406030204" pitchFamily="18" charset="0"/>
                              </a:rPr>
                              <m:t>2</m:t>
                            </m:r>
                          </m:sub>
                        </m:sSub>
                        <m:r>
                          <a:rPr lang="de-DE" b="0"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𝑔</m:t>
                            </m:r>
                          </m:e>
                          <m:sub>
                            <m:r>
                              <a:rPr lang="de-DE" b="0" i="1" dirty="0" smtClean="0">
                                <a:solidFill>
                                  <a:schemeClr val="accent1"/>
                                </a:solidFill>
                                <a:latin typeface="Cambria Math" panose="02040503050406030204" pitchFamily="18" charset="0"/>
                              </a:rPr>
                              <m:t>3</m:t>
                            </m:r>
                          </m:sub>
                        </m:sSub>
                        <m:r>
                          <a:rPr lang="de-DE" b="0" i="1" dirty="0" smtClean="0">
                            <a:solidFill>
                              <a:schemeClr val="accent1"/>
                            </a:solidFill>
                            <a:latin typeface="Cambria Math" panose="02040503050406030204" pitchFamily="18" charset="0"/>
                          </a:rPr>
                          <m:t>,</m:t>
                        </m:r>
                        <m:sSub>
                          <m:sSubPr>
                            <m:ctrlPr>
                              <a:rPr lang="de-DE" b="0" i="1" dirty="0" smtClean="0">
                                <a:solidFill>
                                  <a:schemeClr val="accent1"/>
                                </a:solidFill>
                                <a:latin typeface="Cambria Math" panose="02040503050406030204" pitchFamily="18" charset="0"/>
                              </a:rPr>
                            </m:ctrlPr>
                          </m:sSubPr>
                          <m:e>
                            <m:r>
                              <a:rPr lang="de-DE" b="0" i="1" dirty="0" smtClean="0">
                                <a:solidFill>
                                  <a:schemeClr val="accent1"/>
                                </a:solidFill>
                                <a:latin typeface="Cambria Math" panose="02040503050406030204" pitchFamily="18" charset="0"/>
                              </a:rPr>
                              <m:t>𝑚</m:t>
                            </m:r>
                          </m:e>
                          <m:sub>
                            <m:r>
                              <a:rPr lang="de-DE" b="0" i="1" dirty="0" smtClean="0">
                                <a:solidFill>
                                  <a:schemeClr val="accent1"/>
                                </a:solidFill>
                                <a:latin typeface="Cambria Math" panose="02040503050406030204" pitchFamily="18" charset="0"/>
                              </a:rPr>
                              <m:t>12</m:t>
                            </m:r>
                          </m:sub>
                        </m:sSub>
                      </m:e>
                    </m:d>
                  </m:oMath>
                </a14:m>
                <a:endParaRPr lang="en-GB" dirty="0"/>
              </a:p>
              <a:p>
                <a:pPr lvl="2"/>
                <a:r>
                  <a:rPr lang="en-GB" dirty="0"/>
                  <a:t>Depicted right</a:t>
                </a:r>
              </a:p>
              <a:p>
                <a:pPr lvl="1"/>
                <a:r>
                  <a:rPr lang="en-GB" dirty="0"/>
                  <a:t>Call LVE with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b="1" i="1" dirty="0">
                            <a:latin typeface="Cambria Math" panose="02040503050406030204" pitchFamily="18" charset="0"/>
                          </a:rPr>
                          <m:t>𝑸</m:t>
                        </m:r>
                      </m:sub>
                    </m:sSub>
                  </m:oMath>
                </a14:m>
                <a:r>
                  <a:rPr lang="en-GB" dirty="0"/>
                  <a:t> and </a:t>
                </a:r>
                <a:br>
                  <a:rPr lang="en-GB" dirty="0"/>
                </a:br>
                <a14:m>
                  <m:oMath xmlns:m="http://schemas.openxmlformats.org/officeDocument/2006/math">
                    <m:r>
                      <a:rPr lang="de-DE" b="1" i="1" dirty="0">
                        <a:latin typeface="Cambria Math" panose="02040503050406030204" pitchFamily="18" charset="0"/>
                      </a:rPr>
                      <m:t>𝑸</m:t>
                    </m:r>
                    <m:r>
                      <a:rPr lang="de-DE" b="1" i="1" dirty="0" smtClean="0">
                        <a:latin typeface="Cambria Math" panose="02040503050406030204" pitchFamily="18" charset="0"/>
                      </a:rPr>
                      <m:t>=</m:t>
                    </m:r>
                    <m:d>
                      <m:dPr>
                        <m:begChr m:val="{"/>
                        <m:endChr m:val="}"/>
                        <m:ctrlPr>
                          <a:rPr lang="de-DE" b="1" i="1" dirty="0" smtClean="0">
                            <a:latin typeface="Cambria Math" panose="02040503050406030204" pitchFamily="18" charset="0"/>
                          </a:rPr>
                        </m:ctrlPr>
                      </m:dPr>
                      <m:e>
                        <m:r>
                          <a:rPr lang="de-DE" i="1" dirty="0">
                            <a:latin typeface="Cambria Math" panose="02040503050406030204" pitchFamily="18" charset="0"/>
                          </a:rPr>
                          <m:t>𝑇𝑟𝑎𝑣𝑒𝑙</m:t>
                        </m:r>
                        <m:d>
                          <m:dPr>
                            <m:ctrlPr>
                              <a:rPr lang="de-DE" i="1" dirty="0">
                                <a:latin typeface="Cambria Math" panose="02040503050406030204" pitchFamily="18" charset="0"/>
                              </a:rPr>
                            </m:ctrlPr>
                          </m:dPr>
                          <m:e>
                            <m:r>
                              <a:rPr lang="de-DE" i="1" dirty="0">
                                <a:latin typeface="Cambria Math" panose="02040503050406030204" pitchFamily="18" charset="0"/>
                              </a:rPr>
                              <m:t>𝑒𝑣𝑒</m:t>
                            </m:r>
                          </m:e>
                        </m:d>
                        <m:r>
                          <a:rPr lang="de-DE" i="1" dirty="0">
                            <a:latin typeface="Cambria Math" panose="02040503050406030204" pitchFamily="18" charset="0"/>
                          </a:rPr>
                          <m:t>,</m:t>
                        </m:r>
                        <m:r>
                          <a:rPr lang="de-DE" i="1" dirty="0">
                            <a:latin typeface="Cambria Math" panose="02040503050406030204" pitchFamily="18" charset="0"/>
                          </a:rPr>
                          <m:t>𝑇𝑟𝑒𝑎𝑡</m:t>
                        </m:r>
                        <m:d>
                          <m:dPr>
                            <m:ctrlPr>
                              <a:rPr lang="de-DE" i="1" dirty="0">
                                <a:latin typeface="Cambria Math" panose="02040503050406030204" pitchFamily="18" charset="0"/>
                              </a:rPr>
                            </m:ctrlPr>
                          </m:dPr>
                          <m:e>
                            <m:r>
                              <a:rPr lang="de-DE" i="1" dirty="0">
                                <a:latin typeface="Cambria Math" panose="02040503050406030204" pitchFamily="18" charset="0"/>
                              </a:rPr>
                              <m:t>𝑒𝑣𝑒</m:t>
                            </m:r>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𝑚</m:t>
                                </m:r>
                              </m:e>
                              <m:sub>
                                <m:r>
                                  <a:rPr lang="de-DE" i="1" dirty="0">
                                    <a:latin typeface="Cambria Math" panose="02040503050406030204" pitchFamily="18" charset="0"/>
                                  </a:rPr>
                                  <m:t>1</m:t>
                                </m:r>
                              </m:sub>
                            </m:sSub>
                          </m:e>
                        </m:d>
                      </m:e>
                    </m:d>
                  </m:oMath>
                </a14:m>
                <a:r>
                  <a:rPr lang="en-GB" dirty="0"/>
                  <a:t> </a:t>
                </a:r>
              </a:p>
              <a:p>
                <a:pPr lvl="2"/>
                <a:r>
                  <a:rPr lang="en-GB" dirty="0"/>
                  <a:t>Split off query terms</a:t>
                </a:r>
              </a:p>
              <a:p>
                <a:pPr lvl="2"/>
                <a:r>
                  <a:rPr lang="en-GB" dirty="0"/>
                  <a:t>Eliminate all non-query terms</a:t>
                </a:r>
              </a:p>
              <a:p>
                <a:pPr lvl="2"/>
                <a:r>
                  <a:rPr lang="en-GB" dirty="0"/>
                  <a:t>Normalise the result</a:t>
                </a:r>
              </a:p>
            </p:txBody>
          </p:sp>
        </mc:Choice>
        <mc:Fallback xmlns="">
          <p:sp>
            <p:nvSpPr>
              <p:cNvPr id="3" name="Content Placeholder 2">
                <a:extLst>
                  <a:ext uri="{FF2B5EF4-FFF2-40B4-BE49-F238E27FC236}">
                    <a16:creationId xmlns:a16="http://schemas.microsoft.com/office/drawing/2014/main" id="{1C36E1CC-918E-EA47-89A1-F01A44C973FB}"/>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1657"/>
                </a:stretch>
              </a:blipFill>
            </p:spPr>
            <p:txBody>
              <a:bodyPr/>
              <a:lstStyle/>
              <a:p>
                <a:r>
                  <a:rPr lang="en-DE">
                    <a:noFill/>
                  </a:rPr>
                  <a:t> </a:t>
                </a:r>
              </a:p>
            </p:txBody>
          </p:sp>
        </mc:Fallback>
      </mc:AlternateContent>
      <p:grpSp>
        <p:nvGrpSpPr>
          <p:cNvPr id="54" name="Group 53">
            <a:extLst>
              <a:ext uri="{FF2B5EF4-FFF2-40B4-BE49-F238E27FC236}">
                <a16:creationId xmlns:a16="http://schemas.microsoft.com/office/drawing/2014/main" id="{9DA089C5-1BE2-C24F-8B10-C858C732936A}"/>
              </a:ext>
            </a:extLst>
          </p:cNvPr>
          <p:cNvGrpSpPr/>
          <p:nvPr/>
        </p:nvGrpSpPr>
        <p:grpSpPr>
          <a:xfrm>
            <a:off x="5543362" y="4919668"/>
            <a:ext cx="6288313" cy="952521"/>
            <a:chOff x="5589344" y="1663629"/>
            <a:chExt cx="6288313" cy="952521"/>
          </a:xfrm>
        </p:grpSpPr>
        <p:cxnSp>
          <p:nvCxnSpPr>
            <p:cNvPr id="55" name="Straight Connector 54">
              <a:extLst>
                <a:ext uri="{FF2B5EF4-FFF2-40B4-BE49-F238E27FC236}">
                  <a16:creationId xmlns:a16="http://schemas.microsoft.com/office/drawing/2014/main" id="{FE4EE507-9EF7-0242-BCFE-6F72DFF4F570}"/>
                </a:ext>
              </a:extLst>
            </p:cNvPr>
            <p:cNvCxnSpPr>
              <a:cxnSpLocks/>
              <a:stCxn id="76" idx="3"/>
              <a:endCxn id="80"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BC0E80-79B4-FB4E-B6C1-7064686DB936}"/>
                </a:ext>
              </a:extLst>
            </p:cNvPr>
            <p:cNvCxnSpPr>
              <a:cxnSpLocks/>
              <a:stCxn id="80" idx="3"/>
              <a:endCxn id="78" idx="1"/>
            </p:cNvCxnSpPr>
            <p:nvPr/>
          </p:nvCxnSpPr>
          <p:spPr>
            <a:xfrm>
              <a:off x="9525114" y="2021174"/>
              <a:ext cx="72968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55F5403-4C4D-D144-A0E6-CB9BF956FACA}"/>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73" name="TextBox 72">
                  <a:extLst>
                    <a:ext uri="{FF2B5EF4-FFF2-40B4-BE49-F238E27FC236}">
                      <a16:creationId xmlns:a16="http://schemas.microsoft.com/office/drawing/2014/main" id="{755F5403-4C4D-D144-A0E6-CB9BF956FAC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C81E2EC3-35C1-7748-9424-D4FDB0D0ABFE}"/>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74" name="TextBox 73">
                  <a:extLst>
                    <a:ext uri="{FF2B5EF4-FFF2-40B4-BE49-F238E27FC236}">
                      <a16:creationId xmlns:a16="http://schemas.microsoft.com/office/drawing/2014/main" id="{C81E2EC3-35C1-7748-9424-D4FDB0D0ABFE}"/>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4"/>
                  <a:stretch>
                    <a:fillRect/>
                  </a:stretch>
                </a:blipFill>
              </p:spPr>
              <p:txBody>
                <a:bodyPr/>
                <a:lstStyle/>
                <a:p>
                  <a:r>
                    <a:rPr lang="en-GB">
                      <a:noFill/>
                    </a:rPr>
                    <a:t> </a:t>
                  </a:r>
                </a:p>
              </p:txBody>
            </p:sp>
          </mc:Fallback>
        </mc:AlternateContent>
        <p:grpSp>
          <p:nvGrpSpPr>
            <p:cNvPr id="67" name="Group 66">
              <a:extLst>
                <a:ext uri="{FF2B5EF4-FFF2-40B4-BE49-F238E27FC236}">
                  <a16:creationId xmlns:a16="http://schemas.microsoft.com/office/drawing/2014/main" id="{402C581C-41C9-D947-9F66-11276C5465F1}"/>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A2ADEAE-679A-0B45-930B-5DE70B99D42D}"/>
                      </a:ext>
                    </a:extLst>
                  </p:cNvPr>
                  <p:cNvSpPr txBox="1"/>
                  <p:nvPr/>
                </p:nvSpPr>
                <p:spPr>
                  <a:xfrm>
                    <a:off x="3932333" y="5546505"/>
                    <a:ext cx="102156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b="1" i="1" smtClean="0">
                                  <a:solidFill>
                                    <a:schemeClr val="accent1"/>
                                  </a:solidFill>
                                  <a:latin typeface="Cambria Math" panose="02040503050406030204" pitchFamily="18" charset="0"/>
                                </a:rPr>
                              </m:ctrlPr>
                            </m:sSubPr>
                            <m:e>
                              <m:r>
                                <a:rPr lang="de-DE" sz="1400" b="1" i="1">
                                  <a:solidFill>
                                    <a:schemeClr val="accent1"/>
                                  </a:solidFill>
                                  <a:latin typeface="Cambria Math" charset="0"/>
                                </a:rPr>
                                <m:t>𝒈</m:t>
                              </m:r>
                            </m:e>
                            <m:sub>
                              <m:r>
                                <a:rPr lang="de-DE" sz="1400" b="1" i="1">
                                  <a:solidFill>
                                    <a:schemeClr val="accent1"/>
                                  </a:solidFill>
                                  <a:latin typeface="Cambria Math" charset="0"/>
                                </a:rPr>
                                <m:t>𝟐</m:t>
                              </m:r>
                            </m:sub>
                          </m:sSub>
                          <m:r>
                            <a:rPr lang="de-DE" sz="1400" b="1" i="1" smtClean="0">
                              <a:solidFill>
                                <a:schemeClr val="accent1"/>
                              </a:solidFill>
                              <a:latin typeface="Cambria Math" panose="02040503050406030204" pitchFamily="18" charset="0"/>
                            </a:rPr>
                            <m:t>,</m:t>
                          </m:r>
                          <m:sSub>
                            <m:sSubPr>
                              <m:ctrlPr>
                                <a:rPr lang="de-DE" sz="1400" b="1" i="1">
                                  <a:solidFill>
                                    <a:schemeClr val="accent1"/>
                                  </a:solidFill>
                                  <a:latin typeface="Cambria Math" panose="02040503050406030204" pitchFamily="18" charset="0"/>
                                </a:rPr>
                              </m:ctrlPr>
                            </m:sSubPr>
                            <m:e>
                              <m:r>
                                <a:rPr lang="de-DE" sz="1400" b="1" i="1">
                                  <a:solidFill>
                                    <a:schemeClr val="accent1"/>
                                  </a:solidFill>
                                  <a:latin typeface="Cambria Math" panose="02040503050406030204" pitchFamily="18" charset="0"/>
                                </a:rPr>
                                <m:t>𝒎</m:t>
                              </m:r>
                            </m:e>
                            <m:sub>
                              <m:r>
                                <a:rPr lang="de-DE" sz="1400" b="1" i="1">
                                  <a:solidFill>
                                    <a:schemeClr val="accent1"/>
                                  </a:solidFill>
                                  <a:latin typeface="Cambria Math" panose="02040503050406030204" pitchFamily="18" charset="0"/>
                                </a:rPr>
                                <m:t>𝟏𝟐</m:t>
                              </m:r>
                            </m:sub>
                          </m:sSub>
                          <m:r>
                            <a:rPr lang="de-DE" sz="1400" b="0" i="1" smtClean="0">
                              <a:solidFill>
                                <a:schemeClr val="tx1">
                                  <a:lumMod val="60000"/>
                                  <a:lumOff val="40000"/>
                                </a:schemeClr>
                              </a:solidFill>
                              <a:latin typeface="Cambria Math" panose="02040503050406030204" pitchFamily="18" charset="0"/>
                            </a:rPr>
                            <m:t>,</m:t>
                          </m:r>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79" name="TextBox 78">
                    <a:extLst>
                      <a:ext uri="{FF2B5EF4-FFF2-40B4-BE49-F238E27FC236}">
                        <a16:creationId xmlns:a16="http://schemas.microsoft.com/office/drawing/2014/main" id="{5A2ADEAE-679A-0B45-930B-5DE70B99D42D}"/>
                      </a:ext>
                    </a:extLst>
                  </p:cNvPr>
                  <p:cNvSpPr txBox="1">
                    <a:spLocks noRot="1" noChangeAspect="1" noMove="1" noResize="1" noEditPoints="1" noAdjustHandles="1" noChangeArrowheads="1" noChangeShapeType="1" noTextEdit="1"/>
                  </p:cNvSpPr>
                  <p:nvPr/>
                </p:nvSpPr>
                <p:spPr>
                  <a:xfrm>
                    <a:off x="3932333" y="5546505"/>
                    <a:ext cx="1021562" cy="215444"/>
                  </a:xfrm>
                  <a:prstGeom prst="rect">
                    <a:avLst/>
                  </a:prstGeom>
                  <a:blipFill>
                    <a:blip r:embed="rId5"/>
                    <a:stretch>
                      <a:fillRect l="-617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C038C65-996F-0241-A08D-61A4E82A22CC}"/>
                      </a:ext>
                    </a:extLst>
                  </p:cNvPr>
                  <p:cNvSpPr txBox="1"/>
                  <p:nvPr/>
                </p:nvSpPr>
                <p:spPr>
                  <a:xfrm>
                    <a:off x="3627257" y="4890630"/>
                    <a:ext cx="1631714" cy="715089"/>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80" name="TextBox 79">
                    <a:extLst>
                      <a:ext uri="{FF2B5EF4-FFF2-40B4-BE49-F238E27FC236}">
                        <a16:creationId xmlns:a16="http://schemas.microsoft.com/office/drawing/2014/main" id="{BC038C65-996F-0241-A08D-61A4E82A22CC}"/>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6"/>
                    <a:stretch>
                      <a:fillRect/>
                    </a:stretch>
                  </a:blipFill>
                  <a:ln w="38100">
                    <a:solidFill>
                      <a:schemeClr val="accent1"/>
                    </a:solidFill>
                  </a:ln>
                </p:spPr>
                <p:txBody>
                  <a:bodyPr/>
                  <a:lstStyle/>
                  <a:p>
                    <a:r>
                      <a:rPr lang="en-GB">
                        <a:noFill/>
                      </a:rPr>
                      <a:t> </a:t>
                    </a:r>
                  </a:p>
                </p:txBody>
              </p:sp>
            </mc:Fallback>
          </mc:AlternateContent>
        </p:grpSp>
        <p:grpSp>
          <p:nvGrpSpPr>
            <p:cNvPr id="68" name="Group 67">
              <a:extLst>
                <a:ext uri="{FF2B5EF4-FFF2-40B4-BE49-F238E27FC236}">
                  <a16:creationId xmlns:a16="http://schemas.microsoft.com/office/drawing/2014/main" id="{5487962C-763C-6547-915E-58F6ED5837EC}"/>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29D2330B-3BD4-7A41-90BC-512AAAD4F200}"/>
                      </a:ext>
                    </a:extLst>
                  </p:cNvPr>
                  <p:cNvSpPr txBox="1"/>
                  <p:nvPr/>
                </p:nvSpPr>
                <p:spPr>
                  <a:xfrm>
                    <a:off x="7546774" y="5546505"/>
                    <a:ext cx="623504"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b="1" i="1" smtClean="0">
                                  <a:solidFill>
                                    <a:schemeClr val="accent1"/>
                                  </a:solidFill>
                                  <a:latin typeface="Cambria Math" panose="02040503050406030204" pitchFamily="18" charset="0"/>
                                </a:rPr>
                              </m:ctrlPr>
                            </m:sSubPr>
                            <m:e>
                              <m:r>
                                <a:rPr lang="de-DE" sz="1400" b="1" i="1">
                                  <a:solidFill>
                                    <a:schemeClr val="accent1"/>
                                  </a:solidFill>
                                  <a:latin typeface="Cambria Math" charset="0"/>
                                </a:rPr>
                                <m:t>𝒈</m:t>
                              </m:r>
                            </m:e>
                            <m:sub>
                              <m:r>
                                <a:rPr lang="de-DE" sz="1400" b="1" i="1">
                                  <a:solidFill>
                                    <a:schemeClr val="accent1"/>
                                  </a:solidFill>
                                  <a:latin typeface="Cambria Math" charset="0"/>
                                </a:rPr>
                                <m:t>𝟑</m:t>
                              </m:r>
                            </m:sub>
                          </m:sSub>
                          <m:r>
                            <a:rPr lang="de-DE" sz="1400" b="0" i="1" smtClean="0">
                              <a:solidFill>
                                <a:srgbClr val="7030A0"/>
                              </a:solidFill>
                              <a:latin typeface="Cambria Math" panose="02040503050406030204" pitchFamily="18" charset="0"/>
                            </a:rPr>
                            <m:t>,</m:t>
                          </m:r>
                          <m:sSub>
                            <m:sSubPr>
                              <m:ctrlPr>
                                <a:rPr lang="de-DE" sz="1400" i="1">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rgbClr val="7030A0"/>
                      </a:solidFill>
                    </a:endParaRPr>
                  </a:p>
                </p:txBody>
              </p:sp>
            </mc:Choice>
            <mc:Fallback xmlns="">
              <p:sp>
                <p:nvSpPr>
                  <p:cNvPr id="77" name="TextBox 76">
                    <a:extLst>
                      <a:ext uri="{FF2B5EF4-FFF2-40B4-BE49-F238E27FC236}">
                        <a16:creationId xmlns:a16="http://schemas.microsoft.com/office/drawing/2014/main" id="{29D2330B-3BD4-7A41-90BC-512AAAD4F200}"/>
                      </a:ext>
                    </a:extLst>
                  </p:cNvPr>
                  <p:cNvSpPr txBox="1">
                    <a:spLocks noRot="1" noChangeAspect="1" noMove="1" noResize="1" noEditPoints="1" noAdjustHandles="1" noChangeArrowheads="1" noChangeShapeType="1" noTextEdit="1"/>
                  </p:cNvSpPr>
                  <p:nvPr/>
                </p:nvSpPr>
                <p:spPr>
                  <a:xfrm>
                    <a:off x="7546774" y="5546505"/>
                    <a:ext cx="623504" cy="215444"/>
                  </a:xfrm>
                  <a:prstGeom prst="rect">
                    <a:avLst/>
                  </a:prstGeom>
                  <a:blipFill>
                    <a:blip r:embed="rId7"/>
                    <a:stretch>
                      <a:fillRect l="-8000"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4FC2A5A-124E-8E4F-ADD0-F74F13E0BF1E}"/>
                      </a:ext>
                    </a:extLst>
                  </p:cNvPr>
                  <p:cNvSpPr txBox="1"/>
                  <p:nvPr/>
                </p:nvSpPr>
                <p:spPr>
                  <a:xfrm>
                    <a:off x="7047431" y="4890630"/>
                    <a:ext cx="1622190" cy="715089"/>
                  </a:xfrm>
                  <a:prstGeom prst="round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8" name="TextBox 77">
                    <a:extLst>
                      <a:ext uri="{FF2B5EF4-FFF2-40B4-BE49-F238E27FC236}">
                        <a16:creationId xmlns:a16="http://schemas.microsoft.com/office/drawing/2014/main" id="{64FC2A5A-124E-8E4F-ADD0-F74F13E0BF1E}"/>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8"/>
                    <a:stretch>
                      <a:fillRect/>
                    </a:stretch>
                  </a:blipFill>
                  <a:ln w="38100">
                    <a:solidFill>
                      <a:schemeClr val="accent1"/>
                    </a:solidFill>
                  </a:ln>
                </p:spPr>
                <p:txBody>
                  <a:bodyPr/>
                  <a:lstStyle/>
                  <a:p>
                    <a:r>
                      <a:rPr lang="en-GB">
                        <a:noFill/>
                      </a:rPr>
                      <a:t> </a:t>
                    </a:r>
                  </a:p>
                </p:txBody>
              </p:sp>
            </mc:Fallback>
          </mc:AlternateContent>
        </p:grpSp>
        <p:grpSp>
          <p:nvGrpSpPr>
            <p:cNvPr id="69" name="Group 68">
              <a:extLst>
                <a:ext uri="{FF2B5EF4-FFF2-40B4-BE49-F238E27FC236}">
                  <a16:creationId xmlns:a16="http://schemas.microsoft.com/office/drawing/2014/main" id="{36EFE109-706C-9349-A2A5-34BD0EADDD03}"/>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269635B-739A-4D47-BF78-67C649475B84}"/>
                      </a:ext>
                    </a:extLst>
                  </p:cNvPr>
                  <p:cNvSpPr txBox="1"/>
                  <p:nvPr/>
                </p:nvSpPr>
                <p:spPr>
                  <a:xfrm>
                    <a:off x="614411"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r>
                            <a:rPr lang="de-DE" sz="1400" b="0" i="1" smtClean="0">
                              <a:solidFill>
                                <a:schemeClr val="accent6"/>
                              </a:solidFill>
                              <a:latin typeface="Cambria Math" panose="02040503050406030204" pitchFamily="18" charset="0"/>
                            </a:rPr>
                            <m:t>,</m:t>
                          </m:r>
                          <m:sSub>
                            <m:sSubPr>
                              <m:ctrlPr>
                                <a:rPr lang="de-DE" sz="1400" i="1">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75" name="TextBox 74">
                    <a:extLst>
                      <a:ext uri="{FF2B5EF4-FFF2-40B4-BE49-F238E27FC236}">
                        <a16:creationId xmlns:a16="http://schemas.microsoft.com/office/drawing/2014/main" id="{8269635B-739A-4D47-BF78-67C649475B84}"/>
                      </a:ext>
                    </a:extLst>
                  </p:cNvPr>
                  <p:cNvSpPr txBox="1">
                    <a:spLocks noRot="1" noChangeAspect="1" noMove="1" noResize="1" noEditPoints="1" noAdjustHandles="1" noChangeArrowheads="1" noChangeShapeType="1" noTextEdit="1"/>
                  </p:cNvSpPr>
                  <p:nvPr/>
                </p:nvSpPr>
                <p:spPr>
                  <a:xfrm>
                    <a:off x="614411" y="5546970"/>
                    <a:ext cx="852798" cy="215444"/>
                  </a:xfrm>
                  <a:prstGeom prst="rect">
                    <a:avLst/>
                  </a:prstGeom>
                  <a:blipFill>
                    <a:blip r:embed="rId9"/>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8A17595-799F-EF4E-A753-C3DDB32BBBDD}"/>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10"/>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DEC03E08-42B5-9A41-9F88-2B525D193CE5}"/>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1"/>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1C10341D-7134-1448-B5A7-7F24966E3418}"/>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8065214-4E82-344D-BA92-CC67123F67DB}"/>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3"/>
                  <a:stretch>
                    <a:fillRect/>
                  </a:stretch>
                </a:blipFill>
              </p:spPr>
              <p:txBody>
                <a:bodyPr/>
                <a:lstStyle/>
                <a:p>
                  <a:r>
                    <a:rPr lang="en-GB">
                      <a:noFill/>
                    </a:rPr>
                    <a:t> </a:t>
                  </a:r>
                </a:p>
              </p:txBody>
            </p:sp>
          </mc:Fallback>
        </mc:AlternateContent>
      </p:grpSp>
      <p:grpSp>
        <p:nvGrpSpPr>
          <p:cNvPr id="81" name="Group 80">
            <a:extLst>
              <a:ext uri="{FF2B5EF4-FFF2-40B4-BE49-F238E27FC236}">
                <a16:creationId xmlns:a16="http://schemas.microsoft.com/office/drawing/2014/main" id="{71554014-D848-2942-8504-D81AD35963CA}"/>
              </a:ext>
            </a:extLst>
          </p:cNvPr>
          <p:cNvGrpSpPr/>
          <p:nvPr/>
        </p:nvGrpSpPr>
        <p:grpSpPr>
          <a:xfrm>
            <a:off x="7069674" y="1831365"/>
            <a:ext cx="4761336" cy="2370535"/>
            <a:chOff x="6906687" y="3532117"/>
            <a:chExt cx="4761336" cy="2370535"/>
          </a:xfrm>
        </p:grpSpPr>
        <p:grpSp>
          <p:nvGrpSpPr>
            <p:cNvPr id="82" name="Group 81">
              <a:extLst>
                <a:ext uri="{FF2B5EF4-FFF2-40B4-BE49-F238E27FC236}">
                  <a16:creationId xmlns:a16="http://schemas.microsoft.com/office/drawing/2014/main" id="{D548C298-D5FB-3A44-8AF8-F20D58E10C95}"/>
                </a:ext>
              </a:extLst>
            </p:cNvPr>
            <p:cNvGrpSpPr/>
            <p:nvPr/>
          </p:nvGrpSpPr>
          <p:grpSpPr>
            <a:xfrm>
              <a:off x="9127170" y="3532117"/>
              <a:ext cx="558330" cy="552081"/>
              <a:chOff x="9540595" y="2902693"/>
              <a:chExt cx="558330" cy="552081"/>
            </a:xfrm>
          </p:grpSpPr>
          <p:cxnSp>
            <p:nvCxnSpPr>
              <p:cNvPr id="112" name="Straight Connector 111">
                <a:extLst>
                  <a:ext uri="{FF2B5EF4-FFF2-40B4-BE49-F238E27FC236}">
                    <a16:creationId xmlns:a16="http://schemas.microsoft.com/office/drawing/2014/main" id="{89BF1F2F-C13B-3D49-A499-572DF89A96AF}"/>
                  </a:ext>
                </a:extLst>
              </p:cNvPr>
              <p:cNvCxnSpPr>
                <a:cxnSpLocks/>
                <a:stCxn id="87" idx="0"/>
                <a:endCxn id="115" idx="2"/>
              </p:cNvCxnSpPr>
              <p:nvPr/>
            </p:nvCxnSpPr>
            <p:spPr>
              <a:xfrm flipH="1" flipV="1">
                <a:off x="9649684" y="3085607"/>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F2CEAF1B-C563-7147-93F9-5D4F3EDBBCAE}"/>
                  </a:ext>
                </a:extLst>
              </p:cNvPr>
              <p:cNvGrpSpPr/>
              <p:nvPr/>
            </p:nvGrpSpPr>
            <p:grpSpPr>
              <a:xfrm>
                <a:off x="9540595" y="2902693"/>
                <a:ext cx="558330" cy="392206"/>
                <a:chOff x="9540595" y="2902693"/>
                <a:chExt cx="558330" cy="392206"/>
              </a:xfrm>
            </p:grpSpPr>
            <p:sp>
              <p:nvSpPr>
                <p:cNvPr id="114" name="Rectangle 113">
                  <a:extLst>
                    <a:ext uri="{FF2B5EF4-FFF2-40B4-BE49-F238E27FC236}">
                      <a16:creationId xmlns:a16="http://schemas.microsoft.com/office/drawing/2014/main" id="{CD207116-5101-C54F-9E7E-FBC26E974C75}"/>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37B677C4-EAC6-1B4B-A2F3-7B4208B3EEC9}"/>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7AD88DED-38E2-D24F-8413-C71BF9BE12AB}"/>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A6C1BE06-1F50-7847-8C56-E832639CA505}"/>
                        </a:ext>
                      </a:extLst>
                    </p:cNvPr>
                    <p:cNvSpPr txBox="1"/>
                    <p:nvPr/>
                  </p:nvSpPr>
                  <p:spPr>
                    <a:xfrm>
                      <a:off x="9772810" y="3017900"/>
                      <a:ext cx="3261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i="1">
                                    <a:latin typeface="Cambria Math" charset="0"/>
                                  </a:rPr>
                                  <m:t>𝑔</m:t>
                                </m:r>
                              </m:e>
                              <m:sub>
                                <m:r>
                                  <a:rPr lang="de-DE" i="1">
                                    <a:latin typeface="Cambria Math" charset="0"/>
                                  </a:rPr>
                                  <m:t>1</m:t>
                                </m:r>
                              </m:sub>
                              <m:sup>
                                <m:r>
                                  <a:rPr lang="de-DE" b="0" i="1" smtClean="0">
                                    <a:latin typeface="Cambria Math" panose="02040503050406030204" pitchFamily="18" charset="0"/>
                                  </a:rPr>
                                  <m:t>′′</m:t>
                                </m:r>
                              </m:sup>
                            </m:sSubSup>
                          </m:oMath>
                        </m:oMathPara>
                      </a14:m>
                      <a:endParaRPr lang="en-GB" dirty="0"/>
                    </a:p>
                  </p:txBody>
                </p:sp>
              </mc:Choice>
              <mc:Fallback xmlns="">
                <p:sp>
                  <p:nvSpPr>
                    <p:cNvPr id="117" name="TextBox 116">
                      <a:extLst>
                        <a:ext uri="{FF2B5EF4-FFF2-40B4-BE49-F238E27FC236}">
                          <a16:creationId xmlns:a16="http://schemas.microsoft.com/office/drawing/2014/main" id="{A6C1BE06-1F50-7847-8C56-E832639CA505}"/>
                        </a:ext>
                      </a:extLst>
                    </p:cNvPr>
                    <p:cNvSpPr txBox="1">
                      <a:spLocks noRot="1" noChangeAspect="1" noMove="1" noResize="1" noEditPoints="1" noAdjustHandles="1" noChangeArrowheads="1" noChangeShapeType="1" noTextEdit="1"/>
                    </p:cNvSpPr>
                    <p:nvPr/>
                  </p:nvSpPr>
                  <p:spPr>
                    <a:xfrm>
                      <a:off x="9772810" y="3017900"/>
                      <a:ext cx="326115" cy="276999"/>
                    </a:xfrm>
                    <a:prstGeom prst="rect">
                      <a:avLst/>
                    </a:prstGeom>
                    <a:blipFill>
                      <a:blip r:embed="rId14"/>
                      <a:stretch>
                        <a:fillRect l="-15385" r="-3846"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85" name="Oval 84">
                  <a:extLst>
                    <a:ext uri="{FF2B5EF4-FFF2-40B4-BE49-F238E27FC236}">
                      <a16:creationId xmlns:a16="http://schemas.microsoft.com/office/drawing/2014/main" id="{9D704A1E-6465-A840-A0FB-E8EDF7AEF580}"/>
                    </a:ext>
                  </a:extLst>
                </p:cNvPr>
                <p:cNvSpPr/>
                <p:nvPr/>
              </p:nvSpPr>
              <p:spPr>
                <a:xfrm>
                  <a:off x="8641260" y="5513139"/>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46" name="Oval 145">
                  <a:extLst>
                    <a:ext uri="{FF2B5EF4-FFF2-40B4-BE49-F238E27FC236}">
                      <a16:creationId xmlns:a16="http://schemas.microsoft.com/office/drawing/2014/main" id="{2D8971EC-6057-124F-8650-8F89B168995F}"/>
                    </a:ext>
                  </a:extLst>
                </p:cNvPr>
                <p:cNvSpPr>
                  <a:spLocks noRot="1" noChangeAspect="1" noMove="1" noResize="1" noEditPoints="1" noAdjustHandles="1" noChangeArrowheads="1" noChangeShapeType="1" noTextEdit="1"/>
                </p:cNvSpPr>
                <p:nvPr/>
              </p:nvSpPr>
              <p:spPr>
                <a:xfrm>
                  <a:off x="8641260" y="5513139"/>
                  <a:ext cx="1189998"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Oval 85">
                  <a:extLst>
                    <a:ext uri="{FF2B5EF4-FFF2-40B4-BE49-F238E27FC236}">
                      <a16:creationId xmlns:a16="http://schemas.microsoft.com/office/drawing/2014/main" id="{3B1B26A4-07DC-7944-9B0E-8BF5FA2D3A4F}"/>
                    </a:ext>
                  </a:extLst>
                </p:cNvPr>
                <p:cNvSpPr/>
                <p:nvPr/>
              </p:nvSpPr>
              <p:spPr>
                <a:xfrm>
                  <a:off x="6906687" y="4774936"/>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47" name="Oval 146">
                  <a:extLst>
                    <a:ext uri="{FF2B5EF4-FFF2-40B4-BE49-F238E27FC236}">
                      <a16:creationId xmlns:a16="http://schemas.microsoft.com/office/drawing/2014/main" id="{4BD07052-BC33-594A-A403-191A3E575926}"/>
                    </a:ext>
                  </a:extLst>
                </p:cNvPr>
                <p:cNvSpPr>
                  <a:spLocks noRot="1" noChangeAspect="1" noMove="1" noResize="1" noEditPoints="1" noAdjustHandles="1" noChangeArrowheads="1" noChangeShapeType="1" noTextEdit="1"/>
                </p:cNvSpPr>
                <p:nvPr/>
              </p:nvSpPr>
              <p:spPr>
                <a:xfrm>
                  <a:off x="6906687" y="4774936"/>
                  <a:ext cx="1536412" cy="389513"/>
                </a:xfrm>
                <a:prstGeom prst="ellipse">
                  <a:avLst/>
                </a:prstGeom>
                <a:blipFill>
                  <a:blip r:embed="rId1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Oval 86">
                  <a:extLst>
                    <a:ext uri="{FF2B5EF4-FFF2-40B4-BE49-F238E27FC236}">
                      <a16:creationId xmlns:a16="http://schemas.microsoft.com/office/drawing/2014/main" id="{F0AA46C6-EE8D-FF41-98A0-2F38F25B079A}"/>
                    </a:ext>
                  </a:extLst>
                </p:cNvPr>
                <p:cNvSpPr/>
                <p:nvPr/>
              </p:nvSpPr>
              <p:spPr>
                <a:xfrm>
                  <a:off x="8856935" y="4084198"/>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148" name="Oval 147">
                  <a:extLst>
                    <a:ext uri="{FF2B5EF4-FFF2-40B4-BE49-F238E27FC236}">
                      <a16:creationId xmlns:a16="http://schemas.microsoft.com/office/drawing/2014/main" id="{E6F7D290-C626-9642-AAEC-9101372533AD}"/>
                    </a:ext>
                  </a:extLst>
                </p:cNvPr>
                <p:cNvSpPr>
                  <a:spLocks noRot="1" noChangeAspect="1" noMove="1" noResize="1" noEditPoints="1" noAdjustHandles="1" noChangeArrowheads="1" noChangeShapeType="1" noTextEdit="1"/>
                </p:cNvSpPr>
                <p:nvPr/>
              </p:nvSpPr>
              <p:spPr>
                <a:xfrm>
                  <a:off x="8856935" y="4084198"/>
                  <a:ext cx="758649" cy="389513"/>
                </a:xfrm>
                <a:prstGeom prst="ellipse">
                  <a:avLst/>
                </a:prstGeom>
                <a:blipFill>
                  <a:blip r:embed="rId1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Oval 87">
                  <a:extLst>
                    <a:ext uri="{FF2B5EF4-FFF2-40B4-BE49-F238E27FC236}">
                      <a16:creationId xmlns:a16="http://schemas.microsoft.com/office/drawing/2014/main" id="{2164DFA1-5127-244D-93E7-A3991AAB3BAC}"/>
                    </a:ext>
                  </a:extLst>
                </p:cNvPr>
                <p:cNvSpPr/>
                <p:nvPr/>
              </p:nvSpPr>
              <p:spPr>
                <a:xfrm>
                  <a:off x="9875812" y="4774936"/>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149" name="Oval 148">
                  <a:extLst>
                    <a:ext uri="{FF2B5EF4-FFF2-40B4-BE49-F238E27FC236}">
                      <a16:creationId xmlns:a16="http://schemas.microsoft.com/office/drawing/2014/main" id="{924D3C87-EB83-4A49-8095-793C5EF16DA0}"/>
                    </a:ext>
                  </a:extLst>
                </p:cNvPr>
                <p:cNvSpPr>
                  <a:spLocks noRot="1" noChangeAspect="1" noMove="1" noResize="1" noEditPoints="1" noAdjustHandles="1" noChangeArrowheads="1" noChangeShapeType="1" noTextEdit="1"/>
                </p:cNvSpPr>
                <p:nvPr/>
              </p:nvSpPr>
              <p:spPr>
                <a:xfrm>
                  <a:off x="9875812" y="4774936"/>
                  <a:ext cx="1792211" cy="389513"/>
                </a:xfrm>
                <a:prstGeom prst="ellipse">
                  <a:avLst/>
                </a:prstGeom>
                <a:blipFill>
                  <a:blip r:embed="rId18"/>
                  <a:stretch>
                    <a:fillRect/>
                  </a:stretch>
                </a:blipFill>
                <a:ln>
                  <a:solidFill>
                    <a:schemeClr val="tx1"/>
                  </a:solidFill>
                </a:ln>
              </p:spPr>
              <p:txBody>
                <a:bodyPr/>
                <a:lstStyle/>
                <a:p>
                  <a:r>
                    <a:rPr lang="en-GB">
                      <a:noFill/>
                    </a:rPr>
                    <a:t> </a:t>
                  </a:r>
                </a:p>
              </p:txBody>
            </p:sp>
          </mc:Fallback>
        </mc:AlternateContent>
        <p:cxnSp>
          <p:nvCxnSpPr>
            <p:cNvPr id="89" name="Straight Connector 88">
              <a:extLst>
                <a:ext uri="{FF2B5EF4-FFF2-40B4-BE49-F238E27FC236}">
                  <a16:creationId xmlns:a16="http://schemas.microsoft.com/office/drawing/2014/main" id="{904E21A8-B3BF-DA48-85AF-60E0327CC788}"/>
                </a:ext>
              </a:extLst>
            </p:cNvPr>
            <p:cNvCxnSpPr>
              <a:cxnSpLocks/>
              <a:stCxn id="86" idx="6"/>
              <a:endCxn id="107" idx="1"/>
            </p:cNvCxnSpPr>
            <p:nvPr/>
          </p:nvCxnSpPr>
          <p:spPr>
            <a:xfrm flipV="1">
              <a:off x="8443099" y="4969692"/>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F345BC8-51CF-464F-8266-00344466D3BF}"/>
                </a:ext>
              </a:extLst>
            </p:cNvPr>
            <p:cNvCxnSpPr>
              <a:cxnSpLocks/>
              <a:stCxn id="87" idx="4"/>
              <a:endCxn id="107" idx="0"/>
            </p:cNvCxnSpPr>
            <p:nvPr/>
          </p:nvCxnSpPr>
          <p:spPr>
            <a:xfrm flipH="1">
              <a:off x="8971231" y="4473711"/>
              <a:ext cx="265029"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CBF243-784B-244D-AF33-57E61C22A0BB}"/>
                </a:ext>
              </a:extLst>
            </p:cNvPr>
            <p:cNvCxnSpPr>
              <a:cxnSpLocks/>
              <a:stCxn id="85" idx="0"/>
              <a:endCxn id="107" idx="2"/>
            </p:cNvCxnSpPr>
            <p:nvPr/>
          </p:nvCxnSpPr>
          <p:spPr>
            <a:xfrm flipH="1" flipV="1">
              <a:off x="8971231" y="5041692"/>
              <a:ext cx="265028"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B725EC27-2451-164E-B97B-677D0D5E66C3}"/>
                </a:ext>
              </a:extLst>
            </p:cNvPr>
            <p:cNvGrpSpPr/>
            <p:nvPr/>
          </p:nvGrpSpPr>
          <p:grpSpPr>
            <a:xfrm>
              <a:off x="8610247" y="4856880"/>
              <a:ext cx="474503" cy="391710"/>
              <a:chOff x="9288700" y="2902693"/>
              <a:chExt cx="474503" cy="391710"/>
            </a:xfrm>
          </p:grpSpPr>
          <p:sp>
            <p:nvSpPr>
              <p:cNvPr id="106" name="Rectangle 105">
                <a:extLst>
                  <a:ext uri="{FF2B5EF4-FFF2-40B4-BE49-F238E27FC236}">
                    <a16:creationId xmlns:a16="http://schemas.microsoft.com/office/drawing/2014/main" id="{8FE82A64-9F32-EB48-971D-3FF3FB606C25}"/>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2837CCA3-59F9-CB4A-A297-37360B34BF63}"/>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7EB3F15F-7424-8C44-85FA-072989365097}"/>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5B02CFFE-7F4D-FA4C-892B-4C3F7FC23E1E}"/>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9"/>
                    <a:stretch>
                      <a:fillRect l="-16667" r="-4167" b="-26087"/>
                    </a:stretch>
                  </a:blipFill>
                </p:spPr>
                <p:txBody>
                  <a:bodyPr/>
                  <a:lstStyle/>
                  <a:p>
                    <a:r>
                      <a:rPr lang="en-GB">
                        <a:noFill/>
                      </a:rPr>
                      <a:t> </a:t>
                    </a:r>
                  </a:p>
                </p:txBody>
              </p:sp>
            </mc:Fallback>
          </mc:AlternateContent>
        </p:grpSp>
        <p:cxnSp>
          <p:nvCxnSpPr>
            <p:cNvPr id="93" name="Straight Connector 92">
              <a:extLst>
                <a:ext uri="{FF2B5EF4-FFF2-40B4-BE49-F238E27FC236}">
                  <a16:creationId xmlns:a16="http://schemas.microsoft.com/office/drawing/2014/main" id="{AE55F9C5-6524-A24A-86BB-B7B1F6E6F7DC}"/>
                </a:ext>
              </a:extLst>
            </p:cNvPr>
            <p:cNvCxnSpPr>
              <a:cxnSpLocks/>
              <a:stCxn id="87" idx="4"/>
              <a:endCxn id="103" idx="0"/>
            </p:cNvCxnSpPr>
            <p:nvPr/>
          </p:nvCxnSpPr>
          <p:spPr>
            <a:xfrm>
              <a:off x="9236260" y="4473711"/>
              <a:ext cx="26584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3A91B8F-8172-E84D-9642-69DA8BE62F21}"/>
                </a:ext>
              </a:extLst>
            </p:cNvPr>
            <p:cNvCxnSpPr>
              <a:cxnSpLocks/>
              <a:stCxn id="88" idx="2"/>
              <a:endCxn id="103" idx="3"/>
            </p:cNvCxnSpPr>
            <p:nvPr/>
          </p:nvCxnSpPr>
          <p:spPr>
            <a:xfrm flipH="1" flipV="1">
              <a:off x="9574104" y="4969692"/>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401CEF-7C22-B041-9EE7-959AF83984AD}"/>
                </a:ext>
              </a:extLst>
            </p:cNvPr>
            <p:cNvCxnSpPr>
              <a:cxnSpLocks/>
              <a:stCxn id="85" idx="0"/>
              <a:endCxn id="103" idx="2"/>
            </p:cNvCxnSpPr>
            <p:nvPr/>
          </p:nvCxnSpPr>
          <p:spPr>
            <a:xfrm flipV="1">
              <a:off x="9236259" y="5041692"/>
              <a:ext cx="26584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3E06D129-EC12-9345-95C5-49C3E30CE11D}"/>
                </a:ext>
              </a:extLst>
            </p:cNvPr>
            <p:cNvGrpSpPr/>
            <p:nvPr/>
          </p:nvGrpSpPr>
          <p:grpSpPr>
            <a:xfrm>
              <a:off x="9393015" y="4856880"/>
              <a:ext cx="525629" cy="392206"/>
              <a:chOff x="9540595" y="2902693"/>
              <a:chExt cx="525629" cy="392206"/>
            </a:xfrm>
          </p:grpSpPr>
          <p:sp>
            <p:nvSpPr>
              <p:cNvPr id="102" name="Rectangle 101">
                <a:extLst>
                  <a:ext uri="{FF2B5EF4-FFF2-40B4-BE49-F238E27FC236}">
                    <a16:creationId xmlns:a16="http://schemas.microsoft.com/office/drawing/2014/main" id="{B82A1C1E-967F-8549-A98E-DB85BC909D5C}"/>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CCB4710E-5B81-624A-9590-D6030B0720C0}"/>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2592B86-9C63-0E47-A1BC-9F848F1AE406}"/>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1D86987-6217-B540-86BA-6C88955A654B}"/>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45" name="TextBox 144">
                    <a:extLst>
                      <a:ext uri="{FF2B5EF4-FFF2-40B4-BE49-F238E27FC236}">
                        <a16:creationId xmlns:a16="http://schemas.microsoft.com/office/drawing/2014/main" id="{A010B3CA-2F44-8B48-9297-45B9CD29B62C}"/>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20"/>
                    <a:stretch>
                      <a:fillRect l="-16667" r="-4167" b="-27273"/>
                    </a:stretch>
                  </a:blipFill>
                </p:spPr>
                <p:txBody>
                  <a:bodyPr/>
                  <a:lstStyle/>
                  <a:p>
                    <a:r>
                      <a:rPr lang="en-GB">
                        <a:noFill/>
                      </a:rPr>
                      <a:t> </a:t>
                    </a:r>
                  </a:p>
                </p:txBody>
              </p:sp>
            </mc:Fallback>
          </mc:AlternateContent>
        </p:grpSp>
        <p:grpSp>
          <p:nvGrpSpPr>
            <p:cNvPr id="97" name="Group 96">
              <a:extLst>
                <a:ext uri="{FF2B5EF4-FFF2-40B4-BE49-F238E27FC236}">
                  <a16:creationId xmlns:a16="http://schemas.microsoft.com/office/drawing/2014/main" id="{62966E7C-BCF0-E245-A6A4-1C99133574E8}"/>
                </a:ext>
              </a:extLst>
            </p:cNvPr>
            <p:cNvGrpSpPr/>
            <p:nvPr/>
          </p:nvGrpSpPr>
          <p:grpSpPr>
            <a:xfrm>
              <a:off x="9615584" y="4206954"/>
              <a:ext cx="761945" cy="348999"/>
              <a:chOff x="8632950" y="2952819"/>
              <a:chExt cx="761945" cy="348999"/>
            </a:xfrm>
          </p:grpSpPr>
          <p:cxnSp>
            <p:nvCxnSpPr>
              <p:cNvPr id="98" name="Straight Connector 97">
                <a:extLst>
                  <a:ext uri="{FF2B5EF4-FFF2-40B4-BE49-F238E27FC236}">
                    <a16:creationId xmlns:a16="http://schemas.microsoft.com/office/drawing/2014/main" id="{B28C0EBE-0AD6-2148-B374-392425E8AE76}"/>
                  </a:ext>
                </a:extLst>
              </p:cNvPr>
              <p:cNvCxnSpPr>
                <a:cxnSpLocks/>
                <a:stCxn id="87" idx="6"/>
                <a:endCxn id="100" idx="1"/>
              </p:cNvCxnSpPr>
              <p:nvPr/>
            </p:nvCxnSpPr>
            <p:spPr>
              <a:xfrm flipV="1">
                <a:off x="8632950" y="3024819"/>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AA3C8EF1-58C6-2442-85F9-5AAB52A8BF93}"/>
                  </a:ext>
                </a:extLst>
              </p:cNvPr>
              <p:cNvGrpSpPr/>
              <p:nvPr/>
            </p:nvGrpSpPr>
            <p:grpSpPr>
              <a:xfrm>
                <a:off x="8957481" y="2952819"/>
                <a:ext cx="437414" cy="348999"/>
                <a:chOff x="8957481" y="2952819"/>
                <a:chExt cx="437414" cy="348999"/>
              </a:xfrm>
            </p:grpSpPr>
            <p:sp>
              <p:nvSpPr>
                <p:cNvPr id="100" name="Rectangle 99">
                  <a:extLst>
                    <a:ext uri="{FF2B5EF4-FFF2-40B4-BE49-F238E27FC236}">
                      <a16:creationId xmlns:a16="http://schemas.microsoft.com/office/drawing/2014/main" id="{3E6F1D88-0748-B24E-9643-4F2013889BD1}"/>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A6DA7239-239F-434A-9ED2-B798961072F9}"/>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21"/>
                      <a:stretch>
                        <a:fillRect l="-16667" r="-4167" b="-21739"/>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1ADF6F94-6298-132C-5F89-A524D340CF67}"/>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A655C016-90D6-024B-9B5F-46C8DFA8ED2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DB6046AE-C7BA-AE03-0AD4-9A69A4BBB5CA}"/>
              </a:ext>
            </a:extLst>
          </p:cNvPr>
          <p:cNvSpPr>
            <a:spLocks noGrp="1"/>
          </p:cNvSpPr>
          <p:nvPr>
            <p:ph type="sldNum" sz="quarter" idx="11"/>
          </p:nvPr>
        </p:nvSpPr>
        <p:spPr/>
        <p:txBody>
          <a:bodyPr/>
          <a:lstStyle/>
          <a:p>
            <a:fld id="{EB1502E6-D9AE-3544-B6D5-378AAA0B915F}" type="slidenum">
              <a:rPr lang="de-DE" altLang="de-DE" smtClean="0"/>
              <a:pPr/>
              <a:t>57</a:t>
            </a:fld>
            <a:endParaRPr lang="de-DE" altLang="de-DE" dirty="0"/>
          </a:p>
        </p:txBody>
      </p:sp>
    </p:spTree>
    <p:extLst>
      <p:ext uri="{BB962C8B-B14F-4D97-AF65-F5344CB8AC3E}">
        <p14:creationId xmlns:p14="http://schemas.microsoft.com/office/powerpoint/2010/main" val="7044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Query Answering in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fontScale="92500"/>
              </a:bodyPr>
              <a:lstStyle/>
              <a:p>
                <a:r>
                  <a:rPr lang="en-GB" dirty="0"/>
                  <a:t>After message passing, parclusters independent from each other given messages</a:t>
                </a:r>
              </a:p>
              <a:p>
                <a:pPr lvl="1"/>
                <a:r>
                  <a:rPr lang="en-GB" dirty="0"/>
                  <a:t>Prepared for query answering</a:t>
                </a:r>
              </a:p>
              <a:p>
                <a:r>
                  <a:rPr lang="en-GB" dirty="0"/>
                  <a:t>For each query with query terms </a:t>
                </a:r>
                <a14:m>
                  <m:oMath xmlns:m="http://schemas.openxmlformats.org/officeDocument/2006/math">
                    <m:r>
                      <a:rPr lang="de-DE" b="1" i="1" smtClean="0">
                        <a:latin typeface="Cambria Math" panose="02040503050406030204" pitchFamily="18" charset="0"/>
                      </a:rPr>
                      <m:t>𝑸</m:t>
                    </m:r>
                  </m:oMath>
                </a14:m>
                <a:endParaRPr lang="en-GB" b="1" dirty="0"/>
              </a:p>
              <a:p>
                <a:pPr lvl="1"/>
                <a:r>
                  <a:rPr lang="en-GB" dirty="0"/>
                  <a:t>Find subtree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𝐽</m:t>
                        </m:r>
                      </m:e>
                      <m:sup>
                        <m:r>
                          <a:rPr lang="de-DE" b="0" i="1" smtClean="0">
                            <a:latin typeface="Cambria Math" panose="02040503050406030204" pitchFamily="18" charset="0"/>
                          </a:rPr>
                          <m:t>′</m:t>
                        </m:r>
                      </m:sup>
                    </m:sSup>
                    <m:r>
                      <a:rPr lang="de-DE" b="0" i="1" smtClean="0">
                        <a:latin typeface="Cambria Math" panose="02040503050406030204" pitchFamily="18" charset="0"/>
                      </a:rPr>
                      <m:t>=</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𝑉</m:t>
                            </m:r>
                          </m:e>
                          <m:sup>
                            <m:r>
                              <a:rPr lang="de-DE" b="0" i="1" smtClean="0">
                                <a:latin typeface="Cambria Math" panose="02040503050406030204" pitchFamily="18" charset="0"/>
                              </a:rPr>
                              <m:t>′</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𝐸</m:t>
                            </m:r>
                          </m:e>
                          <m:sup>
                            <m:r>
                              <a:rPr lang="de-DE" b="0" i="1" smtClean="0">
                                <a:latin typeface="Cambria Math" panose="02040503050406030204" pitchFamily="18" charset="0"/>
                              </a:rPr>
                              <m:t>′</m:t>
                            </m:r>
                          </m:sup>
                        </m:sSup>
                      </m:e>
                    </m:d>
                  </m:oMath>
                </a14:m>
                <a:r>
                  <a:rPr lang="en-GB" dirty="0"/>
                  <a:t> </a:t>
                </a:r>
                <a:r>
                  <a:rPr lang="en-GB" dirty="0" err="1"/>
                  <a:t>s.t.</a:t>
                </a:r>
                <a:r>
                  <a:rPr lang="en-GB" dirty="0"/>
                  <a:t> </a:t>
                </a:r>
                <a14:m>
                  <m:oMath xmlns:m="http://schemas.openxmlformats.org/officeDocument/2006/math">
                    <m:r>
                      <a:rPr lang="de-DE" b="1" i="1">
                        <a:latin typeface="Cambria Math" panose="02040503050406030204" pitchFamily="18" charset="0"/>
                      </a:rPr>
                      <m:t>𝑸</m:t>
                    </m:r>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𝑟𝑣</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rPr>
                            </m:ctrlPr>
                          </m:sSupPr>
                          <m:e>
                            <m:r>
                              <a:rPr lang="de-DE" i="1" smtClean="0">
                                <a:latin typeface="Cambria Math" panose="02040503050406030204" pitchFamily="18" charset="0"/>
                              </a:rPr>
                              <m:t>𝐽</m:t>
                            </m:r>
                          </m:e>
                          <m:sup>
                            <m:r>
                              <a:rPr lang="de-DE" b="0" i="1" smtClean="0">
                                <a:latin typeface="Cambria Math" panose="02040503050406030204" pitchFamily="18" charset="0"/>
                              </a:rPr>
                              <m:t>′</m:t>
                            </m:r>
                          </m:sup>
                        </m:sSup>
                      </m:e>
                    </m:d>
                  </m:oMath>
                </a14:m>
                <a:endParaRPr lang="en-GB" dirty="0"/>
              </a:p>
              <a:p>
                <a:pPr lvl="1"/>
                <a:r>
                  <a:rPr lang="en-GB" dirty="0"/>
                  <a:t>Collect information from local model and messages, </a:t>
                </a:r>
                <a:r>
                  <a:rPr lang="en-GB" dirty="0" err="1"/>
                  <a:t>i.e</a:t>
                </a:r>
                <a:r>
                  <a:rPr lang="en-GB" dirty="0"/>
                  <a:t>, </a:t>
                </a:r>
              </a:p>
              <a:p>
                <a:pPr marL="457200" lvl="1" indent="0">
                  <a:buNone/>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1" i="1" smtClean="0">
                              <a:latin typeface="Cambria Math" panose="02040503050406030204" pitchFamily="18" charset="0"/>
                            </a:rPr>
                            <m:t>𝑸</m:t>
                          </m:r>
                        </m:sub>
                      </m:sSub>
                      <m:r>
                        <a:rPr lang="de-DE" b="0" i="1" smtClean="0">
                          <a:latin typeface="Cambria Math" panose="02040503050406030204" pitchFamily="18" charset="0"/>
                        </a:rPr>
                        <m:t>=</m:t>
                      </m:r>
                      <m:nary>
                        <m:naryPr>
                          <m:chr m:val="⋃"/>
                          <m:supHide m:val="on"/>
                          <m:ctrlPr>
                            <a:rPr lang="de-DE" b="0" i="1" smtClean="0">
                              <a:latin typeface="Cambria Math" panose="02040503050406030204" pitchFamily="18" charset="0"/>
                            </a:rPr>
                          </m:ctrlPr>
                        </m:naryPr>
                        <m:sub>
                          <m:r>
                            <m:rPr>
                              <m:brk m:alnAt="7"/>
                            </m:rPr>
                            <a:rPr lang="de-DE" b="0" i="1" smtClean="0">
                              <a:latin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m:rPr>
                                  <m:brk m:alnAt="7"/>
                                </m:rPr>
                                <a:rPr lang="de-DE" b="0" i="1" smtClean="0">
                                  <a:latin typeface="Cambria Math" panose="02040503050406030204" pitchFamily="18" charset="0"/>
                                  <a:ea typeface="Cambria Math" panose="02040503050406030204" pitchFamily="18" charset="0"/>
                                </a:rPr>
                                <m:t>𝑉</m:t>
                              </m:r>
                            </m:e>
                            <m:sup>
                              <m:r>
                                <a:rPr lang="de-DE" b="0" i="1" smtClean="0">
                                  <a:latin typeface="Cambria Math" panose="02040503050406030204" pitchFamily="18" charset="0"/>
                                  <a:ea typeface="Cambria Math" panose="02040503050406030204" pitchFamily="18" charset="0"/>
                                </a:rPr>
                                <m:t>′</m:t>
                              </m:r>
                            </m:sup>
                          </m:sSup>
                        </m:sub>
                        <m:sup/>
                        <m:e>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𝑖</m:t>
                              </m:r>
                            </m:sub>
                          </m:sSub>
                          <m:r>
                            <a:rPr lang="de-DE" i="1">
                              <a:latin typeface="Cambria Math" panose="02040503050406030204" pitchFamily="18" charset="0"/>
                              <a:ea typeface="Cambria Math" panose="02040503050406030204" pitchFamily="18" charset="0"/>
                            </a:rPr>
                            <m:t>∪</m:t>
                          </m:r>
                          <m:nary>
                            <m:naryPr>
                              <m:chr m:val="⋃"/>
                              <m:supHide m:val="on"/>
                              <m:ctrlPr>
                                <a:rPr lang="de-DE" i="1">
                                  <a:latin typeface="Cambria Math" panose="02040503050406030204" pitchFamily="18" charset="0"/>
                                  <a:ea typeface="Cambria Math" panose="02040503050406030204" pitchFamily="18" charset="0"/>
                                </a:rPr>
                              </m:ctrlPr>
                            </m:naryPr>
                            <m:sub>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𝑗</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𝑛𝑏𝑠</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𝑖</m:t>
                                      </m:r>
                                    </m:e>
                                  </m:d>
                                </m:e>
                                <m:e>
                                  <m:r>
                                    <a:rPr lang="de-DE" b="0" i="1" smtClean="0">
                                      <a:latin typeface="Cambria Math" panose="02040503050406030204" pitchFamily="18" charset="0"/>
                                      <a:ea typeface="Cambria Math" panose="02040503050406030204" pitchFamily="18" charset="0"/>
                                    </a:rPr>
                                    <m:t>𝑗</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𝑉</m:t>
                                      </m:r>
                                    </m:e>
                                    <m:sup>
                                      <m:r>
                                        <a:rPr lang="de-DE" b="0" i="1" smtClean="0">
                                          <a:latin typeface="Cambria Math" panose="02040503050406030204" pitchFamily="18" charset="0"/>
                                          <a:ea typeface="Cambria Math" panose="02040503050406030204" pitchFamily="18" charset="0"/>
                                        </a:rPr>
                                        <m:t>′</m:t>
                                      </m:r>
                                    </m:sup>
                                  </m:sSup>
                                </m:e>
                              </m:eqArr>
                            </m:sub>
                            <m:sup/>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𝑚</m:t>
                                  </m:r>
                                </m:e>
                                <m:sub>
                                  <m:r>
                                    <a:rPr lang="de-DE" i="1">
                                      <a:latin typeface="Cambria Math" panose="02040503050406030204" pitchFamily="18" charset="0"/>
                                      <a:ea typeface="Cambria Math" panose="02040503050406030204" pitchFamily="18" charset="0"/>
                                    </a:rPr>
                                    <m:t>𝑗𝑖</m:t>
                                  </m:r>
                                </m:sub>
                              </m:sSub>
                            </m:e>
                          </m:nary>
                        </m:e>
                      </m:nary>
                    </m:oMath>
                  </m:oMathPara>
                </a14:m>
                <a:endParaRPr lang="en-GB" dirty="0"/>
              </a:p>
              <a:p>
                <a:pPr lvl="1"/>
                <a:r>
                  <a:rPr lang="en-GB" dirty="0"/>
                  <a:t>Call </a:t>
                </a:r>
                <a14:m>
                  <m:oMath xmlns:m="http://schemas.openxmlformats.org/officeDocument/2006/math">
                    <m:r>
                      <m:rPr>
                        <m:nor/>
                      </m:rPr>
                      <a:rPr lang="en-GB" i="0" dirty="0" smtClean="0">
                        <a:latin typeface="Cambria Math" panose="02040503050406030204" pitchFamily="18" charset="0"/>
                      </a:rPr>
                      <m:t>LVE</m:t>
                    </m:r>
                    <m:d>
                      <m:dPr>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𝐺</m:t>
                            </m:r>
                          </m:e>
                          <m:sub>
                            <m:r>
                              <a:rPr lang="de-DE" b="0" i="1" dirty="0" smtClean="0">
                                <a:latin typeface="Cambria Math" panose="02040503050406030204" pitchFamily="18" charset="0"/>
                              </a:rPr>
                              <m:t>𝑄</m:t>
                            </m:r>
                          </m:sub>
                        </m:sSub>
                        <m:r>
                          <a:rPr lang="de-DE" b="0" i="1" dirty="0" smtClean="0">
                            <a:latin typeface="Cambria Math" panose="02040503050406030204" pitchFamily="18" charset="0"/>
                          </a:rPr>
                          <m:t>,</m:t>
                        </m:r>
                        <m:r>
                          <a:rPr lang="de-DE" b="0" i="1" dirty="0" smtClean="0">
                            <a:latin typeface="Cambria Math" panose="02040503050406030204" pitchFamily="18" charset="0"/>
                          </a:rPr>
                          <m:t>𝑄</m:t>
                        </m:r>
                        <m:r>
                          <a:rPr lang="de-DE" b="0" i="1" dirty="0" smtClean="0">
                            <a:latin typeface="Cambria Math" panose="02040503050406030204" pitchFamily="18" charset="0"/>
                          </a:rPr>
                          <m:t>,∅</m:t>
                        </m:r>
                      </m:e>
                    </m:d>
                  </m:oMath>
                </a14:m>
                <a:r>
                  <a:rPr lang="en-GB" dirty="0"/>
                  <a:t> and return or store result of the call</a:t>
                </a:r>
              </a:p>
              <a:p>
                <a:endParaRPr lang="en-GB" dirty="0"/>
              </a:p>
              <a:p>
                <a:r>
                  <a:rPr lang="en-GB" dirty="0">
                    <a:solidFill>
                      <a:srgbClr val="FFC000"/>
                    </a:solidFill>
                  </a:rPr>
                  <a:t>What about evidence?</a:t>
                </a:r>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210"/>
                </a:stretch>
              </a:blipFill>
            </p:spPr>
            <p:txBody>
              <a:bodyPr/>
              <a:lstStyle/>
              <a:p>
                <a:r>
                  <a:rPr lang="en-DE">
                    <a:noFill/>
                  </a:rPr>
                  <a:t> </a:t>
                </a:r>
              </a:p>
            </p:txBody>
          </p:sp>
        </mc:Fallback>
      </mc:AlternateContent>
      <p:grpSp>
        <p:nvGrpSpPr>
          <p:cNvPr id="35" name="Group 34">
            <a:extLst>
              <a:ext uri="{FF2B5EF4-FFF2-40B4-BE49-F238E27FC236}">
                <a16:creationId xmlns:a16="http://schemas.microsoft.com/office/drawing/2014/main" id="{651B0AF4-CB72-EE40-AB1F-0D98A5BC43DA}"/>
              </a:ext>
            </a:extLst>
          </p:cNvPr>
          <p:cNvGrpSpPr/>
          <p:nvPr/>
        </p:nvGrpSpPr>
        <p:grpSpPr>
          <a:xfrm>
            <a:off x="5543362" y="4919668"/>
            <a:ext cx="6288313" cy="952521"/>
            <a:chOff x="5589344" y="1663629"/>
            <a:chExt cx="6288313" cy="952521"/>
          </a:xfrm>
        </p:grpSpPr>
        <p:cxnSp>
          <p:nvCxnSpPr>
            <p:cNvPr id="37" name="Straight Connector 36">
              <a:extLst>
                <a:ext uri="{FF2B5EF4-FFF2-40B4-BE49-F238E27FC236}">
                  <a16:creationId xmlns:a16="http://schemas.microsoft.com/office/drawing/2014/main" id="{CB5911CF-4D9A-F24D-82FC-7CE15FBBFF28}"/>
                </a:ext>
              </a:extLst>
            </p:cNvPr>
            <p:cNvCxnSpPr>
              <a:cxnSpLocks/>
              <a:stCxn id="69" idx="3"/>
              <a:endCxn id="73"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20F702-123C-7C4F-B451-E1F2742C3C44}"/>
                </a:ext>
              </a:extLst>
            </p:cNvPr>
            <p:cNvCxnSpPr>
              <a:cxnSpLocks/>
              <a:stCxn id="73" idx="3"/>
              <a:endCxn id="71"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F54E79C-DB98-5145-8D28-13992962E2CE}"/>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DD268CC-4EAB-444D-B4F4-D48850845DC9}"/>
                      </a:ext>
                    </a:extLst>
                  </p:cNvPr>
                  <p:cNvSpPr txBox="1"/>
                  <p:nvPr/>
                </p:nvSpPr>
                <p:spPr>
                  <a:xfrm>
                    <a:off x="3955929" y="5546505"/>
                    <a:ext cx="974369"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r>
                            <a:rPr lang="de-DE" sz="1400" b="0" i="1" smtClean="0">
                              <a:solidFill>
                                <a:schemeClr val="tx1">
                                  <a:lumMod val="60000"/>
                                  <a:lumOff val="40000"/>
                                </a:schemeClr>
                              </a:solidFill>
                              <a:latin typeface="Cambria Math" panose="02040503050406030204" pitchFamily="18" charset="0"/>
                            </a:rPr>
                            <m:t>,</m:t>
                          </m:r>
                          <m:sSub>
                            <m:sSubPr>
                              <m:ctrlPr>
                                <a:rPr lang="de-DE" sz="1400" i="1">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𝑚</m:t>
                              </m:r>
                            </m:e>
                            <m:sub>
                              <m:r>
                                <a:rPr lang="de-DE" sz="1400" i="1">
                                  <a:solidFill>
                                    <a:schemeClr val="accent6"/>
                                  </a:solidFill>
                                  <a:latin typeface="Cambria Math" panose="02040503050406030204" pitchFamily="18" charset="0"/>
                                </a:rPr>
                                <m:t>12</m:t>
                              </m:r>
                            </m:sub>
                          </m:sSub>
                          <m:r>
                            <a:rPr lang="de-DE" sz="1400" b="0" i="1" smtClean="0">
                              <a:solidFill>
                                <a:schemeClr val="tx1">
                                  <a:lumMod val="60000"/>
                                  <a:lumOff val="40000"/>
                                </a:schemeClr>
                              </a:solidFill>
                              <a:latin typeface="Cambria Math" panose="02040503050406030204" pitchFamily="18" charset="0"/>
                            </a:rPr>
                            <m:t>,</m:t>
                          </m:r>
                          <m:sSub>
                            <m:sSubPr>
                              <m:ctrlPr>
                                <a:rPr lang="de-DE" sz="1400" i="1">
                                  <a:solidFill>
                                    <a:srgbClr val="7030A0"/>
                                  </a:solidFill>
                                  <a:latin typeface="Cambria Math" panose="02040503050406030204" pitchFamily="18" charset="0"/>
                                </a:rPr>
                              </m:ctrlPr>
                            </m:sSubPr>
                            <m:e>
                              <m:r>
                                <a:rPr lang="de-DE" sz="1400" i="1">
                                  <a:solidFill>
                                    <a:srgbClr val="7030A0"/>
                                  </a:solidFill>
                                  <a:latin typeface="Cambria Math" panose="02040503050406030204" pitchFamily="18" charset="0"/>
                                </a:rPr>
                                <m:t>𝑚</m:t>
                              </m:r>
                            </m:e>
                            <m:sub>
                              <m:r>
                                <a:rPr lang="de-DE"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72" name="TextBox 71">
                    <a:extLst>
                      <a:ext uri="{FF2B5EF4-FFF2-40B4-BE49-F238E27FC236}">
                        <a16:creationId xmlns:a16="http://schemas.microsoft.com/office/drawing/2014/main" id="{6DD268CC-4EAB-444D-B4F4-D48850845DC9}"/>
                      </a:ext>
                    </a:extLst>
                  </p:cNvPr>
                  <p:cNvSpPr txBox="1">
                    <a:spLocks noRot="1" noChangeAspect="1" noMove="1" noResize="1" noEditPoints="1" noAdjustHandles="1" noChangeArrowheads="1" noChangeShapeType="1" noTextEdit="1"/>
                  </p:cNvSpPr>
                  <p:nvPr/>
                </p:nvSpPr>
                <p:spPr>
                  <a:xfrm>
                    <a:off x="3955929" y="5546505"/>
                    <a:ext cx="974369" cy="215444"/>
                  </a:xfrm>
                  <a:prstGeom prst="rect">
                    <a:avLst/>
                  </a:prstGeom>
                  <a:blipFill>
                    <a:blip r:embed="rId3"/>
                    <a:stretch>
                      <a:fillRect l="-6410"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7466C3E-63C3-4D4C-A516-507A0DAD9340}"/>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41" name="Group 40">
              <a:extLst>
                <a:ext uri="{FF2B5EF4-FFF2-40B4-BE49-F238E27FC236}">
                  <a16:creationId xmlns:a16="http://schemas.microsoft.com/office/drawing/2014/main" id="{8E495718-EFF3-5443-921C-B5C88E763123}"/>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5CBDE1A-5BC7-FA46-95EF-94246566C5DC}"/>
                      </a:ext>
                    </a:extLst>
                  </p:cNvPr>
                  <p:cNvSpPr txBox="1"/>
                  <p:nvPr/>
                </p:nvSpPr>
                <p:spPr>
                  <a:xfrm>
                    <a:off x="7557065" y="5546505"/>
                    <a:ext cx="60292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r>
                            <a:rPr lang="de-DE" sz="1400" b="0" i="1" smtClean="0">
                              <a:solidFill>
                                <a:srgbClr val="7030A0"/>
                              </a:solidFill>
                              <a:latin typeface="Cambria Math" panose="02040503050406030204" pitchFamily="18" charset="0"/>
                            </a:rPr>
                            <m:t>,</m:t>
                          </m:r>
                          <m:sSub>
                            <m:sSubPr>
                              <m:ctrlPr>
                                <a:rPr lang="de-DE" sz="1400" i="1">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rgbClr val="7030A0"/>
                      </a:solidFill>
                    </a:endParaRPr>
                  </a:p>
                </p:txBody>
              </p:sp>
            </mc:Choice>
            <mc:Fallback xmlns="">
              <p:sp>
                <p:nvSpPr>
                  <p:cNvPr id="70" name="TextBox 69">
                    <a:extLst>
                      <a:ext uri="{FF2B5EF4-FFF2-40B4-BE49-F238E27FC236}">
                        <a16:creationId xmlns:a16="http://schemas.microsoft.com/office/drawing/2014/main" id="{25CBDE1A-5BC7-FA46-95EF-94246566C5DC}"/>
                      </a:ext>
                    </a:extLst>
                  </p:cNvPr>
                  <p:cNvSpPr txBox="1">
                    <a:spLocks noRot="1" noChangeAspect="1" noMove="1" noResize="1" noEditPoints="1" noAdjustHandles="1" noChangeArrowheads="1" noChangeShapeType="1" noTextEdit="1"/>
                  </p:cNvSpPr>
                  <p:nvPr/>
                </p:nvSpPr>
                <p:spPr>
                  <a:xfrm>
                    <a:off x="7557065" y="5546505"/>
                    <a:ext cx="602922" cy="215444"/>
                  </a:xfrm>
                  <a:prstGeom prst="rect">
                    <a:avLst/>
                  </a:prstGeom>
                  <a:blipFill>
                    <a:blip r:embed="rId6"/>
                    <a:stretch>
                      <a:fillRect l="-833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D816701-33A7-1E49-AB8F-28950D14EB92}"/>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42" name="Group 41">
              <a:extLst>
                <a:ext uri="{FF2B5EF4-FFF2-40B4-BE49-F238E27FC236}">
                  <a16:creationId xmlns:a16="http://schemas.microsoft.com/office/drawing/2014/main" id="{701C3DBC-F47C-894C-86D2-0BB1A062C519}"/>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7F67199-745A-4B41-A298-DFE5961C13C6}"/>
                      </a:ext>
                    </a:extLst>
                  </p:cNvPr>
                  <p:cNvSpPr txBox="1"/>
                  <p:nvPr/>
                </p:nvSpPr>
                <p:spPr>
                  <a:xfrm>
                    <a:off x="614411"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r>
                            <a:rPr lang="de-DE" sz="1400" b="0" i="1" smtClean="0">
                              <a:solidFill>
                                <a:schemeClr val="accent6"/>
                              </a:solidFill>
                              <a:latin typeface="Cambria Math" panose="02040503050406030204" pitchFamily="18" charset="0"/>
                            </a:rPr>
                            <m:t>,</m:t>
                          </m:r>
                          <m:sSub>
                            <m:sSubPr>
                              <m:ctrlPr>
                                <a:rPr lang="de-DE" sz="1400" i="1">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68" name="TextBox 67">
                    <a:extLst>
                      <a:ext uri="{FF2B5EF4-FFF2-40B4-BE49-F238E27FC236}">
                        <a16:creationId xmlns:a16="http://schemas.microsoft.com/office/drawing/2014/main" id="{27F67199-745A-4B41-A298-DFE5961C13C6}"/>
                      </a:ext>
                    </a:extLst>
                  </p:cNvPr>
                  <p:cNvSpPr txBox="1">
                    <a:spLocks noRot="1" noChangeAspect="1" noMove="1" noResize="1" noEditPoints="1" noAdjustHandles="1" noChangeArrowheads="1" noChangeShapeType="1" noTextEdit="1"/>
                  </p:cNvSpPr>
                  <p:nvPr/>
                </p:nvSpPr>
                <p:spPr>
                  <a:xfrm>
                    <a:off x="614411"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72080BA-8F92-3D4D-BF1A-E69DEFD6753C}"/>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14522B8-785A-004D-B51C-C5937F9915EA}"/>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E19C2D0-5FEA-1B45-AEF0-08AD05457D5E}"/>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E8307EB-735A-194C-ACD6-4B6BF03A82DC}"/>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4CE897B-7524-D646-8F30-AE036CDD0D32}"/>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B0D1274-4958-B34D-AA3E-12260621EBB6}"/>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sp>
        <p:nvSpPr>
          <p:cNvPr id="65" name="Rectangle 64">
            <a:extLst>
              <a:ext uri="{FF2B5EF4-FFF2-40B4-BE49-F238E27FC236}">
                <a16:creationId xmlns:a16="http://schemas.microsoft.com/office/drawing/2014/main" id="{F32B75A4-B611-3B4E-AE01-09F6AE8B616D}"/>
              </a:ext>
            </a:extLst>
          </p:cNvPr>
          <p:cNvSpPr/>
          <p:nvPr/>
        </p:nvSpPr>
        <p:spPr>
          <a:xfrm>
            <a:off x="359958" y="2132857"/>
            <a:ext cx="11471384" cy="2805354"/>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2ACE311-1BE7-6746-AF10-BAEC3C0F7169}"/>
              </a:ext>
            </a:extLst>
          </p:cNvPr>
          <p:cNvSpPr/>
          <p:nvPr/>
        </p:nvSpPr>
        <p:spPr>
          <a:xfrm>
            <a:off x="9624392" y="4650163"/>
            <a:ext cx="2207117"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Query Answering</a:t>
            </a:r>
          </a:p>
        </p:txBody>
      </p:sp>
      <p:sp>
        <p:nvSpPr>
          <p:cNvPr id="4" name="Date Placeholder 3">
            <a:extLst>
              <a:ext uri="{FF2B5EF4-FFF2-40B4-BE49-F238E27FC236}">
                <a16:creationId xmlns:a16="http://schemas.microsoft.com/office/drawing/2014/main" id="{BCE16E11-DBE7-D2B8-1081-2479D7CCD14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42709DF1-69D6-DC16-52C6-CB7574074B84}"/>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1333D6A6-2C36-CE0B-8054-F458104C6DFC}"/>
              </a:ext>
            </a:extLst>
          </p:cNvPr>
          <p:cNvSpPr>
            <a:spLocks noGrp="1"/>
          </p:cNvSpPr>
          <p:nvPr>
            <p:ph type="sldNum" sz="quarter" idx="11"/>
          </p:nvPr>
        </p:nvSpPr>
        <p:spPr/>
        <p:txBody>
          <a:bodyPr/>
          <a:lstStyle/>
          <a:p>
            <a:fld id="{EB1502E6-D9AE-3544-B6D5-378AAA0B915F}" type="slidenum">
              <a:rPr lang="de-DE" altLang="de-DE" smtClean="0"/>
              <a:pPr/>
              <a:t>58</a:t>
            </a:fld>
            <a:endParaRPr lang="de-DE" altLang="de-DE" dirty="0"/>
          </a:p>
        </p:txBody>
      </p:sp>
    </p:spTree>
    <p:extLst>
      <p:ext uri="{BB962C8B-B14F-4D97-AF65-F5344CB8AC3E}">
        <p14:creationId xmlns:p14="http://schemas.microsoft.com/office/powerpoint/2010/main" val="232858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Evidence in FO Jtrees</a:t>
            </a:r>
          </a:p>
        </p:txBody>
      </p:sp>
      <p:sp>
        <p:nvSpPr>
          <p:cNvPr id="45" name="Content Placeholder 44">
            <a:extLst>
              <a:ext uri="{FF2B5EF4-FFF2-40B4-BE49-F238E27FC236}">
                <a16:creationId xmlns:a16="http://schemas.microsoft.com/office/drawing/2014/main" id="{675D29F1-540D-7544-A303-FC845D2CC261}"/>
              </a:ext>
            </a:extLst>
          </p:cNvPr>
          <p:cNvSpPr>
            <a:spLocks noGrp="1"/>
          </p:cNvSpPr>
          <p:nvPr>
            <p:ph sz="half" idx="1"/>
          </p:nvPr>
        </p:nvSpPr>
        <p:spPr/>
        <p:txBody>
          <a:bodyPr>
            <a:normAutofit lnSpcReduction="10000"/>
          </a:bodyPr>
          <a:lstStyle/>
          <a:p>
            <a:r>
              <a:rPr lang="en-GB" dirty="0"/>
              <a:t>Evidence applies to PRVs in some </a:t>
            </a:r>
            <a:r>
              <a:rPr lang="en-GB" dirty="0" err="1"/>
              <a:t>parclusters</a:t>
            </a:r>
            <a:endParaRPr lang="en-GB" dirty="0"/>
          </a:p>
          <a:p>
            <a:pPr lvl="1"/>
            <a:r>
              <a:rPr lang="en-GB" dirty="0"/>
              <a:t>Changes the distributions in local models</a:t>
            </a:r>
          </a:p>
          <a:p>
            <a:pPr lvl="1"/>
            <a:r>
              <a:rPr lang="en-GB" dirty="0"/>
              <a:t>Information sent in messages might change</a:t>
            </a:r>
          </a:p>
          <a:p>
            <a:pPr lvl="2"/>
            <a:r>
              <a:rPr lang="en-GB" dirty="0"/>
              <a:t>Even if summed out and therefore hidden from the other </a:t>
            </a:r>
            <a:r>
              <a:rPr lang="en-GB" dirty="0" err="1"/>
              <a:t>parclusters</a:t>
            </a:r>
            <a:endParaRPr lang="en-GB" dirty="0"/>
          </a:p>
          <a:p>
            <a:r>
              <a:rPr lang="en-GB" dirty="0"/>
              <a:t>Therefore, handle evidence before sending messages</a:t>
            </a:r>
          </a:p>
          <a:p>
            <a:pPr lvl="1"/>
            <a:r>
              <a:rPr lang="en-GB" dirty="0"/>
              <a:t>Only then send messages</a:t>
            </a:r>
          </a:p>
          <a:p>
            <a:pPr lvl="1"/>
            <a:endParaRPr lang="en-GB" dirty="0"/>
          </a:p>
          <a:p>
            <a:endParaRPr lang="en-GB" dirty="0"/>
          </a:p>
          <a:p>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sz="half" idx="2"/>
              </p:nvPr>
            </p:nvSpPr>
            <p:spPr/>
            <p:txBody>
              <a:bodyPr>
                <a:normAutofit lnSpcReduction="10000"/>
              </a:bodyPr>
              <a:lstStyle/>
              <a:p>
                <a:r>
                  <a:rPr lang="en-GB" dirty="0"/>
                  <a:t>Given a set of evidence parfactors </a:t>
                </a:r>
                <a14:m>
                  <m:oMath xmlns:m="http://schemas.openxmlformats.org/officeDocument/2006/math">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rPr>
                                      <m:t>𝑒</m:t>
                                    </m:r>
                                  </m:sub>
                                </m:sSub>
                                <m:d>
                                  <m:dPr>
                                    <m:ctrlPr>
                                      <a:rPr lang="de-DE" i="1">
                                        <a:latin typeface="Cambria Math" panose="02040503050406030204" pitchFamily="18" charset="0"/>
                                      </a:rPr>
                                    </m:ctrlPr>
                                  </m:dPr>
                                  <m:e>
                                    <m:sSub>
                                      <m:sSubPr>
                                        <m:ctrlPr>
                                          <a:rPr lang="de-DE" b="0" i="1" smtClean="0">
                                            <a:latin typeface="Cambria Math" panose="02040503050406030204" pitchFamily="18" charset="0"/>
                                          </a:rPr>
                                        </m:ctrlPr>
                                      </m:sSubPr>
                                      <m:e>
                                        <m:r>
                                          <a:rPr lang="de-DE" i="1" smtClean="0">
                                            <a:latin typeface="Cambria Math" panose="02040503050406030204" pitchFamily="18" charset="0"/>
                                          </a:rPr>
                                          <m:t>𝐴</m:t>
                                        </m:r>
                                      </m:e>
                                      <m:sub>
                                        <m:r>
                                          <a:rPr lang="de-DE" b="0" i="1" smtClean="0">
                                            <a:latin typeface="Cambria Math" panose="02040503050406030204" pitchFamily="18" charset="0"/>
                                          </a:rPr>
                                          <m:t>𝑒</m:t>
                                        </m:r>
                                      </m:sub>
                                    </m:sSub>
                                  </m:e>
                                </m:d>
                              </m:e>
                              <m: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𝑒</m:t>
                                    </m:r>
                                  </m:sub>
                                </m:sSub>
                              </m:sub>
                            </m:sSub>
                          </m:e>
                        </m:d>
                      </m:e>
                      <m:sub>
                        <m:r>
                          <a:rPr lang="de-DE" i="1">
                            <a:latin typeface="Cambria Math" panose="02040503050406030204" pitchFamily="18" charset="0"/>
                          </a:rPr>
                          <m:t>𝑒</m:t>
                        </m:r>
                        <m:r>
                          <a:rPr lang="de-DE" i="1">
                            <a:latin typeface="Cambria Math" panose="02040503050406030204" pitchFamily="18" charset="0"/>
                          </a:rPr>
                          <m:t>=1</m:t>
                        </m:r>
                      </m:sub>
                      <m:sup>
                        <m:r>
                          <a:rPr lang="de-DE" i="1">
                            <a:latin typeface="Cambria Math" panose="02040503050406030204" pitchFamily="18" charset="0"/>
                          </a:rPr>
                          <m:t>𝑚</m:t>
                        </m:r>
                      </m:sup>
                    </m:sSubSup>
                  </m:oMath>
                </a14:m>
                <a:endParaRPr lang="en-GB" dirty="0"/>
              </a:p>
              <a:p>
                <a:r>
                  <a:rPr lang="en-GB" dirty="0"/>
                  <a:t>For each </a:t>
                </a:r>
                <a14:m>
                  <m:oMath xmlns:m="http://schemas.openxmlformats.org/officeDocument/2006/math">
                    <m:sSub>
                      <m:sSubPr>
                        <m:ctrlPr>
                          <a:rPr lang="de-DE" i="1">
                            <a:latin typeface="Cambria Math" panose="02040503050406030204" pitchFamily="18" charset="0"/>
                          </a:rPr>
                        </m:ctrlPr>
                      </m:sSubPr>
                      <m:e>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rPr>
                              <m:t>𝑒</m:t>
                            </m:r>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𝐴</m:t>
                                </m:r>
                              </m:e>
                              <m:sub>
                                <m:r>
                                  <a:rPr lang="de-DE" i="1">
                                    <a:latin typeface="Cambria Math" panose="02040503050406030204" pitchFamily="18" charset="0"/>
                                  </a:rPr>
                                  <m:t>𝑒</m:t>
                                </m:r>
                              </m:sub>
                            </m:sSub>
                          </m:e>
                        </m:d>
                      </m:e>
                      <m: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𝑒</m:t>
                            </m:r>
                          </m:sub>
                        </m:sSub>
                      </m:sub>
                    </m:sSub>
                  </m:oMath>
                </a14:m>
                <a:endParaRPr lang="en-GB" dirty="0"/>
              </a:p>
              <a:p>
                <a:pPr lvl="1"/>
                <a:r>
                  <a:rPr lang="en-GB" dirty="0"/>
                  <a:t>For </a:t>
                </a:r>
                <a:r>
                  <a:rPr lang="en-GB" i="1" dirty="0"/>
                  <a:t>each</a:t>
                </a:r>
                <a:r>
                  <a:rPr lang="en-GB" dirty="0"/>
                  <a:t> parcluster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𝑖</m:t>
                        </m:r>
                      </m:sub>
                    </m:sSub>
                  </m:oMath>
                </a14:m>
                <a:r>
                  <a:rPr lang="en-GB" dirty="0"/>
                  <a:t> where </a:t>
                </a:r>
                <a14:m>
                  <m:oMath xmlns:m="http://schemas.openxmlformats.org/officeDocument/2006/math">
                    <m:sSub>
                      <m:sSubPr>
                        <m:ctrlPr>
                          <a:rPr lang="de-DE" b="0" i="1" smtClean="0">
                            <a:latin typeface="Cambria Math" panose="02040503050406030204" pitchFamily="18" charset="0"/>
                          </a:rPr>
                        </m:ctrlPr>
                      </m:sSubPr>
                      <m:e>
                        <m:r>
                          <a:rPr lang="de-DE" i="1" smtClean="0">
                            <a:latin typeface="Cambria Math" panose="02040503050406030204" pitchFamily="18" charset="0"/>
                          </a:rPr>
                          <m:t>𝐴</m:t>
                        </m:r>
                      </m:e>
                      <m:sub>
                        <m:r>
                          <a:rPr lang="de-DE" b="0" i="1" smtClean="0">
                            <a:latin typeface="Cambria Math" panose="02040503050406030204" pitchFamily="18" charset="0"/>
                          </a:rPr>
                          <m:t>𝑒</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𝑖</m:t>
                        </m:r>
                      </m:sub>
                    </m:sSub>
                  </m:oMath>
                </a14:m>
                <a:endParaRPr lang="en-GB" dirty="0"/>
              </a:p>
              <a:p>
                <a:pPr lvl="2"/>
                <a:r>
                  <a:rPr lang="en-GB" dirty="0"/>
                  <a:t>Shatter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𝑖</m:t>
                        </m:r>
                      </m:sub>
                    </m:sSub>
                  </m:oMath>
                </a14:m>
                <a:r>
                  <a:rPr lang="en-GB" dirty="0"/>
                  <a:t> on</a:t>
                </a:r>
                <a:r>
                  <a:rPr lang="de-DE" dirty="0"/>
                  <a:t> </a:t>
                </a:r>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𝐶</m:t>
                        </m:r>
                      </m:e>
                      <m:sub>
                        <m:r>
                          <a:rPr lang="de-DE" b="0" i="1" smtClean="0">
                            <a:latin typeface="Cambria Math" panose="02040503050406030204" pitchFamily="18" charset="0"/>
                          </a:rPr>
                          <m:t>𝑒</m:t>
                        </m:r>
                      </m:sub>
                    </m:sSub>
                  </m:oMath>
                </a14:m>
                <a:endParaRPr lang="en-GB" dirty="0"/>
              </a:p>
              <a:p>
                <a:pPr lvl="2"/>
                <a:r>
                  <a:rPr lang="en-GB" dirty="0"/>
                  <a:t>Absorb </a:t>
                </a:r>
                <a14:m>
                  <m:oMath xmlns:m="http://schemas.openxmlformats.org/officeDocument/2006/math">
                    <m:sSub>
                      <m:sSubPr>
                        <m:ctrlPr>
                          <a:rPr lang="de-DE" i="1">
                            <a:latin typeface="Cambria Math" panose="02040503050406030204" pitchFamily="18" charset="0"/>
                          </a:rPr>
                        </m:ctrlPr>
                      </m:sSubPr>
                      <m:e>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rPr>
                              <m:t>𝑒</m:t>
                            </m:r>
                          </m:sub>
                        </m:s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𝐴</m:t>
                                </m:r>
                              </m:e>
                              <m:sub>
                                <m:r>
                                  <a:rPr lang="de-DE" i="1">
                                    <a:latin typeface="Cambria Math" panose="02040503050406030204" pitchFamily="18" charset="0"/>
                                  </a:rPr>
                                  <m:t>𝑒</m:t>
                                </m:r>
                              </m:sub>
                            </m:sSub>
                          </m:e>
                        </m:d>
                      </m:e>
                      <m: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𝑒</m:t>
                            </m:r>
                          </m:sub>
                        </m:sSub>
                      </m:sub>
                    </m:sSub>
                  </m:oMath>
                </a14:m>
                <a:r>
                  <a:rPr lang="en-GB" dirty="0"/>
                  <a:t> in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𝑖</m:t>
                        </m:r>
                      </m:sub>
                    </m:sSub>
                  </m:oMath>
                </a14:m>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sz="half" idx="2"/>
              </p:nvPr>
            </p:nvSpPr>
            <p:spPr>
              <a:blipFill>
                <a:blip r:embed="rId2"/>
                <a:stretch>
                  <a:fillRect l="-4419" t="-3468"/>
                </a:stretch>
              </a:blipFill>
            </p:spPr>
            <p:txBody>
              <a:bodyPr/>
              <a:lstStyle/>
              <a:p>
                <a:r>
                  <a:rPr lang="en-DE">
                    <a:noFill/>
                  </a:rPr>
                  <a:t> </a:t>
                </a:r>
              </a:p>
            </p:txBody>
          </p:sp>
        </mc:Fallback>
      </mc:AlternateContent>
      <p:sp>
        <p:nvSpPr>
          <p:cNvPr id="5" name="Footer Placeholder 4">
            <a:extLst>
              <a:ext uri="{FF2B5EF4-FFF2-40B4-BE49-F238E27FC236}">
                <a16:creationId xmlns:a16="http://schemas.microsoft.com/office/drawing/2014/main" id="{C9AC569F-1CA8-65EA-592A-0A5218BE7B55}"/>
              </a:ext>
            </a:extLst>
          </p:cNvPr>
          <p:cNvSpPr>
            <a:spLocks noGrp="1"/>
          </p:cNvSpPr>
          <p:nvPr>
            <p:ph type="ftr" sz="quarter" idx="11"/>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C201E3CE-0A8B-6515-C957-132602AA5339}"/>
              </a:ext>
            </a:extLst>
          </p:cNvPr>
          <p:cNvSpPr>
            <a:spLocks noGrp="1"/>
          </p:cNvSpPr>
          <p:nvPr>
            <p:ph type="sldNum" sz="quarter" idx="12"/>
          </p:nvPr>
        </p:nvSpPr>
        <p:spPr/>
        <p:txBody>
          <a:bodyPr/>
          <a:lstStyle/>
          <a:p>
            <a:fld id="{EB1502E6-D9AE-3544-B6D5-378AAA0B915F}" type="slidenum">
              <a:rPr lang="de-DE" altLang="de-DE" smtClean="0"/>
              <a:pPr/>
              <a:t>59</a:t>
            </a:fld>
            <a:endParaRPr lang="de-DE" altLang="de-DE" dirty="0"/>
          </a:p>
        </p:txBody>
      </p:sp>
      <p:sp>
        <p:nvSpPr>
          <p:cNvPr id="4" name="Date Placeholder 3">
            <a:extLst>
              <a:ext uri="{FF2B5EF4-FFF2-40B4-BE49-F238E27FC236}">
                <a16:creationId xmlns:a16="http://schemas.microsoft.com/office/drawing/2014/main" id="{0487AC63-A341-30DE-8121-99A3309957B8}"/>
              </a:ext>
            </a:extLst>
          </p:cNvPr>
          <p:cNvSpPr>
            <a:spLocks noGrp="1"/>
          </p:cNvSpPr>
          <p:nvPr>
            <p:ph type="dt" sz="half" idx="13"/>
          </p:nvPr>
        </p:nvSpPr>
        <p:spPr/>
        <p:txBody>
          <a:bodyPr/>
          <a:lstStyle/>
          <a:p>
            <a:pPr eaLnBrk="1" hangingPunct="1"/>
            <a:r>
              <a:rPr lang="de-DE"/>
              <a:t>LJT</a:t>
            </a:r>
            <a:endParaRPr lang="de-DE" dirty="0"/>
          </a:p>
        </p:txBody>
      </p:sp>
      <p:sp>
        <p:nvSpPr>
          <p:cNvPr id="24" name="Rectangle 23">
            <a:extLst>
              <a:ext uri="{FF2B5EF4-FFF2-40B4-BE49-F238E27FC236}">
                <a16:creationId xmlns:a16="http://schemas.microsoft.com/office/drawing/2014/main" id="{EA1F9B30-20E8-4E4B-97B5-FA0DDC9369AB}"/>
              </a:ext>
            </a:extLst>
          </p:cNvPr>
          <p:cNvSpPr/>
          <p:nvPr/>
        </p:nvSpPr>
        <p:spPr>
          <a:xfrm>
            <a:off x="6257843" y="1486594"/>
            <a:ext cx="5642056" cy="2926907"/>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CACBF8E-B1C4-2A40-B796-C881B1FA468A}"/>
              </a:ext>
            </a:extLst>
          </p:cNvPr>
          <p:cNvSpPr/>
          <p:nvPr/>
        </p:nvSpPr>
        <p:spPr>
          <a:xfrm>
            <a:off x="9912424" y="4108763"/>
            <a:ext cx="1990595"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Evidence Entering</a:t>
            </a:r>
          </a:p>
        </p:txBody>
      </p:sp>
      <p:grpSp>
        <p:nvGrpSpPr>
          <p:cNvPr id="28" name="Group 27">
            <a:extLst>
              <a:ext uri="{FF2B5EF4-FFF2-40B4-BE49-F238E27FC236}">
                <a16:creationId xmlns:a16="http://schemas.microsoft.com/office/drawing/2014/main" id="{AD29B130-B132-9B44-9F6D-D42ACA33B844}"/>
              </a:ext>
            </a:extLst>
          </p:cNvPr>
          <p:cNvGrpSpPr/>
          <p:nvPr/>
        </p:nvGrpSpPr>
        <p:grpSpPr>
          <a:xfrm>
            <a:off x="5543362" y="4919668"/>
            <a:ext cx="6288313" cy="952521"/>
            <a:chOff x="5589344" y="1663629"/>
            <a:chExt cx="6288313" cy="952521"/>
          </a:xfrm>
        </p:grpSpPr>
        <p:cxnSp>
          <p:nvCxnSpPr>
            <p:cNvPr id="29" name="Straight Connector 28">
              <a:extLst>
                <a:ext uri="{FF2B5EF4-FFF2-40B4-BE49-F238E27FC236}">
                  <a16:creationId xmlns:a16="http://schemas.microsoft.com/office/drawing/2014/main" id="{DEA62A0F-831D-6B4C-9C9C-8FDF3ECA2BB9}"/>
                </a:ext>
              </a:extLst>
            </p:cNvPr>
            <p:cNvCxnSpPr>
              <a:cxnSpLocks/>
              <a:stCxn id="40" idx="3"/>
              <a:endCxn id="44"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6A18F8-177F-9444-8B15-E5237E56B729}"/>
                </a:ext>
              </a:extLst>
            </p:cNvPr>
            <p:cNvCxnSpPr>
              <a:cxnSpLocks/>
              <a:stCxn id="44" idx="3"/>
              <a:endCxn id="42"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662DC90-BB8D-7C4F-8386-B8168B6E290F}"/>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F6478A5-B6C2-8848-ACA6-CFEC3249DBE1}"/>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43" name="TextBox 42">
                    <a:extLst>
                      <a:ext uri="{FF2B5EF4-FFF2-40B4-BE49-F238E27FC236}">
                        <a16:creationId xmlns:a16="http://schemas.microsoft.com/office/drawing/2014/main" id="{2F6478A5-B6C2-8848-ACA6-CFEC3249DBE1}"/>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3"/>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E00E1C7-A7CF-E64B-8B9C-8F1F3457FCF3}"/>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2" name="Group 31">
              <a:extLst>
                <a:ext uri="{FF2B5EF4-FFF2-40B4-BE49-F238E27FC236}">
                  <a16:creationId xmlns:a16="http://schemas.microsoft.com/office/drawing/2014/main" id="{B7E878DB-D03B-4B4A-AF56-C09B558375C9}"/>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3D32CB9-97C0-0242-8BB2-3DC8B01E14BF}"/>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41" name="TextBox 40">
                    <a:extLst>
                      <a:ext uri="{FF2B5EF4-FFF2-40B4-BE49-F238E27FC236}">
                        <a16:creationId xmlns:a16="http://schemas.microsoft.com/office/drawing/2014/main" id="{F3D32CB9-97C0-0242-8BB2-3DC8B01E14BF}"/>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7ABFEF2-E4E6-7345-8A61-2626A928EE02}"/>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33" name="Group 32">
              <a:extLst>
                <a:ext uri="{FF2B5EF4-FFF2-40B4-BE49-F238E27FC236}">
                  <a16:creationId xmlns:a16="http://schemas.microsoft.com/office/drawing/2014/main" id="{8283609D-0F95-2B49-9ACA-5258B15D0D15}"/>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3C1ABC7-2098-E34B-B1F8-BA10440FB6A3}"/>
                      </a:ext>
                    </a:extLst>
                  </p:cNvPr>
                  <p:cNvSpPr txBox="1"/>
                  <p:nvPr/>
                </p:nvSpPr>
                <p:spPr>
                  <a:xfrm>
                    <a:off x="802218" y="5546970"/>
                    <a:ext cx="477182"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oMath>
                      </m:oMathPara>
                    </a14:m>
                    <a:endParaRPr lang="en-GB" sz="1400" dirty="0">
                      <a:solidFill>
                        <a:schemeClr val="accent6"/>
                      </a:solidFill>
                    </a:endParaRPr>
                  </a:p>
                </p:txBody>
              </p:sp>
            </mc:Choice>
            <mc:Fallback xmlns="">
              <p:sp>
                <p:nvSpPr>
                  <p:cNvPr id="39" name="TextBox 38">
                    <a:extLst>
                      <a:ext uri="{FF2B5EF4-FFF2-40B4-BE49-F238E27FC236}">
                        <a16:creationId xmlns:a16="http://schemas.microsoft.com/office/drawing/2014/main" id="{03C1ABC7-2098-E34B-B1F8-BA10440FB6A3}"/>
                      </a:ext>
                    </a:extLst>
                  </p:cNvPr>
                  <p:cNvSpPr txBox="1">
                    <a:spLocks noRot="1" noChangeAspect="1" noMove="1" noResize="1" noEditPoints="1" noAdjustHandles="1" noChangeArrowheads="1" noChangeShapeType="1" noTextEdit="1"/>
                  </p:cNvSpPr>
                  <p:nvPr/>
                </p:nvSpPr>
                <p:spPr>
                  <a:xfrm>
                    <a:off x="802218" y="5546970"/>
                    <a:ext cx="477182" cy="215444"/>
                  </a:xfrm>
                  <a:prstGeom prst="rect">
                    <a:avLst/>
                  </a:prstGeom>
                  <a:blipFill>
                    <a:blip r:embed="rId8"/>
                    <a:stretch>
                      <a:fillRect l="-1315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C5EED9C-DEC5-1B47-8C1A-1583F49EF61B}"/>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5B9F64D5-E985-174E-A182-4B29B8BA20A0}"/>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677261B-3B3F-3244-8AC5-58B2382B73D9}"/>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68A6E12-C67C-254B-B931-14378A679AE7}"/>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63027BE-30D7-234C-8601-6C40DCE825DC}"/>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FE92858-6B8D-4749-B18C-91E08A7C0EF1}"/>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74605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fontScale="92500" lnSpcReduction="10000"/>
              </a:bodyPr>
              <a:lstStyle/>
              <a:p>
                <a:r>
                  <a:rPr lang="en-GB" dirty="0"/>
                  <a:t>But: If only parfactors used that contain the PRVs of a cluster, information stored in all other parfactors ignored</a:t>
                </a:r>
              </a:p>
              <a:p>
                <a:pPr lvl="1"/>
                <a:r>
                  <a:rPr lang="en-GB" dirty="0"/>
                  <a:t>E.g.,</a:t>
                </a:r>
              </a:p>
              <a:p>
                <a:pPr lvl="2"/>
                <a14:m>
                  <m:oMath xmlns:m="http://schemas.openxmlformats.org/officeDocument/2006/math">
                    <m:r>
                      <a:rPr lang="de-DE" i="1" smtClean="0">
                        <a:solidFill>
                          <a:schemeClr val="accent6"/>
                        </a:solidFill>
                        <a:latin typeface="Cambria Math" charset="0"/>
                      </a:rPr>
                      <m:t>𝑁𝑎𝑡</m:t>
                    </m:r>
                    <m:d>
                      <m:dPr>
                        <m:ctrlPr>
                          <a:rPr lang="de-DE" i="1">
                            <a:solidFill>
                              <a:schemeClr val="accent6"/>
                            </a:solidFill>
                            <a:latin typeface="Cambria Math" panose="02040503050406030204" pitchFamily="18" charset="0"/>
                          </a:rPr>
                        </m:ctrlPr>
                      </m:dPr>
                      <m:e>
                        <m:r>
                          <a:rPr lang="de-DE" i="1">
                            <a:solidFill>
                              <a:schemeClr val="accent6"/>
                            </a:solidFill>
                            <a:latin typeface="Cambria Math" panose="02040503050406030204" pitchFamily="18" charset="0"/>
                          </a:rPr>
                          <m:t>𝐷</m:t>
                        </m:r>
                      </m:e>
                    </m:d>
                  </m:oMath>
                </a14:m>
                <a:r>
                  <a:rPr lang="en-GB" dirty="0">
                    <a:solidFill>
                      <a:schemeClr val="accent6"/>
                    </a:solidFill>
                  </a:rPr>
                  <a:t>, </a:t>
                </a:r>
                <a14:m>
                  <m:oMath xmlns:m="http://schemas.openxmlformats.org/officeDocument/2006/math">
                    <m:r>
                      <a:rPr lang="de-DE" b="0" i="1" smtClean="0">
                        <a:solidFill>
                          <a:schemeClr val="accent6"/>
                        </a:solidFill>
                        <a:latin typeface="Cambria Math" panose="02040503050406030204" pitchFamily="18" charset="0"/>
                      </a:rPr>
                      <m:t>𝐴𝑐𝑐</m:t>
                    </m:r>
                    <m:d>
                      <m:dPr>
                        <m:ctrlPr>
                          <a:rPr lang="de-DE" i="1">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𝐼</m:t>
                        </m:r>
                      </m:e>
                    </m:d>
                  </m:oMath>
                </a14:m>
                <a:r>
                  <a:rPr lang="en-GB" dirty="0">
                    <a:solidFill>
                      <a:schemeClr val="accent6"/>
                    </a:solidFill>
                  </a:rPr>
                  <a:t>, </a:t>
                </a:r>
                <a14:m>
                  <m:oMath xmlns:m="http://schemas.openxmlformats.org/officeDocument/2006/math">
                    <m:r>
                      <a:rPr lang="de-DE" i="1">
                        <a:solidFill>
                          <a:schemeClr val="accent6"/>
                        </a:solidFill>
                        <a:latin typeface="Cambria Math" charset="0"/>
                      </a:rPr>
                      <m:t>𝐸𝑝𝑖𝑑</m:t>
                    </m:r>
                  </m:oMath>
                </a14:m>
                <a:r>
                  <a:rPr lang="en-GB" dirty="0">
                    <a:solidFill>
                      <a:schemeClr val="accent6"/>
                    </a:solidFill>
                  </a:rPr>
                  <a:t>: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a14:m>
                <a:r>
                  <a:rPr lang="en-GB" dirty="0">
                    <a:solidFill>
                      <a:schemeClr val="accent6"/>
                    </a:solidFill>
                  </a:rPr>
                  <a:t> </a:t>
                </a:r>
                <a:br>
                  <a:rPr lang="en-GB" dirty="0">
                    <a:solidFill>
                      <a:schemeClr val="accent6"/>
                    </a:solidFill>
                  </a:rPr>
                </a:br>
                <a:r>
                  <a:rPr lang="en-GB" dirty="0">
                    <a:solidFill>
                      <a:schemeClr val="accent6"/>
                    </a:solidFill>
                  </a:rPr>
                  <a:t>➝ misses</a:t>
                </a:r>
                <a:r>
                  <a:rPr lang="en-GB" dirty="0">
                    <a:solidFill>
                      <a:schemeClr val="accent1"/>
                    </a:solidFill>
                  </a:rPr>
                  <a:t>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𝑔</m:t>
                        </m:r>
                      </m:e>
                      <m:sub>
                        <m:r>
                          <a:rPr lang="de-DE" i="1">
                            <a:solidFill>
                              <a:schemeClr val="tx1">
                                <a:lumMod val="60000"/>
                                <a:lumOff val="40000"/>
                              </a:schemeClr>
                            </a:solidFill>
                            <a:latin typeface="Cambria Math" panose="02040503050406030204" pitchFamily="18" charset="0"/>
                          </a:rPr>
                          <m:t>2</m:t>
                        </m:r>
                      </m:sub>
                    </m:sSub>
                  </m:oMath>
                </a14:m>
                <a:r>
                  <a:rPr lang="en-GB" dirty="0">
                    <a:solidFill>
                      <a:schemeClr val="accent6"/>
                    </a:solidFill>
                  </a:rPr>
                  <a:t>,</a:t>
                </a:r>
                <a:r>
                  <a:rPr lang="en-GB" dirty="0">
                    <a:solidFill>
                      <a:schemeClr val="accent1"/>
                    </a:solidFill>
                  </a:rPr>
                  <a:t> </a:t>
                </a:r>
                <a14:m>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𝑔</m:t>
                        </m:r>
                      </m:e>
                      <m:sub>
                        <m:r>
                          <a:rPr lang="de-DE" i="1">
                            <a:solidFill>
                              <a:schemeClr val="tx1">
                                <a:lumMod val="60000"/>
                                <a:lumOff val="40000"/>
                              </a:schemeClr>
                            </a:solidFill>
                            <a:latin typeface="Cambria Math" panose="02040503050406030204" pitchFamily="18" charset="0"/>
                          </a:rPr>
                          <m:t>3</m:t>
                        </m:r>
                      </m:sub>
                    </m:sSub>
                  </m:oMath>
                </a14:m>
                <a:endParaRPr lang="en-GB" dirty="0">
                  <a:solidFill>
                    <a:schemeClr val="tx1">
                      <a:lumMod val="50000"/>
                      <a:lumOff val="50000"/>
                    </a:schemeClr>
                  </a:solidFill>
                </a:endParaRPr>
              </a:p>
              <a:p>
                <a:pPr lvl="2"/>
                <a14:m>
                  <m:oMath xmlns:m="http://schemas.openxmlformats.org/officeDocument/2006/math">
                    <m:r>
                      <a:rPr lang="de-DE" b="0" i="1" smtClean="0">
                        <a:solidFill>
                          <a:schemeClr val="tx1">
                            <a:lumMod val="60000"/>
                            <a:lumOff val="40000"/>
                          </a:schemeClr>
                        </a:solidFill>
                        <a:latin typeface="Cambria Math" panose="02040503050406030204" pitchFamily="18" charset="0"/>
                      </a:rPr>
                      <m:t>𝑇𝑟𝑎𝑣𝑒𝑙</m:t>
                    </m:r>
                    <m:d>
                      <m:dPr>
                        <m:ctrlPr>
                          <a:rPr lang="de-DE" i="1">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oMath>
                </a14:m>
                <a:r>
                  <a:rPr lang="en-GB" dirty="0">
                    <a:solidFill>
                      <a:schemeClr val="tx1">
                        <a:lumMod val="60000"/>
                        <a:lumOff val="40000"/>
                      </a:schemeClr>
                    </a:solidFill>
                  </a:rPr>
                  <a:t>, </a:t>
                </a:r>
                <a14:m>
                  <m:oMath xmlns:m="http://schemas.openxmlformats.org/officeDocument/2006/math">
                    <m:r>
                      <a:rPr lang="de-DE" b="0" i="1" smtClean="0">
                        <a:solidFill>
                          <a:schemeClr val="tx1">
                            <a:lumMod val="60000"/>
                            <a:lumOff val="40000"/>
                          </a:schemeClr>
                        </a:solidFill>
                        <a:latin typeface="Cambria Math" panose="02040503050406030204" pitchFamily="18" charset="0"/>
                      </a:rPr>
                      <m:t>𝑆𝑖𝑐𝑘</m:t>
                    </m:r>
                    <m:d>
                      <m:dPr>
                        <m:ctrlPr>
                          <a:rPr lang="de-DE" i="1">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oMath>
                </a14:m>
                <a:r>
                  <a:rPr lang="en-GB" dirty="0">
                    <a:solidFill>
                      <a:schemeClr val="tx1">
                        <a:lumMod val="60000"/>
                        <a:lumOff val="40000"/>
                      </a:schemeClr>
                    </a:solidFill>
                  </a:rPr>
                  <a:t>, </a:t>
                </a:r>
                <a14:m>
                  <m:oMath xmlns:m="http://schemas.openxmlformats.org/officeDocument/2006/math">
                    <m:r>
                      <a:rPr lang="de-DE" i="1">
                        <a:solidFill>
                          <a:schemeClr val="tx1">
                            <a:lumMod val="60000"/>
                            <a:lumOff val="40000"/>
                          </a:schemeClr>
                        </a:solidFill>
                        <a:latin typeface="Cambria Math" charset="0"/>
                      </a:rPr>
                      <m:t>𝐸𝑝𝑖𝑑</m:t>
                    </m:r>
                  </m:oMath>
                </a14:m>
                <a:r>
                  <a:rPr lang="en-GB" dirty="0">
                    <a:solidFill>
                      <a:schemeClr val="tx1">
                        <a:lumMod val="60000"/>
                        <a:lumOff val="40000"/>
                      </a:schemeClr>
                    </a:solidFill>
                  </a:rPr>
                  <a:t>: </a:t>
                </a:r>
                <a14:m>
                  <m:oMath xmlns:m="http://schemas.openxmlformats.org/officeDocument/2006/math">
                    <m:sSub>
                      <m:sSubPr>
                        <m:ctrlPr>
                          <a:rPr lang="de-DE" b="0" i="1" smtClean="0">
                            <a:solidFill>
                              <a:schemeClr val="tx1">
                                <a:lumMod val="60000"/>
                                <a:lumOff val="40000"/>
                              </a:schemeClr>
                            </a:solidFill>
                            <a:latin typeface="Cambria Math" panose="02040503050406030204" pitchFamily="18" charset="0"/>
                          </a:rPr>
                        </m:ctrlPr>
                      </m:sSubPr>
                      <m:e>
                        <m:r>
                          <a:rPr lang="de-DE" b="0" i="1" smtClean="0">
                            <a:solidFill>
                              <a:schemeClr val="tx1">
                                <a:lumMod val="60000"/>
                                <a:lumOff val="40000"/>
                              </a:schemeClr>
                            </a:solidFill>
                            <a:latin typeface="Cambria Math" panose="02040503050406030204" pitchFamily="18" charset="0"/>
                          </a:rPr>
                          <m:t>𝑔</m:t>
                        </m:r>
                      </m:e>
                      <m:sub>
                        <m:r>
                          <a:rPr lang="de-DE" b="0" i="1" smtClean="0">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a:t>
                </a:r>
                <a:br>
                  <a:rPr lang="en-GB" dirty="0">
                    <a:solidFill>
                      <a:schemeClr val="tx1">
                        <a:lumMod val="60000"/>
                        <a:lumOff val="40000"/>
                      </a:schemeClr>
                    </a:solidFill>
                  </a:rPr>
                </a:br>
                <a:r>
                  <a:rPr lang="en-GB" dirty="0">
                    <a:solidFill>
                      <a:schemeClr val="tx1">
                        <a:lumMod val="60000"/>
                        <a:lumOff val="40000"/>
                      </a:schemeClr>
                    </a:solidFill>
                  </a:rPr>
                  <a:t>➝ misses</a:t>
                </a:r>
                <a:r>
                  <a:rPr lang="en-GB" dirty="0">
                    <a:solidFill>
                      <a:schemeClr val="tx1">
                        <a:lumMod val="50000"/>
                        <a:lumOff val="50000"/>
                      </a:schemeClr>
                    </a:solidFill>
                  </a:rPr>
                  <a:t>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a14:m>
                <a:r>
                  <a:rPr lang="en-GB" dirty="0">
                    <a:solidFill>
                      <a:schemeClr val="tx1">
                        <a:lumMod val="60000"/>
                        <a:lumOff val="40000"/>
                      </a:schemeClr>
                    </a:solidFill>
                  </a:rPr>
                  <a:t>, </a:t>
                </a:r>
                <a14:m>
                  <m:oMath xmlns:m="http://schemas.openxmlformats.org/officeDocument/2006/math">
                    <m:sSub>
                      <m:sSubPr>
                        <m:ctrlPr>
                          <a:rPr lang="de-DE" i="1">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𝑔</m:t>
                        </m:r>
                      </m:e>
                      <m:sub>
                        <m:r>
                          <a:rPr lang="de-DE" i="1">
                            <a:solidFill>
                              <a:schemeClr val="tx1">
                                <a:lumMod val="60000"/>
                                <a:lumOff val="40000"/>
                              </a:schemeClr>
                            </a:solidFill>
                            <a:latin typeface="Cambria Math" panose="02040503050406030204" pitchFamily="18" charset="0"/>
                          </a:rPr>
                          <m:t>3</m:t>
                        </m:r>
                      </m:sub>
                    </m:sSub>
                  </m:oMath>
                </a14:m>
                <a:endParaRPr lang="en-GB" dirty="0">
                  <a:solidFill>
                    <a:schemeClr val="tx1">
                      <a:lumMod val="50000"/>
                      <a:lumOff val="50000"/>
                    </a:schemeClr>
                  </a:solidFill>
                </a:endParaRPr>
              </a:p>
              <a:p>
                <a:pPr lvl="2"/>
                <a14:m>
                  <m:oMath xmlns:m="http://schemas.openxmlformats.org/officeDocument/2006/math">
                    <m:r>
                      <a:rPr lang="de-DE" i="1" smtClean="0">
                        <a:solidFill>
                          <a:schemeClr val="tx1">
                            <a:lumMod val="60000"/>
                            <a:lumOff val="40000"/>
                          </a:schemeClr>
                        </a:solidFill>
                        <a:latin typeface="Cambria Math" charset="0"/>
                      </a:rPr>
                      <m:t>𝑇𝑟𝑒𝑎𝑡</m:t>
                    </m:r>
                    <m:d>
                      <m:dPr>
                        <m:ctrlPr>
                          <a:rPr lang="de-DE" i="1">
                            <a:solidFill>
                              <a:schemeClr val="tx1">
                                <a:lumMod val="60000"/>
                                <a:lumOff val="40000"/>
                              </a:schemeClr>
                            </a:solidFill>
                            <a:latin typeface="Cambria Math" panose="02040503050406030204" pitchFamily="18" charset="0"/>
                          </a:rPr>
                        </m:ctrlPr>
                      </m:dPr>
                      <m:e>
                        <m:r>
                          <a:rPr lang="de-DE" i="1">
                            <a:solidFill>
                              <a:schemeClr val="tx1">
                                <a:lumMod val="60000"/>
                                <a:lumOff val="40000"/>
                              </a:schemeClr>
                            </a:solidFill>
                            <a:latin typeface="Cambria Math" charset="0"/>
                          </a:rPr>
                          <m:t>𝑋</m:t>
                        </m:r>
                        <m:r>
                          <a:rPr lang="de-DE" i="1">
                            <a:solidFill>
                              <a:schemeClr val="tx1">
                                <a:lumMod val="60000"/>
                                <a:lumOff val="40000"/>
                              </a:schemeClr>
                            </a:solidFill>
                            <a:latin typeface="Cambria Math" charset="0"/>
                          </a:rPr>
                          <m:t>,</m:t>
                        </m:r>
                        <m:r>
                          <a:rPr lang="de-DE" b="0" i="1" smtClean="0">
                            <a:solidFill>
                              <a:schemeClr val="tx1">
                                <a:lumMod val="60000"/>
                                <a:lumOff val="40000"/>
                              </a:schemeClr>
                            </a:solidFill>
                            <a:latin typeface="Cambria Math" panose="02040503050406030204" pitchFamily="18" charset="0"/>
                          </a:rPr>
                          <m:t>𝑀</m:t>
                        </m:r>
                      </m:e>
                    </m:d>
                  </m:oMath>
                </a14:m>
                <a:r>
                  <a:rPr lang="en-GB" dirty="0">
                    <a:solidFill>
                      <a:schemeClr val="tx1">
                        <a:lumMod val="60000"/>
                        <a:lumOff val="40000"/>
                      </a:schemeClr>
                    </a:solidFill>
                  </a:rPr>
                  <a:t>, </a:t>
                </a:r>
                <a14:m>
                  <m:oMath xmlns:m="http://schemas.openxmlformats.org/officeDocument/2006/math">
                    <m:r>
                      <a:rPr lang="de-DE" i="1">
                        <a:solidFill>
                          <a:schemeClr val="tx1">
                            <a:lumMod val="60000"/>
                            <a:lumOff val="40000"/>
                          </a:schemeClr>
                        </a:solidFill>
                        <a:latin typeface="Cambria Math" panose="02040503050406030204" pitchFamily="18" charset="0"/>
                      </a:rPr>
                      <m:t>𝑆𝑖𝑐𝑘</m:t>
                    </m:r>
                    <m:d>
                      <m:dPr>
                        <m:ctrlPr>
                          <a:rPr lang="de-DE" i="1">
                            <a:solidFill>
                              <a:schemeClr val="tx1">
                                <a:lumMod val="60000"/>
                                <a:lumOff val="40000"/>
                              </a:schemeClr>
                            </a:solidFill>
                            <a:latin typeface="Cambria Math" panose="02040503050406030204" pitchFamily="18" charset="0"/>
                          </a:rPr>
                        </m:ctrlPr>
                      </m:dPr>
                      <m:e>
                        <m:r>
                          <a:rPr lang="de-DE" i="1">
                            <a:solidFill>
                              <a:schemeClr val="tx1">
                                <a:lumMod val="60000"/>
                                <a:lumOff val="40000"/>
                              </a:schemeClr>
                            </a:solidFill>
                            <a:latin typeface="Cambria Math" panose="02040503050406030204" pitchFamily="18" charset="0"/>
                          </a:rPr>
                          <m:t>𝑋</m:t>
                        </m:r>
                      </m:e>
                    </m:d>
                  </m:oMath>
                </a14:m>
                <a:r>
                  <a:rPr lang="en-GB" dirty="0">
                    <a:solidFill>
                      <a:schemeClr val="tx1">
                        <a:lumMod val="60000"/>
                        <a:lumOff val="40000"/>
                      </a:schemeClr>
                    </a:solidFill>
                  </a:rPr>
                  <a:t>, </a:t>
                </a:r>
                <a14:m>
                  <m:oMath xmlns:m="http://schemas.openxmlformats.org/officeDocument/2006/math">
                    <m:r>
                      <a:rPr lang="de-DE" i="1">
                        <a:solidFill>
                          <a:schemeClr val="tx1">
                            <a:lumMod val="60000"/>
                            <a:lumOff val="40000"/>
                          </a:schemeClr>
                        </a:solidFill>
                        <a:latin typeface="Cambria Math" charset="0"/>
                      </a:rPr>
                      <m:t>𝐸𝑝𝑖𝑑</m:t>
                    </m:r>
                  </m:oMath>
                </a14:m>
                <a:r>
                  <a:rPr lang="en-GB" dirty="0">
                    <a:solidFill>
                      <a:schemeClr val="tx1">
                        <a:lumMod val="60000"/>
                        <a:lumOff val="40000"/>
                      </a:schemeClr>
                    </a:solidFill>
                  </a:rPr>
                  <a:t>: </a:t>
                </a:r>
                <a14:m>
                  <m:oMath xmlns:m="http://schemas.openxmlformats.org/officeDocument/2006/math">
                    <m:sSub>
                      <m:sSubPr>
                        <m:ctrlPr>
                          <a:rPr lang="de-DE" b="0" i="1" smtClean="0">
                            <a:solidFill>
                              <a:schemeClr val="tx1">
                                <a:lumMod val="60000"/>
                                <a:lumOff val="40000"/>
                              </a:schemeClr>
                            </a:solidFill>
                            <a:latin typeface="Cambria Math" panose="02040503050406030204" pitchFamily="18" charset="0"/>
                          </a:rPr>
                        </m:ctrlPr>
                      </m:sSubPr>
                      <m:e>
                        <m:r>
                          <a:rPr lang="de-DE" b="0" i="1" smtClean="0">
                            <a:solidFill>
                              <a:schemeClr val="tx1">
                                <a:lumMod val="60000"/>
                                <a:lumOff val="40000"/>
                              </a:schemeClr>
                            </a:solidFill>
                            <a:latin typeface="Cambria Math" panose="02040503050406030204" pitchFamily="18" charset="0"/>
                          </a:rPr>
                          <m:t>𝑔</m:t>
                        </m:r>
                      </m:e>
                      <m:sub>
                        <m:r>
                          <a:rPr lang="de-DE" b="0" i="1" smtClean="0">
                            <a:solidFill>
                              <a:schemeClr val="tx1">
                                <a:lumMod val="60000"/>
                                <a:lumOff val="40000"/>
                              </a:schemeClr>
                            </a:solidFill>
                            <a:latin typeface="Cambria Math" panose="02040503050406030204" pitchFamily="18" charset="0"/>
                          </a:rPr>
                          <m:t>3</m:t>
                        </m:r>
                      </m:sub>
                    </m:sSub>
                  </m:oMath>
                </a14:m>
                <a:r>
                  <a:rPr lang="en-GB" dirty="0">
                    <a:solidFill>
                      <a:schemeClr val="tx1">
                        <a:lumMod val="60000"/>
                        <a:lumOff val="40000"/>
                      </a:schemeClr>
                    </a:solidFill>
                  </a:rPr>
                  <a:t> </a:t>
                </a:r>
                <a:br>
                  <a:rPr lang="en-GB" dirty="0">
                    <a:solidFill>
                      <a:schemeClr val="tx1">
                        <a:lumMod val="60000"/>
                        <a:lumOff val="40000"/>
                      </a:schemeClr>
                    </a:solidFill>
                  </a:rPr>
                </a:br>
                <a:r>
                  <a:rPr lang="en-GB" dirty="0">
                    <a:solidFill>
                      <a:schemeClr val="tx1">
                        <a:lumMod val="60000"/>
                        <a:lumOff val="40000"/>
                      </a:schemeClr>
                    </a:solidFill>
                  </a:rPr>
                  <a:t>➝ misses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a14:m>
                <a:r>
                  <a:rPr lang="en-GB" dirty="0">
                    <a:solidFill>
                      <a:schemeClr val="tx1">
                        <a:lumMod val="60000"/>
                        <a:lumOff val="40000"/>
                      </a:schemeClr>
                    </a:solidFill>
                  </a:rPr>
                  <a:t>, </a:t>
                </a:r>
                <a14:m>
                  <m:oMath xmlns:m="http://schemas.openxmlformats.org/officeDocument/2006/math">
                    <m:sSub>
                      <m:sSubPr>
                        <m:ctrlPr>
                          <a:rPr lang="de-DE" i="1">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panose="02040503050406030204" pitchFamily="18" charset="0"/>
                          </a:rPr>
                          <m:t>𝑔</m:t>
                        </m:r>
                      </m:e>
                      <m:sub>
                        <m:r>
                          <a:rPr lang="de-DE" i="1">
                            <a:solidFill>
                              <a:schemeClr val="tx1">
                                <a:lumMod val="60000"/>
                                <a:lumOff val="40000"/>
                              </a:schemeClr>
                            </a:solidFill>
                            <a:latin typeface="Cambria Math" panose="02040503050406030204" pitchFamily="18" charset="0"/>
                          </a:rPr>
                          <m:t>2</m:t>
                        </m:r>
                      </m:sub>
                    </m:sSub>
                  </m:oMath>
                </a14:m>
                <a:endParaRPr lang="en-GB" dirty="0">
                  <a:solidFill>
                    <a:schemeClr val="tx1">
                      <a:lumMod val="60000"/>
                      <a:lumOff val="40000"/>
                    </a:schemeClr>
                  </a:solidFill>
                </a:endParaRPr>
              </a:p>
              <a:p>
                <a:pPr lvl="2"/>
                <a:r>
                  <a:rPr lang="en-GB" dirty="0"/>
                  <a:t>Whatever we do with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𝑔</m:t>
                        </m:r>
                      </m:e>
                      <m:sub>
                        <m:r>
                          <a:rPr lang="de-DE" b="0" i="1" smtClean="0">
                            <a:latin typeface="Cambria Math" panose="02040503050406030204" pitchFamily="18" charset="0"/>
                          </a:rPr>
                          <m:t>0</m:t>
                        </m:r>
                      </m:sub>
                    </m:sSub>
                  </m:oMath>
                </a14:m>
                <a:r>
                  <a:rPr lang="en-GB" dirty="0"/>
                  <a:t>…</a:t>
                </a:r>
              </a:p>
              <a:p>
                <a:r>
                  <a:rPr lang="en-GB" dirty="0"/>
                  <a:t>Only correct if clusters are </a:t>
                </a:r>
                <a:r>
                  <a:rPr lang="en-GB" i="1" dirty="0"/>
                  <a:t>independent</a:t>
                </a:r>
                <a:r>
                  <a:rPr lang="en-GB" dirty="0"/>
                  <a:t> </a:t>
                </a:r>
                <a:br>
                  <a:rPr lang="en-GB" dirty="0"/>
                </a:br>
                <a:r>
                  <a:rPr lang="en-GB" dirty="0"/>
                  <a:t>from each other</a:t>
                </a:r>
              </a:p>
              <a:p>
                <a:pPr lvl="1"/>
                <a:r>
                  <a:rPr lang="en-GB" dirty="0"/>
                  <a:t>How can we achieve independence?</a:t>
                </a:r>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486" r="-457" b="-1105"/>
                </a:stretch>
              </a:blipFill>
            </p:spPr>
            <p:txBody>
              <a:bodyPr/>
              <a:lstStyle/>
              <a:p>
                <a:r>
                  <a:rPr lang="en-DE">
                    <a:noFill/>
                  </a:rPr>
                  <a:t> </a:t>
                </a:r>
              </a:p>
            </p:txBody>
          </p:sp>
        </mc:Fallback>
      </mc:AlternateContent>
      <p:sp>
        <p:nvSpPr>
          <p:cNvPr id="40" name="Oval 39">
            <a:extLst>
              <a:ext uri="{FF2B5EF4-FFF2-40B4-BE49-F238E27FC236}">
                <a16:creationId xmlns:a16="http://schemas.microsoft.com/office/drawing/2014/main" id="{5B8F018C-8DAD-AD4B-938B-228AB09EF800}"/>
              </a:ext>
            </a:extLst>
          </p:cNvPr>
          <p:cNvSpPr/>
          <p:nvPr/>
        </p:nvSpPr>
        <p:spPr>
          <a:xfrm>
            <a:off x="6185090" y="2800351"/>
            <a:ext cx="5245982" cy="171262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a:extLst>
              <a:ext uri="{FF2B5EF4-FFF2-40B4-BE49-F238E27FC236}">
                <a16:creationId xmlns:a16="http://schemas.microsoft.com/office/drawing/2014/main" id="{4C8FDF25-576D-5343-A16A-9B66116A5B37}"/>
              </a:ext>
            </a:extLst>
          </p:cNvPr>
          <p:cNvSpPr/>
          <p:nvPr/>
        </p:nvSpPr>
        <p:spPr>
          <a:xfrm>
            <a:off x="5982005" y="4029923"/>
            <a:ext cx="3530222" cy="1895182"/>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a:extLst>
              <a:ext uri="{FF2B5EF4-FFF2-40B4-BE49-F238E27FC236}">
                <a16:creationId xmlns:a16="http://schemas.microsoft.com/office/drawing/2014/main" id="{59D83060-7216-A147-AA3F-3A10B0DB89B1}"/>
              </a:ext>
            </a:extLst>
          </p:cNvPr>
          <p:cNvSpPr/>
          <p:nvPr/>
        </p:nvSpPr>
        <p:spPr>
          <a:xfrm>
            <a:off x="8197157" y="4087460"/>
            <a:ext cx="3636734" cy="1890453"/>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3DADB70B-A869-2A49-8210-72DC4EB3B924}"/>
              </a:ext>
            </a:extLst>
          </p:cNvPr>
          <p:cNvGrpSpPr/>
          <p:nvPr/>
        </p:nvGrpSpPr>
        <p:grpSpPr>
          <a:xfrm>
            <a:off x="5982005" y="3451959"/>
            <a:ext cx="5849670" cy="2453955"/>
            <a:chOff x="5982005" y="3451959"/>
            <a:chExt cx="5849670" cy="2453955"/>
          </a:xfrm>
        </p:grpSpPr>
        <p:cxnSp>
          <p:nvCxnSpPr>
            <p:cNvPr id="44" name="Straight Connector 43">
              <a:extLst>
                <a:ext uri="{FF2B5EF4-FFF2-40B4-BE49-F238E27FC236}">
                  <a16:creationId xmlns:a16="http://schemas.microsoft.com/office/drawing/2014/main" id="{891A511D-8F44-F04C-940D-D09F7611FDA0}"/>
                </a:ext>
              </a:extLst>
            </p:cNvPr>
            <p:cNvCxnSpPr>
              <a:cxnSpLocks/>
              <a:stCxn id="48" idx="6"/>
              <a:endCxn id="75" idx="1"/>
            </p:cNvCxnSpPr>
            <p:nvPr/>
          </p:nvCxnSpPr>
          <p:spPr>
            <a:xfrm flipV="1">
              <a:off x="7317202" y="3646293"/>
              <a:ext cx="1466539"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293CA5-0FDB-B14E-8D30-0E0409409F76}"/>
                </a:ext>
              </a:extLst>
            </p:cNvPr>
            <p:cNvCxnSpPr>
              <a:cxnSpLocks/>
              <a:stCxn id="49" idx="2"/>
              <a:endCxn id="75" idx="3"/>
            </p:cNvCxnSpPr>
            <p:nvPr/>
          </p:nvCxnSpPr>
          <p:spPr>
            <a:xfrm flipH="1" flipV="1">
              <a:off x="8927741" y="3646293"/>
              <a:ext cx="151232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7F9528-E282-A849-837B-2EACE8285B5C}"/>
                </a:ext>
              </a:extLst>
            </p:cNvPr>
            <p:cNvCxnSpPr>
              <a:cxnSpLocks/>
              <a:stCxn id="52" idx="0"/>
              <a:endCxn id="75" idx="2"/>
            </p:cNvCxnSpPr>
            <p:nvPr/>
          </p:nvCxnSpPr>
          <p:spPr>
            <a:xfrm flipH="1" flipV="1">
              <a:off x="8855741" y="3718293"/>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BBF7106-B890-5C4A-B1C9-D6410EE7FADE}"/>
                </a:ext>
              </a:extLst>
            </p:cNvPr>
            <p:cNvGrpSpPr/>
            <p:nvPr/>
          </p:nvGrpSpPr>
          <p:grpSpPr>
            <a:xfrm>
              <a:off x="8746652" y="3535379"/>
              <a:ext cx="520306" cy="392206"/>
              <a:chOff x="9540595" y="2902693"/>
              <a:chExt cx="520306" cy="392206"/>
            </a:xfrm>
          </p:grpSpPr>
          <p:sp>
            <p:nvSpPr>
              <p:cNvPr id="74" name="Rectangle 73">
                <a:extLst>
                  <a:ext uri="{FF2B5EF4-FFF2-40B4-BE49-F238E27FC236}">
                    <a16:creationId xmlns:a16="http://schemas.microsoft.com/office/drawing/2014/main" id="{0B595AFA-1114-7046-A5DC-8547DE129A7C}"/>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DD3D515-3D3B-7B48-AAA8-E0A00F84DA01}"/>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382AB637-6EE3-3846-9D10-15367D5284E4}"/>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4DFE988-E773-9D47-B7F8-A7D9275B94B3}"/>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9"/>
                    <a:stretch>
                      <a:fillRect l="-16667" b="-217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8" name="Oval 47">
                  <a:extLst>
                    <a:ext uri="{FF2B5EF4-FFF2-40B4-BE49-F238E27FC236}">
                      <a16:creationId xmlns:a16="http://schemas.microsoft.com/office/drawing/2014/main" id="{66EB706D-190B-A94B-8FF1-6DC42FE7FD2F}"/>
                    </a:ext>
                  </a:extLst>
                </p:cNvPr>
                <p:cNvSpPr/>
                <p:nvPr/>
              </p:nvSpPr>
              <p:spPr>
                <a:xfrm>
                  <a:off x="6185090" y="3451959"/>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48" name="Oval 47">
                  <a:extLst>
                    <a:ext uri="{FF2B5EF4-FFF2-40B4-BE49-F238E27FC236}">
                      <a16:creationId xmlns:a16="http://schemas.microsoft.com/office/drawing/2014/main" id="{66EB706D-190B-A94B-8FF1-6DC42FE7FD2F}"/>
                    </a:ext>
                  </a:extLst>
                </p:cNvPr>
                <p:cNvSpPr>
                  <a:spLocks noRot="1" noChangeAspect="1" noMove="1" noResize="1" noEditPoints="1" noAdjustHandles="1" noChangeArrowheads="1" noChangeShapeType="1" noTextEdit="1"/>
                </p:cNvSpPr>
                <p:nvPr/>
              </p:nvSpPr>
              <p:spPr>
                <a:xfrm>
                  <a:off x="6185090" y="3451959"/>
                  <a:ext cx="1132112" cy="389513"/>
                </a:xfrm>
                <a:prstGeom prst="ellipse">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4DD38588-9545-2344-A24F-FB36F2D9A9DA}"/>
                    </a:ext>
                  </a:extLst>
                </p:cNvPr>
                <p:cNvSpPr/>
                <p:nvPr/>
              </p:nvSpPr>
              <p:spPr>
                <a:xfrm>
                  <a:off x="10440069" y="3451959"/>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49" name="Oval 48">
                  <a:extLst>
                    <a:ext uri="{FF2B5EF4-FFF2-40B4-BE49-F238E27FC236}">
                      <a16:creationId xmlns:a16="http://schemas.microsoft.com/office/drawing/2014/main" id="{4DD38588-9545-2344-A24F-FB36F2D9A9DA}"/>
                    </a:ext>
                  </a:extLst>
                </p:cNvPr>
                <p:cNvSpPr>
                  <a:spLocks noRot="1" noChangeAspect="1" noMove="1" noResize="1" noEditPoints="1" noAdjustHandles="1" noChangeArrowheads="1" noChangeShapeType="1" noTextEdit="1"/>
                </p:cNvSpPr>
                <p:nvPr/>
              </p:nvSpPr>
              <p:spPr>
                <a:xfrm>
                  <a:off x="10440069" y="3451959"/>
                  <a:ext cx="991003" cy="389513"/>
                </a:xfrm>
                <a:prstGeom prst="ellipse">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2C26216A-2164-0646-BC6E-4845808E01AB}"/>
                    </a:ext>
                  </a:extLst>
                </p:cNvPr>
                <p:cNvSpPr/>
                <p:nvPr/>
              </p:nvSpPr>
              <p:spPr>
                <a:xfrm>
                  <a:off x="8260742" y="5516401"/>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𝑆𝑖𝑐𝑘</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50" name="Oval 49">
                  <a:extLst>
                    <a:ext uri="{FF2B5EF4-FFF2-40B4-BE49-F238E27FC236}">
                      <a16:creationId xmlns:a16="http://schemas.microsoft.com/office/drawing/2014/main" id="{2C26216A-2164-0646-BC6E-4845808E01AB}"/>
                    </a:ext>
                  </a:extLst>
                </p:cNvPr>
                <p:cNvSpPr>
                  <a:spLocks noRot="1" noChangeAspect="1" noMove="1" noResize="1" noEditPoints="1" noAdjustHandles="1" noChangeArrowheads="1" noChangeShapeType="1" noTextEdit="1"/>
                </p:cNvSpPr>
                <p:nvPr/>
              </p:nvSpPr>
              <p:spPr>
                <a:xfrm>
                  <a:off x="8260742" y="5516401"/>
                  <a:ext cx="1189998" cy="389513"/>
                </a:xfrm>
                <a:prstGeom prst="ellipse">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35DA6EC9-8D40-0846-94C4-DC6FB47FE6D0}"/>
                    </a:ext>
                  </a:extLst>
                </p:cNvPr>
                <p:cNvSpPr/>
                <p:nvPr/>
              </p:nvSpPr>
              <p:spPr>
                <a:xfrm>
                  <a:off x="5982005" y="4778198"/>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51" name="Oval 50">
                  <a:extLst>
                    <a:ext uri="{FF2B5EF4-FFF2-40B4-BE49-F238E27FC236}">
                      <a16:creationId xmlns:a16="http://schemas.microsoft.com/office/drawing/2014/main" id="{35DA6EC9-8D40-0846-94C4-DC6FB47FE6D0}"/>
                    </a:ext>
                  </a:extLst>
                </p:cNvPr>
                <p:cNvSpPr>
                  <a:spLocks noRot="1" noChangeAspect="1" noMove="1" noResize="1" noEditPoints="1" noAdjustHandles="1" noChangeArrowheads="1" noChangeShapeType="1" noTextEdit="1"/>
                </p:cNvSpPr>
                <p:nvPr/>
              </p:nvSpPr>
              <p:spPr>
                <a:xfrm>
                  <a:off x="5982005" y="4778198"/>
                  <a:ext cx="1536412" cy="389513"/>
                </a:xfrm>
                <a:prstGeom prst="ellipse">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9E285058-D9BD-A540-8A13-6914FB83105F}"/>
                    </a:ext>
                  </a:extLst>
                </p:cNvPr>
                <p:cNvSpPr/>
                <p:nvPr/>
              </p:nvSpPr>
              <p:spPr>
                <a:xfrm>
                  <a:off x="8476417" y="4087460"/>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𝐸𝑝𝑖𝑑</m:t>
                        </m:r>
                      </m:oMath>
                    </m:oMathPara>
                  </a14:m>
                  <a:endParaRPr lang="en-GB" dirty="0"/>
                </a:p>
              </p:txBody>
            </p:sp>
          </mc:Choice>
          <mc:Fallback xmlns="">
            <p:sp>
              <p:nvSpPr>
                <p:cNvPr id="52" name="Oval 51">
                  <a:extLst>
                    <a:ext uri="{FF2B5EF4-FFF2-40B4-BE49-F238E27FC236}">
                      <a16:creationId xmlns:a16="http://schemas.microsoft.com/office/drawing/2014/main" id="{9E285058-D9BD-A540-8A13-6914FB83105F}"/>
                    </a:ext>
                  </a:extLst>
                </p:cNvPr>
                <p:cNvSpPr>
                  <a:spLocks noRot="1" noChangeAspect="1" noMove="1" noResize="1" noEditPoints="1" noAdjustHandles="1" noChangeArrowheads="1" noChangeShapeType="1" noTextEdit="1"/>
                </p:cNvSpPr>
                <p:nvPr/>
              </p:nvSpPr>
              <p:spPr>
                <a:xfrm>
                  <a:off x="8476417" y="4087460"/>
                  <a:ext cx="758649" cy="389513"/>
                </a:xfrm>
                <a:prstGeom prst="ellipse">
                  <a:avLst/>
                </a:prstGeom>
                <a:blipFill>
                  <a:blip r:embed="rId1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4A864631-9305-B841-AAD6-266884330A4E}"/>
                    </a:ext>
                  </a:extLst>
                </p:cNvPr>
                <p:cNvSpPr/>
                <p:nvPr/>
              </p:nvSpPr>
              <p:spPr>
                <a:xfrm>
                  <a:off x="10039464" y="4778198"/>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53" name="Oval 52">
                  <a:extLst>
                    <a:ext uri="{FF2B5EF4-FFF2-40B4-BE49-F238E27FC236}">
                      <a16:creationId xmlns:a16="http://schemas.microsoft.com/office/drawing/2014/main" id="{4A864631-9305-B841-AAD6-266884330A4E}"/>
                    </a:ext>
                  </a:extLst>
                </p:cNvPr>
                <p:cNvSpPr>
                  <a:spLocks noRot="1" noChangeAspect="1" noMove="1" noResize="1" noEditPoints="1" noAdjustHandles="1" noChangeArrowheads="1" noChangeShapeType="1" noTextEdit="1"/>
                </p:cNvSpPr>
                <p:nvPr/>
              </p:nvSpPr>
              <p:spPr>
                <a:xfrm>
                  <a:off x="10039464" y="4778198"/>
                  <a:ext cx="1792211"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p:cxnSp>
          <p:nvCxnSpPr>
            <p:cNvPr id="54" name="Straight Connector 53">
              <a:extLst>
                <a:ext uri="{FF2B5EF4-FFF2-40B4-BE49-F238E27FC236}">
                  <a16:creationId xmlns:a16="http://schemas.microsoft.com/office/drawing/2014/main" id="{C70B262A-8B9C-9140-9CC4-2CEEC0C097E1}"/>
                </a:ext>
              </a:extLst>
            </p:cNvPr>
            <p:cNvCxnSpPr>
              <a:cxnSpLocks/>
              <a:stCxn id="51" idx="6"/>
              <a:endCxn id="71" idx="1"/>
            </p:cNvCxnSpPr>
            <p:nvPr/>
          </p:nvCxnSpPr>
          <p:spPr>
            <a:xfrm flipV="1">
              <a:off x="7518417" y="4972954"/>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B91B4BF-0076-3E4C-8E1A-D7B841E13D7A}"/>
                </a:ext>
              </a:extLst>
            </p:cNvPr>
            <p:cNvCxnSpPr>
              <a:cxnSpLocks/>
              <a:stCxn id="52" idx="4"/>
              <a:endCxn id="71" idx="0"/>
            </p:cNvCxnSpPr>
            <p:nvPr/>
          </p:nvCxnSpPr>
          <p:spPr>
            <a:xfrm flipH="1">
              <a:off x="8046549" y="4476973"/>
              <a:ext cx="809193"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E74CED0-3739-3B4C-AF16-9D0F264A1FFE}"/>
                </a:ext>
              </a:extLst>
            </p:cNvPr>
            <p:cNvCxnSpPr>
              <a:cxnSpLocks/>
              <a:stCxn id="50" idx="0"/>
              <a:endCxn id="71" idx="2"/>
            </p:cNvCxnSpPr>
            <p:nvPr/>
          </p:nvCxnSpPr>
          <p:spPr>
            <a:xfrm flipH="1" flipV="1">
              <a:off x="8046549" y="5044954"/>
              <a:ext cx="809192"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AB00C857-016C-2A48-840D-E5DA813160B5}"/>
                </a:ext>
              </a:extLst>
            </p:cNvPr>
            <p:cNvGrpSpPr/>
            <p:nvPr/>
          </p:nvGrpSpPr>
          <p:grpSpPr>
            <a:xfrm>
              <a:off x="7685565" y="4860142"/>
              <a:ext cx="474503" cy="391710"/>
              <a:chOff x="9288700" y="2902693"/>
              <a:chExt cx="474503" cy="391710"/>
            </a:xfrm>
          </p:grpSpPr>
          <p:sp>
            <p:nvSpPr>
              <p:cNvPr id="70" name="Rectangle 69">
                <a:extLst>
                  <a:ext uri="{FF2B5EF4-FFF2-40B4-BE49-F238E27FC236}">
                    <a16:creationId xmlns:a16="http://schemas.microsoft.com/office/drawing/2014/main" id="{7A4C88CD-D1F9-3E46-90C0-C6DF1DB3AB01}"/>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3CD64777-82AF-3149-A8E1-256D3E7DAC55}"/>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64CFC74-3A5A-D242-B5A8-5C0E1B480561}"/>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39AE7AC-7417-124D-81CA-588D15E3608D}"/>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6"/>
                    <a:stretch>
                      <a:fillRect l="-16667" r="-4167" b="-26087"/>
                    </a:stretch>
                  </a:blipFill>
                </p:spPr>
                <p:txBody>
                  <a:bodyPr/>
                  <a:lstStyle/>
                  <a:p>
                    <a:r>
                      <a:rPr lang="en-GB">
                        <a:noFill/>
                      </a:rPr>
                      <a:t> </a:t>
                    </a:r>
                  </a:p>
                </p:txBody>
              </p:sp>
            </mc:Fallback>
          </mc:AlternateContent>
        </p:grpSp>
        <p:cxnSp>
          <p:nvCxnSpPr>
            <p:cNvPr id="58" name="Straight Connector 57">
              <a:extLst>
                <a:ext uri="{FF2B5EF4-FFF2-40B4-BE49-F238E27FC236}">
                  <a16:creationId xmlns:a16="http://schemas.microsoft.com/office/drawing/2014/main" id="{55EDDE69-FB62-F843-99D7-C55D939939E8}"/>
                </a:ext>
              </a:extLst>
            </p:cNvPr>
            <p:cNvCxnSpPr>
              <a:cxnSpLocks/>
              <a:stCxn id="52" idx="4"/>
              <a:endCxn id="67" idx="0"/>
            </p:cNvCxnSpPr>
            <p:nvPr/>
          </p:nvCxnSpPr>
          <p:spPr>
            <a:xfrm>
              <a:off x="8855742" y="4476973"/>
              <a:ext cx="81001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FB32102-8FF7-C944-8706-0B84FBB53208}"/>
                </a:ext>
              </a:extLst>
            </p:cNvPr>
            <p:cNvCxnSpPr>
              <a:cxnSpLocks/>
              <a:stCxn id="53" idx="2"/>
              <a:endCxn id="67" idx="3"/>
            </p:cNvCxnSpPr>
            <p:nvPr/>
          </p:nvCxnSpPr>
          <p:spPr>
            <a:xfrm flipH="1" flipV="1">
              <a:off x="9737756" y="4972954"/>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7A52771-9C17-7F46-86EF-DE6D8B596E9B}"/>
                </a:ext>
              </a:extLst>
            </p:cNvPr>
            <p:cNvCxnSpPr>
              <a:cxnSpLocks/>
              <a:stCxn id="50" idx="0"/>
              <a:endCxn id="67" idx="2"/>
            </p:cNvCxnSpPr>
            <p:nvPr/>
          </p:nvCxnSpPr>
          <p:spPr>
            <a:xfrm flipV="1">
              <a:off x="8855741" y="5044954"/>
              <a:ext cx="81001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EE71CBE-5423-D04D-A05B-1849EFEDB3DE}"/>
                </a:ext>
              </a:extLst>
            </p:cNvPr>
            <p:cNvGrpSpPr/>
            <p:nvPr/>
          </p:nvGrpSpPr>
          <p:grpSpPr>
            <a:xfrm>
              <a:off x="9556667" y="4860142"/>
              <a:ext cx="525629" cy="392206"/>
              <a:chOff x="9540595" y="2902693"/>
              <a:chExt cx="525629" cy="392206"/>
            </a:xfrm>
          </p:grpSpPr>
          <p:sp>
            <p:nvSpPr>
              <p:cNvPr id="66" name="Rectangle 65">
                <a:extLst>
                  <a:ext uri="{FF2B5EF4-FFF2-40B4-BE49-F238E27FC236}">
                    <a16:creationId xmlns:a16="http://schemas.microsoft.com/office/drawing/2014/main" id="{3B4D6121-453A-E342-B4A0-B897F8B9F9CD}"/>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8B839B6D-0802-F949-BC4F-A67FA43C463E}"/>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747607BC-B92F-4544-932B-47C4755451DE}"/>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EE41B2A-0897-734C-BE36-649655CF8C46}"/>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69" name="TextBox 68">
                    <a:extLst>
                      <a:ext uri="{FF2B5EF4-FFF2-40B4-BE49-F238E27FC236}">
                        <a16:creationId xmlns:a16="http://schemas.microsoft.com/office/drawing/2014/main" id="{AEE41B2A-0897-734C-BE36-649655CF8C46}"/>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17"/>
                    <a:stretch>
                      <a:fillRect l="-16667" r="-4167" b="-21739"/>
                    </a:stretch>
                  </a:blipFill>
                </p:spPr>
                <p:txBody>
                  <a:bodyPr/>
                  <a:lstStyle/>
                  <a:p>
                    <a:r>
                      <a:rPr lang="en-GB">
                        <a:noFill/>
                      </a:rPr>
                      <a:t> </a:t>
                    </a:r>
                  </a:p>
                </p:txBody>
              </p:sp>
            </mc:Fallback>
          </mc:AlternateContent>
        </p:grpSp>
        <p:cxnSp>
          <p:nvCxnSpPr>
            <p:cNvPr id="62" name="Straight Connector 61">
              <a:extLst>
                <a:ext uri="{FF2B5EF4-FFF2-40B4-BE49-F238E27FC236}">
                  <a16:creationId xmlns:a16="http://schemas.microsoft.com/office/drawing/2014/main" id="{A6D09D49-33D8-6B4C-B409-D5DA2569962A}"/>
                </a:ext>
              </a:extLst>
            </p:cNvPr>
            <p:cNvCxnSpPr>
              <a:cxnSpLocks/>
              <a:stCxn id="52" idx="6"/>
              <a:endCxn id="64" idx="1"/>
            </p:cNvCxnSpPr>
            <p:nvPr/>
          </p:nvCxnSpPr>
          <p:spPr>
            <a:xfrm flipV="1">
              <a:off x="9235066" y="4282216"/>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DA989BBD-DD65-744D-B5E3-94F49FB0E578}"/>
                </a:ext>
              </a:extLst>
            </p:cNvPr>
            <p:cNvGrpSpPr/>
            <p:nvPr/>
          </p:nvGrpSpPr>
          <p:grpSpPr>
            <a:xfrm>
              <a:off x="9559597" y="4210216"/>
              <a:ext cx="437414" cy="348999"/>
              <a:chOff x="8957481" y="2952819"/>
              <a:chExt cx="437414" cy="348999"/>
            </a:xfrm>
          </p:grpSpPr>
          <p:sp>
            <p:nvSpPr>
              <p:cNvPr id="64" name="Rectangle 63">
                <a:extLst>
                  <a:ext uri="{FF2B5EF4-FFF2-40B4-BE49-F238E27FC236}">
                    <a16:creationId xmlns:a16="http://schemas.microsoft.com/office/drawing/2014/main" id="{5C283EC1-9647-6440-B57E-6B663789D565}"/>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A189BAE-1C7B-1343-AA7B-F8F2972245F9}"/>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18"/>
                    <a:stretch>
                      <a:fillRect l="-16667" r="-4167" b="-21739"/>
                    </a:stretch>
                  </a:blipFill>
                </p:spPr>
                <p:txBody>
                  <a:bodyPr/>
                  <a:lstStyle/>
                  <a:p>
                    <a:r>
                      <a:rPr lang="en-GB">
                        <a:noFill/>
                      </a:rPr>
                      <a:t> </a:t>
                    </a:r>
                  </a:p>
                </p:txBody>
              </p:sp>
            </mc:Fallback>
          </mc:AlternateContent>
        </p:grpSp>
      </p:grpSp>
      <p:sp>
        <p:nvSpPr>
          <p:cNvPr id="4" name="Date Placeholder 3">
            <a:extLst>
              <a:ext uri="{FF2B5EF4-FFF2-40B4-BE49-F238E27FC236}">
                <a16:creationId xmlns:a16="http://schemas.microsoft.com/office/drawing/2014/main" id="{585955D5-0453-F9CB-A0BF-41672328953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449EB44D-1E40-88AF-35DF-DEE77191918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1BB18A5C-C521-AB93-8925-41C1DD76AD58}"/>
              </a:ext>
            </a:extLst>
          </p:cNvPr>
          <p:cNvSpPr>
            <a:spLocks noGrp="1"/>
          </p:cNvSpPr>
          <p:nvPr>
            <p:ph type="sldNum" sz="quarter" idx="11"/>
          </p:nvPr>
        </p:nvSpPr>
        <p:spPr/>
        <p:txBody>
          <a:bodyPr/>
          <a:lstStyle/>
          <a:p>
            <a:fld id="{EB1502E6-D9AE-3544-B6D5-378AAA0B915F}" type="slidenum">
              <a:rPr lang="de-DE" altLang="de-DE" smtClean="0"/>
              <a:pPr/>
              <a:t>6</a:t>
            </a:fld>
            <a:endParaRPr lang="de-DE" altLang="de-DE" dirty="0"/>
          </a:p>
        </p:txBody>
      </p:sp>
    </p:spTree>
    <p:extLst>
      <p:ext uri="{BB962C8B-B14F-4D97-AF65-F5344CB8AC3E}">
        <p14:creationId xmlns:p14="http://schemas.microsoft.com/office/powerpoint/2010/main" val="31974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Evidence in FO Jtrees: Example</a:t>
            </a:r>
          </a:p>
        </p:txBody>
      </p:sp>
      <mc:AlternateContent xmlns:mc="http://schemas.openxmlformats.org/markup-compatibility/2006" xmlns:a14="http://schemas.microsoft.com/office/drawing/2010/main">
        <mc:Choice Requires="a14">
          <p:sp>
            <p:nvSpPr>
              <p:cNvPr id="43" name="Content Placeholder 42">
                <a:extLst>
                  <a:ext uri="{FF2B5EF4-FFF2-40B4-BE49-F238E27FC236}">
                    <a16:creationId xmlns:a16="http://schemas.microsoft.com/office/drawing/2014/main" id="{E57ABD5F-C03E-ED46-B0CE-E305212DF174}"/>
                  </a:ext>
                </a:extLst>
              </p:cNvPr>
              <p:cNvSpPr>
                <a:spLocks noGrp="1"/>
              </p:cNvSpPr>
              <p:nvPr>
                <p:ph sz="half" idx="1"/>
              </p:nvPr>
            </p:nvSpPr>
            <p:spPr/>
            <p:txBody>
              <a:bodyPr>
                <a:normAutofit lnSpcReduction="10000"/>
              </a:bodyPr>
              <a:lstStyle/>
              <a:p>
                <a:r>
                  <a:rPr lang="en-GB" dirty="0"/>
                  <a:t>Given </a:t>
                </a:r>
                <a14:m>
                  <m:oMath xmlns:m="http://schemas.openxmlformats.org/officeDocument/2006/math">
                    <m:r>
                      <a:rPr lang="en-GB" i="1" dirty="0">
                        <a:latin typeface="Cambria Math" panose="02040503050406030204" pitchFamily="18" charset="0"/>
                      </a:rPr>
                      <m:t>𝑆𝑖𝑐𝑘</m:t>
                    </m:r>
                    <m:d>
                      <m:dPr>
                        <m:ctrlPr>
                          <a:rPr lang="en-GB" i="1" dirty="0">
                            <a:latin typeface="Cambria Math" panose="02040503050406030204" pitchFamily="18" charset="0"/>
                          </a:rPr>
                        </m:ctrlPr>
                      </m:dPr>
                      <m:e>
                        <m:r>
                          <a:rPr lang="de-DE" i="1" dirty="0">
                            <a:latin typeface="Cambria Math" panose="02040503050406030204" pitchFamily="18" charset="0"/>
                          </a:rPr>
                          <m:t>𝑒𝑣𝑒</m:t>
                        </m:r>
                      </m:e>
                    </m:d>
                    <m:r>
                      <a:rPr lang="de-DE" i="1" dirty="0">
                        <a:latin typeface="Cambria Math" panose="02040503050406030204" pitchFamily="18" charset="0"/>
                      </a:rPr>
                      <m:t>=</m:t>
                    </m:r>
                    <m:r>
                      <a:rPr lang="de-DE" i="1" dirty="0">
                        <a:latin typeface="Cambria Math" panose="02040503050406030204" pitchFamily="18" charset="0"/>
                      </a:rPr>
                      <m:t>𝑡𝑟𝑢𝑒</m:t>
                    </m:r>
                  </m:oMath>
                </a14:m>
                <a:r>
                  <a:rPr lang="en-GB" dirty="0"/>
                  <a:t> as evidence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𝑔</m:t>
                        </m:r>
                      </m:e>
                      <m:sub>
                        <m:r>
                          <a:rPr lang="de-DE" i="1" dirty="0">
                            <a:latin typeface="Cambria Math" panose="02040503050406030204" pitchFamily="18" charset="0"/>
                          </a:rPr>
                          <m:t>𝑒</m:t>
                        </m:r>
                      </m:sub>
                    </m:sSub>
                  </m:oMath>
                </a14:m>
                <a:endParaRPr lang="en-GB" dirty="0"/>
              </a:p>
              <a:p>
                <a:pPr lvl="1"/>
                <a:r>
                  <a:rPr lang="en-GB" dirty="0"/>
                  <a:t>In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2</m:t>
                        </m:r>
                      </m:sub>
                    </m:sSub>
                  </m:oMath>
                </a14:m>
                <a:endParaRPr lang="en-GB" dirty="0"/>
              </a:p>
              <a:p>
                <a:pPr lvl="2"/>
                <a:r>
                  <a:rPr lang="en-GB" dirty="0"/>
                  <a:t>Shatter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2</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2</m:t>
                            </m:r>
                          </m:sub>
                        </m:sSub>
                      </m:e>
                    </m:d>
                  </m:oMath>
                </a14:m>
                <a:r>
                  <a:rPr lang="en-GB" dirty="0"/>
                  <a:t> on </a:t>
                </a:r>
                <a14:m>
                  <m:oMath xmlns:m="http://schemas.openxmlformats.org/officeDocument/2006/math">
                    <m:r>
                      <a:rPr lang="en-GB" i="1" dirty="0">
                        <a:latin typeface="Cambria Math" panose="02040503050406030204" pitchFamily="18" charset="0"/>
                      </a:rPr>
                      <m:t>𝑆𝑖𝑐𝑘</m:t>
                    </m:r>
                    <m:d>
                      <m:dPr>
                        <m:ctrlPr>
                          <a:rPr lang="en-GB" i="1" dirty="0">
                            <a:latin typeface="Cambria Math" panose="02040503050406030204" pitchFamily="18" charset="0"/>
                          </a:rPr>
                        </m:ctrlPr>
                      </m:dPr>
                      <m:e>
                        <m:r>
                          <a:rPr lang="de-DE" i="1" dirty="0">
                            <a:latin typeface="Cambria Math" panose="02040503050406030204" pitchFamily="18" charset="0"/>
                          </a:rPr>
                          <m:t>𝑒𝑣𝑒</m:t>
                        </m:r>
                      </m:e>
                    </m:d>
                  </m:oMath>
                </a14:m>
                <a:r>
                  <a:rPr lang="en-GB" dirty="0"/>
                  <a:t>, yielding </a:t>
                </a:r>
                <a14:m>
                  <m:oMath xmlns:m="http://schemas.openxmlformats.org/officeDocument/2006/math">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𝑒</m:t>
                            </m:r>
                          </m:sup>
                        </m:sSubSup>
                        <m:r>
                          <a:rPr lang="de-DE" i="1" dirty="0">
                            <a:latin typeface="Cambria Math" panose="02040503050406030204" pitchFamily="18" charset="0"/>
                          </a:rPr>
                          <m:t>, </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e>
                    </m:d>
                  </m:oMath>
                </a14:m>
                <a:endParaRPr lang="de-DE" dirty="0"/>
              </a:p>
              <a:p>
                <a:pPr lvl="2"/>
                <a:r>
                  <a:rPr lang="en-GB" dirty="0"/>
                  <a:t>Absorb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𝑔</m:t>
                        </m:r>
                      </m:e>
                      <m:sub>
                        <m:r>
                          <a:rPr lang="de-DE" i="1" dirty="0">
                            <a:latin typeface="Cambria Math" panose="02040503050406030204" pitchFamily="18" charset="0"/>
                          </a:rPr>
                          <m:t>𝑒</m:t>
                        </m:r>
                      </m:sub>
                    </m:sSub>
                  </m:oMath>
                </a14:m>
                <a:r>
                  <a:rPr lang="en-GB" dirty="0"/>
                  <a:t> in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𝑒</m:t>
                        </m:r>
                      </m:sup>
                    </m:sSubSup>
                  </m:oMath>
                </a14:m>
                <a:r>
                  <a:rPr lang="en-GB" dirty="0"/>
                  <a:t>, yielding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𝑒</m:t>
                        </m:r>
                        <m:r>
                          <a:rPr lang="de-DE" i="1" dirty="0">
                            <a:latin typeface="Cambria Math" panose="02040503050406030204" pitchFamily="18" charset="0"/>
                          </a:rPr>
                          <m:t>′</m:t>
                        </m:r>
                      </m:sup>
                    </m:sSubSup>
                  </m:oMath>
                </a14:m>
                <a:endParaRPr lang="en-GB" dirty="0"/>
              </a:p>
              <a:p>
                <a:pPr lvl="2"/>
                <a:r>
                  <a:rPr lang="de-DE" dirty="0"/>
                  <a:t>Result: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2</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𝑒</m:t>
                            </m:r>
                            <m:r>
                              <a:rPr lang="de-DE" i="1" dirty="0">
                                <a:latin typeface="Cambria Math" panose="02040503050406030204" pitchFamily="18" charset="0"/>
                              </a:rPr>
                              <m:t>′</m:t>
                            </m:r>
                          </m:sup>
                        </m:sSubSup>
                        <m:r>
                          <a:rPr lang="de-DE" i="1" dirty="0">
                            <a:latin typeface="Cambria Math" panose="02040503050406030204" pitchFamily="18" charset="0"/>
                          </a:rPr>
                          <m:t>, </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e>
                    </m:d>
                  </m:oMath>
                </a14:m>
                <a:endParaRPr lang="en-GB" dirty="0"/>
              </a:p>
              <a:p>
                <a:pPr lvl="1"/>
                <a:r>
                  <a:rPr lang="en-GB" dirty="0"/>
                  <a:t>In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3</m:t>
                        </m:r>
                      </m:sub>
                    </m:sSub>
                  </m:oMath>
                </a14:m>
                <a:endParaRPr lang="en-GB" dirty="0"/>
              </a:p>
              <a:p>
                <a:pPr lvl="2"/>
                <a:r>
                  <a:rPr lang="en-GB" dirty="0"/>
                  <a:t>Shatter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3</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3</m:t>
                            </m:r>
                          </m:sub>
                        </m:sSub>
                      </m:e>
                    </m:d>
                  </m:oMath>
                </a14:m>
                <a:r>
                  <a:rPr lang="en-GB" dirty="0"/>
                  <a:t> on </a:t>
                </a:r>
                <a14:m>
                  <m:oMath xmlns:m="http://schemas.openxmlformats.org/officeDocument/2006/math">
                    <m:r>
                      <a:rPr lang="en-GB" i="1" dirty="0">
                        <a:latin typeface="Cambria Math" panose="02040503050406030204" pitchFamily="18" charset="0"/>
                      </a:rPr>
                      <m:t>𝑆𝑖𝑐𝑘</m:t>
                    </m:r>
                    <m:d>
                      <m:dPr>
                        <m:ctrlPr>
                          <a:rPr lang="en-GB" i="1" dirty="0">
                            <a:latin typeface="Cambria Math" panose="02040503050406030204" pitchFamily="18" charset="0"/>
                          </a:rPr>
                        </m:ctrlPr>
                      </m:dPr>
                      <m:e>
                        <m:r>
                          <a:rPr lang="de-DE" i="1" dirty="0">
                            <a:latin typeface="Cambria Math" panose="02040503050406030204" pitchFamily="18" charset="0"/>
                          </a:rPr>
                          <m:t>𝑒𝑣𝑒</m:t>
                        </m:r>
                      </m:e>
                    </m:d>
                  </m:oMath>
                </a14:m>
                <a:r>
                  <a:rPr lang="en-GB" dirty="0"/>
                  <a:t>, yielding </a:t>
                </a:r>
                <a14:m>
                  <m:oMath xmlns:m="http://schemas.openxmlformats.org/officeDocument/2006/math">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𝑒</m:t>
                            </m:r>
                          </m:sup>
                        </m:sSubSup>
                        <m:r>
                          <a:rPr lang="de-DE" i="1" dirty="0">
                            <a:latin typeface="Cambria Math" panose="02040503050406030204" pitchFamily="18" charset="0"/>
                          </a:rPr>
                          <m:t>, </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m:t>
                            </m:r>
                          </m:sup>
                        </m:sSubSup>
                      </m:e>
                    </m:d>
                  </m:oMath>
                </a14:m>
                <a:endParaRPr lang="de-DE" dirty="0"/>
              </a:p>
              <a:p>
                <a:pPr lvl="2"/>
                <a:r>
                  <a:rPr lang="en-GB" dirty="0"/>
                  <a:t>Absorb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𝑔</m:t>
                        </m:r>
                      </m:e>
                      <m:sub>
                        <m:r>
                          <a:rPr lang="de-DE" i="1" dirty="0">
                            <a:latin typeface="Cambria Math" panose="02040503050406030204" pitchFamily="18" charset="0"/>
                          </a:rPr>
                          <m:t>𝑒</m:t>
                        </m:r>
                      </m:sub>
                    </m:sSub>
                  </m:oMath>
                </a14:m>
                <a:r>
                  <a:rPr lang="en-GB" dirty="0"/>
                  <a:t> in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𝑒</m:t>
                        </m:r>
                      </m:sup>
                    </m:sSubSup>
                  </m:oMath>
                </a14:m>
                <a:r>
                  <a:rPr lang="en-GB" dirty="0"/>
                  <a:t>, yielding </a:t>
                </a:r>
                <a14:m>
                  <m:oMath xmlns:m="http://schemas.openxmlformats.org/officeDocument/2006/math">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𝑒</m:t>
                        </m:r>
                        <m:r>
                          <a:rPr lang="de-DE" i="1" dirty="0">
                            <a:latin typeface="Cambria Math" panose="02040503050406030204" pitchFamily="18" charset="0"/>
                          </a:rPr>
                          <m:t>′</m:t>
                        </m:r>
                      </m:sup>
                    </m:sSubSup>
                  </m:oMath>
                </a14:m>
                <a:endParaRPr lang="en-GB" dirty="0"/>
              </a:p>
              <a:p>
                <a:pPr lvl="2"/>
                <a:r>
                  <a:rPr lang="de-DE" dirty="0"/>
                  <a:t>Result: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3</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𝑒</m:t>
                            </m:r>
                            <m:r>
                              <a:rPr lang="de-DE" i="1" dirty="0">
                                <a:latin typeface="Cambria Math" panose="02040503050406030204" pitchFamily="18" charset="0"/>
                              </a:rPr>
                              <m:t>′</m:t>
                            </m:r>
                          </m:sup>
                        </m:sSubSup>
                        <m:r>
                          <a:rPr lang="de-DE" i="1" dirty="0">
                            <a:latin typeface="Cambria Math" panose="02040503050406030204" pitchFamily="18" charset="0"/>
                          </a:rPr>
                          <m:t>, </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m:t>
                            </m:r>
                          </m:sup>
                        </m:sSubSup>
                      </m:e>
                    </m:d>
                  </m:oMath>
                </a14:m>
                <a:endParaRPr lang="en-GB" dirty="0"/>
              </a:p>
              <a:p>
                <a:pPr lvl="1"/>
                <a:endParaRPr lang="en-GB" dirty="0"/>
              </a:p>
            </p:txBody>
          </p:sp>
        </mc:Choice>
        <mc:Fallback xmlns="">
          <p:sp>
            <p:nvSpPr>
              <p:cNvPr id="43" name="Content Placeholder 42">
                <a:extLst>
                  <a:ext uri="{FF2B5EF4-FFF2-40B4-BE49-F238E27FC236}">
                    <a16:creationId xmlns:a16="http://schemas.microsoft.com/office/drawing/2014/main" id="{E57ABD5F-C03E-ED46-B0CE-E305212DF174}"/>
                  </a:ext>
                </a:extLst>
              </p:cNvPr>
              <p:cNvSpPr>
                <a:spLocks noGrp="1" noRot="1" noChangeAspect="1" noMove="1" noResize="1" noEditPoints="1" noAdjustHandles="1" noChangeArrowheads="1" noChangeShapeType="1" noTextEdit="1"/>
              </p:cNvSpPr>
              <p:nvPr>
                <p:ph sz="half" idx="1"/>
              </p:nvPr>
            </p:nvSpPr>
            <p:spPr>
              <a:blipFill>
                <a:blip r:embed="rId2"/>
                <a:stretch>
                  <a:fillRect l="-4429" t="-3468"/>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sz="half" idx="2"/>
              </p:nvPr>
            </p:nvSpPr>
            <p:spPr/>
            <p:txBody>
              <a:bodyPr>
                <a:normAutofit lnSpcReduction="10000"/>
              </a:bodyPr>
              <a:lstStyle/>
              <a:p>
                <a:r>
                  <a:rPr lang="en-GB" dirty="0"/>
                  <a:t>After evidence handling, send messages based on the local models that have absorbed the evidence</a:t>
                </a:r>
              </a:p>
              <a:p>
                <a:pPr lvl="1"/>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0</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0</m:t>
                            </m:r>
                          </m:sub>
                        </m:sSub>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1</m:t>
                            </m:r>
                          </m:sub>
                        </m:sSub>
                      </m:e>
                    </m:d>
                  </m:oMath>
                </a14:m>
                <a:r>
                  <a:rPr lang="en-GB" dirty="0"/>
                  <a:t> (unchanged)</a:t>
                </a:r>
              </a:p>
              <a:p>
                <a:pPr lvl="1"/>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2</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𝑒</m:t>
                            </m:r>
                            <m:r>
                              <a:rPr lang="de-DE" i="1" dirty="0">
                                <a:latin typeface="Cambria Math" panose="02040503050406030204" pitchFamily="18" charset="0"/>
                              </a:rPr>
                              <m:t>′</m:t>
                            </m:r>
                          </m:sup>
                        </m:sSubSup>
                        <m:r>
                          <a:rPr lang="de-DE" i="1" dirty="0">
                            <a:latin typeface="Cambria Math" panose="02040503050406030204" pitchFamily="18" charset="0"/>
                          </a:rPr>
                          <m:t>, </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2</m:t>
                            </m:r>
                          </m:sub>
                          <m:sup>
                            <m:r>
                              <a:rPr lang="de-DE" i="1" dirty="0">
                                <a:latin typeface="Cambria Math" panose="02040503050406030204" pitchFamily="18" charset="0"/>
                              </a:rPr>
                              <m:t>′</m:t>
                            </m:r>
                          </m:sup>
                        </m:sSubSup>
                      </m:e>
                    </m:d>
                  </m:oMath>
                </a14:m>
                <a:endParaRPr lang="en-GB" dirty="0"/>
              </a:p>
              <a:p>
                <a:pPr lvl="1"/>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3</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𝑒</m:t>
                            </m:r>
                            <m:r>
                              <a:rPr lang="de-DE" i="1" dirty="0">
                                <a:latin typeface="Cambria Math" panose="02040503050406030204" pitchFamily="18" charset="0"/>
                              </a:rPr>
                              <m:t>′</m:t>
                            </m:r>
                          </m:sup>
                        </m:sSubSup>
                        <m:r>
                          <a:rPr lang="de-DE" i="1" dirty="0">
                            <a:latin typeface="Cambria Math" panose="02040503050406030204" pitchFamily="18" charset="0"/>
                          </a:rPr>
                          <m:t>, </m:t>
                        </m:r>
                        <m:sSubSup>
                          <m:sSubSupPr>
                            <m:ctrlPr>
                              <a:rPr lang="de-DE" i="1" dirty="0">
                                <a:latin typeface="Cambria Math" panose="02040503050406030204" pitchFamily="18" charset="0"/>
                              </a:rPr>
                            </m:ctrlPr>
                          </m:sSubSupPr>
                          <m:e>
                            <m:r>
                              <a:rPr lang="de-DE" i="1" dirty="0">
                                <a:latin typeface="Cambria Math" panose="02040503050406030204" pitchFamily="18" charset="0"/>
                              </a:rPr>
                              <m:t>𝑔</m:t>
                            </m:r>
                          </m:e>
                          <m:sub>
                            <m:r>
                              <a:rPr lang="de-DE" i="1" dirty="0">
                                <a:latin typeface="Cambria Math" panose="02040503050406030204" pitchFamily="18" charset="0"/>
                              </a:rPr>
                              <m:t>3</m:t>
                            </m:r>
                          </m:sub>
                          <m:sup>
                            <m:r>
                              <a:rPr lang="de-DE" i="1" dirty="0">
                                <a:latin typeface="Cambria Math" panose="02040503050406030204" pitchFamily="18" charset="0"/>
                              </a:rPr>
                              <m:t>′</m:t>
                            </m:r>
                          </m:sup>
                        </m:sSubSup>
                      </m:e>
                    </m:d>
                  </m:oMath>
                </a14:m>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sz="half" idx="2"/>
              </p:nvPr>
            </p:nvSpPr>
            <p:spPr>
              <a:blipFill>
                <a:blip r:embed="rId3"/>
                <a:stretch>
                  <a:fillRect l="-4419" t="-3468" r="-1628"/>
                </a:stretch>
              </a:blipFill>
            </p:spPr>
            <p:txBody>
              <a:bodyPr/>
              <a:lstStyle/>
              <a:p>
                <a:r>
                  <a:rPr lang="en-DE">
                    <a:noFill/>
                  </a:rPr>
                  <a:t> </a:t>
                </a:r>
              </a:p>
            </p:txBody>
          </p:sp>
        </mc:Fallback>
      </mc:AlternateContent>
      <p:sp>
        <p:nvSpPr>
          <p:cNvPr id="5" name="Footer Placeholder 4">
            <a:extLst>
              <a:ext uri="{FF2B5EF4-FFF2-40B4-BE49-F238E27FC236}">
                <a16:creationId xmlns:a16="http://schemas.microsoft.com/office/drawing/2014/main" id="{2974636D-C539-77FF-AE57-A809E2256667}"/>
              </a:ext>
            </a:extLst>
          </p:cNvPr>
          <p:cNvSpPr>
            <a:spLocks noGrp="1"/>
          </p:cNvSpPr>
          <p:nvPr>
            <p:ph type="ftr" sz="quarter" idx="11"/>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C19E5DEF-C785-87D2-EB3F-4F3BF92C5948}"/>
              </a:ext>
            </a:extLst>
          </p:cNvPr>
          <p:cNvSpPr>
            <a:spLocks noGrp="1"/>
          </p:cNvSpPr>
          <p:nvPr>
            <p:ph type="sldNum" sz="quarter" idx="12"/>
          </p:nvPr>
        </p:nvSpPr>
        <p:spPr/>
        <p:txBody>
          <a:bodyPr/>
          <a:lstStyle/>
          <a:p>
            <a:fld id="{EB1502E6-D9AE-3544-B6D5-378AAA0B915F}" type="slidenum">
              <a:rPr lang="de-DE" altLang="de-DE" smtClean="0"/>
              <a:pPr/>
              <a:t>60</a:t>
            </a:fld>
            <a:endParaRPr lang="de-DE" altLang="de-DE" dirty="0"/>
          </a:p>
        </p:txBody>
      </p:sp>
      <p:sp>
        <p:nvSpPr>
          <p:cNvPr id="4" name="Date Placeholder 3">
            <a:extLst>
              <a:ext uri="{FF2B5EF4-FFF2-40B4-BE49-F238E27FC236}">
                <a16:creationId xmlns:a16="http://schemas.microsoft.com/office/drawing/2014/main" id="{B73D7E22-8163-8131-3F85-C95C00D97243}"/>
              </a:ext>
            </a:extLst>
          </p:cNvPr>
          <p:cNvSpPr>
            <a:spLocks noGrp="1"/>
          </p:cNvSpPr>
          <p:nvPr>
            <p:ph type="dt" sz="half" idx="13"/>
          </p:nvPr>
        </p:nvSpPr>
        <p:spPr/>
        <p:txBody>
          <a:bodyPr/>
          <a:lstStyle/>
          <a:p>
            <a:pPr eaLnBrk="1" hangingPunct="1"/>
            <a:r>
              <a:rPr lang="de-DE"/>
              <a:t>LJT</a:t>
            </a:r>
            <a:endParaRPr lang="de-DE" dirty="0"/>
          </a:p>
        </p:txBody>
      </p:sp>
      <p:grpSp>
        <p:nvGrpSpPr>
          <p:cNvPr id="26" name="Group 25">
            <a:extLst>
              <a:ext uri="{FF2B5EF4-FFF2-40B4-BE49-F238E27FC236}">
                <a16:creationId xmlns:a16="http://schemas.microsoft.com/office/drawing/2014/main" id="{6D5AB38B-1F3C-4B4B-875F-F6692E4447FC}"/>
              </a:ext>
            </a:extLst>
          </p:cNvPr>
          <p:cNvGrpSpPr/>
          <p:nvPr/>
        </p:nvGrpSpPr>
        <p:grpSpPr>
          <a:xfrm>
            <a:off x="5543362" y="4919668"/>
            <a:ext cx="6288313" cy="952521"/>
            <a:chOff x="5589344" y="1663629"/>
            <a:chExt cx="6288313" cy="952521"/>
          </a:xfrm>
        </p:grpSpPr>
        <p:cxnSp>
          <p:nvCxnSpPr>
            <p:cNvPr id="27" name="Straight Connector 26">
              <a:extLst>
                <a:ext uri="{FF2B5EF4-FFF2-40B4-BE49-F238E27FC236}">
                  <a16:creationId xmlns:a16="http://schemas.microsoft.com/office/drawing/2014/main" id="{9F2C3B4C-972F-7A4A-B8C8-713446ABAA99}"/>
                </a:ext>
              </a:extLst>
            </p:cNvPr>
            <p:cNvCxnSpPr>
              <a:cxnSpLocks/>
              <a:stCxn id="38" idx="3"/>
              <a:endCxn id="42"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A450EF-86F3-6946-A900-6F70605842FA}"/>
                </a:ext>
              </a:extLst>
            </p:cNvPr>
            <p:cNvCxnSpPr>
              <a:cxnSpLocks/>
              <a:stCxn id="42" idx="3"/>
              <a:endCxn id="40"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C3D8073-5416-D344-8609-712D34A9EE5E}"/>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7947FD9-72BB-1440-BF77-9E0F7D00FA7B}"/>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41" name="TextBox 40">
                    <a:extLst>
                      <a:ext uri="{FF2B5EF4-FFF2-40B4-BE49-F238E27FC236}">
                        <a16:creationId xmlns:a16="http://schemas.microsoft.com/office/drawing/2014/main" id="{77947FD9-72BB-1440-BF77-9E0F7D00FA7B}"/>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4"/>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64B5A91-784C-6749-A3BA-26ECBC496B54}"/>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0" name="Group 29">
              <a:extLst>
                <a:ext uri="{FF2B5EF4-FFF2-40B4-BE49-F238E27FC236}">
                  <a16:creationId xmlns:a16="http://schemas.microsoft.com/office/drawing/2014/main" id="{1B87BF8E-0218-114A-86DA-2A2D0665975E}"/>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EA7A51C-6DAF-5241-951A-E9A88AFE4A08}"/>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39" name="TextBox 38">
                    <a:extLst>
                      <a:ext uri="{FF2B5EF4-FFF2-40B4-BE49-F238E27FC236}">
                        <a16:creationId xmlns:a16="http://schemas.microsoft.com/office/drawing/2014/main" id="{0EA7A51C-6DAF-5241-951A-E9A88AFE4A08}"/>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92D11C9-89EF-1348-A92D-5D8568A95BCF}"/>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3ECF3124-1AF0-AF44-B4F5-11089AC72C70}"/>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E612A8F-43BB-614A-B131-BC57119D5B16}"/>
                      </a:ext>
                    </a:extLst>
                  </p:cNvPr>
                  <p:cNvSpPr txBox="1"/>
                  <p:nvPr/>
                </p:nvSpPr>
                <p:spPr>
                  <a:xfrm>
                    <a:off x="802218" y="5546970"/>
                    <a:ext cx="477182"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oMath>
                      </m:oMathPara>
                    </a14:m>
                    <a:endParaRPr lang="en-GB" sz="1400" dirty="0">
                      <a:solidFill>
                        <a:schemeClr val="accent6"/>
                      </a:solidFill>
                    </a:endParaRPr>
                  </a:p>
                </p:txBody>
              </p:sp>
            </mc:Choice>
            <mc:Fallback xmlns="">
              <p:sp>
                <p:nvSpPr>
                  <p:cNvPr id="37" name="TextBox 36">
                    <a:extLst>
                      <a:ext uri="{FF2B5EF4-FFF2-40B4-BE49-F238E27FC236}">
                        <a16:creationId xmlns:a16="http://schemas.microsoft.com/office/drawing/2014/main" id="{3E612A8F-43BB-614A-B131-BC57119D5B16}"/>
                      </a:ext>
                    </a:extLst>
                  </p:cNvPr>
                  <p:cNvSpPr txBox="1">
                    <a:spLocks noRot="1" noChangeAspect="1" noMove="1" noResize="1" noEditPoints="1" noAdjustHandles="1" noChangeArrowheads="1" noChangeShapeType="1" noTextEdit="1"/>
                  </p:cNvSpPr>
                  <p:nvPr/>
                </p:nvSpPr>
                <p:spPr>
                  <a:xfrm>
                    <a:off x="802218" y="5546970"/>
                    <a:ext cx="477182" cy="215444"/>
                  </a:xfrm>
                  <a:prstGeom prst="rect">
                    <a:avLst/>
                  </a:prstGeom>
                  <a:blipFill>
                    <a:blip r:embed="rId8"/>
                    <a:stretch>
                      <a:fillRect l="-1315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A88DB66-49B0-094A-8E34-88869603111D}"/>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F1CF896B-8BC6-0243-BDE0-4290AF4081F7}"/>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055448A-1FA3-2740-873B-66D319338C6E}"/>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497F15C-F042-ED43-82A9-0B9C401D43DA}"/>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093BF9A-B3D7-3C4B-9CBD-FC4C520BC9BA}"/>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3428A31-4173-064D-B730-697F51F69009}"/>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BDFC94F-965D-D94D-BCE3-563DFCD10989}"/>
                  </a:ext>
                </a:extLst>
              </p:cNvPr>
              <p:cNvSpPr/>
              <p:nvPr/>
            </p:nvSpPr>
            <p:spPr>
              <a:xfrm>
                <a:off x="8304809" y="5661248"/>
                <a:ext cx="716928" cy="261610"/>
              </a:xfrm>
              <a:prstGeom prst="rect">
                <a:avLst/>
              </a:prstGeom>
              <a:solidFill>
                <a:schemeClr val="bg1"/>
              </a:solidFill>
            </p:spPr>
            <p:txBody>
              <a:bodyPr wrap="none" tIns="0">
                <a:spAutoFit/>
              </a:bodyPr>
              <a:lstStyle/>
              <a:p>
                <a:pPr/>
                <a14:m>
                  <m:oMathPara xmlns:m="http://schemas.openxmlformats.org/officeDocument/2006/math">
                    <m:oMathParaPr>
                      <m:jc m:val="centerGroup"/>
                    </m:oMathParaPr>
                    <m:oMath xmlns:m="http://schemas.openxmlformats.org/officeDocument/2006/math">
                      <m:sSubSup>
                        <m:sSubSupPr>
                          <m:ctrlPr>
                            <a:rPr lang="de-DE" sz="1400" i="1" dirty="0" smtClean="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𝑒</m:t>
                          </m:r>
                          <m:r>
                            <a:rPr lang="de-DE" sz="1400" i="1" dirty="0">
                              <a:solidFill>
                                <a:schemeClr val="tx1">
                                  <a:lumMod val="60000"/>
                                  <a:lumOff val="40000"/>
                                </a:schemeClr>
                              </a:solidFill>
                              <a:latin typeface="Cambria Math" panose="02040503050406030204" pitchFamily="18" charset="0"/>
                            </a:rPr>
                            <m:t>′</m:t>
                          </m:r>
                        </m:sup>
                      </m:sSubSup>
                      <m:r>
                        <a:rPr lang="de-DE" sz="1400" i="1" dirty="0">
                          <a:solidFill>
                            <a:schemeClr val="tx1">
                              <a:lumMod val="60000"/>
                              <a:lumOff val="40000"/>
                            </a:schemeClr>
                          </a:solidFill>
                          <a:latin typeface="Cambria Math" panose="02040503050406030204" pitchFamily="18" charset="0"/>
                        </a:rPr>
                        <m:t>, </m:t>
                      </m:r>
                      <m:sSubSup>
                        <m:sSubSupPr>
                          <m:ctrlPr>
                            <a:rPr lang="de-DE" sz="1400" i="1" dirty="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m:t>
                          </m:r>
                        </m:sup>
                      </m:sSubSup>
                    </m:oMath>
                  </m:oMathPara>
                </a14:m>
                <a:endParaRPr lang="en-GB" sz="1400" dirty="0">
                  <a:solidFill>
                    <a:schemeClr val="tx1">
                      <a:lumMod val="60000"/>
                      <a:lumOff val="40000"/>
                    </a:schemeClr>
                  </a:solidFill>
                </a:endParaRPr>
              </a:p>
            </p:txBody>
          </p:sp>
        </mc:Choice>
        <mc:Fallback xmlns="">
          <p:sp>
            <p:nvSpPr>
              <p:cNvPr id="44" name="Rectangle 43">
                <a:extLst>
                  <a:ext uri="{FF2B5EF4-FFF2-40B4-BE49-F238E27FC236}">
                    <a16:creationId xmlns:a16="http://schemas.microsoft.com/office/drawing/2014/main" id="{EBDFC94F-965D-D94D-BCE3-563DFCD10989}"/>
                  </a:ext>
                </a:extLst>
              </p:cNvPr>
              <p:cNvSpPr>
                <a:spLocks noRot="1" noChangeAspect="1" noMove="1" noResize="1" noEditPoints="1" noAdjustHandles="1" noChangeArrowheads="1" noChangeShapeType="1" noTextEdit="1"/>
              </p:cNvSpPr>
              <p:nvPr/>
            </p:nvSpPr>
            <p:spPr>
              <a:xfrm>
                <a:off x="8304809" y="5661248"/>
                <a:ext cx="716928" cy="261610"/>
              </a:xfrm>
              <a:prstGeom prst="rect">
                <a:avLst/>
              </a:prstGeom>
              <a:blipFill>
                <a:blip r:embed="rId15"/>
                <a:stretch>
                  <a:fillRect b="-9091"/>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1ADBA5B-7620-C14E-B6D0-D154F80AD5EE}"/>
                  </a:ext>
                </a:extLst>
              </p:cNvPr>
              <p:cNvSpPr/>
              <p:nvPr/>
            </p:nvSpPr>
            <p:spPr>
              <a:xfrm>
                <a:off x="10661450" y="5649288"/>
                <a:ext cx="716928" cy="261610"/>
              </a:xfrm>
              <a:prstGeom prst="rect">
                <a:avLst/>
              </a:prstGeom>
              <a:solidFill>
                <a:schemeClr val="bg1"/>
              </a:solidFill>
            </p:spPr>
            <p:txBody>
              <a:bodyPr wrap="none" tIns="0">
                <a:spAutoFit/>
              </a:bodyPr>
              <a:lstStyle/>
              <a:p>
                <a:pPr/>
                <a14:m>
                  <m:oMathPara xmlns:m="http://schemas.openxmlformats.org/officeDocument/2006/math">
                    <m:oMathParaPr>
                      <m:jc m:val="centerGroup"/>
                    </m:oMathParaPr>
                    <m:oMath xmlns:m="http://schemas.openxmlformats.org/officeDocument/2006/math">
                      <m:sSubSup>
                        <m:sSubSupPr>
                          <m:ctrlPr>
                            <a:rPr lang="de-DE" sz="1400" i="1" dirty="0" smtClean="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𝑒</m:t>
                          </m:r>
                          <m:r>
                            <a:rPr lang="de-DE" sz="1400" i="1" dirty="0">
                              <a:solidFill>
                                <a:srgbClr val="7030A0"/>
                              </a:solidFill>
                              <a:latin typeface="Cambria Math" panose="02040503050406030204" pitchFamily="18" charset="0"/>
                            </a:rPr>
                            <m:t>′</m:t>
                          </m:r>
                        </m:sup>
                      </m:sSubSup>
                      <m:r>
                        <a:rPr lang="de-DE" sz="1400" i="1" dirty="0">
                          <a:solidFill>
                            <a:srgbClr val="7030A0"/>
                          </a:solidFill>
                          <a:latin typeface="Cambria Math" panose="02040503050406030204" pitchFamily="18" charset="0"/>
                        </a:rPr>
                        <m:t>, </m:t>
                      </m:r>
                      <m:sSubSup>
                        <m:sSubSupPr>
                          <m:ctrlPr>
                            <a:rPr lang="de-DE" sz="1400" i="1" dirty="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m:t>
                          </m:r>
                        </m:sup>
                      </m:sSubSup>
                    </m:oMath>
                  </m:oMathPara>
                </a14:m>
                <a:endParaRPr lang="en-GB" sz="1400" dirty="0">
                  <a:solidFill>
                    <a:srgbClr val="7030A0"/>
                  </a:solidFill>
                </a:endParaRPr>
              </a:p>
            </p:txBody>
          </p:sp>
        </mc:Choice>
        <mc:Fallback xmlns="">
          <p:sp>
            <p:nvSpPr>
              <p:cNvPr id="45" name="Rectangle 44">
                <a:extLst>
                  <a:ext uri="{FF2B5EF4-FFF2-40B4-BE49-F238E27FC236}">
                    <a16:creationId xmlns:a16="http://schemas.microsoft.com/office/drawing/2014/main" id="{F1ADBA5B-7620-C14E-B6D0-D154F80AD5EE}"/>
                  </a:ext>
                </a:extLst>
              </p:cNvPr>
              <p:cNvSpPr>
                <a:spLocks noRot="1" noChangeAspect="1" noMove="1" noResize="1" noEditPoints="1" noAdjustHandles="1" noChangeArrowheads="1" noChangeShapeType="1" noTextEdit="1"/>
              </p:cNvSpPr>
              <p:nvPr/>
            </p:nvSpPr>
            <p:spPr>
              <a:xfrm>
                <a:off x="10661450" y="5649288"/>
                <a:ext cx="716928" cy="261610"/>
              </a:xfrm>
              <a:prstGeom prst="rect">
                <a:avLst/>
              </a:prstGeom>
              <a:blipFill>
                <a:blip r:embed="rId16"/>
                <a:stretch>
                  <a:fillRect b="-4762"/>
                </a:stretch>
              </a:blipFill>
            </p:spPr>
            <p:txBody>
              <a:bodyPr/>
              <a:lstStyle/>
              <a:p>
                <a:r>
                  <a:rPr lang="en-GB">
                    <a:noFill/>
                  </a:rPr>
                  <a:t> </a:t>
                </a:r>
              </a:p>
            </p:txBody>
          </p:sp>
        </mc:Fallback>
      </mc:AlternateContent>
    </p:spTree>
    <p:extLst>
      <p:ext uri="{BB962C8B-B14F-4D97-AF65-F5344CB8AC3E}">
        <p14:creationId xmlns:p14="http://schemas.microsoft.com/office/powerpoint/2010/main" val="29175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Evidence in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p:txBody>
              <a:bodyPr>
                <a:normAutofit/>
              </a:bodyPr>
              <a:lstStyle/>
              <a:p>
                <a:r>
                  <a:rPr lang="en-GB" dirty="0"/>
                  <a:t>E.g., given </a:t>
                </a:r>
                <a14:m>
                  <m:oMath xmlns:m="http://schemas.openxmlformats.org/officeDocument/2006/math">
                    <m:r>
                      <a:rPr lang="en-GB" i="1" smtClean="0">
                        <a:latin typeface="Cambria Math" panose="02040503050406030204" pitchFamily="18" charset="0"/>
                      </a:rPr>
                      <m:t>𝑆𝑖𝑐𝑘</m:t>
                    </m:r>
                    <m:d>
                      <m:dPr>
                        <m:ctrlPr>
                          <a:rPr lang="en-GB" i="1" smtClean="0">
                            <a:latin typeface="Cambria Math" panose="02040503050406030204" pitchFamily="18" charset="0"/>
                          </a:rPr>
                        </m:ctrlPr>
                      </m:dPr>
                      <m:e>
                        <m:r>
                          <a:rPr lang="en-GB" b="0" i="1" smtClean="0">
                            <a:latin typeface="Cambria Math" panose="02040503050406030204" pitchFamily="18" charset="0"/>
                          </a:rPr>
                          <m:t>𝑒𝑣𝑒</m:t>
                        </m:r>
                      </m:e>
                    </m:d>
                    <m:r>
                      <a:rPr lang="en-GB" b="0" i="1" smtClean="0">
                        <a:latin typeface="Cambria Math" panose="02040503050406030204" pitchFamily="18" charset="0"/>
                      </a:rPr>
                      <m:t>=</m:t>
                    </m:r>
                    <m:r>
                      <a:rPr lang="en-GB" b="0" i="1" smtClean="0">
                        <a:latin typeface="Cambria Math" panose="02040503050406030204" pitchFamily="18" charset="0"/>
                      </a:rPr>
                      <m:t>𝑡𝑟𝑢𝑒</m:t>
                    </m:r>
                  </m:oMath>
                </a14:m>
                <a:r>
                  <a:rPr lang="en-GB" dirty="0"/>
                  <a:t> as evidence in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𝑔</m:t>
                        </m:r>
                      </m:e>
                      <m:sub>
                        <m:r>
                          <a:rPr lang="en-GB" b="0" i="1" smtClean="0">
                            <a:latin typeface="Cambria Math" panose="02040503050406030204" pitchFamily="18" charset="0"/>
                          </a:rPr>
                          <m:t>𝑒</m:t>
                        </m:r>
                      </m:sub>
                    </m:sSub>
                  </m:oMath>
                </a14:m>
                <a:endParaRPr lang="en-GB" dirty="0"/>
              </a:p>
              <a:p>
                <a:pPr lvl="1"/>
                <a:r>
                  <a:rPr lang="en-GB" dirty="0"/>
                  <a:t>Message </a:t>
                </a:r>
                <a14:m>
                  <m:oMath xmlns:m="http://schemas.openxmlformats.org/officeDocument/2006/math">
                    <m:sSub>
                      <m:sSubPr>
                        <m:ctrlPr>
                          <a:rPr lang="en-GB" b="0" i="1" smtClean="0">
                            <a:solidFill>
                              <a:schemeClr val="accent6"/>
                            </a:solidFill>
                            <a:latin typeface="Cambria Math" panose="02040503050406030204" pitchFamily="18" charset="0"/>
                          </a:rPr>
                        </m:ctrlPr>
                      </m:sSubPr>
                      <m:e>
                        <m:r>
                          <a:rPr lang="en-GB" i="1" smtClean="0">
                            <a:solidFill>
                              <a:schemeClr val="accent6"/>
                            </a:solidFill>
                            <a:latin typeface="Cambria Math" panose="02040503050406030204" pitchFamily="18" charset="0"/>
                          </a:rPr>
                          <m:t>𝑚</m:t>
                        </m:r>
                      </m:e>
                      <m:sub>
                        <m:r>
                          <a:rPr lang="en-GB" b="0" i="1" smtClean="0">
                            <a:solidFill>
                              <a:schemeClr val="accent6"/>
                            </a:solidFill>
                            <a:latin typeface="Cambria Math" panose="02040503050406030204" pitchFamily="18" charset="0"/>
                          </a:rPr>
                          <m:t>12</m:t>
                        </m:r>
                      </m:sub>
                    </m:sSub>
                  </m:oMath>
                </a14:m>
                <a:r>
                  <a:rPr lang="en-GB" dirty="0"/>
                  <a:t> does not change compared to previous example</a:t>
                </a:r>
              </a:p>
              <a:p>
                <a:pPr lvl="1"/>
                <a:r>
                  <a:rPr lang="en-GB" dirty="0"/>
                  <a:t>Message </a:t>
                </a:r>
                <a14:m>
                  <m:oMath xmlns:m="http://schemas.openxmlformats.org/officeDocument/2006/math">
                    <m:sSub>
                      <m:sSubPr>
                        <m:ctrlPr>
                          <a:rPr lang="en-GB" i="1" smtClean="0">
                            <a:solidFill>
                              <a:srgbClr val="7030A0"/>
                            </a:solidFill>
                            <a:latin typeface="Cambria Math" panose="02040503050406030204" pitchFamily="18" charset="0"/>
                          </a:rPr>
                        </m:ctrlPr>
                      </m:sSubPr>
                      <m:e>
                        <m:r>
                          <a:rPr lang="en-GB" i="1">
                            <a:solidFill>
                              <a:srgbClr val="7030A0"/>
                            </a:solidFill>
                            <a:latin typeface="Cambria Math" panose="02040503050406030204" pitchFamily="18" charset="0"/>
                          </a:rPr>
                          <m:t>𝑚</m:t>
                        </m:r>
                      </m:e>
                      <m:sub>
                        <m:r>
                          <a:rPr lang="en-GB" i="1">
                            <a:solidFill>
                              <a:srgbClr val="7030A0"/>
                            </a:solidFill>
                            <a:latin typeface="Cambria Math" panose="02040503050406030204" pitchFamily="18" charset="0"/>
                          </a:rPr>
                          <m:t>32</m:t>
                        </m:r>
                      </m:sub>
                    </m:sSub>
                  </m:oMath>
                </a14:m>
                <a:r>
                  <a:rPr lang="en-GB" dirty="0"/>
                  <a:t> calculated based on </a:t>
                </a:r>
                <a14:m>
                  <m:oMath xmlns:m="http://schemas.openxmlformats.org/officeDocument/2006/math">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3</m:t>
                            </m:r>
                          </m:sub>
                          <m:sup>
                            <m:r>
                              <a:rPr lang="en-GB" i="1">
                                <a:latin typeface="Cambria Math" panose="02040503050406030204" pitchFamily="18" charset="0"/>
                              </a:rPr>
                              <m:t>𝑒</m:t>
                            </m:r>
                            <m:r>
                              <a:rPr lang="en-GB" b="0" i="1" smtClean="0">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3</m:t>
                            </m:r>
                          </m:sub>
                          <m:sup>
                            <m:r>
                              <a:rPr lang="en-GB" i="1">
                                <a:latin typeface="Cambria Math" panose="02040503050406030204" pitchFamily="18" charset="0"/>
                              </a:rPr>
                              <m:t>′</m:t>
                            </m:r>
                          </m:sup>
                        </m:sSubSup>
                      </m:e>
                    </m:d>
                  </m:oMath>
                </a14:m>
                <a:endParaRPr lang="en-GB" dirty="0"/>
              </a:p>
              <a:p>
                <a:pPr lvl="2"/>
                <a:r>
                  <a:rPr lang="en-GB" dirty="0"/>
                  <a:t>Call </a:t>
                </a:r>
                <a14:m>
                  <m:oMath xmlns:m="http://schemas.openxmlformats.org/officeDocument/2006/math">
                    <m:r>
                      <m:rPr>
                        <m:nor/>
                      </m:rPr>
                      <a:rPr lang="en-GB">
                        <a:latin typeface="Cambria Math" panose="02040503050406030204" pitchFamily="18" charset="0"/>
                      </a:rPr>
                      <m:t>LVE</m:t>
                    </m:r>
                    <m:r>
                      <m:rPr>
                        <m:nor/>
                      </m:rPr>
                      <a:rPr lang="de-DE" b="0" i="0" smtClean="0">
                        <a:latin typeface="Cambria Math" panose="02040503050406030204" pitchFamily="18" charset="0"/>
                      </a:rPr>
                      <m:t>−</m:t>
                    </m:r>
                    <m:r>
                      <m:rPr>
                        <m:nor/>
                      </m:rPr>
                      <a:rPr lang="de-DE" b="0" i="0" smtClean="0">
                        <a:latin typeface="Cambria Math" panose="02040503050406030204" pitchFamily="18" charset="0"/>
                      </a:rPr>
                      <m:t>MSG</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3</m:t>
                                </m:r>
                              </m:sub>
                              <m:sup>
                                <m:r>
                                  <a:rPr lang="en-GB" i="1">
                                    <a:latin typeface="Cambria Math" panose="02040503050406030204" pitchFamily="18" charset="0"/>
                                  </a:rPr>
                                  <m:t>𝑒</m:t>
                                </m:r>
                                <m:r>
                                  <a:rPr lang="en-GB" b="0" i="1" smtClean="0">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3</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𝐸𝑝𝑖𝑑</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𝑆𝑖𝑐𝑘</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𝑋</m:t>
                                </m:r>
                              </m:e>
                            </m:d>
                          </m:e>
                        </m:d>
                        <m:r>
                          <a:rPr lang="en-GB" i="1">
                            <a:latin typeface="Cambria Math" panose="02040503050406030204" pitchFamily="18" charset="0"/>
                            <a:ea typeface="Cambria Math" panose="02040503050406030204" pitchFamily="18" charset="0"/>
                          </a:rPr>
                          <m:t>,∅</m:t>
                        </m:r>
                      </m:e>
                    </m:d>
                  </m:oMath>
                </a14:m>
                <a:r>
                  <a:rPr lang="en-GB" dirty="0"/>
                  <a:t>, yielding </a:t>
                </a:r>
                <a14:m>
                  <m:oMath xmlns:m="http://schemas.openxmlformats.org/officeDocument/2006/math">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3</m:t>
                            </m:r>
                          </m:sub>
                          <m:sup>
                            <m:r>
                              <a:rPr lang="en-GB" i="1">
                                <a:latin typeface="Cambria Math" panose="02040503050406030204" pitchFamily="18" charset="0"/>
                              </a:rPr>
                              <m:t>𝑒</m:t>
                            </m:r>
                            <m:r>
                              <a:rPr lang="en-GB" b="0" i="1" smtClean="0">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3</m:t>
                            </m:r>
                          </m:sub>
                          <m:sup>
                            <m:r>
                              <a:rPr lang="en-GB" i="1">
                                <a:latin typeface="Cambria Math" panose="02040503050406030204" pitchFamily="18" charset="0"/>
                              </a:rPr>
                              <m:t>′</m:t>
                            </m:r>
                            <m:r>
                              <a:rPr lang="en-GB" b="0" i="1" smtClean="0">
                                <a:latin typeface="Cambria Math" panose="02040503050406030204" pitchFamily="18" charset="0"/>
                              </a:rPr>
                              <m:t>′</m:t>
                            </m:r>
                          </m:sup>
                        </m:sSubSup>
                      </m:e>
                    </m:d>
                  </m:oMath>
                </a14:m>
                <a:endParaRPr lang="en-GB" dirty="0"/>
              </a:p>
              <a:p>
                <a:pPr lvl="1"/>
                <a:r>
                  <a:rPr lang="en-GB" dirty="0"/>
                  <a:t>Message </a:t>
                </a:r>
                <a14:m>
                  <m:oMath xmlns:m="http://schemas.openxmlformats.org/officeDocument/2006/math">
                    <m:sSub>
                      <m:sSubPr>
                        <m:ctrlPr>
                          <a:rPr lang="en-GB" i="1" smtClean="0">
                            <a:solidFill>
                              <a:schemeClr val="tx1">
                                <a:lumMod val="60000"/>
                                <a:lumOff val="40000"/>
                              </a:schemeClr>
                            </a:solidFill>
                            <a:latin typeface="Cambria Math" panose="02040503050406030204" pitchFamily="18" charset="0"/>
                          </a:rPr>
                        </m:ctrlPr>
                      </m:sSubPr>
                      <m:e>
                        <m:r>
                          <a:rPr lang="en-GB" i="1">
                            <a:solidFill>
                              <a:schemeClr val="tx1">
                                <a:lumMod val="60000"/>
                                <a:lumOff val="40000"/>
                              </a:schemeClr>
                            </a:solidFill>
                            <a:latin typeface="Cambria Math" panose="02040503050406030204" pitchFamily="18" charset="0"/>
                          </a:rPr>
                          <m:t>𝑚</m:t>
                        </m:r>
                      </m:e>
                      <m:sub>
                        <m:r>
                          <a:rPr lang="en-GB" i="1">
                            <a:solidFill>
                              <a:schemeClr val="tx1">
                                <a:lumMod val="60000"/>
                                <a:lumOff val="40000"/>
                              </a:schemeClr>
                            </a:solidFill>
                            <a:latin typeface="Cambria Math" panose="02040503050406030204" pitchFamily="18" charset="0"/>
                          </a:rPr>
                          <m:t>23</m:t>
                        </m:r>
                      </m:sub>
                    </m:sSub>
                  </m:oMath>
                </a14:m>
                <a:r>
                  <a:rPr lang="en-GB" dirty="0"/>
                  <a:t> calculated based on </a:t>
                </a:r>
                <a14:m>
                  <m:oMath xmlns:m="http://schemas.openxmlformats.org/officeDocument/2006/math">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𝑒</m:t>
                            </m:r>
                            <m:r>
                              <a:rPr lang="en-GB" i="1">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m:t>
                            </m:r>
                          </m:sup>
                        </m:sSubSup>
                      </m:e>
                    </m:d>
                    <m:r>
                      <a:rPr lang="en-GB" i="1">
                        <a:latin typeface="Cambria Math" panose="02040503050406030204" pitchFamily="18" charset="0"/>
                        <a:ea typeface="Cambria Math" panose="02040503050406030204" pitchFamily="18" charset="0"/>
                      </a:rPr>
                      <m:t>∪</m:t>
                    </m:r>
                    <m:sSub>
                      <m:sSubPr>
                        <m:ctrlPr>
                          <a:rPr lang="en-GB" i="1" smtClean="0">
                            <a:solidFill>
                              <a:schemeClr val="accent6"/>
                            </a:solidFill>
                            <a:latin typeface="Cambria Math" panose="02040503050406030204" pitchFamily="18" charset="0"/>
                            <a:ea typeface="Cambria Math" panose="02040503050406030204" pitchFamily="18" charset="0"/>
                          </a:rPr>
                        </m:ctrlPr>
                      </m:sSubPr>
                      <m:e>
                        <m:r>
                          <a:rPr lang="en-GB" i="1">
                            <a:solidFill>
                              <a:schemeClr val="accent6"/>
                            </a:solidFill>
                            <a:latin typeface="Cambria Math" panose="02040503050406030204" pitchFamily="18" charset="0"/>
                            <a:ea typeface="Cambria Math" panose="02040503050406030204" pitchFamily="18" charset="0"/>
                          </a:rPr>
                          <m:t>𝑚</m:t>
                        </m:r>
                      </m:e>
                      <m:sub>
                        <m:r>
                          <a:rPr lang="en-GB" i="1">
                            <a:solidFill>
                              <a:schemeClr val="accent6"/>
                            </a:solidFill>
                            <a:latin typeface="Cambria Math" panose="02040503050406030204" pitchFamily="18" charset="0"/>
                            <a:ea typeface="Cambria Math" panose="02040503050406030204" pitchFamily="18" charset="0"/>
                          </a:rPr>
                          <m:t>12</m:t>
                        </m:r>
                      </m:sub>
                    </m:sSub>
                  </m:oMath>
                </a14:m>
                <a:endParaRPr lang="en-GB" dirty="0"/>
              </a:p>
              <a:p>
                <a:pPr lvl="2"/>
                <a:r>
                  <a:rPr lang="en-GB" dirty="0"/>
                  <a:t>Call </a:t>
                </a:r>
                <a14:m>
                  <m:oMath xmlns:m="http://schemas.openxmlformats.org/officeDocument/2006/math">
                    <m:r>
                      <m:rPr>
                        <m:nor/>
                      </m:rPr>
                      <a:rPr lang="en-GB">
                        <a:latin typeface="Cambria Math" panose="02040503050406030204" pitchFamily="18" charset="0"/>
                      </a:rPr>
                      <m:t>LVE</m:t>
                    </m:r>
                    <m:r>
                      <m:rPr>
                        <m:nor/>
                      </m:rPr>
                      <a:rPr lang="de-DE">
                        <a:latin typeface="Cambria Math" panose="02040503050406030204" pitchFamily="18" charset="0"/>
                      </a:rPr>
                      <m:t>−</m:t>
                    </m:r>
                    <m:r>
                      <m:rPr>
                        <m:nor/>
                      </m:rPr>
                      <a:rPr lang="de-DE">
                        <a:latin typeface="Cambria Math" panose="02040503050406030204" pitchFamily="18" charset="0"/>
                      </a:rPr>
                      <m:t>MSG</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𝑒</m:t>
                                </m:r>
                                <m:r>
                                  <a:rPr lang="en-GB" i="1">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1</m:t>
                                </m:r>
                              </m:sub>
                              <m:sup>
                                <m:r>
                                  <a:rPr lang="en-GB" i="1">
                                    <a:latin typeface="Cambria Math" panose="02040503050406030204" pitchFamily="18" charset="0"/>
                                  </a:rPr>
                                  <m:t>′</m:t>
                                </m:r>
                              </m:sup>
                            </m:sSubSup>
                          </m:e>
                        </m:d>
                        <m:r>
                          <a:rPr lang="en-GB" i="1">
                            <a:latin typeface="Cambria Math" panose="02040503050406030204" pitchFamily="18" charset="0"/>
                          </a:rPr>
                          <m:t>,</m:t>
                        </m:r>
                        <m:d>
                          <m:dPr>
                            <m:begChr m:val="{"/>
                            <m:endChr m:val="}"/>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𝐸𝑝𝑖</m:t>
                            </m:r>
                            <m:r>
                              <a:rPr lang="en-GB" i="1" smtClean="0">
                                <a:latin typeface="Cambria Math" panose="02040503050406030204" pitchFamily="18" charset="0"/>
                                <a:ea typeface="Cambria Math" panose="02040503050406030204" pitchFamily="18" charset="0"/>
                              </a:rPr>
                              <m:t>𝑑</m:t>
                            </m:r>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𝑆𝑖𝑐𝑘</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𝑋</m:t>
                                </m:r>
                              </m:e>
                            </m:d>
                          </m:e>
                        </m:d>
                        <m:r>
                          <a:rPr lang="en-GB" i="1">
                            <a:latin typeface="Cambria Math" panose="02040503050406030204" pitchFamily="18" charset="0"/>
                            <a:ea typeface="Cambria Math" panose="02040503050406030204" pitchFamily="18" charset="0"/>
                          </a:rPr>
                          <m:t>,∅</m:t>
                        </m:r>
                      </m:e>
                    </m:d>
                  </m:oMath>
                </a14:m>
                <a:r>
                  <a:rPr lang="en-GB" dirty="0"/>
                  <a:t>, yielding </a:t>
                </a:r>
                <a14:m>
                  <m:oMath xmlns:m="http://schemas.openxmlformats.org/officeDocument/2006/math">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𝑒</m:t>
                            </m:r>
                            <m:r>
                              <a:rPr lang="en-GB" b="0" i="1" smtClean="0">
                                <a:latin typeface="Cambria Math" panose="02040503050406030204" pitchFamily="18" charset="0"/>
                              </a:rPr>
                              <m:t>′</m:t>
                            </m:r>
                            <m:r>
                              <a:rPr lang="en-GB" i="1">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b="0" i="1" smtClean="0">
                                <a:latin typeface="Cambria Math" panose="02040503050406030204" pitchFamily="18" charset="0"/>
                              </a:rPr>
                              <m:t>′</m:t>
                            </m:r>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1</m:t>
                            </m:r>
                          </m:sub>
                          <m:sup>
                            <m:r>
                              <a:rPr lang="en-GB" i="1">
                                <a:latin typeface="Cambria Math" panose="02040503050406030204" pitchFamily="18" charset="0"/>
                              </a:rPr>
                              <m:t>′</m:t>
                            </m:r>
                          </m:sup>
                        </m:sSubSup>
                      </m:e>
                    </m:d>
                  </m:oMath>
                </a14:m>
                <a:endParaRPr lang="en-GB" dirty="0"/>
              </a:p>
              <a:p>
                <a:pPr lvl="1"/>
                <a:r>
                  <a:rPr lang="en-GB" dirty="0"/>
                  <a:t>Message </a:t>
                </a:r>
                <a14:m>
                  <m:oMath xmlns:m="http://schemas.openxmlformats.org/officeDocument/2006/math">
                    <m:sSub>
                      <m:sSubPr>
                        <m:ctrlPr>
                          <a:rPr lang="en-GB" i="1" smtClean="0">
                            <a:solidFill>
                              <a:schemeClr val="tx1">
                                <a:lumMod val="60000"/>
                                <a:lumOff val="40000"/>
                              </a:schemeClr>
                            </a:solidFill>
                            <a:latin typeface="Cambria Math" panose="02040503050406030204" pitchFamily="18" charset="0"/>
                          </a:rPr>
                        </m:ctrlPr>
                      </m:sSubPr>
                      <m:e>
                        <m:r>
                          <a:rPr lang="en-GB" i="1">
                            <a:solidFill>
                              <a:schemeClr val="tx1">
                                <a:lumMod val="60000"/>
                                <a:lumOff val="40000"/>
                              </a:schemeClr>
                            </a:solidFill>
                            <a:latin typeface="Cambria Math" panose="02040503050406030204" pitchFamily="18" charset="0"/>
                          </a:rPr>
                          <m:t>𝑚</m:t>
                        </m:r>
                      </m:e>
                      <m:sub>
                        <m:r>
                          <a:rPr lang="en-GB" i="1">
                            <a:solidFill>
                              <a:schemeClr val="tx1">
                                <a:lumMod val="60000"/>
                                <a:lumOff val="40000"/>
                              </a:schemeClr>
                            </a:solidFill>
                            <a:latin typeface="Cambria Math" panose="02040503050406030204" pitchFamily="18" charset="0"/>
                          </a:rPr>
                          <m:t>2</m:t>
                        </m:r>
                        <m:r>
                          <a:rPr lang="en-GB" b="0" i="1" smtClean="0">
                            <a:solidFill>
                              <a:schemeClr val="tx1">
                                <a:lumMod val="60000"/>
                                <a:lumOff val="40000"/>
                              </a:schemeClr>
                            </a:solidFill>
                            <a:latin typeface="Cambria Math" panose="02040503050406030204" pitchFamily="18" charset="0"/>
                          </a:rPr>
                          <m:t>1</m:t>
                        </m:r>
                      </m:sub>
                    </m:sSub>
                  </m:oMath>
                </a14:m>
                <a:r>
                  <a:rPr lang="en-GB" dirty="0"/>
                  <a:t> calculated based on </a:t>
                </a:r>
                <a14:m>
                  <m:oMath xmlns:m="http://schemas.openxmlformats.org/officeDocument/2006/math">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𝑒</m:t>
                            </m:r>
                            <m:r>
                              <a:rPr lang="en-GB" i="1">
                                <a:latin typeface="Cambria Math" panose="02040503050406030204" pitchFamily="18" charset="0"/>
                              </a:rPr>
                              <m:t>′</m:t>
                            </m:r>
                          </m:sup>
                        </m:sSubSup>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𝑔</m:t>
                            </m:r>
                          </m:e>
                          <m:sub>
                            <m:r>
                              <a:rPr lang="en-GB" i="1">
                                <a:latin typeface="Cambria Math" panose="02040503050406030204" pitchFamily="18" charset="0"/>
                              </a:rPr>
                              <m:t>2</m:t>
                            </m:r>
                          </m:sub>
                          <m:sup>
                            <m:r>
                              <a:rPr lang="en-GB" i="1">
                                <a:latin typeface="Cambria Math" panose="02040503050406030204" pitchFamily="18" charset="0"/>
                              </a:rPr>
                              <m:t>′</m:t>
                            </m:r>
                          </m:sup>
                        </m:sSubSup>
                      </m:e>
                    </m:d>
                    <m:r>
                      <a:rPr lang="en-GB" i="1">
                        <a:latin typeface="Cambria Math" panose="02040503050406030204" pitchFamily="18" charset="0"/>
                        <a:ea typeface="Cambria Math" panose="02040503050406030204" pitchFamily="18" charset="0"/>
                      </a:rPr>
                      <m:t>∪</m:t>
                    </m:r>
                    <m:sSub>
                      <m:sSubPr>
                        <m:ctrlPr>
                          <a:rPr lang="en-GB" i="1" smtClean="0">
                            <a:solidFill>
                              <a:srgbClr val="7030A0"/>
                            </a:solidFill>
                            <a:latin typeface="Cambria Math" panose="02040503050406030204" pitchFamily="18" charset="0"/>
                          </a:rPr>
                        </m:ctrlPr>
                      </m:sSubPr>
                      <m:e>
                        <m:r>
                          <a:rPr lang="en-GB" i="1">
                            <a:solidFill>
                              <a:srgbClr val="7030A0"/>
                            </a:solidFill>
                            <a:latin typeface="Cambria Math" panose="02040503050406030204" pitchFamily="18" charset="0"/>
                          </a:rPr>
                          <m:t>𝑚</m:t>
                        </m:r>
                      </m:e>
                      <m:sub>
                        <m:r>
                          <a:rPr lang="en-GB" i="1">
                            <a:solidFill>
                              <a:srgbClr val="7030A0"/>
                            </a:solidFill>
                            <a:latin typeface="Cambria Math" panose="02040503050406030204" pitchFamily="18" charset="0"/>
                          </a:rPr>
                          <m:t>32</m:t>
                        </m:r>
                      </m:sub>
                    </m:sSub>
                  </m:oMath>
                </a14:m>
                <a:endParaRPr lang="en-GB" dirty="0">
                  <a:solidFill>
                    <a:srgbClr val="7030A0"/>
                  </a:solidFill>
                </a:endParaRPr>
              </a:p>
              <a:p>
                <a:pPr lvl="2"/>
                <a:r>
                  <a:rPr lang="en-GB" dirty="0">
                    <a:solidFill>
                      <a:schemeClr val="tx1"/>
                    </a:solidFill>
                  </a:rPr>
                  <a:t>Call </a:t>
                </a:r>
                <a14:m>
                  <m:oMath xmlns:m="http://schemas.openxmlformats.org/officeDocument/2006/math">
                    <m:r>
                      <m:rPr>
                        <m:nor/>
                      </m:rPr>
                      <a:rPr lang="en-GB">
                        <a:solidFill>
                          <a:schemeClr val="tx1"/>
                        </a:solidFill>
                        <a:latin typeface="Cambria Math" panose="02040503050406030204" pitchFamily="18" charset="0"/>
                      </a:rPr>
                      <m:t>LVE</m:t>
                    </m:r>
                    <m:r>
                      <m:rPr>
                        <m:nor/>
                      </m:rPr>
                      <a:rPr lang="de-DE">
                        <a:solidFill>
                          <a:schemeClr val="tx1"/>
                        </a:solidFill>
                        <a:latin typeface="Cambria Math" panose="02040503050406030204" pitchFamily="18" charset="0"/>
                      </a:rPr>
                      <m:t>−</m:t>
                    </m:r>
                    <m:r>
                      <m:rPr>
                        <m:nor/>
                      </m:rPr>
                      <a:rPr lang="de-DE">
                        <a:solidFill>
                          <a:schemeClr val="tx1"/>
                        </a:solidFill>
                        <a:latin typeface="Cambria Math" panose="02040503050406030204" pitchFamily="18" charset="0"/>
                      </a:rPr>
                      <m:t>MSG</m:t>
                    </m:r>
                    <m:d>
                      <m:dPr>
                        <m:ctrlPr>
                          <a:rPr lang="en-GB" i="1">
                            <a:solidFill>
                              <a:schemeClr val="tx1"/>
                            </a:solidFill>
                            <a:latin typeface="Cambria Math" panose="02040503050406030204" pitchFamily="18" charset="0"/>
                          </a:rPr>
                        </m:ctrlPr>
                      </m:dPr>
                      <m:e>
                        <m:d>
                          <m:dPr>
                            <m:begChr m:val="{"/>
                            <m:endChr m:val="}"/>
                            <m:ctrlPr>
                              <a:rPr lang="en-GB" i="1">
                                <a:solidFill>
                                  <a:schemeClr val="tx1"/>
                                </a:solidFill>
                                <a:latin typeface="Cambria Math" panose="02040503050406030204" pitchFamily="18" charset="0"/>
                              </a:rPr>
                            </m:ctrlPr>
                          </m:dPr>
                          <m:e>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𝑒</m:t>
                                </m:r>
                                <m:r>
                                  <a:rPr lang="en-GB" i="1">
                                    <a:solidFill>
                                      <a:schemeClr val="tx1"/>
                                    </a:solidFill>
                                    <a:latin typeface="Cambria Math" panose="02040503050406030204" pitchFamily="18" charset="0"/>
                                  </a:rPr>
                                  <m:t>′</m:t>
                                </m:r>
                              </m:sup>
                            </m:sSubSup>
                            <m:r>
                              <a:rPr lang="en-GB" i="1">
                                <a:solidFill>
                                  <a:schemeClr val="tx1"/>
                                </a:solidFill>
                                <a:latin typeface="Cambria Math" panose="02040503050406030204" pitchFamily="18" charset="0"/>
                              </a:rPr>
                              <m:t>, </m:t>
                            </m:r>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m:t>
                                </m:r>
                              </m:sup>
                            </m:sSubSup>
                            <m:r>
                              <a:rPr lang="en-GB" i="1">
                                <a:solidFill>
                                  <a:schemeClr val="tx1"/>
                                </a:solidFill>
                                <a:latin typeface="Cambria Math" panose="02040503050406030204" pitchFamily="18" charset="0"/>
                              </a:rPr>
                              <m:t>,</m:t>
                            </m:r>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3</m:t>
                                </m:r>
                              </m:sub>
                              <m:sup>
                                <m:r>
                                  <a:rPr lang="en-GB" i="1">
                                    <a:solidFill>
                                      <a:schemeClr val="tx1"/>
                                    </a:solidFill>
                                    <a:latin typeface="Cambria Math" panose="02040503050406030204" pitchFamily="18" charset="0"/>
                                  </a:rPr>
                                  <m:t>𝑒</m:t>
                                </m:r>
                                <m:r>
                                  <a:rPr lang="en-GB" b="0" i="1" smtClean="0">
                                    <a:solidFill>
                                      <a:schemeClr val="tx1"/>
                                    </a:solidFill>
                                    <a:latin typeface="Cambria Math" panose="02040503050406030204" pitchFamily="18" charset="0"/>
                                  </a:rPr>
                                  <m:t>′</m:t>
                                </m:r>
                                <m:r>
                                  <a:rPr lang="en-GB" i="1">
                                    <a:solidFill>
                                      <a:schemeClr val="tx1"/>
                                    </a:solidFill>
                                    <a:latin typeface="Cambria Math" panose="02040503050406030204" pitchFamily="18" charset="0"/>
                                  </a:rPr>
                                  <m:t>′</m:t>
                                </m:r>
                              </m:sup>
                            </m:sSubSup>
                            <m:r>
                              <a:rPr lang="en-GB" i="1">
                                <a:solidFill>
                                  <a:schemeClr val="tx1"/>
                                </a:solidFill>
                                <a:latin typeface="Cambria Math" panose="02040503050406030204" pitchFamily="18" charset="0"/>
                              </a:rPr>
                              <m:t>, </m:t>
                            </m:r>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3</m:t>
                                </m:r>
                              </m:sub>
                              <m:sup>
                                <m:r>
                                  <a:rPr lang="en-GB" i="1">
                                    <a:solidFill>
                                      <a:schemeClr val="tx1"/>
                                    </a:solidFill>
                                    <a:latin typeface="Cambria Math" panose="02040503050406030204" pitchFamily="18" charset="0"/>
                                  </a:rPr>
                                  <m:t>′′</m:t>
                                </m:r>
                              </m:sup>
                            </m:sSubSup>
                          </m:e>
                        </m:d>
                        <m:r>
                          <a:rPr lang="en-GB" i="1">
                            <a:solidFill>
                              <a:schemeClr val="tx1"/>
                            </a:solidFill>
                            <a:latin typeface="Cambria Math" panose="02040503050406030204" pitchFamily="18" charset="0"/>
                          </a:rPr>
                          <m:t>,</m:t>
                        </m:r>
                        <m:d>
                          <m:dPr>
                            <m:begChr m:val="{"/>
                            <m:endChr m:val="}"/>
                            <m:ctrlPr>
                              <a:rPr lang="en-GB" i="1">
                                <a:solidFill>
                                  <a:schemeClr val="tx1"/>
                                </a:solidFill>
                                <a:latin typeface="Cambria Math" panose="02040503050406030204" pitchFamily="18" charset="0"/>
                                <a:ea typeface="Cambria Math" panose="02040503050406030204" pitchFamily="18" charset="0"/>
                              </a:rPr>
                            </m:ctrlPr>
                          </m:dPr>
                          <m:e>
                            <m:r>
                              <a:rPr lang="en-GB" i="1">
                                <a:solidFill>
                                  <a:schemeClr val="tx1"/>
                                </a:solidFill>
                                <a:latin typeface="Cambria Math" panose="02040503050406030204" pitchFamily="18" charset="0"/>
                                <a:ea typeface="Cambria Math" panose="02040503050406030204" pitchFamily="18" charset="0"/>
                              </a:rPr>
                              <m:t>𝐸𝑝𝑖𝑑</m:t>
                            </m:r>
                            <m:r>
                              <a:rPr lang="en-GB" i="1" smtClean="0">
                                <a:solidFill>
                                  <a:schemeClr val="tx1"/>
                                </a:solidFill>
                                <a:latin typeface="Cambria Math" panose="02040503050406030204" pitchFamily="18" charset="0"/>
                                <a:ea typeface="Cambria Math" panose="02040503050406030204" pitchFamily="18" charset="0"/>
                              </a:rPr>
                              <m:t> </m:t>
                            </m:r>
                          </m:e>
                        </m:d>
                        <m:r>
                          <a:rPr lang="en-GB" i="1">
                            <a:solidFill>
                              <a:schemeClr val="tx1"/>
                            </a:solidFill>
                            <a:latin typeface="Cambria Math" panose="02040503050406030204" pitchFamily="18" charset="0"/>
                            <a:ea typeface="Cambria Math" panose="02040503050406030204" pitchFamily="18" charset="0"/>
                          </a:rPr>
                          <m:t>,∅</m:t>
                        </m:r>
                      </m:e>
                    </m:d>
                  </m:oMath>
                </a14:m>
                <a:r>
                  <a:rPr lang="en-GB" dirty="0">
                    <a:solidFill>
                      <a:schemeClr val="tx1"/>
                    </a:solidFill>
                  </a:rPr>
                  <a:t>, yielding </a:t>
                </a:r>
                <a14:m>
                  <m:oMath xmlns:m="http://schemas.openxmlformats.org/officeDocument/2006/math">
                    <m:d>
                      <m:dPr>
                        <m:begChr m:val="{"/>
                        <m:endChr m:val="}"/>
                        <m:ctrlPr>
                          <a:rPr lang="en-GB" i="1">
                            <a:solidFill>
                              <a:schemeClr val="tx1"/>
                            </a:solidFill>
                            <a:latin typeface="Cambria Math" panose="02040503050406030204" pitchFamily="18" charset="0"/>
                          </a:rPr>
                        </m:ctrlPr>
                      </m:dPr>
                      <m:e>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𝑒</m:t>
                            </m:r>
                            <m:r>
                              <a:rPr lang="en-GB" b="0" i="1" smtClean="0">
                                <a:solidFill>
                                  <a:schemeClr val="tx1"/>
                                </a:solidFill>
                                <a:latin typeface="Cambria Math" panose="02040503050406030204" pitchFamily="18" charset="0"/>
                              </a:rPr>
                              <m:t>′</m:t>
                            </m:r>
                            <m:r>
                              <a:rPr lang="en-GB" i="1">
                                <a:solidFill>
                                  <a:schemeClr val="tx1"/>
                                </a:solidFill>
                                <a:latin typeface="Cambria Math" panose="02040503050406030204" pitchFamily="18" charset="0"/>
                              </a:rPr>
                              <m:t>′</m:t>
                            </m:r>
                          </m:sup>
                        </m:sSubSup>
                        <m:r>
                          <a:rPr lang="en-GB" i="1">
                            <a:solidFill>
                              <a:schemeClr val="tx1"/>
                            </a:solidFill>
                            <a:latin typeface="Cambria Math" panose="02040503050406030204" pitchFamily="18" charset="0"/>
                          </a:rPr>
                          <m:t>, </m:t>
                        </m:r>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2</m:t>
                            </m:r>
                          </m:sub>
                          <m:sup>
                            <m:r>
                              <a:rPr lang="en-GB" b="0" i="1" smtClean="0">
                                <a:solidFill>
                                  <a:schemeClr val="tx1"/>
                                </a:solidFill>
                                <a:latin typeface="Cambria Math" panose="02040503050406030204" pitchFamily="18" charset="0"/>
                              </a:rPr>
                              <m:t>′</m:t>
                            </m:r>
                            <m:r>
                              <a:rPr lang="en-GB" i="1">
                                <a:solidFill>
                                  <a:schemeClr val="tx1"/>
                                </a:solidFill>
                                <a:latin typeface="Cambria Math" panose="02040503050406030204" pitchFamily="18" charset="0"/>
                              </a:rPr>
                              <m:t>′</m:t>
                            </m:r>
                          </m:sup>
                        </m:sSubSup>
                        <m:r>
                          <a:rPr lang="en-GB" i="1">
                            <a:solidFill>
                              <a:schemeClr val="tx1"/>
                            </a:solidFill>
                            <a:latin typeface="Cambria Math" panose="02040503050406030204" pitchFamily="18" charset="0"/>
                          </a:rPr>
                          <m:t>,</m:t>
                        </m:r>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3</m:t>
                            </m:r>
                          </m:sub>
                          <m:sup>
                            <m:r>
                              <a:rPr lang="en-GB" i="1">
                                <a:solidFill>
                                  <a:schemeClr val="tx1"/>
                                </a:solidFill>
                                <a:latin typeface="Cambria Math" panose="02040503050406030204" pitchFamily="18" charset="0"/>
                              </a:rPr>
                              <m:t>𝑒</m:t>
                            </m:r>
                            <m:r>
                              <a:rPr lang="en-GB" b="0" i="1" smtClean="0">
                                <a:solidFill>
                                  <a:schemeClr val="tx1"/>
                                </a:solidFill>
                                <a:latin typeface="Cambria Math" panose="02040503050406030204" pitchFamily="18" charset="0"/>
                              </a:rPr>
                              <m:t>′</m:t>
                            </m:r>
                            <m:r>
                              <a:rPr lang="en-GB" i="1">
                                <a:solidFill>
                                  <a:schemeClr val="tx1"/>
                                </a:solidFill>
                                <a:latin typeface="Cambria Math" panose="02040503050406030204" pitchFamily="18" charset="0"/>
                              </a:rPr>
                              <m:t>′</m:t>
                            </m:r>
                          </m:sup>
                        </m:sSubSup>
                        <m:r>
                          <a:rPr lang="en-GB" i="1">
                            <a:solidFill>
                              <a:schemeClr val="tx1"/>
                            </a:solidFill>
                            <a:latin typeface="Cambria Math" panose="02040503050406030204" pitchFamily="18" charset="0"/>
                          </a:rPr>
                          <m:t>, </m:t>
                        </m:r>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𝑔</m:t>
                            </m:r>
                          </m:e>
                          <m:sub>
                            <m:r>
                              <a:rPr lang="en-GB" i="1">
                                <a:solidFill>
                                  <a:schemeClr val="tx1"/>
                                </a:solidFill>
                                <a:latin typeface="Cambria Math" panose="02040503050406030204" pitchFamily="18" charset="0"/>
                              </a:rPr>
                              <m:t>3</m:t>
                            </m:r>
                          </m:sub>
                          <m:sup>
                            <m:r>
                              <a:rPr lang="en-GB" b="0" i="1" smtClean="0">
                                <a:solidFill>
                                  <a:schemeClr val="tx1"/>
                                </a:solidFill>
                                <a:latin typeface="Cambria Math" panose="02040503050406030204" pitchFamily="18" charset="0"/>
                              </a:rPr>
                              <m:t>′</m:t>
                            </m:r>
                            <m:r>
                              <a:rPr lang="en-GB" i="1">
                                <a:solidFill>
                                  <a:schemeClr val="tx1"/>
                                </a:solidFill>
                                <a:latin typeface="Cambria Math" panose="02040503050406030204" pitchFamily="18" charset="0"/>
                              </a:rPr>
                              <m:t>′′</m:t>
                            </m:r>
                          </m:sup>
                        </m:sSubSup>
                      </m:e>
                    </m:d>
                  </m:oMath>
                </a14:m>
                <a:endParaRPr lang="en-GB" dirty="0">
                  <a:solidFill>
                    <a:schemeClr val="tx1"/>
                  </a:solidFill>
                </a:endParaRPr>
              </a:p>
              <a:p>
                <a:pPr lvl="1"/>
                <a:endParaRPr lang="en-GB" dirty="0"/>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p:grpSp>
        <p:nvGrpSpPr>
          <p:cNvPr id="26" name="Group 25">
            <a:extLst>
              <a:ext uri="{FF2B5EF4-FFF2-40B4-BE49-F238E27FC236}">
                <a16:creationId xmlns:a16="http://schemas.microsoft.com/office/drawing/2014/main" id="{3C6B28A3-5262-A742-AFDE-735A874FB9EF}"/>
              </a:ext>
            </a:extLst>
          </p:cNvPr>
          <p:cNvGrpSpPr/>
          <p:nvPr/>
        </p:nvGrpSpPr>
        <p:grpSpPr>
          <a:xfrm>
            <a:off x="5543362" y="4919668"/>
            <a:ext cx="6288313" cy="952521"/>
            <a:chOff x="5589344" y="1663629"/>
            <a:chExt cx="6288313" cy="952521"/>
          </a:xfrm>
        </p:grpSpPr>
        <p:cxnSp>
          <p:nvCxnSpPr>
            <p:cNvPr id="27" name="Straight Connector 26">
              <a:extLst>
                <a:ext uri="{FF2B5EF4-FFF2-40B4-BE49-F238E27FC236}">
                  <a16:creationId xmlns:a16="http://schemas.microsoft.com/office/drawing/2014/main" id="{B65203A6-4999-9B43-899B-3F41E2607AFC}"/>
                </a:ext>
              </a:extLst>
            </p:cNvPr>
            <p:cNvCxnSpPr>
              <a:cxnSpLocks/>
              <a:stCxn id="38" idx="3"/>
              <a:endCxn id="42"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9D793E-2E89-674F-9076-9A25B0E8BA48}"/>
                </a:ext>
              </a:extLst>
            </p:cNvPr>
            <p:cNvCxnSpPr>
              <a:cxnSpLocks/>
              <a:stCxn id="42" idx="3"/>
              <a:endCxn id="40"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F3BC9A3-F662-134C-A5AB-EE02A56F422E}"/>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A3D3802-C938-BD4C-938E-64E9CF48EBB1}"/>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41" name="TextBox 40">
                    <a:extLst>
                      <a:ext uri="{FF2B5EF4-FFF2-40B4-BE49-F238E27FC236}">
                        <a16:creationId xmlns:a16="http://schemas.microsoft.com/office/drawing/2014/main" id="{8A3D3802-C938-BD4C-938E-64E9CF48EBB1}"/>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3"/>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70A0116-C911-434E-9AF9-9150B907F98B}"/>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0" name="Group 29">
              <a:extLst>
                <a:ext uri="{FF2B5EF4-FFF2-40B4-BE49-F238E27FC236}">
                  <a16:creationId xmlns:a16="http://schemas.microsoft.com/office/drawing/2014/main" id="{DC1F81C0-AB68-DF43-9B9F-FE587FB3E6A4}"/>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9C900AC-7960-F842-B991-C3B38308FF80}"/>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39" name="TextBox 38">
                    <a:extLst>
                      <a:ext uri="{FF2B5EF4-FFF2-40B4-BE49-F238E27FC236}">
                        <a16:creationId xmlns:a16="http://schemas.microsoft.com/office/drawing/2014/main" id="{C9C900AC-7960-F842-B991-C3B38308FF80}"/>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ACA073D-FB0E-9940-840C-38D93593B671}"/>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5CFBDCF3-0DDD-284D-8290-3BF14496E8D3}"/>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56350F7-37AD-994D-9B72-41B68B4B960E}"/>
                      </a:ext>
                    </a:extLst>
                  </p:cNvPr>
                  <p:cNvSpPr txBox="1"/>
                  <p:nvPr/>
                </p:nvSpPr>
                <p:spPr>
                  <a:xfrm>
                    <a:off x="614410"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r>
                            <a:rPr lang="de-DE" sz="1400" b="0" i="1" smtClean="0">
                              <a:solidFill>
                                <a:schemeClr val="accent6"/>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37" name="TextBox 36">
                    <a:extLst>
                      <a:ext uri="{FF2B5EF4-FFF2-40B4-BE49-F238E27FC236}">
                        <a16:creationId xmlns:a16="http://schemas.microsoft.com/office/drawing/2014/main" id="{856350F7-37AD-994D-9B72-41B68B4B960E}"/>
                      </a:ext>
                    </a:extLst>
                  </p:cNvPr>
                  <p:cNvSpPr txBox="1">
                    <a:spLocks noRot="1" noChangeAspect="1" noMove="1" noResize="1" noEditPoints="1" noAdjustHandles="1" noChangeArrowheads="1" noChangeShapeType="1" noTextEdit="1"/>
                  </p:cNvSpPr>
                  <p:nvPr/>
                </p:nvSpPr>
                <p:spPr>
                  <a:xfrm>
                    <a:off x="614410"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A555F22-57A1-6547-86C6-4A975415C8F7}"/>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BFF57C4-7625-114A-BA72-4CB225DF2FDB}"/>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54B74FA-0D43-5C42-A545-1983B7C76934}"/>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FEA7620-F4E4-1740-AD58-55724C44045D}"/>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F269D8A-A320-FA46-8867-7F88FBE0719B}"/>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1472D9B-16CA-7D42-9990-90451714A791}"/>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1E8B147B-A495-5645-BC71-A2AEDA8E0C9E}"/>
                  </a:ext>
                </a:extLst>
              </p:cNvPr>
              <p:cNvSpPr/>
              <p:nvPr/>
            </p:nvSpPr>
            <p:spPr>
              <a:xfrm>
                <a:off x="7931277" y="5659400"/>
                <a:ext cx="1463991" cy="261610"/>
              </a:xfrm>
              <a:prstGeom prst="rect">
                <a:avLst/>
              </a:prstGeom>
              <a:solidFill>
                <a:schemeClr val="bg1"/>
              </a:solidFill>
            </p:spPr>
            <p:txBody>
              <a:bodyPr wrap="none" tIns="0">
                <a:spAutoFit/>
              </a:bodyPr>
              <a:lstStyle/>
              <a:p>
                <a:pPr/>
                <a14:m>
                  <m:oMathPara xmlns:m="http://schemas.openxmlformats.org/officeDocument/2006/math">
                    <m:oMathParaPr>
                      <m:jc m:val="centerGroup"/>
                    </m:oMathParaPr>
                    <m:oMath xmlns:m="http://schemas.openxmlformats.org/officeDocument/2006/math">
                      <m:sSubSup>
                        <m:sSubSupPr>
                          <m:ctrlPr>
                            <a:rPr lang="de-DE" sz="1400" i="1" dirty="0" smtClean="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𝑒</m:t>
                          </m:r>
                          <m:r>
                            <a:rPr lang="de-DE" sz="1400" i="1" dirty="0">
                              <a:solidFill>
                                <a:schemeClr val="tx1">
                                  <a:lumMod val="60000"/>
                                  <a:lumOff val="40000"/>
                                </a:schemeClr>
                              </a:solidFill>
                              <a:latin typeface="Cambria Math" panose="02040503050406030204" pitchFamily="18" charset="0"/>
                            </a:rPr>
                            <m:t>′</m:t>
                          </m:r>
                        </m:sup>
                      </m:sSubSup>
                      <m:r>
                        <a:rPr lang="de-DE" sz="1400" i="1" dirty="0">
                          <a:solidFill>
                            <a:schemeClr val="tx1">
                              <a:lumMod val="60000"/>
                              <a:lumOff val="40000"/>
                            </a:schemeClr>
                          </a:solidFill>
                          <a:latin typeface="Cambria Math" panose="02040503050406030204" pitchFamily="18" charset="0"/>
                        </a:rPr>
                        <m:t>, </m:t>
                      </m:r>
                      <m:sSubSup>
                        <m:sSubSupPr>
                          <m:ctrlPr>
                            <a:rPr lang="de-DE" sz="1400" i="1" dirty="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m:t>
                          </m:r>
                        </m:sup>
                      </m:sSubSup>
                      <m:r>
                        <a:rPr lang="de-DE" sz="1400" b="0" i="1" dirty="0" smtClean="0">
                          <a:solidFill>
                            <a:schemeClr val="tx1">
                              <a:lumMod val="60000"/>
                              <a:lumOff val="40000"/>
                            </a:schemeClr>
                          </a:solidFill>
                          <a:latin typeface="Cambria Math" panose="02040503050406030204" pitchFamily="18" charset="0"/>
                        </a:rPr>
                        <m:t>,</m:t>
                      </m:r>
                      <m:sSub>
                        <m:sSubPr>
                          <m:ctrlPr>
                            <a:rPr lang="en-GB" sz="1400" i="1">
                              <a:solidFill>
                                <a:schemeClr val="accent6"/>
                              </a:solidFill>
                              <a:latin typeface="Cambria Math" panose="02040503050406030204" pitchFamily="18" charset="0"/>
                              <a:ea typeface="Cambria Math" panose="02040503050406030204" pitchFamily="18" charset="0"/>
                            </a:rPr>
                          </m:ctrlPr>
                        </m:sSubPr>
                        <m:e>
                          <m:r>
                            <a:rPr lang="en-GB" sz="1400" i="1">
                              <a:solidFill>
                                <a:schemeClr val="accent6"/>
                              </a:solidFill>
                              <a:latin typeface="Cambria Math" panose="02040503050406030204" pitchFamily="18" charset="0"/>
                              <a:ea typeface="Cambria Math" panose="02040503050406030204" pitchFamily="18" charset="0"/>
                            </a:rPr>
                            <m:t>𝑚</m:t>
                          </m:r>
                        </m:e>
                        <m:sub>
                          <m:r>
                            <a:rPr lang="en-GB" sz="1400" i="1">
                              <a:solidFill>
                                <a:schemeClr val="accent6"/>
                              </a:solidFill>
                              <a:latin typeface="Cambria Math" panose="02040503050406030204" pitchFamily="18" charset="0"/>
                              <a:ea typeface="Cambria Math" panose="02040503050406030204" pitchFamily="18" charset="0"/>
                            </a:rPr>
                            <m:t>12</m:t>
                          </m:r>
                        </m:sub>
                      </m:sSub>
                      <m:r>
                        <a:rPr lang="de-DE" sz="1400" b="0" i="1" dirty="0" smtClean="0">
                          <a:solidFill>
                            <a:schemeClr val="tx1">
                              <a:lumMod val="60000"/>
                              <a:lumOff val="40000"/>
                            </a:schemeClr>
                          </a:solidFill>
                          <a:latin typeface="Cambria Math" panose="02040503050406030204" pitchFamily="18" charset="0"/>
                        </a:rPr>
                        <m:t>,</m:t>
                      </m:r>
                      <m:sSub>
                        <m:sSubPr>
                          <m:ctrlPr>
                            <a:rPr lang="en-GB" sz="1400" i="1">
                              <a:solidFill>
                                <a:srgbClr val="7030A0"/>
                              </a:solidFill>
                              <a:latin typeface="Cambria Math" panose="02040503050406030204" pitchFamily="18" charset="0"/>
                            </a:rPr>
                          </m:ctrlPr>
                        </m:sSubPr>
                        <m:e>
                          <m:r>
                            <a:rPr lang="en-GB" sz="1400" i="1">
                              <a:solidFill>
                                <a:srgbClr val="7030A0"/>
                              </a:solidFill>
                              <a:latin typeface="Cambria Math" panose="02040503050406030204" pitchFamily="18" charset="0"/>
                            </a:rPr>
                            <m:t>𝑚</m:t>
                          </m:r>
                        </m:e>
                        <m:sub>
                          <m:r>
                            <a:rPr lang="en-GB"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43" name="Rectangle 42">
                <a:extLst>
                  <a:ext uri="{FF2B5EF4-FFF2-40B4-BE49-F238E27FC236}">
                    <a16:creationId xmlns:a16="http://schemas.microsoft.com/office/drawing/2014/main" id="{1E8B147B-A495-5645-BC71-A2AEDA8E0C9E}"/>
                  </a:ext>
                </a:extLst>
              </p:cNvPr>
              <p:cNvSpPr>
                <a:spLocks noRot="1" noChangeAspect="1" noMove="1" noResize="1" noEditPoints="1" noAdjustHandles="1" noChangeArrowheads="1" noChangeShapeType="1" noTextEdit="1"/>
              </p:cNvSpPr>
              <p:nvPr/>
            </p:nvSpPr>
            <p:spPr>
              <a:xfrm>
                <a:off x="7931277" y="5659400"/>
                <a:ext cx="1463991" cy="261610"/>
              </a:xfrm>
              <a:prstGeom prst="rect">
                <a:avLst/>
              </a:prstGeom>
              <a:blipFill>
                <a:blip r:embed="rId15"/>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18D8F5A0-83B9-AE46-903D-B0DDD4128ED9}"/>
                  </a:ext>
                </a:extLst>
              </p:cNvPr>
              <p:cNvSpPr/>
              <p:nvPr/>
            </p:nvSpPr>
            <p:spPr>
              <a:xfrm>
                <a:off x="10473642" y="5648661"/>
                <a:ext cx="1102161" cy="261610"/>
              </a:xfrm>
              <a:prstGeom prst="rect">
                <a:avLst/>
              </a:prstGeom>
              <a:solidFill>
                <a:schemeClr val="bg1"/>
              </a:solidFill>
            </p:spPr>
            <p:txBody>
              <a:bodyPr wrap="none" tIns="0">
                <a:spAutoFit/>
              </a:bodyPr>
              <a:lstStyle/>
              <a:p>
                <a:pPr/>
                <a14:m>
                  <m:oMathPara xmlns:m="http://schemas.openxmlformats.org/officeDocument/2006/math">
                    <m:oMathParaPr>
                      <m:jc m:val="center"/>
                    </m:oMathParaPr>
                    <m:oMath xmlns:m="http://schemas.openxmlformats.org/officeDocument/2006/math">
                      <m:sSubSup>
                        <m:sSubSupPr>
                          <m:ctrlPr>
                            <a:rPr lang="de-DE" sz="1400" i="1" dirty="0" smtClean="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𝑒</m:t>
                          </m:r>
                          <m:r>
                            <a:rPr lang="de-DE" sz="1400" i="1" dirty="0">
                              <a:solidFill>
                                <a:srgbClr val="7030A0"/>
                              </a:solidFill>
                              <a:latin typeface="Cambria Math" panose="02040503050406030204" pitchFamily="18" charset="0"/>
                            </a:rPr>
                            <m:t>′</m:t>
                          </m:r>
                        </m:sup>
                      </m:sSubSup>
                      <m:r>
                        <a:rPr lang="de-DE" sz="1400" i="1" dirty="0">
                          <a:solidFill>
                            <a:srgbClr val="7030A0"/>
                          </a:solidFill>
                          <a:latin typeface="Cambria Math" panose="02040503050406030204" pitchFamily="18" charset="0"/>
                        </a:rPr>
                        <m:t>, </m:t>
                      </m:r>
                      <m:sSubSup>
                        <m:sSubSupPr>
                          <m:ctrlPr>
                            <a:rPr lang="de-DE" sz="1400" i="1" dirty="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m:t>
                          </m:r>
                        </m:sup>
                      </m:sSubSup>
                      <m:r>
                        <a:rPr lang="de-DE" sz="1400" b="0" i="1" dirty="0" smtClean="0">
                          <a:solidFill>
                            <a:srgbClr val="7030A0"/>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m:t>
                          </m:r>
                          <m:r>
                            <a:rPr lang="de-DE" sz="1400" b="0" i="1" smtClean="0">
                              <a:solidFill>
                                <a:schemeClr val="tx1">
                                  <a:lumMod val="60000"/>
                                  <a:lumOff val="40000"/>
                                </a:schemeClr>
                              </a:solidFill>
                              <a:latin typeface="Cambria Math" panose="02040503050406030204" pitchFamily="18" charset="0"/>
                            </a:rPr>
                            <m:t>3</m:t>
                          </m:r>
                        </m:sub>
                      </m:sSub>
                    </m:oMath>
                  </m:oMathPara>
                </a14:m>
                <a:endParaRPr lang="en-GB" sz="1400" dirty="0">
                  <a:solidFill>
                    <a:srgbClr val="7030A0"/>
                  </a:solidFill>
                </a:endParaRPr>
              </a:p>
            </p:txBody>
          </p:sp>
        </mc:Choice>
        <mc:Fallback xmlns="">
          <p:sp>
            <p:nvSpPr>
              <p:cNvPr id="44" name="Rectangle 43">
                <a:extLst>
                  <a:ext uri="{FF2B5EF4-FFF2-40B4-BE49-F238E27FC236}">
                    <a16:creationId xmlns:a16="http://schemas.microsoft.com/office/drawing/2014/main" id="{18D8F5A0-83B9-AE46-903D-B0DDD4128ED9}"/>
                  </a:ext>
                </a:extLst>
              </p:cNvPr>
              <p:cNvSpPr>
                <a:spLocks noRot="1" noChangeAspect="1" noMove="1" noResize="1" noEditPoints="1" noAdjustHandles="1" noChangeArrowheads="1" noChangeShapeType="1" noTextEdit="1"/>
              </p:cNvSpPr>
              <p:nvPr/>
            </p:nvSpPr>
            <p:spPr>
              <a:xfrm>
                <a:off x="10473642" y="5648661"/>
                <a:ext cx="1102161" cy="261610"/>
              </a:xfrm>
              <a:prstGeom prst="rect">
                <a:avLst/>
              </a:prstGeom>
              <a:blipFill>
                <a:blip r:embed="rId16"/>
                <a:stretch>
                  <a:fillRect b="-9091"/>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C118D126-198B-3525-EE17-A1647C4103EC}"/>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A1B518BC-6B6B-D165-F1C3-75CC61928F3F}"/>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36A62323-4D28-4BF6-7562-62EB7F5846F2}"/>
              </a:ext>
            </a:extLst>
          </p:cNvPr>
          <p:cNvSpPr>
            <a:spLocks noGrp="1"/>
          </p:cNvSpPr>
          <p:nvPr>
            <p:ph type="sldNum" sz="quarter" idx="11"/>
          </p:nvPr>
        </p:nvSpPr>
        <p:spPr/>
        <p:txBody>
          <a:bodyPr/>
          <a:lstStyle/>
          <a:p>
            <a:fld id="{EB1502E6-D9AE-3544-B6D5-378AAA0B915F}" type="slidenum">
              <a:rPr lang="de-DE" altLang="de-DE" smtClean="0"/>
              <a:pPr/>
              <a:t>61</a:t>
            </a:fld>
            <a:endParaRPr lang="de-DE" altLang="de-DE" dirty="0"/>
          </a:p>
        </p:txBody>
      </p:sp>
    </p:spTree>
    <p:extLst>
      <p:ext uri="{BB962C8B-B14F-4D97-AF65-F5344CB8AC3E}">
        <p14:creationId xmlns:p14="http://schemas.microsoft.com/office/powerpoint/2010/main" val="3241482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EF6E-FC4A-F543-A883-D1091F24A980}"/>
              </a:ext>
            </a:extLst>
          </p:cNvPr>
          <p:cNvSpPr>
            <a:spLocks noGrp="1"/>
          </p:cNvSpPr>
          <p:nvPr>
            <p:ph type="title"/>
          </p:nvPr>
        </p:nvSpPr>
        <p:spPr/>
        <p:txBody>
          <a:bodyPr/>
          <a:lstStyle/>
          <a:p>
            <a:r>
              <a:rPr lang="en-GB" dirty="0"/>
              <a:t>Evidence and Queries in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779DA-937F-A948-AD1E-F89EAC456676}"/>
                  </a:ext>
                </a:extLst>
              </p:cNvPr>
              <p:cNvSpPr>
                <a:spLocks noGrp="1"/>
              </p:cNvSpPr>
              <p:nvPr>
                <p:ph type="body" sz="quarter" idx="13"/>
              </p:nvPr>
            </p:nvSpPr>
            <p:spPr>
              <a:xfrm>
                <a:off x="623392" y="1332843"/>
                <a:ext cx="11087099" cy="3655581"/>
              </a:xfrm>
            </p:spPr>
            <p:txBody>
              <a:bodyPr>
                <a:normAutofit lnSpcReduction="10000"/>
              </a:bodyPr>
              <a:lstStyle/>
              <a:p>
                <a:r>
                  <a:rPr lang="en-GB" dirty="0"/>
                  <a:t>After evidence handling</a:t>
                </a:r>
              </a:p>
              <a:p>
                <a:pPr lvl="1"/>
                <a:r>
                  <a:rPr lang="en-GB" dirty="0"/>
                  <a:t>All queries are answered in an FO jtree with handled evidence </a:t>
                </a:r>
                <a14:m>
                  <m:oMath xmlns:m="http://schemas.openxmlformats.org/officeDocument/2006/math">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b="0" i="1" smtClean="0">
                                    <a:latin typeface="Cambria Math" panose="02040503050406030204" pitchFamily="18" charset="0"/>
                                  </a:rPr>
                                </m:ctrlPr>
                              </m:sSubPr>
                              <m:e>
                                <m:r>
                                  <a:rPr lang="de-DE" i="1" smtClean="0">
                                    <a:latin typeface="Cambria Math" panose="02040503050406030204" pitchFamily="18" charset="0"/>
                                  </a:rPr>
                                  <m:t>𝑔</m:t>
                                </m:r>
                              </m:e>
                              <m:sub>
                                <m:r>
                                  <a:rPr lang="de-DE" b="0" i="1" smtClean="0">
                                    <a:latin typeface="Cambria Math" panose="02040503050406030204" pitchFamily="18" charset="0"/>
                                  </a:rPr>
                                  <m:t>𝑒</m:t>
                                </m:r>
                              </m:sub>
                            </m:sSub>
                          </m:e>
                        </m:d>
                      </m:e>
                      <m:sub>
                        <m:r>
                          <a:rPr lang="de-DE" i="1">
                            <a:latin typeface="Cambria Math" panose="02040503050406030204" pitchFamily="18" charset="0"/>
                          </a:rPr>
                          <m:t>𝑒</m:t>
                        </m:r>
                        <m:r>
                          <a:rPr lang="de-DE" i="1">
                            <a:latin typeface="Cambria Math" panose="02040503050406030204" pitchFamily="18" charset="0"/>
                          </a:rPr>
                          <m:t>=1</m:t>
                        </m:r>
                      </m:sub>
                      <m:sup>
                        <m:r>
                          <a:rPr lang="de-DE" i="1">
                            <a:latin typeface="Cambria Math" panose="02040503050406030204" pitchFamily="18" charset="0"/>
                          </a:rPr>
                          <m:t>𝑚</m:t>
                        </m:r>
                      </m:sup>
                    </m:sSubSup>
                  </m:oMath>
                </a14:m>
                <a:r>
                  <a:rPr lang="en-GB" dirty="0"/>
                  <a:t> yield results conditional on </a:t>
                </a:r>
                <a14:m>
                  <m:oMath xmlns:m="http://schemas.openxmlformats.org/officeDocument/2006/math">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𝑒</m:t>
                                </m:r>
                              </m:sub>
                            </m:sSub>
                          </m:e>
                        </m:d>
                      </m:e>
                      <m:sub>
                        <m:r>
                          <a:rPr lang="de-DE" i="1">
                            <a:latin typeface="Cambria Math" panose="02040503050406030204" pitchFamily="18" charset="0"/>
                          </a:rPr>
                          <m:t>𝑒</m:t>
                        </m:r>
                        <m:r>
                          <a:rPr lang="de-DE" i="1">
                            <a:latin typeface="Cambria Math" panose="02040503050406030204" pitchFamily="18" charset="0"/>
                          </a:rPr>
                          <m:t>=1</m:t>
                        </m:r>
                      </m:sub>
                      <m:sup>
                        <m:r>
                          <a:rPr lang="de-DE" i="1">
                            <a:latin typeface="Cambria Math" panose="02040503050406030204" pitchFamily="18" charset="0"/>
                          </a:rPr>
                          <m:t>𝑚</m:t>
                        </m:r>
                      </m:sup>
                    </m:sSubSup>
                  </m:oMath>
                </a14:m>
                <a:endParaRPr lang="en-GB" dirty="0"/>
              </a:p>
              <a:p>
                <a:pPr lvl="1"/>
                <a:r>
                  <a:rPr lang="en-GB" dirty="0"/>
                  <a:t>So, given evidence </a:t>
                </a:r>
                <a14:m>
                  <m:oMath xmlns:m="http://schemas.openxmlformats.org/officeDocument/2006/math">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𝑒</m:t>
                                </m:r>
                              </m:sub>
                            </m:sSub>
                          </m:e>
                        </m:d>
                      </m:e>
                      <m:sub>
                        <m:r>
                          <a:rPr lang="de-DE" i="1">
                            <a:latin typeface="Cambria Math" panose="02040503050406030204" pitchFamily="18" charset="0"/>
                          </a:rPr>
                          <m:t>𝑒</m:t>
                        </m:r>
                        <m:r>
                          <a:rPr lang="de-DE" i="1">
                            <a:latin typeface="Cambria Math" panose="02040503050406030204" pitchFamily="18" charset="0"/>
                          </a:rPr>
                          <m:t>=1</m:t>
                        </m:r>
                      </m:sub>
                      <m:sup>
                        <m:r>
                          <a:rPr lang="de-DE" i="1">
                            <a:latin typeface="Cambria Math" panose="02040503050406030204" pitchFamily="18" charset="0"/>
                          </a:rPr>
                          <m:t>𝑚</m:t>
                        </m:r>
                      </m:sup>
                    </m:sSubSup>
                  </m:oMath>
                </a14:m>
                <a:r>
                  <a:rPr lang="en-GB" dirty="0"/>
                  <a:t> and query terms </a:t>
                </a:r>
                <a14:m>
                  <m:oMath xmlns:m="http://schemas.openxmlformats.org/officeDocument/2006/math">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b="0" i="1" smtClean="0">
                                    <a:latin typeface="Cambria Math" panose="02040503050406030204" pitchFamily="18" charset="0"/>
                                  </a:rPr>
                                </m:ctrlPr>
                              </m:sSubPr>
                              <m:e>
                                <m:r>
                                  <a:rPr lang="de-DE" b="1" i="1" smtClean="0">
                                    <a:latin typeface="Cambria Math" panose="02040503050406030204" pitchFamily="18" charset="0"/>
                                  </a:rPr>
                                  <m:t>𝑸</m:t>
                                </m:r>
                              </m:e>
                              <m:sub>
                                <m:r>
                                  <a:rPr lang="de-DE" b="0" i="1" smtClean="0">
                                    <a:latin typeface="Cambria Math" panose="02040503050406030204" pitchFamily="18" charset="0"/>
                                  </a:rPr>
                                  <m:t>𝑖</m:t>
                                </m:r>
                              </m:sub>
                            </m:sSub>
                          </m:e>
                        </m:d>
                      </m:e>
                      <m:sub>
                        <m:r>
                          <a:rPr lang="de-DE" b="0" i="1" smtClean="0">
                            <a:latin typeface="Cambria Math" panose="02040503050406030204" pitchFamily="18" charset="0"/>
                          </a:rPr>
                          <m:t>𝑖</m:t>
                        </m:r>
                        <m:r>
                          <a:rPr lang="de-DE" i="1">
                            <a:latin typeface="Cambria Math" panose="02040503050406030204" pitchFamily="18" charset="0"/>
                          </a:rPr>
                          <m:t>=1</m:t>
                        </m:r>
                      </m:sub>
                      <m:sup>
                        <m:r>
                          <a:rPr lang="de-DE" b="0" i="1" smtClean="0">
                            <a:latin typeface="Cambria Math" panose="02040503050406030204" pitchFamily="18" charset="0"/>
                          </a:rPr>
                          <m:t>𝑛</m:t>
                        </m:r>
                      </m:sup>
                    </m:sSubSup>
                  </m:oMath>
                </a14:m>
                <a:r>
                  <a:rPr lang="en-GB" dirty="0"/>
                  <a:t> for a model </a:t>
                </a:r>
                <a14:m>
                  <m:oMath xmlns:m="http://schemas.openxmlformats.org/officeDocument/2006/math">
                    <m:r>
                      <a:rPr lang="en-GB" i="1" dirty="0" smtClean="0">
                        <a:latin typeface="Cambria Math" panose="02040503050406030204" pitchFamily="18" charset="0"/>
                      </a:rPr>
                      <m:t>𝐺</m:t>
                    </m:r>
                  </m:oMath>
                </a14:m>
                <a:endParaRPr lang="en-GB" dirty="0"/>
              </a:p>
              <a:p>
                <a:pPr lvl="2"/>
                <a:r>
                  <a:rPr lang="en-GB" dirty="0"/>
                  <a:t>The posed queries are </a:t>
                </a:r>
                <a14:m>
                  <m:oMath xmlns:m="http://schemas.openxmlformats.org/officeDocument/2006/math">
                    <m:r>
                      <a:rPr lang="en-GB" i="1" dirty="0" smtClean="0">
                        <a:latin typeface="Cambria Math" panose="02040503050406030204" pitchFamily="18" charset="0"/>
                      </a:rPr>
                      <m:t>𝑃</m:t>
                    </m:r>
                    <m:d>
                      <m:dPr>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1" i="1" dirty="0" smtClean="0">
                                <a:latin typeface="Cambria Math" panose="02040503050406030204" pitchFamily="18" charset="0"/>
                              </a:rPr>
                              <m:t>𝑸</m:t>
                            </m:r>
                          </m:e>
                          <m:sub>
                            <m:r>
                              <a:rPr lang="de-DE" b="0" i="1" dirty="0" smtClean="0">
                                <a:latin typeface="Cambria Math" panose="02040503050406030204" pitchFamily="18" charset="0"/>
                              </a:rPr>
                              <m:t>𝑖</m:t>
                            </m:r>
                          </m:sub>
                        </m:sSub>
                        <m:r>
                          <a:rPr lang="de-DE" b="0" i="1" dirty="0" smtClean="0">
                            <a:latin typeface="Cambria Math" panose="02040503050406030204" pitchFamily="18" charset="0"/>
                          </a:rPr>
                          <m:t> |</m:t>
                        </m:r>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𝑔</m:t>
                                    </m:r>
                                  </m:e>
                                  <m:sub>
                                    <m:r>
                                      <a:rPr lang="de-DE" i="1">
                                        <a:latin typeface="Cambria Math" panose="02040503050406030204" pitchFamily="18" charset="0"/>
                                      </a:rPr>
                                      <m:t>𝑒</m:t>
                                    </m:r>
                                  </m:sub>
                                </m:sSub>
                              </m:e>
                            </m:d>
                          </m:e>
                          <m:sub>
                            <m:r>
                              <a:rPr lang="de-DE" i="1">
                                <a:latin typeface="Cambria Math" panose="02040503050406030204" pitchFamily="18" charset="0"/>
                              </a:rPr>
                              <m:t>𝑒</m:t>
                            </m:r>
                            <m:r>
                              <a:rPr lang="de-DE" i="1">
                                <a:latin typeface="Cambria Math" panose="02040503050406030204" pitchFamily="18" charset="0"/>
                              </a:rPr>
                              <m:t>=1</m:t>
                            </m:r>
                          </m:sub>
                          <m:sup>
                            <m:r>
                              <a:rPr lang="de-DE" i="1">
                                <a:latin typeface="Cambria Math" panose="02040503050406030204" pitchFamily="18" charset="0"/>
                              </a:rPr>
                              <m:t>𝑚</m:t>
                            </m:r>
                          </m:sup>
                        </m:sSubSup>
                      </m:e>
                    </m:d>
                    <m:r>
                      <a:rPr lang="de-DE" b="0" i="1" dirty="0" smtClean="0">
                        <a:latin typeface="Cambria Math" panose="02040503050406030204" pitchFamily="18" charset="0"/>
                      </a:rPr>
                      <m:t>, 1</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𝑖</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𝑛</m:t>
                    </m:r>
                  </m:oMath>
                </a14:m>
                <a:r>
                  <a:rPr lang="en-GB" dirty="0"/>
                  <a:t>, w.r.t.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𝑃</m:t>
                        </m:r>
                      </m:e>
                      <m:sub>
                        <m:r>
                          <a:rPr lang="de-DE" b="0" i="1" dirty="0" smtClean="0">
                            <a:latin typeface="Cambria Math" panose="02040503050406030204" pitchFamily="18" charset="0"/>
                          </a:rPr>
                          <m:t>𝐺</m:t>
                        </m:r>
                      </m:sub>
                    </m:sSub>
                  </m:oMath>
                </a14:m>
                <a:endParaRPr lang="en-GB" dirty="0"/>
              </a:p>
              <a:p>
                <a:r>
                  <a:rPr lang="en-GB" dirty="0"/>
                  <a:t>FO jtree constructed without specific evidence</a:t>
                </a:r>
              </a:p>
              <a:p>
                <a:pPr lvl="1"/>
                <a:r>
                  <a:rPr lang="en-GB" dirty="0"/>
                  <a:t>Reuse for different evidence sets</a:t>
                </a:r>
              </a:p>
              <a:p>
                <a:pPr lvl="2"/>
                <a:r>
                  <a:rPr lang="en-GB" dirty="0"/>
                  <a:t>As long as model stays the same</a:t>
                </a:r>
              </a:p>
              <a:p>
                <a:pPr lvl="1"/>
                <a:r>
                  <a:rPr lang="en-GB" dirty="0"/>
                  <a:t>Reset the local models before entering new evidence</a:t>
                </a:r>
              </a:p>
            </p:txBody>
          </p:sp>
        </mc:Choice>
        <mc:Fallback xmlns="">
          <p:sp>
            <p:nvSpPr>
              <p:cNvPr id="3" name="Content Placeholder 2">
                <a:extLst>
                  <a:ext uri="{FF2B5EF4-FFF2-40B4-BE49-F238E27FC236}">
                    <a16:creationId xmlns:a16="http://schemas.microsoft.com/office/drawing/2014/main" id="{A8C779DA-937F-A948-AD1E-F89EAC456676}"/>
                  </a:ext>
                </a:extLst>
              </p:cNvPr>
              <p:cNvSpPr>
                <a:spLocks noGrp="1" noRot="1" noChangeAspect="1" noMove="1" noResize="1" noEditPoints="1" noAdjustHandles="1" noChangeArrowheads="1" noChangeShapeType="1" noTextEdit="1"/>
              </p:cNvSpPr>
              <p:nvPr>
                <p:ph type="body" sz="quarter" idx="13"/>
              </p:nvPr>
            </p:nvSpPr>
            <p:spPr>
              <a:xfrm>
                <a:off x="623392" y="1332843"/>
                <a:ext cx="11087099" cy="3655581"/>
              </a:xfrm>
              <a:blipFill>
                <a:blip r:embed="rId2"/>
                <a:stretch>
                  <a:fillRect l="-1829" t="-3819" b="-2083"/>
                </a:stretch>
              </a:blipFill>
            </p:spPr>
            <p:txBody>
              <a:bodyPr/>
              <a:lstStyle/>
              <a:p>
                <a:r>
                  <a:rPr lang="en-DE">
                    <a:noFill/>
                  </a:rPr>
                  <a:t> </a:t>
                </a:r>
              </a:p>
            </p:txBody>
          </p:sp>
        </mc:Fallback>
      </mc:AlternateContent>
      <p:grpSp>
        <p:nvGrpSpPr>
          <p:cNvPr id="45" name="Group 44">
            <a:extLst>
              <a:ext uri="{FF2B5EF4-FFF2-40B4-BE49-F238E27FC236}">
                <a16:creationId xmlns:a16="http://schemas.microsoft.com/office/drawing/2014/main" id="{3901F02E-3D2F-944B-90C1-B56F7CAC5FF6}"/>
              </a:ext>
            </a:extLst>
          </p:cNvPr>
          <p:cNvGrpSpPr/>
          <p:nvPr/>
        </p:nvGrpSpPr>
        <p:grpSpPr>
          <a:xfrm>
            <a:off x="5543362" y="4919668"/>
            <a:ext cx="6288313" cy="952521"/>
            <a:chOff x="5589344" y="1663629"/>
            <a:chExt cx="6288313" cy="952521"/>
          </a:xfrm>
        </p:grpSpPr>
        <p:cxnSp>
          <p:nvCxnSpPr>
            <p:cNvPr id="46" name="Straight Connector 45">
              <a:extLst>
                <a:ext uri="{FF2B5EF4-FFF2-40B4-BE49-F238E27FC236}">
                  <a16:creationId xmlns:a16="http://schemas.microsoft.com/office/drawing/2014/main" id="{F3A7B237-E10A-5C41-906F-DFD3639ADE9F}"/>
                </a:ext>
              </a:extLst>
            </p:cNvPr>
            <p:cNvCxnSpPr>
              <a:cxnSpLocks/>
              <a:stCxn id="57" idx="3"/>
              <a:endCxn id="61"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5ADBE8-1634-6742-994D-E18F2BEDC50D}"/>
                </a:ext>
              </a:extLst>
            </p:cNvPr>
            <p:cNvCxnSpPr>
              <a:cxnSpLocks/>
              <a:stCxn id="61" idx="3"/>
              <a:endCxn id="59"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B4EDFA9E-D4AA-6B46-8AA4-D81704D281E2}"/>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CA9114B-99D9-9A49-BA91-19596EF0102C}"/>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60" name="TextBox 59">
                    <a:extLst>
                      <a:ext uri="{FF2B5EF4-FFF2-40B4-BE49-F238E27FC236}">
                        <a16:creationId xmlns:a16="http://schemas.microsoft.com/office/drawing/2014/main" id="{9CA9114B-99D9-9A49-BA91-19596EF0102C}"/>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3"/>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D47B17D-A4D9-4148-835F-6E7F36D9B00F}"/>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49" name="Group 48">
              <a:extLst>
                <a:ext uri="{FF2B5EF4-FFF2-40B4-BE49-F238E27FC236}">
                  <a16:creationId xmlns:a16="http://schemas.microsoft.com/office/drawing/2014/main" id="{BB4F295F-6E88-9245-A58B-2FC58296E086}"/>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85801C2-26D0-0E4A-A1F5-66E4090D39F2}"/>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58" name="TextBox 57">
                    <a:extLst>
                      <a:ext uri="{FF2B5EF4-FFF2-40B4-BE49-F238E27FC236}">
                        <a16:creationId xmlns:a16="http://schemas.microsoft.com/office/drawing/2014/main" id="{085801C2-26D0-0E4A-A1F5-66E4090D39F2}"/>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7DDD85B-C957-D541-AE01-0A8EBF6B1B2E}"/>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50" name="Group 49">
              <a:extLst>
                <a:ext uri="{FF2B5EF4-FFF2-40B4-BE49-F238E27FC236}">
                  <a16:creationId xmlns:a16="http://schemas.microsoft.com/office/drawing/2014/main" id="{0516CBC8-B423-FD4C-92BD-E5A5A2735AA9}"/>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EFECDD7-A87B-D047-99C1-7EBB62B41E27}"/>
                      </a:ext>
                    </a:extLst>
                  </p:cNvPr>
                  <p:cNvSpPr txBox="1"/>
                  <p:nvPr/>
                </p:nvSpPr>
                <p:spPr>
                  <a:xfrm>
                    <a:off x="614410"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r>
                            <a:rPr lang="de-DE" sz="1400" b="0" i="1" smtClean="0">
                              <a:solidFill>
                                <a:schemeClr val="accent6"/>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56" name="TextBox 55">
                    <a:extLst>
                      <a:ext uri="{FF2B5EF4-FFF2-40B4-BE49-F238E27FC236}">
                        <a16:creationId xmlns:a16="http://schemas.microsoft.com/office/drawing/2014/main" id="{7EFECDD7-A87B-D047-99C1-7EBB62B41E27}"/>
                      </a:ext>
                    </a:extLst>
                  </p:cNvPr>
                  <p:cNvSpPr txBox="1">
                    <a:spLocks noRot="1" noChangeAspect="1" noMove="1" noResize="1" noEditPoints="1" noAdjustHandles="1" noChangeArrowheads="1" noChangeShapeType="1" noTextEdit="1"/>
                  </p:cNvSpPr>
                  <p:nvPr/>
                </p:nvSpPr>
                <p:spPr>
                  <a:xfrm>
                    <a:off x="614410"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FFDE248-5812-5149-A5C6-F714BF87295A}"/>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10F70C6-CE40-9C4A-9319-A6AE9FE8EB33}"/>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2F60A436-0D33-074F-BF0B-AD008A0539CA}"/>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84B1B01-EE76-B545-A836-7387F31730E3}"/>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A7603CE-0845-BC42-A212-6AB076636A6F}"/>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AA5DFA3-D2C7-BB48-897A-01B5C5143DD1}"/>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EF1899AC-9A7E-414B-992A-72B7E454C53D}"/>
                  </a:ext>
                </a:extLst>
              </p:cNvPr>
              <p:cNvSpPr/>
              <p:nvPr/>
            </p:nvSpPr>
            <p:spPr>
              <a:xfrm>
                <a:off x="7931277" y="5659400"/>
                <a:ext cx="1463991" cy="261610"/>
              </a:xfrm>
              <a:prstGeom prst="rect">
                <a:avLst/>
              </a:prstGeom>
              <a:solidFill>
                <a:schemeClr val="bg1"/>
              </a:solidFill>
            </p:spPr>
            <p:txBody>
              <a:bodyPr wrap="none" tIns="0">
                <a:spAutoFit/>
              </a:bodyPr>
              <a:lstStyle/>
              <a:p>
                <a:pPr/>
                <a14:m>
                  <m:oMathPara xmlns:m="http://schemas.openxmlformats.org/officeDocument/2006/math">
                    <m:oMathParaPr>
                      <m:jc m:val="centerGroup"/>
                    </m:oMathParaPr>
                    <m:oMath xmlns:m="http://schemas.openxmlformats.org/officeDocument/2006/math">
                      <m:sSubSup>
                        <m:sSubSupPr>
                          <m:ctrlPr>
                            <a:rPr lang="de-DE" sz="1400" i="1" dirty="0" smtClean="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𝑒</m:t>
                          </m:r>
                          <m:r>
                            <a:rPr lang="de-DE" sz="1400" i="1" dirty="0">
                              <a:solidFill>
                                <a:schemeClr val="tx1">
                                  <a:lumMod val="60000"/>
                                  <a:lumOff val="40000"/>
                                </a:schemeClr>
                              </a:solidFill>
                              <a:latin typeface="Cambria Math" panose="02040503050406030204" pitchFamily="18" charset="0"/>
                            </a:rPr>
                            <m:t>′</m:t>
                          </m:r>
                        </m:sup>
                      </m:sSubSup>
                      <m:r>
                        <a:rPr lang="de-DE" sz="1400" i="1" dirty="0">
                          <a:solidFill>
                            <a:schemeClr val="tx1">
                              <a:lumMod val="60000"/>
                              <a:lumOff val="40000"/>
                            </a:schemeClr>
                          </a:solidFill>
                          <a:latin typeface="Cambria Math" panose="02040503050406030204" pitchFamily="18" charset="0"/>
                        </a:rPr>
                        <m:t>, </m:t>
                      </m:r>
                      <m:sSubSup>
                        <m:sSubSupPr>
                          <m:ctrlPr>
                            <a:rPr lang="de-DE" sz="1400" i="1" dirty="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m:t>
                          </m:r>
                        </m:sup>
                      </m:sSubSup>
                      <m:r>
                        <a:rPr lang="de-DE" sz="1400" b="0" i="1" dirty="0" smtClean="0">
                          <a:solidFill>
                            <a:schemeClr val="tx1">
                              <a:lumMod val="60000"/>
                              <a:lumOff val="40000"/>
                            </a:schemeClr>
                          </a:solidFill>
                          <a:latin typeface="Cambria Math" panose="02040503050406030204" pitchFamily="18" charset="0"/>
                        </a:rPr>
                        <m:t>,</m:t>
                      </m:r>
                      <m:sSub>
                        <m:sSubPr>
                          <m:ctrlPr>
                            <a:rPr lang="en-GB" sz="1400" i="1">
                              <a:solidFill>
                                <a:schemeClr val="accent6"/>
                              </a:solidFill>
                              <a:latin typeface="Cambria Math" panose="02040503050406030204" pitchFamily="18" charset="0"/>
                              <a:ea typeface="Cambria Math" panose="02040503050406030204" pitchFamily="18" charset="0"/>
                            </a:rPr>
                          </m:ctrlPr>
                        </m:sSubPr>
                        <m:e>
                          <m:r>
                            <a:rPr lang="en-GB" sz="1400" i="1">
                              <a:solidFill>
                                <a:schemeClr val="accent6"/>
                              </a:solidFill>
                              <a:latin typeface="Cambria Math" panose="02040503050406030204" pitchFamily="18" charset="0"/>
                              <a:ea typeface="Cambria Math" panose="02040503050406030204" pitchFamily="18" charset="0"/>
                            </a:rPr>
                            <m:t>𝑚</m:t>
                          </m:r>
                        </m:e>
                        <m:sub>
                          <m:r>
                            <a:rPr lang="en-GB" sz="1400" i="1">
                              <a:solidFill>
                                <a:schemeClr val="accent6"/>
                              </a:solidFill>
                              <a:latin typeface="Cambria Math" panose="02040503050406030204" pitchFamily="18" charset="0"/>
                              <a:ea typeface="Cambria Math" panose="02040503050406030204" pitchFamily="18" charset="0"/>
                            </a:rPr>
                            <m:t>12</m:t>
                          </m:r>
                        </m:sub>
                      </m:sSub>
                      <m:r>
                        <a:rPr lang="de-DE" sz="1400" b="0" i="1" dirty="0" smtClean="0">
                          <a:solidFill>
                            <a:schemeClr val="tx1">
                              <a:lumMod val="60000"/>
                              <a:lumOff val="40000"/>
                            </a:schemeClr>
                          </a:solidFill>
                          <a:latin typeface="Cambria Math" panose="02040503050406030204" pitchFamily="18" charset="0"/>
                        </a:rPr>
                        <m:t>,</m:t>
                      </m:r>
                      <m:sSub>
                        <m:sSubPr>
                          <m:ctrlPr>
                            <a:rPr lang="en-GB" sz="1400" i="1">
                              <a:solidFill>
                                <a:srgbClr val="7030A0"/>
                              </a:solidFill>
                              <a:latin typeface="Cambria Math" panose="02040503050406030204" pitchFamily="18" charset="0"/>
                            </a:rPr>
                          </m:ctrlPr>
                        </m:sSubPr>
                        <m:e>
                          <m:r>
                            <a:rPr lang="en-GB" sz="1400" i="1">
                              <a:solidFill>
                                <a:srgbClr val="7030A0"/>
                              </a:solidFill>
                              <a:latin typeface="Cambria Math" panose="02040503050406030204" pitchFamily="18" charset="0"/>
                            </a:rPr>
                            <m:t>𝑚</m:t>
                          </m:r>
                        </m:e>
                        <m:sub>
                          <m:r>
                            <a:rPr lang="en-GB"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62" name="Rectangle 61">
                <a:extLst>
                  <a:ext uri="{FF2B5EF4-FFF2-40B4-BE49-F238E27FC236}">
                    <a16:creationId xmlns:a16="http://schemas.microsoft.com/office/drawing/2014/main" id="{EF1899AC-9A7E-414B-992A-72B7E454C53D}"/>
                  </a:ext>
                </a:extLst>
              </p:cNvPr>
              <p:cNvSpPr>
                <a:spLocks noRot="1" noChangeAspect="1" noMove="1" noResize="1" noEditPoints="1" noAdjustHandles="1" noChangeArrowheads="1" noChangeShapeType="1" noTextEdit="1"/>
              </p:cNvSpPr>
              <p:nvPr/>
            </p:nvSpPr>
            <p:spPr>
              <a:xfrm>
                <a:off x="7931277" y="5659400"/>
                <a:ext cx="1463991" cy="261610"/>
              </a:xfrm>
              <a:prstGeom prst="rect">
                <a:avLst/>
              </a:prstGeom>
              <a:blipFill>
                <a:blip r:embed="rId15"/>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ADED0251-211F-A945-AF19-72E665A324C7}"/>
                  </a:ext>
                </a:extLst>
              </p:cNvPr>
              <p:cNvSpPr/>
              <p:nvPr/>
            </p:nvSpPr>
            <p:spPr>
              <a:xfrm>
                <a:off x="10473642" y="5648661"/>
                <a:ext cx="1092543" cy="261610"/>
              </a:xfrm>
              <a:prstGeom prst="rect">
                <a:avLst/>
              </a:prstGeom>
              <a:solidFill>
                <a:schemeClr val="bg1"/>
              </a:solidFill>
            </p:spPr>
            <p:txBody>
              <a:bodyPr wrap="none" tIns="0">
                <a:spAutoFit/>
              </a:bodyPr>
              <a:lstStyle/>
              <a:p>
                <a:pPr/>
                <a14:m>
                  <m:oMathPara xmlns:m="http://schemas.openxmlformats.org/officeDocument/2006/math">
                    <m:oMathParaPr>
                      <m:jc m:val="center"/>
                    </m:oMathParaPr>
                    <m:oMath xmlns:m="http://schemas.openxmlformats.org/officeDocument/2006/math">
                      <m:sSubSup>
                        <m:sSubSupPr>
                          <m:ctrlPr>
                            <a:rPr lang="de-DE" sz="1400" i="1" dirty="0" smtClean="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𝑒</m:t>
                          </m:r>
                          <m:r>
                            <a:rPr lang="de-DE" sz="1400" i="1" dirty="0">
                              <a:solidFill>
                                <a:srgbClr val="7030A0"/>
                              </a:solidFill>
                              <a:latin typeface="Cambria Math" panose="02040503050406030204" pitchFamily="18" charset="0"/>
                            </a:rPr>
                            <m:t>′</m:t>
                          </m:r>
                        </m:sup>
                      </m:sSubSup>
                      <m:r>
                        <a:rPr lang="de-DE" sz="1400" i="1" dirty="0">
                          <a:solidFill>
                            <a:srgbClr val="7030A0"/>
                          </a:solidFill>
                          <a:latin typeface="Cambria Math" panose="02040503050406030204" pitchFamily="18" charset="0"/>
                        </a:rPr>
                        <m:t>, </m:t>
                      </m:r>
                      <m:sSubSup>
                        <m:sSubSupPr>
                          <m:ctrlPr>
                            <a:rPr lang="de-DE" sz="1400" i="1" dirty="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m:t>
                          </m:r>
                        </m:sup>
                      </m:sSubSup>
                      <m:r>
                        <a:rPr lang="de-DE" sz="1400" b="0" i="1" dirty="0" smtClean="0">
                          <a:solidFill>
                            <a:srgbClr val="7030A0"/>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rgbClr val="7030A0"/>
                  </a:solidFill>
                </a:endParaRPr>
              </a:p>
            </p:txBody>
          </p:sp>
        </mc:Choice>
        <mc:Fallback xmlns="">
          <p:sp>
            <p:nvSpPr>
              <p:cNvPr id="63" name="Rectangle 62">
                <a:extLst>
                  <a:ext uri="{FF2B5EF4-FFF2-40B4-BE49-F238E27FC236}">
                    <a16:creationId xmlns:a16="http://schemas.microsoft.com/office/drawing/2014/main" id="{ADED0251-211F-A945-AF19-72E665A324C7}"/>
                  </a:ext>
                </a:extLst>
              </p:cNvPr>
              <p:cNvSpPr>
                <a:spLocks noRot="1" noChangeAspect="1" noMove="1" noResize="1" noEditPoints="1" noAdjustHandles="1" noChangeArrowheads="1" noChangeShapeType="1" noTextEdit="1"/>
              </p:cNvSpPr>
              <p:nvPr/>
            </p:nvSpPr>
            <p:spPr>
              <a:xfrm>
                <a:off x="10473642" y="5648661"/>
                <a:ext cx="1092543" cy="261610"/>
              </a:xfrm>
              <a:prstGeom prst="rect">
                <a:avLst/>
              </a:prstGeom>
              <a:blipFill>
                <a:blip r:embed="rId16"/>
                <a:stretch>
                  <a:fillRect b="-476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D67F7829-0307-E751-9CEA-2DD7E170F0A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957CFE4C-A66E-4638-9272-024232354359}"/>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A0F55668-C795-3B87-CD36-6480BE99AD73}"/>
              </a:ext>
            </a:extLst>
          </p:cNvPr>
          <p:cNvSpPr>
            <a:spLocks noGrp="1"/>
          </p:cNvSpPr>
          <p:nvPr>
            <p:ph type="sldNum" sz="quarter" idx="11"/>
          </p:nvPr>
        </p:nvSpPr>
        <p:spPr/>
        <p:txBody>
          <a:bodyPr/>
          <a:lstStyle/>
          <a:p>
            <a:fld id="{EB1502E6-D9AE-3544-B6D5-378AAA0B915F}" type="slidenum">
              <a:rPr lang="de-DE" altLang="de-DE" smtClean="0"/>
              <a:pPr/>
              <a:t>62</a:t>
            </a:fld>
            <a:endParaRPr lang="de-DE" altLang="de-DE" dirty="0"/>
          </a:p>
        </p:txBody>
      </p:sp>
    </p:spTree>
    <p:extLst>
      <p:ext uri="{BB962C8B-B14F-4D97-AF65-F5344CB8AC3E}">
        <p14:creationId xmlns:p14="http://schemas.microsoft.com/office/powerpoint/2010/main" val="1741331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4F80-4105-5A47-8A1C-8906BF68C22A}"/>
              </a:ext>
            </a:extLst>
          </p:cNvPr>
          <p:cNvSpPr>
            <a:spLocks noGrp="1"/>
          </p:cNvSpPr>
          <p:nvPr>
            <p:ph type="title"/>
          </p:nvPr>
        </p:nvSpPr>
        <p:spPr/>
        <p:txBody>
          <a:bodyPr/>
          <a:lstStyle/>
          <a:p>
            <a:r>
              <a:rPr lang="en-GB"/>
              <a:t>LJT: Algorithm</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6E3AB8-4B18-AC45-82C6-E875D5A76220}"/>
                  </a:ext>
                </a:extLst>
              </p:cNvPr>
              <p:cNvSpPr>
                <a:spLocks noGrp="1"/>
              </p:cNvSpPr>
              <p:nvPr>
                <p:ph type="body" sz="quarter" idx="13"/>
              </p:nvPr>
            </p:nvSpPr>
            <p:spPr/>
            <p:txBody>
              <a:bodyPr>
                <a:normAutofit lnSpcReduction="10000"/>
              </a:bodyPr>
              <a:lstStyle/>
              <a:p>
                <a:pPr marL="0" indent="0">
                  <a:buNone/>
                </a:pPr>
                <a14:m>
                  <m:oMath xmlns:m="http://schemas.openxmlformats.org/officeDocument/2006/math">
                    <m:r>
                      <a:rPr lang="de-DE" b="1" dirty="0">
                        <a:latin typeface="Cambria Math" panose="02040503050406030204" pitchFamily="18" charset="0"/>
                      </a:rPr>
                      <m:t>𝐋𝐉𝐓</m:t>
                    </m:r>
                    <m:d>
                      <m:dPr>
                        <m:ctrlPr>
                          <a:rPr lang="de-DE" i="1" dirty="0">
                            <a:latin typeface="Cambria Math" panose="02040503050406030204" pitchFamily="18" charset="0"/>
                          </a:rPr>
                        </m:ctrlPr>
                      </m:dPr>
                      <m:e>
                        <m:r>
                          <a:rPr lang="de-DE" i="1" dirty="0">
                            <a:latin typeface="Cambria Math" panose="02040503050406030204" pitchFamily="18" charset="0"/>
                          </a:rPr>
                          <m:t>𝐺</m:t>
                        </m:r>
                        <m:r>
                          <a:rPr lang="de-DE" i="1" dirty="0">
                            <a:latin typeface="Cambria Math" panose="02040503050406030204" pitchFamily="18" charset="0"/>
                          </a:rPr>
                          <m:t>, </m:t>
                        </m:r>
                        <m:sSubSup>
                          <m:sSubSupPr>
                            <m:ctrlPr>
                              <a:rPr lang="de-DE" i="1" dirty="0">
                                <a:latin typeface="Cambria Math" panose="02040503050406030204" pitchFamily="18" charset="0"/>
                              </a:rPr>
                            </m:ctrlPr>
                          </m:sSubSupPr>
                          <m:e>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b="1" i="1" dirty="0">
                                        <a:latin typeface="Cambria Math" panose="02040503050406030204" pitchFamily="18" charset="0"/>
                                      </a:rPr>
                                      <m:t>𝑸</m:t>
                                    </m:r>
                                  </m:e>
                                  <m:sub>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dirty="0">
                            <a:latin typeface="Cambria Math" panose="02040503050406030204" pitchFamily="18" charset="0"/>
                          </a:rPr>
                          <m:t>,</m:t>
                        </m:r>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𝑔</m:t>
                                    </m:r>
                                  </m:e>
                                  <m:sub>
                                    <m:r>
                                      <a:rPr lang="de-DE" i="1">
                                        <a:latin typeface="Cambria Math" panose="02040503050406030204" pitchFamily="18" charset="0"/>
                                      </a:rPr>
                                      <m:t>𝑒</m:t>
                                    </m:r>
                                  </m:sub>
                                </m:sSub>
                              </m:e>
                            </m:d>
                          </m:e>
                          <m:sub>
                            <m:r>
                              <a:rPr lang="de-DE" i="1">
                                <a:latin typeface="Cambria Math" panose="02040503050406030204" pitchFamily="18" charset="0"/>
                              </a:rPr>
                              <m:t>𝑒</m:t>
                            </m:r>
                            <m:r>
                              <a:rPr lang="en-GB" i="1">
                                <a:latin typeface="Cambria Math" panose="02040503050406030204" pitchFamily="18" charset="0"/>
                              </a:rPr>
                              <m:t>=1</m:t>
                            </m:r>
                          </m:sub>
                          <m:sup>
                            <m:r>
                              <a:rPr lang="de-DE" i="1">
                                <a:latin typeface="Cambria Math" panose="02040503050406030204" pitchFamily="18" charset="0"/>
                              </a:rPr>
                              <m:t>𝑚</m:t>
                            </m:r>
                          </m:sup>
                        </m:sSubSup>
                      </m:e>
                    </m:d>
                  </m:oMath>
                </a14:m>
                <a:r>
                  <a:rPr lang="de-DE" dirty="0"/>
                  <a:t> </a:t>
                </a:r>
              </a:p>
              <a:p>
                <a:pPr marL="457200" lvl="1" indent="0">
                  <a:buNone/>
                </a:pPr>
                <a:r>
                  <a:rPr lang="en-GB" sz="2800" dirty="0"/>
                  <a:t>Construct an FO jtree </a:t>
                </a:r>
                <a14:m>
                  <m:oMath xmlns:m="http://schemas.openxmlformats.org/officeDocument/2006/math">
                    <m:r>
                      <a:rPr lang="de-DE" sz="2800" i="1" dirty="0">
                        <a:latin typeface="Cambria Math" panose="02040503050406030204" pitchFamily="18" charset="0"/>
                      </a:rPr>
                      <m:t>𝐽</m:t>
                    </m:r>
                  </m:oMath>
                </a14:m>
                <a:r>
                  <a:rPr lang="en-GB" sz="2800" dirty="0"/>
                  <a:t> for </a:t>
                </a:r>
                <a14:m>
                  <m:oMath xmlns:m="http://schemas.openxmlformats.org/officeDocument/2006/math">
                    <m:r>
                      <a:rPr lang="de-DE" sz="2800" i="1" dirty="0">
                        <a:latin typeface="Cambria Math" panose="02040503050406030204" pitchFamily="18" charset="0"/>
                      </a:rPr>
                      <m:t>𝐺</m:t>
                    </m:r>
                  </m:oMath>
                </a14:m>
                <a:endParaRPr lang="en-GB" sz="2800" dirty="0"/>
              </a:p>
              <a:p>
                <a:pPr marL="457200" lvl="1" indent="0">
                  <a:buNone/>
                </a:pPr>
                <a:r>
                  <a:rPr lang="en-GB" sz="2800" dirty="0"/>
                  <a:t>Enter evidence </a:t>
                </a:r>
                <a14:m>
                  <m:oMath xmlns:m="http://schemas.openxmlformats.org/officeDocument/2006/math">
                    <m:sSubSup>
                      <m:sSubSupPr>
                        <m:ctrlPr>
                          <a:rPr lang="en-GB" sz="2800" i="1">
                            <a:latin typeface="Cambria Math" panose="02040503050406030204" pitchFamily="18" charset="0"/>
                          </a:rPr>
                        </m:ctrlPr>
                      </m:sSubSupPr>
                      <m:e>
                        <m:d>
                          <m:dPr>
                            <m:begChr m:val="{"/>
                            <m:endChr m:val="}"/>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GB" sz="2800" i="1">
                                    <a:latin typeface="Cambria Math" panose="02040503050406030204" pitchFamily="18" charset="0"/>
                                  </a:rPr>
                                  <m:t>𝑔</m:t>
                                </m:r>
                              </m:e>
                              <m:sub>
                                <m:r>
                                  <a:rPr lang="de-DE" sz="2800" i="1">
                                    <a:latin typeface="Cambria Math" panose="02040503050406030204" pitchFamily="18" charset="0"/>
                                  </a:rPr>
                                  <m:t>𝑒</m:t>
                                </m:r>
                              </m:sub>
                            </m:sSub>
                          </m:e>
                        </m:d>
                      </m:e>
                      <m:sub>
                        <m:r>
                          <a:rPr lang="de-DE" sz="2800" i="1">
                            <a:latin typeface="Cambria Math" panose="02040503050406030204" pitchFamily="18" charset="0"/>
                          </a:rPr>
                          <m:t>𝑒</m:t>
                        </m:r>
                        <m:r>
                          <a:rPr lang="en-GB" sz="2800" i="1">
                            <a:latin typeface="Cambria Math" panose="02040503050406030204" pitchFamily="18" charset="0"/>
                          </a:rPr>
                          <m:t>=1</m:t>
                        </m:r>
                      </m:sub>
                      <m:sup>
                        <m:r>
                          <a:rPr lang="de-DE" sz="2800" i="1">
                            <a:latin typeface="Cambria Math" panose="02040503050406030204" pitchFamily="18" charset="0"/>
                          </a:rPr>
                          <m:t>𝑚</m:t>
                        </m:r>
                      </m:sup>
                    </m:sSubSup>
                  </m:oMath>
                </a14:m>
                <a:r>
                  <a:rPr lang="en-GB" sz="2800" dirty="0"/>
                  <a:t> into </a:t>
                </a:r>
                <a14:m>
                  <m:oMath xmlns:m="http://schemas.openxmlformats.org/officeDocument/2006/math">
                    <m:r>
                      <a:rPr lang="de-DE" sz="2800" i="1" dirty="0">
                        <a:latin typeface="Cambria Math" panose="02040503050406030204" pitchFamily="18" charset="0"/>
                      </a:rPr>
                      <m:t>𝐽</m:t>
                    </m:r>
                  </m:oMath>
                </a14:m>
                <a:endParaRPr lang="en-GB" sz="2800" dirty="0"/>
              </a:p>
              <a:p>
                <a:pPr marL="457200" lvl="1" indent="0">
                  <a:buNone/>
                </a:pPr>
                <a:r>
                  <a:rPr lang="en-GB" sz="2800" dirty="0"/>
                  <a:t>Pass message in </a:t>
                </a:r>
                <a14:m>
                  <m:oMath xmlns:m="http://schemas.openxmlformats.org/officeDocument/2006/math">
                    <m:r>
                      <a:rPr lang="de-DE" sz="2800" i="1" dirty="0">
                        <a:latin typeface="Cambria Math" panose="02040503050406030204" pitchFamily="18" charset="0"/>
                      </a:rPr>
                      <m:t>𝐽</m:t>
                    </m:r>
                  </m:oMath>
                </a14:m>
                <a:endParaRPr lang="de-DE" sz="2800" dirty="0"/>
              </a:p>
              <a:p>
                <a:pPr marL="457200" lvl="1" indent="0">
                  <a:buNone/>
                </a:pPr>
                <a:r>
                  <a:rPr lang="en-GB" sz="2800" dirty="0"/>
                  <a:t>Answer queries with query terms </a:t>
                </a:r>
                <a14:m>
                  <m:oMath xmlns:m="http://schemas.openxmlformats.org/officeDocument/2006/math">
                    <m:sSubSup>
                      <m:sSubSupPr>
                        <m:ctrlPr>
                          <a:rPr lang="de-DE" sz="2800" i="1" dirty="0">
                            <a:latin typeface="Cambria Math" panose="02040503050406030204" pitchFamily="18" charset="0"/>
                          </a:rPr>
                        </m:ctrlPr>
                      </m:sSubSupPr>
                      <m:e>
                        <m:d>
                          <m:dPr>
                            <m:begChr m:val="{"/>
                            <m:endChr m:val="}"/>
                            <m:ctrlPr>
                              <a:rPr lang="de-DE" sz="2800" i="1" dirty="0">
                                <a:latin typeface="Cambria Math" panose="02040503050406030204" pitchFamily="18" charset="0"/>
                              </a:rPr>
                            </m:ctrlPr>
                          </m:dPr>
                          <m:e>
                            <m:sSub>
                              <m:sSubPr>
                                <m:ctrlPr>
                                  <a:rPr lang="de-DE" sz="2800" i="1" dirty="0">
                                    <a:latin typeface="Cambria Math" panose="02040503050406030204" pitchFamily="18" charset="0"/>
                                  </a:rPr>
                                </m:ctrlPr>
                              </m:sSubPr>
                              <m:e>
                                <m:r>
                                  <a:rPr lang="de-DE" sz="2800" b="1" i="1" dirty="0">
                                    <a:latin typeface="Cambria Math" panose="02040503050406030204" pitchFamily="18" charset="0"/>
                                  </a:rPr>
                                  <m:t>𝑸</m:t>
                                </m:r>
                              </m:e>
                              <m:sub>
                                <m:r>
                                  <a:rPr lang="de-DE" sz="2800" i="1" dirty="0">
                                    <a:latin typeface="Cambria Math" panose="02040503050406030204" pitchFamily="18" charset="0"/>
                                  </a:rPr>
                                  <m:t>𝑖</m:t>
                                </m:r>
                              </m:sub>
                            </m:sSub>
                          </m:e>
                        </m:d>
                      </m:e>
                      <m:sub>
                        <m:r>
                          <a:rPr lang="de-DE" sz="2800" i="1" dirty="0">
                            <a:latin typeface="Cambria Math" panose="02040503050406030204" pitchFamily="18" charset="0"/>
                          </a:rPr>
                          <m:t>𝑖</m:t>
                        </m:r>
                        <m:r>
                          <a:rPr lang="de-DE" sz="2800" i="1" dirty="0">
                            <a:latin typeface="Cambria Math" panose="02040503050406030204" pitchFamily="18" charset="0"/>
                          </a:rPr>
                          <m:t>=1</m:t>
                        </m:r>
                      </m:sub>
                      <m:sup>
                        <m:r>
                          <a:rPr lang="de-DE" sz="2800" i="1" dirty="0">
                            <a:latin typeface="Cambria Math" panose="02040503050406030204" pitchFamily="18" charset="0"/>
                          </a:rPr>
                          <m:t>𝑛</m:t>
                        </m:r>
                      </m:sup>
                    </m:sSubSup>
                  </m:oMath>
                </a14:m>
                <a:r>
                  <a:rPr lang="en-GB" sz="2800" dirty="0"/>
                  <a:t> in </a:t>
                </a:r>
                <a14:m>
                  <m:oMath xmlns:m="http://schemas.openxmlformats.org/officeDocument/2006/math">
                    <m:r>
                      <a:rPr lang="de-DE" sz="2800" i="1" dirty="0">
                        <a:latin typeface="Cambria Math" panose="02040503050406030204" pitchFamily="18" charset="0"/>
                      </a:rPr>
                      <m:t>𝐽</m:t>
                    </m:r>
                  </m:oMath>
                </a14:m>
                <a:endParaRPr lang="en-GB" sz="2800" dirty="0"/>
              </a:p>
              <a:p>
                <a:endParaRPr lang="en-GB" dirty="0"/>
              </a:p>
              <a:p>
                <a:r>
                  <a:rPr lang="en-GB" dirty="0"/>
                  <a:t>Look for blue boxes on the previous slides to find the descriptions of each step</a:t>
                </a:r>
              </a:p>
              <a:p>
                <a:pPr lvl="1"/>
                <a:endParaRPr lang="en-GB" dirty="0"/>
              </a:p>
              <a:p>
                <a:r>
                  <a:rPr lang="en-GB" i="1" dirty="0">
                    <a:solidFill>
                      <a:srgbClr val="FFC000"/>
                    </a:solidFill>
                  </a:rPr>
                  <a:t>Constant</a:t>
                </a:r>
                <a:r>
                  <a:rPr lang="en-GB" dirty="0">
                    <a:solidFill>
                      <a:srgbClr val="FFC000"/>
                    </a:solidFill>
                  </a:rPr>
                  <a:t> overhead for FO jtree construction</a:t>
                </a:r>
              </a:p>
              <a:p>
                <a:r>
                  <a:rPr lang="en-GB" dirty="0">
                    <a:solidFill>
                      <a:schemeClr val="accent1"/>
                    </a:solidFill>
                  </a:rPr>
                  <a:t>Payoff if given multiple queries</a:t>
                </a:r>
              </a:p>
            </p:txBody>
          </p:sp>
        </mc:Choice>
        <mc:Fallback xmlns="">
          <p:sp>
            <p:nvSpPr>
              <p:cNvPr id="3" name="Content Placeholder 2">
                <a:extLst>
                  <a:ext uri="{FF2B5EF4-FFF2-40B4-BE49-F238E27FC236}">
                    <a16:creationId xmlns:a16="http://schemas.microsoft.com/office/drawing/2014/main" id="{F06E3AB8-4B18-AC45-82C6-E875D5A76220}"/>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r="-343"/>
                </a:stretch>
              </a:blipFill>
            </p:spPr>
            <p:txBody>
              <a:bodyPr/>
              <a:lstStyle/>
              <a:p>
                <a:r>
                  <a:rPr lang="en-DE">
                    <a:noFill/>
                  </a:rPr>
                  <a:t> </a:t>
                </a:r>
              </a:p>
            </p:txBody>
          </p:sp>
        </mc:Fallback>
      </mc:AlternateContent>
      <p:sp>
        <p:nvSpPr>
          <p:cNvPr id="21" name="Rectangle 20">
            <a:extLst>
              <a:ext uri="{FF2B5EF4-FFF2-40B4-BE49-F238E27FC236}">
                <a16:creationId xmlns:a16="http://schemas.microsoft.com/office/drawing/2014/main" id="{A2E86EDE-275C-1A40-A0CB-DF8FE4E62D91}"/>
              </a:ext>
            </a:extLst>
          </p:cNvPr>
          <p:cNvSpPr/>
          <p:nvPr/>
        </p:nvSpPr>
        <p:spPr>
          <a:xfrm>
            <a:off x="359624" y="4005064"/>
            <a:ext cx="11472051" cy="696279"/>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F051097-5C90-FF4B-81DB-BBA98C6E866A}"/>
              </a:ext>
            </a:extLst>
          </p:cNvPr>
          <p:cNvSpPr/>
          <p:nvPr/>
        </p:nvSpPr>
        <p:spPr>
          <a:xfrm>
            <a:off x="9964596" y="4402739"/>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Name</a:t>
            </a:r>
          </a:p>
        </p:txBody>
      </p:sp>
      <p:cxnSp>
        <p:nvCxnSpPr>
          <p:cNvPr id="24" name="Straight Connector 23">
            <a:extLst>
              <a:ext uri="{FF2B5EF4-FFF2-40B4-BE49-F238E27FC236}">
                <a16:creationId xmlns:a16="http://schemas.microsoft.com/office/drawing/2014/main" id="{9A125595-057F-9443-ADC4-2170E475B0C8}"/>
              </a:ext>
            </a:extLst>
          </p:cNvPr>
          <p:cNvCxnSpPr>
            <a:cxnSpLocks/>
          </p:cNvCxnSpPr>
          <p:nvPr/>
        </p:nvCxnSpPr>
        <p:spPr>
          <a:xfrm>
            <a:off x="359625" y="3965172"/>
            <a:ext cx="11472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1D45D41-C8B3-85E5-F367-8E051066E74B}"/>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489AE800-E9A7-0A9F-8B2A-B99A47EE39D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6DD45FF6-F285-DE63-D988-EBC621751B0E}"/>
              </a:ext>
            </a:extLst>
          </p:cNvPr>
          <p:cNvSpPr>
            <a:spLocks noGrp="1"/>
          </p:cNvSpPr>
          <p:nvPr>
            <p:ph type="sldNum" sz="quarter" idx="11"/>
          </p:nvPr>
        </p:nvSpPr>
        <p:spPr/>
        <p:txBody>
          <a:bodyPr/>
          <a:lstStyle/>
          <a:p>
            <a:fld id="{EB1502E6-D9AE-3544-B6D5-378AAA0B915F}" type="slidenum">
              <a:rPr lang="de-DE" altLang="de-DE" smtClean="0"/>
              <a:pPr/>
              <a:t>63</a:t>
            </a:fld>
            <a:endParaRPr lang="de-DE" altLang="de-DE" dirty="0"/>
          </a:p>
        </p:txBody>
      </p:sp>
    </p:spTree>
    <p:extLst>
      <p:ext uri="{BB962C8B-B14F-4D97-AF65-F5344CB8AC3E}">
        <p14:creationId xmlns:p14="http://schemas.microsoft.com/office/powerpoint/2010/main" val="14232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8949-715A-6642-A720-599698D6856D}"/>
              </a:ext>
            </a:extLst>
          </p:cNvPr>
          <p:cNvSpPr>
            <a:spLocks noGrp="1"/>
          </p:cNvSpPr>
          <p:nvPr>
            <p:ph type="title"/>
          </p:nvPr>
        </p:nvSpPr>
        <p:spPr/>
        <p:txBody>
          <a:bodyPr/>
          <a:lstStyle/>
          <a:p>
            <a:r>
              <a:rPr lang="en-GB"/>
              <a:t>Foundations of Clustering</a:t>
            </a:r>
            <a:endParaRPr lang="en-GB" dirty="0"/>
          </a:p>
        </p:txBody>
      </p:sp>
      <p:sp>
        <p:nvSpPr>
          <p:cNvPr id="3" name="Content Placeholder 2">
            <a:extLst>
              <a:ext uri="{FF2B5EF4-FFF2-40B4-BE49-F238E27FC236}">
                <a16:creationId xmlns:a16="http://schemas.microsoft.com/office/drawing/2014/main" id="{55A84B71-7751-B444-A4F5-BA683EA5EA76}"/>
              </a:ext>
            </a:extLst>
          </p:cNvPr>
          <p:cNvSpPr>
            <a:spLocks noGrp="1"/>
          </p:cNvSpPr>
          <p:nvPr>
            <p:ph type="body" sz="quarter" idx="13"/>
          </p:nvPr>
        </p:nvSpPr>
        <p:spPr>
          <a:xfrm>
            <a:off x="623392" y="1332843"/>
            <a:ext cx="8268079" cy="4584266"/>
          </a:xfrm>
        </p:spPr>
        <p:txBody>
          <a:bodyPr/>
          <a:lstStyle/>
          <a:p>
            <a:r>
              <a:rPr lang="en-GB" dirty="0"/>
              <a:t>History in propositional probabilistic inference:</a:t>
            </a:r>
          </a:p>
          <a:p>
            <a:pPr lvl="1"/>
            <a:r>
              <a:rPr lang="en-GB" dirty="0"/>
              <a:t>Based on </a:t>
            </a:r>
            <a:r>
              <a:rPr lang="en-GB" dirty="0">
                <a:solidFill>
                  <a:schemeClr val="accent1"/>
                </a:solidFill>
              </a:rPr>
              <a:t>probability propagation </a:t>
            </a:r>
            <a:r>
              <a:rPr lang="en-GB" dirty="0"/>
              <a:t>introduced by Pearl (1988)</a:t>
            </a:r>
          </a:p>
          <a:p>
            <a:pPr lvl="2"/>
            <a:r>
              <a:rPr lang="en-GB" dirty="0"/>
              <a:t>If a BN is a </a:t>
            </a:r>
            <a:r>
              <a:rPr lang="en-GB" dirty="0">
                <a:solidFill>
                  <a:schemeClr val="accent1"/>
                </a:solidFill>
              </a:rPr>
              <a:t>polytree</a:t>
            </a:r>
            <a:r>
              <a:rPr lang="en-GB" dirty="0"/>
              <a:t>, i.e., the underlying undirected graph has no trivial cycles, then </a:t>
            </a:r>
          </a:p>
          <a:p>
            <a:pPr lvl="3"/>
            <a:r>
              <a:rPr lang="en-GB" dirty="0"/>
              <a:t>Treat each node in a BN as a cluster with the random variables of the accompanying conditional probability table as the cluster random variables</a:t>
            </a:r>
          </a:p>
          <a:p>
            <a:pPr lvl="3"/>
            <a:r>
              <a:rPr lang="en-GB" dirty="0"/>
              <a:t>Send messages along the edges (to parents and children), eliminating random variables not occurring in the parent or child nodes</a:t>
            </a:r>
          </a:p>
          <a:p>
            <a:pPr lvl="1"/>
            <a:endParaRPr lang="en-GB" dirty="0"/>
          </a:p>
        </p:txBody>
      </p:sp>
      <p:sp>
        <p:nvSpPr>
          <p:cNvPr id="5" name="TextBox 4">
            <a:extLst>
              <a:ext uri="{FF2B5EF4-FFF2-40B4-BE49-F238E27FC236}">
                <a16:creationId xmlns:a16="http://schemas.microsoft.com/office/drawing/2014/main" id="{864578B4-5DDD-3346-88B8-AFE07006B834}"/>
              </a:ext>
            </a:extLst>
          </p:cNvPr>
          <p:cNvSpPr txBox="1"/>
          <p:nvPr/>
        </p:nvSpPr>
        <p:spPr>
          <a:xfrm>
            <a:off x="3458574" y="6292712"/>
            <a:ext cx="6421934" cy="400110"/>
          </a:xfrm>
          <a:prstGeom prst="rect">
            <a:avLst/>
          </a:prstGeom>
          <a:noFill/>
        </p:spPr>
        <p:txBody>
          <a:bodyPr wrap="square" rtlCol="0">
            <a:spAutoFit/>
          </a:bodyPr>
          <a:lstStyle/>
          <a:p>
            <a:r>
              <a:rPr lang="en-GB" sz="1000" dirty="0">
                <a:solidFill>
                  <a:schemeClr val="bg1">
                    <a:lumMod val="85000"/>
                  </a:schemeClr>
                </a:solidFill>
              </a:rPr>
              <a:t>Judea Pearl: Reverend Bayes on Inference Engines: A Distributed Hierarchical Approach. In: </a:t>
            </a:r>
            <a:r>
              <a:rPr lang="en-GB" sz="1000" i="1" dirty="0">
                <a:solidFill>
                  <a:schemeClr val="bg1">
                    <a:lumMod val="85000"/>
                  </a:schemeClr>
                </a:solidFill>
              </a:rPr>
              <a:t>AAAI-82 Proceedings of the 2</a:t>
            </a:r>
            <a:r>
              <a:rPr lang="en-GB" sz="1000" i="1" baseline="30000" dirty="0">
                <a:solidFill>
                  <a:schemeClr val="bg1">
                    <a:lumMod val="85000"/>
                  </a:schemeClr>
                </a:solidFill>
              </a:rPr>
              <a:t>nd</a:t>
            </a:r>
            <a:r>
              <a:rPr lang="en-GB" sz="1000" i="1" dirty="0">
                <a:solidFill>
                  <a:schemeClr val="bg1">
                    <a:lumMod val="85000"/>
                  </a:schemeClr>
                </a:solidFill>
              </a:rPr>
              <a:t> National Conference on Artificial Intelligence</a:t>
            </a:r>
            <a:r>
              <a:rPr lang="en-GB" sz="1000" dirty="0">
                <a:solidFill>
                  <a:schemeClr val="bg1">
                    <a:lumMod val="85000"/>
                  </a:schemeClr>
                </a:solidFill>
              </a:rPr>
              <a:t>, 1982. </a:t>
            </a:r>
          </a:p>
        </p:txBody>
      </p:sp>
      <p:grpSp>
        <p:nvGrpSpPr>
          <p:cNvPr id="44" name="Group 43">
            <a:extLst>
              <a:ext uri="{FF2B5EF4-FFF2-40B4-BE49-F238E27FC236}">
                <a16:creationId xmlns:a16="http://schemas.microsoft.com/office/drawing/2014/main" id="{ED81649F-6180-624A-A34F-A8D9459443FB}"/>
              </a:ext>
            </a:extLst>
          </p:cNvPr>
          <p:cNvGrpSpPr/>
          <p:nvPr/>
        </p:nvGrpSpPr>
        <p:grpSpPr>
          <a:xfrm>
            <a:off x="9022971" y="1665065"/>
            <a:ext cx="2821029" cy="3798721"/>
            <a:chOff x="8923627" y="1665065"/>
            <a:chExt cx="2821029" cy="3798721"/>
          </a:xfrm>
        </p:grpSpPr>
        <mc:AlternateContent xmlns:mc="http://schemas.openxmlformats.org/markup-compatibility/2006" xmlns:a14="http://schemas.microsoft.com/office/drawing/2010/main">
          <mc:Choice Requires="a14">
            <p:sp>
              <p:nvSpPr>
                <p:cNvPr id="45" name="Rectangle 27">
                  <a:extLst>
                    <a:ext uri="{FF2B5EF4-FFF2-40B4-BE49-F238E27FC236}">
                      <a16:creationId xmlns:a16="http://schemas.microsoft.com/office/drawing/2014/main" id="{06C3CB42-E2CC-D448-892E-DF9743003CB6}"/>
                    </a:ext>
                  </a:extLst>
                </p:cNvPr>
                <p:cNvSpPr>
                  <a:spLocks noChangeArrowheads="1"/>
                </p:cNvSpPr>
                <p:nvPr/>
              </p:nvSpPr>
              <p:spPr bwMode="auto">
                <a:xfrm>
                  <a:off x="9891569" y="2168621"/>
                  <a:ext cx="982187"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accent6"/>
                                </a:solidFill>
                                <a:latin typeface="Cambria Math" panose="02040503050406030204" pitchFamily="18" charset="0"/>
                              </a:rPr>
                            </m:ctrlPr>
                          </m:sSubPr>
                          <m:e>
                            <m:r>
                              <a:rPr lang="el-GR" sz="1400" i="1" dirty="0" smtClean="0">
                                <a:solidFill>
                                  <a:schemeClr val="accent6"/>
                                </a:solidFill>
                                <a:latin typeface="Cambria Math" panose="02040503050406030204" pitchFamily="18" charset="0"/>
                              </a:rPr>
                              <m:t>𝜋</m:t>
                            </m:r>
                          </m:e>
                          <m:sub>
                            <m:sSub>
                              <m:sSubPr>
                                <m:ctrlPr>
                                  <a:rPr lang="de-DE" sz="1400" b="0" i="1" dirty="0" smtClean="0">
                                    <a:solidFill>
                                      <a:schemeClr val="accent6"/>
                                    </a:solidFill>
                                    <a:latin typeface="Cambria Math" panose="02040503050406030204" pitchFamily="18" charset="0"/>
                                  </a:rPr>
                                </m:ctrlPr>
                              </m:sSubPr>
                              <m:e>
                                <m:r>
                                  <a:rPr lang="de-DE" sz="1400" b="0" i="1" dirty="0" smtClean="0">
                                    <a:solidFill>
                                      <a:schemeClr val="accent6"/>
                                    </a:solidFill>
                                    <a:latin typeface="Cambria Math" panose="02040503050406030204" pitchFamily="18" charset="0"/>
                                  </a:rPr>
                                  <m:t>𝑆</m:t>
                                </m:r>
                              </m:e>
                              <m:sub>
                                <m:r>
                                  <a:rPr lang="de-DE" sz="1400" b="0" i="1" dirty="0" smtClean="0">
                                    <a:solidFill>
                                      <a:schemeClr val="accent6"/>
                                    </a:solidFill>
                                    <a:latin typeface="Cambria Math" panose="02040503050406030204" pitchFamily="18" charset="0"/>
                                  </a:rPr>
                                  <m:t>2</m:t>
                                </m:r>
                              </m:sub>
                            </m:sSub>
                            <m:r>
                              <a:rPr lang="de-DE" sz="1400" b="0" i="1" dirty="0" smtClean="0">
                                <a:solidFill>
                                  <a:schemeClr val="accent6"/>
                                </a:solidFill>
                                <a:latin typeface="Cambria Math" panose="02040503050406030204" pitchFamily="18" charset="0"/>
                              </a:rPr>
                              <m:t>𝑅</m:t>
                            </m:r>
                          </m:sub>
                        </m:sSub>
                        <m:d>
                          <m:dPr>
                            <m:ctrlPr>
                              <a:rPr lang="en-US" sz="1400" i="1" dirty="0">
                                <a:solidFill>
                                  <a:schemeClr val="accent6"/>
                                </a:solidFill>
                                <a:latin typeface="Cambria Math" panose="02040503050406030204" pitchFamily="18" charset="0"/>
                              </a:rPr>
                            </m:ctrlPr>
                          </m:dPr>
                          <m:e>
                            <m:sSub>
                              <m:sSubPr>
                                <m:ctrlPr>
                                  <a:rPr lang="de-DE" sz="1400" b="0" i="1" dirty="0" smtClean="0">
                                    <a:solidFill>
                                      <a:schemeClr val="accent6"/>
                                    </a:solidFill>
                                    <a:latin typeface="Cambria Math" panose="02040503050406030204" pitchFamily="18" charset="0"/>
                                  </a:rPr>
                                </m:ctrlPr>
                              </m:sSubPr>
                              <m:e>
                                <m:r>
                                  <a:rPr lang="de-DE" sz="1400" b="0" i="1" dirty="0" smtClean="0">
                                    <a:solidFill>
                                      <a:schemeClr val="accent6"/>
                                    </a:solidFill>
                                    <a:latin typeface="Cambria Math" panose="02040503050406030204" pitchFamily="18" charset="0"/>
                                  </a:rPr>
                                  <m:t>𝑆</m:t>
                                </m:r>
                              </m:e>
                              <m:sub>
                                <m:r>
                                  <a:rPr lang="de-DE" sz="1400" b="0" i="1" dirty="0" smtClean="0">
                                    <a:solidFill>
                                      <a:schemeClr val="accent6"/>
                                    </a:solidFill>
                                    <a:latin typeface="Cambria Math" panose="02040503050406030204" pitchFamily="18" charset="0"/>
                                  </a:rPr>
                                  <m:t>2</m:t>
                                </m:r>
                              </m:sub>
                            </m:sSub>
                          </m:e>
                        </m:d>
                      </m:oMath>
                    </m:oMathPara>
                  </a14:m>
                  <a:endParaRPr lang="en-US" sz="1400" i="1" dirty="0">
                    <a:solidFill>
                      <a:schemeClr val="accent6"/>
                    </a:solidFill>
                  </a:endParaRPr>
                </a:p>
              </p:txBody>
            </p:sp>
          </mc:Choice>
          <mc:Fallback xmlns="">
            <p:sp>
              <p:nvSpPr>
                <p:cNvPr id="137" name="Rectangle 27">
                  <a:extLst>
                    <a:ext uri="{FF2B5EF4-FFF2-40B4-BE49-F238E27FC236}">
                      <a16:creationId xmlns:a16="http://schemas.microsoft.com/office/drawing/2014/main" id="{21FC698C-CDD3-5D44-9AFE-D7F7CB1B55ED}"/>
                    </a:ext>
                  </a:extLst>
                </p:cNvPr>
                <p:cNvSpPr>
                  <a:spLocks noRot="1" noChangeAspect="1" noMove="1" noResize="1" noEditPoints="1" noAdjustHandles="1" noChangeArrowheads="1" noChangeShapeType="1" noTextEdit="1"/>
                </p:cNvSpPr>
                <p:nvPr/>
              </p:nvSpPr>
              <p:spPr bwMode="auto">
                <a:xfrm>
                  <a:off x="9891569" y="2168621"/>
                  <a:ext cx="982187" cy="326243"/>
                </a:xfrm>
                <a:prstGeom prst="rect">
                  <a:avLst/>
                </a:prstGeom>
                <a:blipFill>
                  <a:blip r:embed="rId3"/>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Rectangle 30">
                  <a:extLst>
                    <a:ext uri="{FF2B5EF4-FFF2-40B4-BE49-F238E27FC236}">
                      <a16:creationId xmlns:a16="http://schemas.microsoft.com/office/drawing/2014/main" id="{6A50E3C4-3CD1-A141-BE5C-FEA81603B505}"/>
                    </a:ext>
                  </a:extLst>
                </p:cNvPr>
                <p:cNvSpPr>
                  <a:spLocks noChangeArrowheads="1"/>
                </p:cNvSpPr>
                <p:nvPr/>
              </p:nvSpPr>
              <p:spPr bwMode="auto">
                <a:xfrm>
                  <a:off x="9003387" y="3802301"/>
                  <a:ext cx="827791"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tx1">
                                    <a:lumMod val="50000"/>
                                    <a:lumOff val="50000"/>
                                  </a:schemeClr>
                                </a:solidFill>
                                <a:latin typeface="Cambria Math" panose="02040503050406030204" pitchFamily="18" charset="0"/>
                              </a:rPr>
                            </m:ctrlPr>
                          </m:sSubPr>
                          <m:e>
                            <m:r>
                              <a:rPr lang="el-GR" sz="1400" i="1" dirty="0" smtClean="0">
                                <a:solidFill>
                                  <a:schemeClr val="tx1">
                                    <a:lumMod val="50000"/>
                                    <a:lumOff val="50000"/>
                                  </a:schemeClr>
                                </a:solidFill>
                                <a:latin typeface="Cambria Math" panose="02040503050406030204" pitchFamily="18" charset="0"/>
                              </a:rPr>
                              <m:t>𝜋</m:t>
                            </m:r>
                          </m:e>
                          <m:sub>
                            <m:r>
                              <a:rPr lang="de-DE" sz="1400" b="0" i="1" dirty="0" smtClean="0">
                                <a:solidFill>
                                  <a:schemeClr val="tx1">
                                    <a:lumMod val="50000"/>
                                    <a:lumOff val="50000"/>
                                  </a:schemeClr>
                                </a:solidFill>
                                <a:latin typeface="Cambria Math" panose="02040503050406030204" pitchFamily="18" charset="0"/>
                              </a:rPr>
                              <m:t>𝑅</m:t>
                            </m:r>
                            <m:sSub>
                              <m:sSubPr>
                                <m:ctrlPr>
                                  <a:rPr lang="de-DE" sz="1400" b="0" i="1" dirty="0" smtClean="0">
                                    <a:solidFill>
                                      <a:schemeClr val="tx1">
                                        <a:lumMod val="50000"/>
                                        <a:lumOff val="50000"/>
                                      </a:schemeClr>
                                    </a:solidFill>
                                    <a:latin typeface="Cambria Math" panose="02040503050406030204" pitchFamily="18" charset="0"/>
                                  </a:rPr>
                                </m:ctrlPr>
                              </m:sSubPr>
                              <m:e>
                                <m:r>
                                  <a:rPr lang="de-DE" sz="1400" b="0" i="1" dirty="0" smtClean="0">
                                    <a:solidFill>
                                      <a:schemeClr val="tx1">
                                        <a:lumMod val="50000"/>
                                        <a:lumOff val="50000"/>
                                      </a:schemeClr>
                                    </a:solidFill>
                                    <a:latin typeface="Cambria Math" panose="02040503050406030204" pitchFamily="18" charset="0"/>
                                  </a:rPr>
                                  <m:t>𝑇</m:t>
                                </m:r>
                              </m:e>
                              <m:sub>
                                <m:r>
                                  <a:rPr lang="de-DE" sz="1400" b="0" i="1" dirty="0" smtClean="0">
                                    <a:solidFill>
                                      <a:schemeClr val="tx1">
                                        <a:lumMod val="50000"/>
                                        <a:lumOff val="50000"/>
                                      </a:schemeClr>
                                    </a:solidFill>
                                    <a:latin typeface="Cambria Math" panose="02040503050406030204" pitchFamily="18" charset="0"/>
                                  </a:rPr>
                                  <m:t>1</m:t>
                                </m:r>
                              </m:sub>
                            </m:sSub>
                          </m:sub>
                        </m:sSub>
                        <m:d>
                          <m:dPr>
                            <m:ctrlPr>
                              <a:rPr lang="en-US" sz="1400" i="1" dirty="0">
                                <a:solidFill>
                                  <a:schemeClr val="tx1">
                                    <a:lumMod val="50000"/>
                                    <a:lumOff val="50000"/>
                                  </a:schemeClr>
                                </a:solidFill>
                                <a:latin typeface="Cambria Math" panose="02040503050406030204" pitchFamily="18" charset="0"/>
                              </a:rPr>
                            </m:ctrlPr>
                          </m:dPr>
                          <m:e>
                            <m:r>
                              <a:rPr lang="de-DE" sz="1400" b="0" i="1" dirty="0" smtClean="0">
                                <a:solidFill>
                                  <a:schemeClr val="tx1">
                                    <a:lumMod val="50000"/>
                                    <a:lumOff val="50000"/>
                                  </a:schemeClr>
                                </a:solidFill>
                                <a:latin typeface="Cambria Math" panose="02040503050406030204" pitchFamily="18" charset="0"/>
                              </a:rPr>
                              <m:t>𝑅</m:t>
                            </m:r>
                          </m:e>
                        </m:d>
                      </m:oMath>
                    </m:oMathPara>
                  </a14:m>
                  <a:endParaRPr lang="en-US" sz="1400" i="1" dirty="0">
                    <a:solidFill>
                      <a:schemeClr val="tx1">
                        <a:lumMod val="50000"/>
                        <a:lumOff val="50000"/>
                      </a:schemeClr>
                    </a:solidFill>
                  </a:endParaRPr>
                </a:p>
              </p:txBody>
            </p:sp>
          </mc:Choice>
          <mc:Fallback xmlns="">
            <p:sp>
              <p:nvSpPr>
                <p:cNvPr id="138" name="Rectangle 30">
                  <a:extLst>
                    <a:ext uri="{FF2B5EF4-FFF2-40B4-BE49-F238E27FC236}">
                      <a16:creationId xmlns:a16="http://schemas.microsoft.com/office/drawing/2014/main" id="{D6B4839E-7DFF-344A-9731-D1432A04E2DB}"/>
                    </a:ext>
                  </a:extLst>
                </p:cNvPr>
                <p:cNvSpPr>
                  <a:spLocks noRot="1" noChangeAspect="1" noMove="1" noResize="1" noEditPoints="1" noAdjustHandles="1" noChangeArrowheads="1" noChangeShapeType="1" noTextEdit="1"/>
                </p:cNvSpPr>
                <p:nvPr/>
              </p:nvSpPr>
              <p:spPr bwMode="auto">
                <a:xfrm>
                  <a:off x="9003387" y="3802301"/>
                  <a:ext cx="827791" cy="326243"/>
                </a:xfrm>
                <a:prstGeom prst="rect">
                  <a:avLst/>
                </a:prstGeom>
                <a:blipFill>
                  <a:blip r:embed="rId4"/>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Rectangle 35">
                  <a:extLst>
                    <a:ext uri="{FF2B5EF4-FFF2-40B4-BE49-F238E27FC236}">
                      <a16:creationId xmlns:a16="http://schemas.microsoft.com/office/drawing/2014/main" id="{E45BF602-54B9-CB4C-BF57-AF2A619F14D0}"/>
                    </a:ext>
                  </a:extLst>
                </p:cNvPr>
                <p:cNvSpPr>
                  <a:spLocks noChangeArrowheads="1"/>
                </p:cNvSpPr>
                <p:nvPr/>
              </p:nvSpPr>
              <p:spPr bwMode="auto">
                <a:xfrm>
                  <a:off x="10451024" y="3802300"/>
                  <a:ext cx="930280"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tx1">
                                    <a:lumMod val="50000"/>
                                    <a:lumOff val="50000"/>
                                  </a:schemeClr>
                                </a:solidFill>
                                <a:latin typeface="Cambria Math" panose="02040503050406030204" pitchFamily="18" charset="0"/>
                              </a:rPr>
                            </m:ctrlPr>
                          </m:sSubPr>
                          <m:e>
                            <m:r>
                              <a:rPr lang="el-GR" sz="1400" i="1" dirty="0" smtClean="0">
                                <a:solidFill>
                                  <a:schemeClr val="tx1">
                                    <a:lumMod val="50000"/>
                                    <a:lumOff val="50000"/>
                                  </a:schemeClr>
                                </a:solidFill>
                                <a:latin typeface="Cambria Math" panose="02040503050406030204" pitchFamily="18" charset="0"/>
                              </a:rPr>
                              <m:t>𝜋</m:t>
                            </m:r>
                          </m:e>
                          <m:sub>
                            <m:r>
                              <a:rPr lang="de-DE" sz="1400" b="0" i="1" dirty="0" smtClean="0">
                                <a:solidFill>
                                  <a:schemeClr val="tx1">
                                    <a:lumMod val="50000"/>
                                    <a:lumOff val="50000"/>
                                  </a:schemeClr>
                                </a:solidFill>
                                <a:latin typeface="Cambria Math" panose="02040503050406030204" pitchFamily="18" charset="0"/>
                              </a:rPr>
                              <m:t>𝑅</m:t>
                            </m:r>
                            <m:sSub>
                              <m:sSubPr>
                                <m:ctrlPr>
                                  <a:rPr lang="de-DE" sz="1400" b="0" i="1" dirty="0" smtClean="0">
                                    <a:solidFill>
                                      <a:schemeClr val="tx1">
                                        <a:lumMod val="50000"/>
                                        <a:lumOff val="50000"/>
                                      </a:schemeClr>
                                    </a:solidFill>
                                    <a:latin typeface="Cambria Math" panose="02040503050406030204" pitchFamily="18" charset="0"/>
                                  </a:rPr>
                                </m:ctrlPr>
                              </m:sSubPr>
                              <m:e>
                                <m:r>
                                  <a:rPr lang="de-DE" sz="1400" b="0" i="1" dirty="0" smtClean="0">
                                    <a:solidFill>
                                      <a:schemeClr val="tx1">
                                        <a:lumMod val="50000"/>
                                        <a:lumOff val="50000"/>
                                      </a:schemeClr>
                                    </a:solidFill>
                                    <a:latin typeface="Cambria Math" panose="02040503050406030204" pitchFamily="18" charset="0"/>
                                  </a:rPr>
                                  <m:t>𝑇</m:t>
                                </m:r>
                              </m:e>
                              <m:sub>
                                <m:r>
                                  <a:rPr lang="de-DE" sz="1400" b="0" i="1" dirty="0" smtClean="0">
                                    <a:solidFill>
                                      <a:schemeClr val="tx1">
                                        <a:lumMod val="50000"/>
                                        <a:lumOff val="50000"/>
                                      </a:schemeClr>
                                    </a:solidFill>
                                    <a:latin typeface="Cambria Math" panose="02040503050406030204" pitchFamily="18" charset="0"/>
                                  </a:rPr>
                                  <m:t>2</m:t>
                                </m:r>
                              </m:sub>
                            </m:sSub>
                          </m:sub>
                        </m:sSub>
                        <m:d>
                          <m:dPr>
                            <m:ctrlPr>
                              <a:rPr lang="en-US" sz="1400" i="1" dirty="0">
                                <a:solidFill>
                                  <a:schemeClr val="tx1">
                                    <a:lumMod val="50000"/>
                                    <a:lumOff val="50000"/>
                                  </a:schemeClr>
                                </a:solidFill>
                                <a:latin typeface="Cambria Math" panose="02040503050406030204" pitchFamily="18" charset="0"/>
                              </a:rPr>
                            </m:ctrlPr>
                          </m:dPr>
                          <m:e>
                            <m:r>
                              <a:rPr lang="de-DE" sz="1400" b="0" i="1" dirty="0" smtClean="0">
                                <a:solidFill>
                                  <a:schemeClr val="tx1">
                                    <a:lumMod val="50000"/>
                                    <a:lumOff val="50000"/>
                                  </a:schemeClr>
                                </a:solidFill>
                                <a:latin typeface="Cambria Math" panose="02040503050406030204" pitchFamily="18" charset="0"/>
                              </a:rPr>
                              <m:t>𝑅</m:t>
                            </m:r>
                          </m:e>
                        </m:d>
                      </m:oMath>
                    </m:oMathPara>
                  </a14:m>
                  <a:endParaRPr lang="en-US" sz="1400" i="1" dirty="0">
                    <a:solidFill>
                      <a:schemeClr val="tx1">
                        <a:lumMod val="50000"/>
                        <a:lumOff val="50000"/>
                      </a:schemeClr>
                    </a:solidFill>
                  </a:endParaRPr>
                </a:p>
              </p:txBody>
            </p:sp>
          </mc:Choice>
          <mc:Fallback xmlns="">
            <p:sp>
              <p:nvSpPr>
                <p:cNvPr id="139" name="Rectangle 35">
                  <a:extLst>
                    <a:ext uri="{FF2B5EF4-FFF2-40B4-BE49-F238E27FC236}">
                      <a16:creationId xmlns:a16="http://schemas.microsoft.com/office/drawing/2014/main" id="{9EECEDC8-145C-1143-B7B4-3C823228E4E6}"/>
                    </a:ext>
                  </a:extLst>
                </p:cNvPr>
                <p:cNvSpPr>
                  <a:spLocks noRot="1" noChangeAspect="1" noMove="1" noResize="1" noEditPoints="1" noAdjustHandles="1" noChangeArrowheads="1" noChangeShapeType="1" noTextEdit="1"/>
                </p:cNvSpPr>
                <p:nvPr/>
              </p:nvSpPr>
              <p:spPr bwMode="auto">
                <a:xfrm>
                  <a:off x="10451024" y="3802300"/>
                  <a:ext cx="930280" cy="326243"/>
                </a:xfrm>
                <a:prstGeom prst="rect">
                  <a:avLst/>
                </a:prstGeom>
                <a:blipFill>
                  <a:blip r:embed="rId5"/>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Rectangle 36">
                  <a:extLst>
                    <a:ext uri="{FF2B5EF4-FFF2-40B4-BE49-F238E27FC236}">
                      <a16:creationId xmlns:a16="http://schemas.microsoft.com/office/drawing/2014/main" id="{3AB50DDD-3A80-4C46-B439-0AD51350846C}"/>
                    </a:ext>
                  </a:extLst>
                </p:cNvPr>
                <p:cNvSpPr>
                  <a:spLocks noChangeArrowheads="1"/>
                </p:cNvSpPr>
                <p:nvPr/>
              </p:nvSpPr>
              <p:spPr bwMode="auto">
                <a:xfrm>
                  <a:off x="9319462" y="1942175"/>
                  <a:ext cx="996027"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accent6"/>
                                </a:solidFill>
                                <a:latin typeface="Cambria Math" panose="02040503050406030204" pitchFamily="18" charset="0"/>
                              </a:rPr>
                            </m:ctrlPr>
                          </m:sSubPr>
                          <m:e>
                            <m:r>
                              <a:rPr lang="el-GR" sz="1400" i="1" dirty="0" smtClean="0">
                                <a:solidFill>
                                  <a:schemeClr val="accent6"/>
                                </a:solidFill>
                                <a:latin typeface="Cambria Math" panose="02040503050406030204" pitchFamily="18" charset="0"/>
                              </a:rPr>
                              <m:t>𝜋</m:t>
                            </m:r>
                          </m:e>
                          <m:sub>
                            <m:sSub>
                              <m:sSubPr>
                                <m:ctrlPr>
                                  <a:rPr lang="de-DE" sz="1400" b="0" i="1" dirty="0" smtClean="0">
                                    <a:solidFill>
                                      <a:schemeClr val="accent6"/>
                                    </a:solidFill>
                                    <a:latin typeface="Cambria Math" panose="02040503050406030204" pitchFamily="18" charset="0"/>
                                  </a:rPr>
                                </m:ctrlPr>
                              </m:sSubPr>
                              <m:e>
                                <m:r>
                                  <a:rPr lang="de-DE" sz="1400" b="0" i="1" dirty="0" smtClean="0">
                                    <a:solidFill>
                                      <a:schemeClr val="accent6"/>
                                    </a:solidFill>
                                    <a:latin typeface="Cambria Math" panose="02040503050406030204" pitchFamily="18" charset="0"/>
                                  </a:rPr>
                                  <m:t>𝑆</m:t>
                                </m:r>
                              </m:e>
                              <m:sub>
                                <m:r>
                                  <a:rPr lang="de-DE" sz="1400" b="0" i="1" dirty="0" smtClean="0">
                                    <a:solidFill>
                                      <a:schemeClr val="accent6"/>
                                    </a:solidFill>
                                    <a:latin typeface="Cambria Math" panose="02040503050406030204" pitchFamily="18" charset="0"/>
                                  </a:rPr>
                                  <m:t>1</m:t>
                                </m:r>
                              </m:sub>
                            </m:sSub>
                            <m:r>
                              <a:rPr lang="de-DE" sz="1400" b="0" i="1" dirty="0" smtClean="0">
                                <a:solidFill>
                                  <a:schemeClr val="accent6"/>
                                </a:solidFill>
                                <a:latin typeface="Cambria Math" panose="02040503050406030204" pitchFamily="18" charset="0"/>
                              </a:rPr>
                              <m:t>𝑅</m:t>
                            </m:r>
                          </m:sub>
                        </m:sSub>
                        <m:d>
                          <m:dPr>
                            <m:ctrlPr>
                              <a:rPr lang="en-US" sz="1400" i="1" dirty="0">
                                <a:solidFill>
                                  <a:schemeClr val="accent6"/>
                                </a:solidFill>
                                <a:latin typeface="Cambria Math" panose="02040503050406030204" pitchFamily="18" charset="0"/>
                              </a:rPr>
                            </m:ctrlPr>
                          </m:dPr>
                          <m:e>
                            <m:sSub>
                              <m:sSubPr>
                                <m:ctrlPr>
                                  <a:rPr lang="de-DE" sz="1400" b="0" i="1" dirty="0" smtClean="0">
                                    <a:solidFill>
                                      <a:schemeClr val="accent6"/>
                                    </a:solidFill>
                                    <a:latin typeface="Cambria Math" panose="02040503050406030204" pitchFamily="18" charset="0"/>
                                  </a:rPr>
                                </m:ctrlPr>
                              </m:sSubPr>
                              <m:e>
                                <m:r>
                                  <a:rPr lang="de-DE" sz="1400" b="0" i="1" dirty="0" smtClean="0">
                                    <a:solidFill>
                                      <a:schemeClr val="accent6"/>
                                    </a:solidFill>
                                    <a:latin typeface="Cambria Math" panose="02040503050406030204" pitchFamily="18" charset="0"/>
                                  </a:rPr>
                                  <m:t>𝑆</m:t>
                                </m:r>
                              </m:e>
                              <m:sub>
                                <m:r>
                                  <a:rPr lang="de-DE" sz="1400" b="0" i="1" dirty="0" smtClean="0">
                                    <a:solidFill>
                                      <a:schemeClr val="accent6"/>
                                    </a:solidFill>
                                    <a:latin typeface="Cambria Math" panose="02040503050406030204" pitchFamily="18" charset="0"/>
                                  </a:rPr>
                                  <m:t>1</m:t>
                                </m:r>
                              </m:sub>
                            </m:sSub>
                          </m:e>
                        </m:d>
                      </m:oMath>
                    </m:oMathPara>
                  </a14:m>
                  <a:endParaRPr lang="en-US" sz="1400" i="1" dirty="0">
                    <a:solidFill>
                      <a:schemeClr val="accent6"/>
                    </a:solidFill>
                  </a:endParaRPr>
                </a:p>
              </p:txBody>
            </p:sp>
          </mc:Choice>
          <mc:Fallback xmlns="">
            <p:sp>
              <p:nvSpPr>
                <p:cNvPr id="140" name="Rectangle 36">
                  <a:extLst>
                    <a:ext uri="{FF2B5EF4-FFF2-40B4-BE49-F238E27FC236}">
                      <a16:creationId xmlns:a16="http://schemas.microsoft.com/office/drawing/2014/main" id="{37DE4BB8-F06A-0E47-9D9C-793D879F5B01}"/>
                    </a:ext>
                  </a:extLst>
                </p:cNvPr>
                <p:cNvSpPr>
                  <a:spLocks noRot="1" noChangeAspect="1" noMove="1" noResize="1" noEditPoints="1" noAdjustHandles="1" noChangeArrowheads="1" noChangeShapeType="1" noTextEdit="1"/>
                </p:cNvSpPr>
                <p:nvPr/>
              </p:nvSpPr>
              <p:spPr bwMode="auto">
                <a:xfrm>
                  <a:off x="9319462" y="1942175"/>
                  <a:ext cx="996027" cy="326243"/>
                </a:xfrm>
                <a:prstGeom prst="rect">
                  <a:avLst/>
                </a:prstGeom>
                <a:blipFill>
                  <a:blip r:embed="rId6"/>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Rectangle 37">
                  <a:extLst>
                    <a:ext uri="{FF2B5EF4-FFF2-40B4-BE49-F238E27FC236}">
                      <a16:creationId xmlns:a16="http://schemas.microsoft.com/office/drawing/2014/main" id="{CDF4F253-D0BF-944F-B41F-8B3FCDB84429}"/>
                    </a:ext>
                  </a:extLst>
                </p:cNvPr>
                <p:cNvSpPr>
                  <a:spLocks noChangeArrowheads="1"/>
                </p:cNvSpPr>
                <p:nvPr/>
              </p:nvSpPr>
              <p:spPr bwMode="auto">
                <a:xfrm>
                  <a:off x="8923627" y="2913786"/>
                  <a:ext cx="865942"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tx1">
                                    <a:lumMod val="50000"/>
                                    <a:lumOff val="50000"/>
                                  </a:schemeClr>
                                </a:solidFill>
                                <a:latin typeface="Cambria Math" panose="02040503050406030204" pitchFamily="18" charset="0"/>
                              </a:rPr>
                            </m:ctrlPr>
                          </m:sSubPr>
                          <m:e>
                            <m:r>
                              <a:rPr lang="el-GR" sz="1400" i="1" dirty="0" smtClean="0">
                                <a:solidFill>
                                  <a:schemeClr val="tx1">
                                    <a:lumMod val="50000"/>
                                    <a:lumOff val="50000"/>
                                  </a:schemeClr>
                                </a:solidFill>
                                <a:latin typeface="Cambria Math" panose="02040503050406030204" pitchFamily="18" charset="0"/>
                              </a:rPr>
                              <m:t>𝜆</m:t>
                            </m:r>
                          </m:e>
                          <m:sub>
                            <m:r>
                              <a:rPr lang="de-DE" sz="1400" b="0" i="1" dirty="0" smtClean="0">
                                <a:solidFill>
                                  <a:schemeClr val="tx1">
                                    <a:lumMod val="50000"/>
                                    <a:lumOff val="50000"/>
                                  </a:schemeClr>
                                </a:solidFill>
                                <a:latin typeface="Cambria Math" panose="02040503050406030204" pitchFamily="18" charset="0"/>
                              </a:rPr>
                              <m:t>𝑅</m:t>
                            </m:r>
                            <m:sSub>
                              <m:sSubPr>
                                <m:ctrlPr>
                                  <a:rPr lang="de-DE" sz="1400" b="0" i="1" dirty="0" smtClean="0">
                                    <a:solidFill>
                                      <a:schemeClr val="tx1">
                                        <a:lumMod val="50000"/>
                                        <a:lumOff val="50000"/>
                                      </a:schemeClr>
                                    </a:solidFill>
                                    <a:latin typeface="Cambria Math" panose="02040503050406030204" pitchFamily="18" charset="0"/>
                                  </a:rPr>
                                </m:ctrlPr>
                              </m:sSubPr>
                              <m:e>
                                <m:r>
                                  <a:rPr lang="de-DE" sz="1400" b="0" i="1" dirty="0" smtClean="0">
                                    <a:solidFill>
                                      <a:schemeClr val="tx1">
                                        <a:lumMod val="50000"/>
                                        <a:lumOff val="50000"/>
                                      </a:schemeClr>
                                    </a:solidFill>
                                    <a:latin typeface="Cambria Math" panose="02040503050406030204" pitchFamily="18" charset="0"/>
                                  </a:rPr>
                                  <m:t>𝑆</m:t>
                                </m:r>
                              </m:e>
                              <m:sub>
                                <m:r>
                                  <a:rPr lang="de-DE" sz="1400" b="0" i="1" dirty="0" smtClean="0">
                                    <a:solidFill>
                                      <a:schemeClr val="tx1">
                                        <a:lumMod val="50000"/>
                                        <a:lumOff val="50000"/>
                                      </a:schemeClr>
                                    </a:solidFill>
                                    <a:latin typeface="Cambria Math" panose="02040503050406030204" pitchFamily="18" charset="0"/>
                                  </a:rPr>
                                  <m:t>1</m:t>
                                </m:r>
                              </m:sub>
                            </m:sSub>
                          </m:sub>
                        </m:sSub>
                        <m:d>
                          <m:dPr>
                            <m:ctrlPr>
                              <a:rPr lang="en-US" sz="1400" i="1" dirty="0">
                                <a:solidFill>
                                  <a:schemeClr val="tx1">
                                    <a:lumMod val="50000"/>
                                    <a:lumOff val="50000"/>
                                  </a:schemeClr>
                                </a:solidFill>
                                <a:latin typeface="Cambria Math" panose="02040503050406030204" pitchFamily="18" charset="0"/>
                              </a:rPr>
                            </m:ctrlPr>
                          </m:dPr>
                          <m:e>
                            <m:sSub>
                              <m:sSubPr>
                                <m:ctrlPr>
                                  <a:rPr lang="de-DE" sz="1400" i="1" dirty="0">
                                    <a:solidFill>
                                      <a:schemeClr val="tx1">
                                        <a:lumMod val="50000"/>
                                        <a:lumOff val="50000"/>
                                      </a:schemeClr>
                                    </a:solidFill>
                                    <a:latin typeface="Cambria Math" panose="02040503050406030204" pitchFamily="18" charset="0"/>
                                  </a:rPr>
                                </m:ctrlPr>
                              </m:sSubPr>
                              <m:e>
                                <m:r>
                                  <a:rPr lang="de-DE" sz="1400" b="0" i="1" dirty="0" smtClean="0">
                                    <a:solidFill>
                                      <a:schemeClr val="tx1">
                                        <a:lumMod val="50000"/>
                                        <a:lumOff val="50000"/>
                                      </a:schemeClr>
                                    </a:solidFill>
                                    <a:latin typeface="Cambria Math" panose="02040503050406030204" pitchFamily="18" charset="0"/>
                                  </a:rPr>
                                  <m:t>𝑆</m:t>
                                </m:r>
                              </m:e>
                              <m:sub>
                                <m:r>
                                  <a:rPr lang="de-DE" sz="1400" b="0" i="1" dirty="0" smtClean="0">
                                    <a:solidFill>
                                      <a:schemeClr val="tx1">
                                        <a:lumMod val="50000"/>
                                        <a:lumOff val="50000"/>
                                      </a:schemeClr>
                                    </a:solidFill>
                                    <a:latin typeface="Cambria Math" panose="02040503050406030204" pitchFamily="18" charset="0"/>
                                  </a:rPr>
                                  <m:t>1</m:t>
                                </m:r>
                              </m:sub>
                            </m:sSub>
                          </m:e>
                        </m:d>
                      </m:oMath>
                    </m:oMathPara>
                  </a14:m>
                  <a:endParaRPr lang="en-US" sz="1400" i="1" dirty="0">
                    <a:solidFill>
                      <a:schemeClr val="tx1">
                        <a:lumMod val="50000"/>
                        <a:lumOff val="50000"/>
                      </a:schemeClr>
                    </a:solidFill>
                  </a:endParaRPr>
                </a:p>
              </p:txBody>
            </p:sp>
          </mc:Choice>
          <mc:Fallback xmlns="">
            <p:sp>
              <p:nvSpPr>
                <p:cNvPr id="141" name="Rectangle 37">
                  <a:extLst>
                    <a:ext uri="{FF2B5EF4-FFF2-40B4-BE49-F238E27FC236}">
                      <a16:creationId xmlns:a16="http://schemas.microsoft.com/office/drawing/2014/main" id="{E9D18455-715D-994B-B663-52E655720E00}"/>
                    </a:ext>
                  </a:extLst>
                </p:cNvPr>
                <p:cNvSpPr>
                  <a:spLocks noRot="1" noChangeAspect="1" noMove="1" noResize="1" noEditPoints="1" noAdjustHandles="1" noChangeArrowheads="1" noChangeShapeType="1" noTextEdit="1"/>
                </p:cNvSpPr>
                <p:nvPr/>
              </p:nvSpPr>
              <p:spPr bwMode="auto">
                <a:xfrm>
                  <a:off x="8923627" y="2913786"/>
                  <a:ext cx="865942" cy="326243"/>
                </a:xfrm>
                <a:prstGeom prst="rect">
                  <a:avLst/>
                </a:prstGeom>
                <a:blipFill>
                  <a:blip r:embed="rId7"/>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Rectangle 38">
                  <a:extLst>
                    <a:ext uri="{FF2B5EF4-FFF2-40B4-BE49-F238E27FC236}">
                      <a16:creationId xmlns:a16="http://schemas.microsoft.com/office/drawing/2014/main" id="{55DD728E-0577-124F-B50F-F761BF3E58CC}"/>
                    </a:ext>
                  </a:extLst>
                </p:cNvPr>
                <p:cNvSpPr>
                  <a:spLocks noChangeArrowheads="1"/>
                </p:cNvSpPr>
                <p:nvPr/>
              </p:nvSpPr>
              <p:spPr bwMode="auto">
                <a:xfrm>
                  <a:off x="10076803" y="4780249"/>
                  <a:ext cx="821379"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accent2"/>
                                </a:solidFill>
                                <a:latin typeface="Cambria Math" panose="02040503050406030204" pitchFamily="18" charset="0"/>
                              </a:rPr>
                            </m:ctrlPr>
                          </m:sSubPr>
                          <m:e>
                            <m:r>
                              <a:rPr lang="el-GR" sz="1400" i="1" dirty="0" smtClean="0">
                                <a:solidFill>
                                  <a:schemeClr val="accent2"/>
                                </a:solidFill>
                                <a:latin typeface="Cambria Math" panose="02040503050406030204" pitchFamily="18" charset="0"/>
                              </a:rPr>
                              <m:t>𝜆</m:t>
                            </m:r>
                          </m:e>
                          <m:sub>
                            <m:sSub>
                              <m:sSubPr>
                                <m:ctrlPr>
                                  <a:rPr lang="de-DE" sz="1400" b="0" i="1" dirty="0" smtClean="0">
                                    <a:solidFill>
                                      <a:schemeClr val="accent2"/>
                                    </a:solidFill>
                                    <a:latin typeface="Cambria Math" panose="02040503050406030204" pitchFamily="18" charset="0"/>
                                  </a:rPr>
                                </m:ctrlPr>
                              </m:sSubPr>
                              <m:e>
                                <m:r>
                                  <a:rPr lang="de-DE" sz="1400" b="0" i="1" dirty="0" smtClean="0">
                                    <a:solidFill>
                                      <a:schemeClr val="accent2"/>
                                    </a:solidFill>
                                    <a:latin typeface="Cambria Math" panose="02040503050406030204" pitchFamily="18" charset="0"/>
                                  </a:rPr>
                                  <m:t>𝑇</m:t>
                                </m:r>
                              </m:e>
                              <m:sub>
                                <m:r>
                                  <a:rPr lang="de-DE" sz="1400" b="0" i="1" dirty="0" smtClean="0">
                                    <a:solidFill>
                                      <a:schemeClr val="accent2"/>
                                    </a:solidFill>
                                    <a:latin typeface="Cambria Math" panose="02040503050406030204" pitchFamily="18" charset="0"/>
                                  </a:rPr>
                                  <m:t>2</m:t>
                                </m:r>
                              </m:sub>
                            </m:sSub>
                            <m:r>
                              <a:rPr lang="de-DE" sz="1400" b="0" i="1" dirty="0" smtClean="0">
                                <a:solidFill>
                                  <a:schemeClr val="accent2"/>
                                </a:solidFill>
                                <a:latin typeface="Cambria Math" panose="02040503050406030204" pitchFamily="18" charset="0"/>
                              </a:rPr>
                              <m:t>𝑅</m:t>
                            </m:r>
                          </m:sub>
                        </m:sSub>
                        <m:d>
                          <m:dPr>
                            <m:ctrlPr>
                              <a:rPr lang="en-US" sz="1400" i="1" dirty="0">
                                <a:solidFill>
                                  <a:schemeClr val="accent2"/>
                                </a:solidFill>
                                <a:latin typeface="Cambria Math" panose="02040503050406030204" pitchFamily="18" charset="0"/>
                              </a:rPr>
                            </m:ctrlPr>
                          </m:dPr>
                          <m:e>
                            <m:r>
                              <a:rPr lang="de-DE" sz="1400" b="0" i="1" dirty="0" smtClean="0">
                                <a:solidFill>
                                  <a:schemeClr val="accent2"/>
                                </a:solidFill>
                                <a:latin typeface="Cambria Math" panose="02040503050406030204" pitchFamily="18" charset="0"/>
                              </a:rPr>
                              <m:t>𝑅</m:t>
                            </m:r>
                          </m:e>
                        </m:d>
                      </m:oMath>
                    </m:oMathPara>
                  </a14:m>
                  <a:endParaRPr lang="en-US" sz="1400" i="1" dirty="0">
                    <a:solidFill>
                      <a:schemeClr val="accent2"/>
                    </a:solidFill>
                  </a:endParaRPr>
                </a:p>
              </p:txBody>
            </p:sp>
          </mc:Choice>
          <mc:Fallback xmlns="">
            <p:sp>
              <p:nvSpPr>
                <p:cNvPr id="142" name="Rectangle 38">
                  <a:extLst>
                    <a:ext uri="{FF2B5EF4-FFF2-40B4-BE49-F238E27FC236}">
                      <a16:creationId xmlns:a16="http://schemas.microsoft.com/office/drawing/2014/main" id="{981523FE-E686-9149-87F4-6BB33E4BD237}"/>
                    </a:ext>
                  </a:extLst>
                </p:cNvPr>
                <p:cNvSpPr>
                  <a:spLocks noRot="1" noChangeAspect="1" noMove="1" noResize="1" noEditPoints="1" noAdjustHandles="1" noChangeArrowheads="1" noChangeShapeType="1" noTextEdit="1"/>
                </p:cNvSpPr>
                <p:nvPr/>
              </p:nvSpPr>
              <p:spPr bwMode="auto">
                <a:xfrm>
                  <a:off x="10076803" y="4780249"/>
                  <a:ext cx="821379" cy="326243"/>
                </a:xfrm>
                <a:prstGeom prst="rect">
                  <a:avLst/>
                </a:prstGeom>
                <a:blipFill>
                  <a:blip r:embed="rId8"/>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Rectangle 41">
                  <a:extLst>
                    <a:ext uri="{FF2B5EF4-FFF2-40B4-BE49-F238E27FC236}">
                      <a16:creationId xmlns:a16="http://schemas.microsoft.com/office/drawing/2014/main" id="{30E8C41D-7C6B-D443-B964-E887BE66E5E8}"/>
                    </a:ext>
                  </a:extLst>
                </p:cNvPr>
                <p:cNvSpPr>
                  <a:spLocks noChangeArrowheads="1"/>
                </p:cNvSpPr>
                <p:nvPr/>
              </p:nvSpPr>
              <p:spPr bwMode="auto">
                <a:xfrm>
                  <a:off x="9601495" y="4533993"/>
                  <a:ext cx="821379"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accent2"/>
                                </a:solidFill>
                                <a:latin typeface="Cambria Math" panose="02040503050406030204" pitchFamily="18" charset="0"/>
                              </a:rPr>
                            </m:ctrlPr>
                          </m:sSubPr>
                          <m:e>
                            <m:r>
                              <a:rPr lang="el-GR" sz="1400" i="1" dirty="0" smtClean="0">
                                <a:solidFill>
                                  <a:schemeClr val="accent2"/>
                                </a:solidFill>
                                <a:latin typeface="Cambria Math" panose="02040503050406030204" pitchFamily="18" charset="0"/>
                              </a:rPr>
                              <m:t>𝜆</m:t>
                            </m:r>
                          </m:e>
                          <m:sub>
                            <m:sSub>
                              <m:sSubPr>
                                <m:ctrlPr>
                                  <a:rPr lang="de-DE" sz="1400" b="0" i="1" dirty="0" smtClean="0">
                                    <a:solidFill>
                                      <a:schemeClr val="accent2"/>
                                    </a:solidFill>
                                    <a:latin typeface="Cambria Math" panose="02040503050406030204" pitchFamily="18" charset="0"/>
                                  </a:rPr>
                                </m:ctrlPr>
                              </m:sSubPr>
                              <m:e>
                                <m:r>
                                  <a:rPr lang="de-DE" sz="1400" b="0" i="1" dirty="0" smtClean="0">
                                    <a:solidFill>
                                      <a:schemeClr val="accent2"/>
                                    </a:solidFill>
                                    <a:latin typeface="Cambria Math" panose="02040503050406030204" pitchFamily="18" charset="0"/>
                                  </a:rPr>
                                  <m:t>𝑇</m:t>
                                </m:r>
                              </m:e>
                              <m:sub>
                                <m:r>
                                  <a:rPr lang="de-DE" sz="1400" b="0" i="1" dirty="0" smtClean="0">
                                    <a:solidFill>
                                      <a:schemeClr val="accent2"/>
                                    </a:solidFill>
                                    <a:latin typeface="Cambria Math" panose="02040503050406030204" pitchFamily="18" charset="0"/>
                                  </a:rPr>
                                  <m:t>1</m:t>
                                </m:r>
                              </m:sub>
                            </m:sSub>
                            <m:r>
                              <a:rPr lang="de-DE" sz="1400" b="0" i="1" dirty="0" smtClean="0">
                                <a:solidFill>
                                  <a:schemeClr val="accent2"/>
                                </a:solidFill>
                                <a:latin typeface="Cambria Math" panose="02040503050406030204" pitchFamily="18" charset="0"/>
                              </a:rPr>
                              <m:t>𝑅</m:t>
                            </m:r>
                          </m:sub>
                        </m:sSub>
                        <m:d>
                          <m:dPr>
                            <m:ctrlPr>
                              <a:rPr lang="en-US" sz="1400" i="1" dirty="0">
                                <a:solidFill>
                                  <a:schemeClr val="accent2"/>
                                </a:solidFill>
                                <a:latin typeface="Cambria Math" panose="02040503050406030204" pitchFamily="18" charset="0"/>
                              </a:rPr>
                            </m:ctrlPr>
                          </m:dPr>
                          <m:e>
                            <m:r>
                              <a:rPr lang="de-DE" sz="1400" b="0" i="1" dirty="0" smtClean="0">
                                <a:solidFill>
                                  <a:schemeClr val="accent2"/>
                                </a:solidFill>
                                <a:latin typeface="Cambria Math" panose="02040503050406030204" pitchFamily="18" charset="0"/>
                              </a:rPr>
                              <m:t>𝑅</m:t>
                            </m:r>
                          </m:e>
                        </m:d>
                      </m:oMath>
                    </m:oMathPara>
                  </a14:m>
                  <a:endParaRPr lang="en-US" sz="1400" i="1" dirty="0">
                    <a:solidFill>
                      <a:schemeClr val="accent2"/>
                    </a:solidFill>
                  </a:endParaRPr>
                </a:p>
              </p:txBody>
            </p:sp>
          </mc:Choice>
          <mc:Fallback xmlns="">
            <p:sp>
              <p:nvSpPr>
                <p:cNvPr id="143" name="Rectangle 41">
                  <a:extLst>
                    <a:ext uri="{FF2B5EF4-FFF2-40B4-BE49-F238E27FC236}">
                      <a16:creationId xmlns:a16="http://schemas.microsoft.com/office/drawing/2014/main" id="{F4118CBA-C7EA-1E48-9E40-0A0D1FEFC8F0}"/>
                    </a:ext>
                  </a:extLst>
                </p:cNvPr>
                <p:cNvSpPr>
                  <a:spLocks noRot="1" noChangeAspect="1" noMove="1" noResize="1" noEditPoints="1" noAdjustHandles="1" noChangeArrowheads="1" noChangeShapeType="1" noTextEdit="1"/>
                </p:cNvSpPr>
                <p:nvPr/>
              </p:nvSpPr>
              <p:spPr bwMode="auto">
                <a:xfrm>
                  <a:off x="9601495" y="4533993"/>
                  <a:ext cx="821379" cy="326243"/>
                </a:xfrm>
                <a:prstGeom prst="rect">
                  <a:avLst/>
                </a:prstGeom>
                <a:blipFill>
                  <a:blip r:embed="rId9"/>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Rectangle 42">
                  <a:extLst>
                    <a:ext uri="{FF2B5EF4-FFF2-40B4-BE49-F238E27FC236}">
                      <a16:creationId xmlns:a16="http://schemas.microsoft.com/office/drawing/2014/main" id="{7A12E90B-2E09-3B4D-976A-C5CC3C25AC6D}"/>
                    </a:ext>
                  </a:extLst>
                </p:cNvPr>
                <p:cNvSpPr>
                  <a:spLocks noChangeArrowheads="1"/>
                </p:cNvSpPr>
                <p:nvPr/>
              </p:nvSpPr>
              <p:spPr bwMode="auto">
                <a:xfrm>
                  <a:off x="10481109" y="2913563"/>
                  <a:ext cx="870110" cy="32624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dirty="0" smtClean="0">
                                <a:solidFill>
                                  <a:schemeClr val="tx1">
                                    <a:lumMod val="50000"/>
                                    <a:lumOff val="50000"/>
                                  </a:schemeClr>
                                </a:solidFill>
                                <a:latin typeface="Cambria Math" panose="02040503050406030204" pitchFamily="18" charset="0"/>
                              </a:rPr>
                            </m:ctrlPr>
                          </m:sSubPr>
                          <m:e>
                            <m:r>
                              <a:rPr lang="el-GR" sz="1400" i="1" dirty="0" smtClean="0">
                                <a:solidFill>
                                  <a:schemeClr val="tx1">
                                    <a:lumMod val="50000"/>
                                    <a:lumOff val="50000"/>
                                  </a:schemeClr>
                                </a:solidFill>
                                <a:latin typeface="Cambria Math" panose="02040503050406030204" pitchFamily="18" charset="0"/>
                              </a:rPr>
                              <m:t>𝜆</m:t>
                            </m:r>
                          </m:e>
                          <m:sub>
                            <m:r>
                              <a:rPr lang="de-DE" sz="1400" b="0" i="1" dirty="0" smtClean="0">
                                <a:solidFill>
                                  <a:schemeClr val="tx1">
                                    <a:lumMod val="50000"/>
                                    <a:lumOff val="50000"/>
                                  </a:schemeClr>
                                </a:solidFill>
                                <a:latin typeface="Cambria Math" panose="02040503050406030204" pitchFamily="18" charset="0"/>
                              </a:rPr>
                              <m:t>𝑅</m:t>
                            </m:r>
                            <m:sSub>
                              <m:sSubPr>
                                <m:ctrlPr>
                                  <a:rPr lang="de-DE" sz="1400" b="0" i="1" dirty="0" smtClean="0">
                                    <a:solidFill>
                                      <a:schemeClr val="tx1">
                                        <a:lumMod val="50000"/>
                                        <a:lumOff val="50000"/>
                                      </a:schemeClr>
                                    </a:solidFill>
                                    <a:latin typeface="Cambria Math" panose="02040503050406030204" pitchFamily="18" charset="0"/>
                                  </a:rPr>
                                </m:ctrlPr>
                              </m:sSubPr>
                              <m:e>
                                <m:r>
                                  <a:rPr lang="de-DE" sz="1400" b="0" i="1" dirty="0" smtClean="0">
                                    <a:solidFill>
                                      <a:schemeClr val="tx1">
                                        <a:lumMod val="50000"/>
                                        <a:lumOff val="50000"/>
                                      </a:schemeClr>
                                    </a:solidFill>
                                    <a:latin typeface="Cambria Math" panose="02040503050406030204" pitchFamily="18" charset="0"/>
                                  </a:rPr>
                                  <m:t>𝑆</m:t>
                                </m:r>
                              </m:e>
                              <m:sub>
                                <m:r>
                                  <a:rPr lang="de-DE" sz="1400" b="0" i="1" dirty="0" smtClean="0">
                                    <a:solidFill>
                                      <a:schemeClr val="tx1">
                                        <a:lumMod val="50000"/>
                                        <a:lumOff val="50000"/>
                                      </a:schemeClr>
                                    </a:solidFill>
                                    <a:latin typeface="Cambria Math" panose="02040503050406030204" pitchFamily="18" charset="0"/>
                                  </a:rPr>
                                  <m:t>2</m:t>
                                </m:r>
                              </m:sub>
                            </m:sSub>
                          </m:sub>
                        </m:sSub>
                        <m:d>
                          <m:dPr>
                            <m:ctrlPr>
                              <a:rPr lang="en-US" sz="1400" i="1" dirty="0">
                                <a:solidFill>
                                  <a:schemeClr val="tx1">
                                    <a:lumMod val="50000"/>
                                    <a:lumOff val="50000"/>
                                  </a:schemeClr>
                                </a:solidFill>
                                <a:latin typeface="Cambria Math" panose="02040503050406030204" pitchFamily="18" charset="0"/>
                              </a:rPr>
                            </m:ctrlPr>
                          </m:dPr>
                          <m:e>
                            <m:sSub>
                              <m:sSubPr>
                                <m:ctrlPr>
                                  <a:rPr lang="de-DE" sz="1400" b="0" i="1" dirty="0" smtClean="0">
                                    <a:solidFill>
                                      <a:schemeClr val="tx1">
                                        <a:lumMod val="50000"/>
                                        <a:lumOff val="50000"/>
                                      </a:schemeClr>
                                    </a:solidFill>
                                    <a:latin typeface="Cambria Math" panose="02040503050406030204" pitchFamily="18" charset="0"/>
                                  </a:rPr>
                                </m:ctrlPr>
                              </m:sSubPr>
                              <m:e>
                                <m:r>
                                  <a:rPr lang="de-DE" sz="1400" b="0" i="1" dirty="0" smtClean="0">
                                    <a:solidFill>
                                      <a:schemeClr val="tx1">
                                        <a:lumMod val="50000"/>
                                        <a:lumOff val="50000"/>
                                      </a:schemeClr>
                                    </a:solidFill>
                                    <a:latin typeface="Cambria Math" panose="02040503050406030204" pitchFamily="18" charset="0"/>
                                  </a:rPr>
                                  <m:t>𝑆</m:t>
                                </m:r>
                              </m:e>
                              <m:sub>
                                <m:r>
                                  <a:rPr lang="de-DE" sz="1400" b="0" i="1" dirty="0" smtClean="0">
                                    <a:solidFill>
                                      <a:schemeClr val="tx1">
                                        <a:lumMod val="50000"/>
                                        <a:lumOff val="50000"/>
                                      </a:schemeClr>
                                    </a:solidFill>
                                    <a:latin typeface="Cambria Math" panose="02040503050406030204" pitchFamily="18" charset="0"/>
                                  </a:rPr>
                                  <m:t>2</m:t>
                                </m:r>
                              </m:sub>
                            </m:sSub>
                          </m:e>
                        </m:d>
                      </m:oMath>
                    </m:oMathPara>
                  </a14:m>
                  <a:endParaRPr lang="en-US" sz="1400" i="1" dirty="0">
                    <a:solidFill>
                      <a:schemeClr val="tx1">
                        <a:lumMod val="50000"/>
                        <a:lumOff val="50000"/>
                      </a:schemeClr>
                    </a:solidFill>
                  </a:endParaRPr>
                </a:p>
              </p:txBody>
            </p:sp>
          </mc:Choice>
          <mc:Fallback xmlns="">
            <p:sp>
              <p:nvSpPr>
                <p:cNvPr id="144" name="Rectangle 42">
                  <a:extLst>
                    <a:ext uri="{FF2B5EF4-FFF2-40B4-BE49-F238E27FC236}">
                      <a16:creationId xmlns:a16="http://schemas.microsoft.com/office/drawing/2014/main" id="{83819553-1E0A-3840-8F48-72ACF7A3C413}"/>
                    </a:ext>
                  </a:extLst>
                </p:cNvPr>
                <p:cNvSpPr>
                  <a:spLocks noRot="1" noChangeAspect="1" noMove="1" noResize="1" noEditPoints="1" noAdjustHandles="1" noChangeArrowheads="1" noChangeShapeType="1" noTextEdit="1"/>
                </p:cNvSpPr>
                <p:nvPr/>
              </p:nvSpPr>
              <p:spPr bwMode="auto">
                <a:xfrm>
                  <a:off x="10481109" y="2913563"/>
                  <a:ext cx="870110" cy="326243"/>
                </a:xfrm>
                <a:prstGeom prst="rect">
                  <a:avLst/>
                </a:prstGeom>
                <a:blipFill>
                  <a:blip r:embed="rId10"/>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tangle 27">
                  <a:extLst>
                    <a:ext uri="{FF2B5EF4-FFF2-40B4-BE49-F238E27FC236}">
                      <a16:creationId xmlns:a16="http://schemas.microsoft.com/office/drawing/2014/main" id="{1DDBD951-A6AB-B54F-A74C-BBAAB9CDB958}"/>
                    </a:ext>
                  </a:extLst>
                </p:cNvPr>
                <p:cNvSpPr>
                  <a:spLocks noChangeArrowheads="1"/>
                </p:cNvSpPr>
                <p:nvPr/>
              </p:nvSpPr>
              <p:spPr bwMode="auto">
                <a:xfrm>
                  <a:off x="10382662" y="3378228"/>
                  <a:ext cx="1361994" cy="342466"/>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de-DE" sz="1400" b="0" i="1" dirty="0" smtClean="0">
                            <a:solidFill>
                              <a:schemeClr val="bg2"/>
                            </a:solidFill>
                            <a:latin typeface="Cambria Math" panose="02040503050406030204" pitchFamily="18" charset="0"/>
                          </a:rPr>
                          <m:t>𝑃</m:t>
                        </m:r>
                        <m:d>
                          <m:dPr>
                            <m:ctrlPr>
                              <a:rPr lang="en-US" sz="1400" i="1" dirty="0">
                                <a:solidFill>
                                  <a:schemeClr val="bg2"/>
                                </a:solidFill>
                                <a:latin typeface="Cambria Math" panose="02040503050406030204" pitchFamily="18" charset="0"/>
                              </a:rPr>
                            </m:ctrlPr>
                          </m:dPr>
                          <m:e>
                            <m:r>
                              <a:rPr lang="de-DE" sz="1400" b="0" i="1" dirty="0" smtClean="0">
                                <a:solidFill>
                                  <a:schemeClr val="bg2"/>
                                </a:solidFill>
                                <a:latin typeface="Cambria Math" panose="02040503050406030204" pitchFamily="18" charset="0"/>
                              </a:rPr>
                              <m:t>𝑅</m:t>
                            </m:r>
                            <m:r>
                              <a:rPr lang="de-DE" sz="1400" b="0" i="1" dirty="0" smtClean="0">
                                <a:solidFill>
                                  <a:schemeClr val="bg2"/>
                                </a:solidFill>
                                <a:latin typeface="Cambria Math" panose="02040503050406030204" pitchFamily="18" charset="0"/>
                              </a:rPr>
                              <m:t> | </m:t>
                            </m:r>
                            <m:sSub>
                              <m:sSubPr>
                                <m:ctrlPr>
                                  <a:rPr lang="de-DE" sz="1400" i="1" dirty="0" smtClean="0">
                                    <a:solidFill>
                                      <a:schemeClr val="bg2"/>
                                    </a:solidFill>
                                    <a:latin typeface="Cambria Math" panose="02040503050406030204" pitchFamily="18" charset="0"/>
                                  </a:rPr>
                                </m:ctrlPr>
                              </m:sSubPr>
                              <m:e>
                                <m:r>
                                  <a:rPr lang="de-DE" sz="1400" b="0" i="1" dirty="0" smtClean="0">
                                    <a:solidFill>
                                      <a:schemeClr val="bg2"/>
                                    </a:solidFill>
                                    <a:latin typeface="Cambria Math" panose="02040503050406030204" pitchFamily="18" charset="0"/>
                                  </a:rPr>
                                  <m:t>𝑆</m:t>
                                </m:r>
                              </m:e>
                              <m:sub>
                                <m:r>
                                  <a:rPr lang="de-DE" sz="1400" b="0" i="1" dirty="0" smtClean="0">
                                    <a:solidFill>
                                      <a:schemeClr val="bg2"/>
                                    </a:solidFill>
                                    <a:latin typeface="Cambria Math" panose="02040503050406030204" pitchFamily="18" charset="0"/>
                                  </a:rPr>
                                  <m:t>1</m:t>
                                </m:r>
                              </m:sub>
                            </m:sSub>
                            <m:r>
                              <a:rPr lang="de-DE" sz="1400" b="0" i="1" dirty="0" smtClean="0">
                                <a:solidFill>
                                  <a:schemeClr val="bg2"/>
                                </a:solidFill>
                                <a:latin typeface="Cambria Math" panose="02040503050406030204" pitchFamily="18" charset="0"/>
                              </a:rPr>
                              <m:t>,…,</m:t>
                            </m:r>
                            <m:sSub>
                              <m:sSubPr>
                                <m:ctrlPr>
                                  <a:rPr lang="de-DE" sz="1400" i="1" dirty="0" smtClean="0">
                                    <a:solidFill>
                                      <a:schemeClr val="bg2"/>
                                    </a:solidFill>
                                    <a:latin typeface="Cambria Math" panose="02040503050406030204" pitchFamily="18" charset="0"/>
                                  </a:rPr>
                                </m:ctrlPr>
                              </m:sSubPr>
                              <m:e>
                                <m:r>
                                  <a:rPr lang="de-DE" sz="1400" b="0" i="1" dirty="0" smtClean="0">
                                    <a:solidFill>
                                      <a:schemeClr val="bg2"/>
                                    </a:solidFill>
                                    <a:latin typeface="Cambria Math" panose="02040503050406030204" pitchFamily="18" charset="0"/>
                                  </a:rPr>
                                  <m:t>𝑆</m:t>
                                </m:r>
                              </m:e>
                              <m:sub>
                                <m:r>
                                  <a:rPr lang="de-DE" sz="1400" b="0" i="1" dirty="0" smtClean="0">
                                    <a:solidFill>
                                      <a:schemeClr val="bg2"/>
                                    </a:solidFill>
                                    <a:latin typeface="Cambria Math" panose="02040503050406030204" pitchFamily="18" charset="0"/>
                                  </a:rPr>
                                  <m:t>𝑝</m:t>
                                </m:r>
                              </m:sub>
                            </m:sSub>
                          </m:e>
                        </m:d>
                      </m:oMath>
                    </m:oMathPara>
                  </a14:m>
                  <a:endParaRPr lang="de-DE" sz="1400" i="1" dirty="0">
                    <a:solidFill>
                      <a:schemeClr val="bg2"/>
                    </a:solidFill>
                    <a:latin typeface="Cambria Math" panose="02040503050406030204" pitchFamily="18" charset="0"/>
                  </a:endParaRPr>
                </a:p>
              </p:txBody>
            </p:sp>
          </mc:Choice>
          <mc:Fallback xmlns="">
            <p:sp>
              <p:nvSpPr>
                <p:cNvPr id="145" name="Rectangle 27">
                  <a:extLst>
                    <a:ext uri="{FF2B5EF4-FFF2-40B4-BE49-F238E27FC236}">
                      <a16:creationId xmlns:a16="http://schemas.microsoft.com/office/drawing/2014/main" id="{DAB5DEE1-9AAF-3F4D-BF18-D7FB307B5C00}"/>
                    </a:ext>
                  </a:extLst>
                </p:cNvPr>
                <p:cNvSpPr>
                  <a:spLocks noRot="1" noChangeAspect="1" noMove="1" noResize="1" noEditPoints="1" noAdjustHandles="1" noChangeArrowheads="1" noChangeShapeType="1" noTextEdit="1"/>
                </p:cNvSpPr>
                <p:nvPr/>
              </p:nvSpPr>
              <p:spPr bwMode="auto">
                <a:xfrm>
                  <a:off x="10382662" y="3378228"/>
                  <a:ext cx="1361994" cy="342466"/>
                </a:xfrm>
                <a:prstGeom prst="rect">
                  <a:avLst/>
                </a:prstGeom>
                <a:blipFill>
                  <a:blip r:embed="rId11"/>
                  <a:stretch>
                    <a:fillRect b="-3571"/>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5B65EBA8-57B3-CB43-B7E6-82C207341AB1}"/>
                    </a:ext>
                  </a:extLst>
                </p:cNvPr>
                <p:cNvSpPr>
                  <a:spLocks noChangeAspect="1"/>
                </p:cNvSpPr>
                <p:nvPr/>
              </p:nvSpPr>
              <p:spPr>
                <a:xfrm>
                  <a:off x="9895897" y="3275273"/>
                  <a:ext cx="518400" cy="5193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 </m:t>
                        </m:r>
                        <m:r>
                          <a:rPr lang="de-DE" i="1" dirty="0" smtClean="0">
                            <a:latin typeface="Cambria Math" panose="02040503050406030204" pitchFamily="18" charset="0"/>
                          </a:rPr>
                          <m:t>𝑅</m:t>
                        </m:r>
                      </m:oMath>
                    </m:oMathPara>
                  </a14:m>
                  <a:endParaRPr lang="de-DE" dirty="0"/>
                </a:p>
              </p:txBody>
            </p:sp>
          </mc:Choice>
          <mc:Fallback xmlns="">
            <p:sp>
              <p:nvSpPr>
                <p:cNvPr id="146" name="Oval 145">
                  <a:extLst>
                    <a:ext uri="{FF2B5EF4-FFF2-40B4-BE49-F238E27FC236}">
                      <a16:creationId xmlns:a16="http://schemas.microsoft.com/office/drawing/2014/main" id="{5D35D250-809E-CC48-9829-3B8C192BEAE3}"/>
                    </a:ext>
                  </a:extLst>
                </p:cNvPr>
                <p:cNvSpPr>
                  <a:spLocks noRot="1" noChangeAspect="1" noMove="1" noResize="1" noEditPoints="1" noAdjustHandles="1" noChangeArrowheads="1" noChangeShapeType="1" noTextEdit="1"/>
                </p:cNvSpPr>
                <p:nvPr/>
              </p:nvSpPr>
              <p:spPr>
                <a:xfrm>
                  <a:off x="9895897" y="3275273"/>
                  <a:ext cx="518400" cy="519351"/>
                </a:xfrm>
                <a:prstGeom prst="ellipse">
                  <a:avLst/>
                </a:prstGeom>
                <a:blipFill>
                  <a:blip r:embed="rId12"/>
                  <a:stretch>
                    <a:fillRect/>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64E45C75-04D9-DE47-B1BD-C3D10F506CED}"/>
                    </a:ext>
                  </a:extLst>
                </p:cNvPr>
                <p:cNvSpPr>
                  <a:spLocks noChangeAspect="1"/>
                </p:cNvSpPr>
                <p:nvPr/>
              </p:nvSpPr>
              <p:spPr>
                <a:xfrm>
                  <a:off x="8952525" y="1665065"/>
                  <a:ext cx="518400" cy="5193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𝑆</m:t>
                            </m:r>
                          </m:e>
                          <m:sub>
                            <m:r>
                              <a:rPr lang="de-DE" b="0" i="1" dirty="0" smtClean="0">
                                <a:latin typeface="Cambria Math" panose="02040503050406030204" pitchFamily="18" charset="0"/>
                              </a:rPr>
                              <m:t>1</m:t>
                            </m:r>
                          </m:sub>
                        </m:sSub>
                      </m:oMath>
                    </m:oMathPara>
                  </a14:m>
                  <a:endParaRPr lang="de-DE" dirty="0"/>
                </a:p>
              </p:txBody>
            </p:sp>
          </mc:Choice>
          <mc:Fallback xmlns="">
            <p:sp>
              <p:nvSpPr>
                <p:cNvPr id="147" name="Oval 146">
                  <a:extLst>
                    <a:ext uri="{FF2B5EF4-FFF2-40B4-BE49-F238E27FC236}">
                      <a16:creationId xmlns:a16="http://schemas.microsoft.com/office/drawing/2014/main" id="{95C922C0-B728-E54C-8CAB-E54F0DC43FE3}"/>
                    </a:ext>
                  </a:extLst>
                </p:cNvPr>
                <p:cNvSpPr>
                  <a:spLocks noRot="1" noChangeAspect="1" noMove="1" noResize="1" noEditPoints="1" noAdjustHandles="1" noChangeArrowheads="1" noChangeShapeType="1" noTextEdit="1"/>
                </p:cNvSpPr>
                <p:nvPr/>
              </p:nvSpPr>
              <p:spPr>
                <a:xfrm>
                  <a:off x="8952525" y="1665065"/>
                  <a:ext cx="518400" cy="519351"/>
                </a:xfrm>
                <a:prstGeom prst="ellipse">
                  <a:avLst/>
                </a:prstGeom>
                <a:blipFill>
                  <a:blip r:embed="rId13"/>
                  <a:stretch>
                    <a:fillRect l="-2381"/>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4D4F25DA-4953-CB4D-9CEB-8738ABE86CD6}"/>
                    </a:ext>
                  </a:extLst>
                </p:cNvPr>
                <p:cNvSpPr>
                  <a:spLocks noChangeAspect="1"/>
                </p:cNvSpPr>
                <p:nvPr/>
              </p:nvSpPr>
              <p:spPr>
                <a:xfrm>
                  <a:off x="10840246" y="1665065"/>
                  <a:ext cx="518400" cy="5193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𝑆</m:t>
                            </m:r>
                          </m:e>
                          <m:sub>
                            <m:r>
                              <a:rPr lang="de-DE" b="0" i="1" dirty="0" smtClean="0">
                                <a:latin typeface="Cambria Math" panose="02040503050406030204" pitchFamily="18" charset="0"/>
                              </a:rPr>
                              <m:t>2</m:t>
                            </m:r>
                          </m:sub>
                        </m:sSub>
                      </m:oMath>
                    </m:oMathPara>
                  </a14:m>
                  <a:endParaRPr lang="de-DE" dirty="0"/>
                </a:p>
              </p:txBody>
            </p:sp>
          </mc:Choice>
          <mc:Fallback xmlns="">
            <p:sp>
              <p:nvSpPr>
                <p:cNvPr id="148" name="Oval 147">
                  <a:extLst>
                    <a:ext uri="{FF2B5EF4-FFF2-40B4-BE49-F238E27FC236}">
                      <a16:creationId xmlns:a16="http://schemas.microsoft.com/office/drawing/2014/main" id="{E2A6501F-AFDE-7045-8442-DF458C376FB9}"/>
                    </a:ext>
                  </a:extLst>
                </p:cNvPr>
                <p:cNvSpPr>
                  <a:spLocks noRot="1" noChangeAspect="1" noMove="1" noResize="1" noEditPoints="1" noAdjustHandles="1" noChangeArrowheads="1" noChangeShapeType="1" noTextEdit="1"/>
                </p:cNvSpPr>
                <p:nvPr/>
              </p:nvSpPr>
              <p:spPr>
                <a:xfrm>
                  <a:off x="10840246" y="1665065"/>
                  <a:ext cx="518400" cy="519351"/>
                </a:xfrm>
                <a:prstGeom prst="ellipse">
                  <a:avLst/>
                </a:prstGeom>
                <a:blipFill>
                  <a:blip r:embed="rId14"/>
                  <a:stretch>
                    <a:fillRect/>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847C9597-8086-3F45-B5AD-4E08EC13EF79}"/>
                    </a:ext>
                  </a:extLst>
                </p:cNvPr>
                <p:cNvSpPr>
                  <a:spLocks noChangeAspect="1"/>
                </p:cNvSpPr>
                <p:nvPr/>
              </p:nvSpPr>
              <p:spPr>
                <a:xfrm>
                  <a:off x="8947879" y="4943371"/>
                  <a:ext cx="518400" cy="5193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𝑇</m:t>
                            </m:r>
                          </m:e>
                          <m:sub>
                            <m:r>
                              <a:rPr lang="de-DE" b="0" i="1" dirty="0" smtClean="0">
                                <a:latin typeface="Cambria Math" panose="02040503050406030204" pitchFamily="18" charset="0"/>
                              </a:rPr>
                              <m:t>1</m:t>
                            </m:r>
                          </m:sub>
                        </m:sSub>
                      </m:oMath>
                    </m:oMathPara>
                  </a14:m>
                  <a:endParaRPr lang="de-DE" dirty="0"/>
                </a:p>
              </p:txBody>
            </p:sp>
          </mc:Choice>
          <mc:Fallback xmlns="">
            <p:sp>
              <p:nvSpPr>
                <p:cNvPr id="149" name="Oval 148">
                  <a:extLst>
                    <a:ext uri="{FF2B5EF4-FFF2-40B4-BE49-F238E27FC236}">
                      <a16:creationId xmlns:a16="http://schemas.microsoft.com/office/drawing/2014/main" id="{AB08AC7F-19EE-4449-A872-929542354007}"/>
                    </a:ext>
                  </a:extLst>
                </p:cNvPr>
                <p:cNvSpPr>
                  <a:spLocks noRot="1" noChangeAspect="1" noMove="1" noResize="1" noEditPoints="1" noAdjustHandles="1" noChangeArrowheads="1" noChangeShapeType="1" noTextEdit="1"/>
                </p:cNvSpPr>
                <p:nvPr/>
              </p:nvSpPr>
              <p:spPr>
                <a:xfrm>
                  <a:off x="8947879" y="4943371"/>
                  <a:ext cx="518400" cy="519351"/>
                </a:xfrm>
                <a:prstGeom prst="ellipse">
                  <a:avLst/>
                </a:prstGeom>
                <a:blipFill>
                  <a:blip r:embed="rId15"/>
                  <a:stretch>
                    <a:fillRect l="-2381"/>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Oval 57">
                  <a:extLst>
                    <a:ext uri="{FF2B5EF4-FFF2-40B4-BE49-F238E27FC236}">
                      <a16:creationId xmlns:a16="http://schemas.microsoft.com/office/drawing/2014/main" id="{116582DE-1C43-AA42-88E0-D03233324A3C}"/>
                    </a:ext>
                  </a:extLst>
                </p:cNvPr>
                <p:cNvSpPr>
                  <a:spLocks noChangeAspect="1"/>
                </p:cNvSpPr>
                <p:nvPr/>
              </p:nvSpPr>
              <p:spPr>
                <a:xfrm>
                  <a:off x="10840246" y="4944435"/>
                  <a:ext cx="518400" cy="5193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𝑇</m:t>
                            </m:r>
                          </m:e>
                          <m:sub>
                            <m:r>
                              <a:rPr lang="de-DE" b="0" i="1" dirty="0" smtClean="0">
                                <a:latin typeface="Cambria Math" panose="02040503050406030204" pitchFamily="18" charset="0"/>
                              </a:rPr>
                              <m:t>2</m:t>
                            </m:r>
                          </m:sub>
                        </m:sSub>
                      </m:oMath>
                    </m:oMathPara>
                  </a14:m>
                  <a:endParaRPr lang="de-DE" dirty="0"/>
                </a:p>
              </p:txBody>
            </p:sp>
          </mc:Choice>
          <mc:Fallback xmlns="">
            <p:sp>
              <p:nvSpPr>
                <p:cNvPr id="150" name="Oval 149">
                  <a:extLst>
                    <a:ext uri="{FF2B5EF4-FFF2-40B4-BE49-F238E27FC236}">
                      <a16:creationId xmlns:a16="http://schemas.microsoft.com/office/drawing/2014/main" id="{6A144227-51D1-674C-86D8-72CC7C06BF65}"/>
                    </a:ext>
                  </a:extLst>
                </p:cNvPr>
                <p:cNvSpPr>
                  <a:spLocks noRot="1" noChangeAspect="1" noMove="1" noResize="1" noEditPoints="1" noAdjustHandles="1" noChangeArrowheads="1" noChangeShapeType="1" noTextEdit="1"/>
                </p:cNvSpPr>
                <p:nvPr/>
              </p:nvSpPr>
              <p:spPr>
                <a:xfrm>
                  <a:off x="10840246" y="4944435"/>
                  <a:ext cx="518400" cy="519351"/>
                </a:xfrm>
                <a:prstGeom prst="ellipse">
                  <a:avLst/>
                </a:prstGeom>
                <a:blipFill>
                  <a:blip r:embed="rId16"/>
                  <a:stretch>
                    <a:fillRect l="-2381"/>
                  </a:stretch>
                </a:blipFill>
                <a:ln>
                  <a:noFill/>
                </a:ln>
              </p:spPr>
              <p:txBody>
                <a:bodyPr/>
                <a:lstStyle/>
                <a:p>
                  <a:r>
                    <a:rPr lang="de-DE">
                      <a:noFill/>
                    </a:rPr>
                    <a:t> </a:t>
                  </a:r>
                </a:p>
              </p:txBody>
            </p:sp>
          </mc:Fallback>
        </mc:AlternateContent>
        <p:cxnSp>
          <p:nvCxnSpPr>
            <p:cNvPr id="59" name="Straight Arrow Connector 58">
              <a:extLst>
                <a:ext uri="{FF2B5EF4-FFF2-40B4-BE49-F238E27FC236}">
                  <a16:creationId xmlns:a16="http://schemas.microsoft.com/office/drawing/2014/main" id="{9D91230F-A8C0-9F4C-AFCC-654C3F2CFEBC}"/>
                </a:ext>
              </a:extLst>
            </p:cNvPr>
            <p:cNvCxnSpPr>
              <a:cxnSpLocks/>
              <a:stCxn id="54" idx="5"/>
              <a:endCxn id="58" idx="1"/>
            </p:cNvCxnSpPr>
            <p:nvPr/>
          </p:nvCxnSpPr>
          <p:spPr>
            <a:xfrm>
              <a:off x="10338379" y="3718567"/>
              <a:ext cx="577785" cy="13019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1199A6B-A911-AF45-906A-C6FD7EF71183}"/>
                </a:ext>
              </a:extLst>
            </p:cNvPr>
            <p:cNvCxnSpPr>
              <a:cxnSpLocks/>
              <a:stCxn id="56" idx="3"/>
              <a:endCxn id="54" idx="7"/>
            </p:cNvCxnSpPr>
            <p:nvPr/>
          </p:nvCxnSpPr>
          <p:spPr>
            <a:xfrm flipH="1">
              <a:off x="10338379" y="2108359"/>
              <a:ext cx="577785" cy="12429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F53E61F-0852-F243-A1C1-D0787BA8918D}"/>
                </a:ext>
              </a:extLst>
            </p:cNvPr>
            <p:cNvCxnSpPr>
              <a:cxnSpLocks/>
              <a:stCxn id="55" idx="5"/>
              <a:endCxn id="54" idx="1"/>
            </p:cNvCxnSpPr>
            <p:nvPr/>
          </p:nvCxnSpPr>
          <p:spPr>
            <a:xfrm>
              <a:off x="9395007" y="2108359"/>
              <a:ext cx="576808" cy="12429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F923EEC-91B5-8E47-BA74-08E50604CE00}"/>
                </a:ext>
              </a:extLst>
            </p:cNvPr>
            <p:cNvCxnSpPr>
              <a:cxnSpLocks/>
              <a:stCxn id="54" idx="3"/>
              <a:endCxn id="57" idx="7"/>
            </p:cNvCxnSpPr>
            <p:nvPr/>
          </p:nvCxnSpPr>
          <p:spPr>
            <a:xfrm flipH="1">
              <a:off x="9390361" y="3718567"/>
              <a:ext cx="581454" cy="13008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19CB233-992E-8147-B432-64E136DFEA18}"/>
                </a:ext>
              </a:extLst>
            </p:cNvPr>
            <p:cNvCxnSpPr>
              <a:cxnSpLocks/>
            </p:cNvCxnSpPr>
            <p:nvPr/>
          </p:nvCxnSpPr>
          <p:spPr>
            <a:xfrm rot="-1080000" flipH="1">
              <a:off x="10541924" y="2277965"/>
              <a:ext cx="288000" cy="288000"/>
            </a:xfrm>
            <a:prstGeom prst="straightConnector1">
              <a:avLst/>
            </a:prstGeom>
            <a:ln w="9525">
              <a:solidFill>
                <a:schemeClr val="accent6"/>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51F3E25-7EE7-414E-8B68-D9196572C9C1}"/>
                </a:ext>
              </a:extLst>
            </p:cNvPr>
            <p:cNvCxnSpPr>
              <a:cxnSpLocks/>
            </p:cNvCxnSpPr>
            <p:nvPr/>
          </p:nvCxnSpPr>
          <p:spPr>
            <a:xfrm rot="-1080000" flipV="1">
              <a:off x="10434961" y="2874781"/>
              <a:ext cx="288000" cy="288000"/>
            </a:xfrm>
            <a:prstGeom prst="straightConnector1">
              <a:avLst/>
            </a:prstGeom>
            <a:ln w="9525">
              <a:solidFill>
                <a:schemeClr val="tx1">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7DC444A-A3D2-434E-BE17-FF5B14BC1B0D}"/>
                </a:ext>
              </a:extLst>
            </p:cNvPr>
            <p:cNvCxnSpPr>
              <a:cxnSpLocks/>
            </p:cNvCxnSpPr>
            <p:nvPr/>
          </p:nvCxnSpPr>
          <p:spPr>
            <a:xfrm rot="-1080000" flipH="1">
              <a:off x="9607880" y="3885598"/>
              <a:ext cx="288000" cy="288000"/>
            </a:xfrm>
            <a:prstGeom prst="straightConnector1">
              <a:avLst/>
            </a:prstGeom>
            <a:ln w="9525">
              <a:solidFill>
                <a:schemeClr val="tx1">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6E71D4D-5D3D-1841-91F6-6F263C7E82AA}"/>
                </a:ext>
              </a:extLst>
            </p:cNvPr>
            <p:cNvCxnSpPr>
              <a:cxnSpLocks/>
            </p:cNvCxnSpPr>
            <p:nvPr/>
          </p:nvCxnSpPr>
          <p:spPr>
            <a:xfrm rot="-1080000" flipV="1">
              <a:off x="9499419" y="4553132"/>
              <a:ext cx="288000" cy="288000"/>
            </a:xfrm>
            <a:prstGeom prst="straightConnector1">
              <a:avLst/>
            </a:prstGeom>
            <a:ln w="9525">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FF11BA1-C844-D540-A840-E1E9DFA19C72}"/>
                </a:ext>
              </a:extLst>
            </p:cNvPr>
            <p:cNvCxnSpPr>
              <a:cxnSpLocks/>
            </p:cNvCxnSpPr>
            <p:nvPr/>
          </p:nvCxnSpPr>
          <p:spPr>
            <a:xfrm rot="1080000" flipH="1" flipV="1">
              <a:off x="9564667" y="2833804"/>
              <a:ext cx="288000" cy="288000"/>
            </a:xfrm>
            <a:prstGeom prst="straightConnector1">
              <a:avLst/>
            </a:prstGeom>
            <a:ln w="9525">
              <a:solidFill>
                <a:schemeClr val="tx1">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ADDEFD5-9876-1740-B63F-E258CFE05EE3}"/>
                </a:ext>
              </a:extLst>
            </p:cNvPr>
            <p:cNvCxnSpPr>
              <a:cxnSpLocks/>
            </p:cNvCxnSpPr>
            <p:nvPr/>
          </p:nvCxnSpPr>
          <p:spPr>
            <a:xfrm rot="1080000">
              <a:off x="9500207" y="2281709"/>
              <a:ext cx="288000" cy="288000"/>
            </a:xfrm>
            <a:prstGeom prst="straightConnector1">
              <a:avLst/>
            </a:prstGeom>
            <a:ln w="9525">
              <a:solidFill>
                <a:schemeClr val="accent6"/>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8E61454-1474-8347-8CB7-CDA38D70C862}"/>
                </a:ext>
              </a:extLst>
            </p:cNvPr>
            <p:cNvCxnSpPr>
              <a:cxnSpLocks/>
            </p:cNvCxnSpPr>
            <p:nvPr/>
          </p:nvCxnSpPr>
          <p:spPr>
            <a:xfrm rot="1080000" flipH="1" flipV="1">
              <a:off x="10556507" y="4553133"/>
              <a:ext cx="288000" cy="288000"/>
            </a:xfrm>
            <a:prstGeom prst="straightConnector1">
              <a:avLst/>
            </a:prstGeom>
            <a:ln w="9525">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90B49E6-D49D-E541-9368-9648050AAC99}"/>
                </a:ext>
              </a:extLst>
            </p:cNvPr>
            <p:cNvCxnSpPr>
              <a:cxnSpLocks/>
            </p:cNvCxnSpPr>
            <p:nvPr/>
          </p:nvCxnSpPr>
          <p:spPr>
            <a:xfrm rot="1080000">
              <a:off x="10412486" y="3887692"/>
              <a:ext cx="288000" cy="288000"/>
            </a:xfrm>
            <a:prstGeom prst="straightConnector1">
              <a:avLst/>
            </a:prstGeom>
            <a:ln w="9525">
              <a:solidFill>
                <a:schemeClr val="tx1">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25D9625D-8D34-B841-98FC-0AA242D87D1D}"/>
                    </a:ext>
                  </a:extLst>
                </p:cNvPr>
                <p:cNvSpPr/>
                <p:nvPr/>
              </p:nvSpPr>
              <p:spPr>
                <a:xfrm>
                  <a:off x="8923627" y="3392783"/>
                  <a:ext cx="103342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accent6"/>
                            </a:solidFill>
                            <a:latin typeface="Cambria Math" panose="02040503050406030204" pitchFamily="18" charset="0"/>
                            <a:ea typeface="Cambria Math" panose="02040503050406030204" pitchFamily="18" charset="0"/>
                          </a:rPr>
                          <m:t>𝜋</m:t>
                        </m:r>
                        <m:d>
                          <m:dPr>
                            <m:ctrlPr>
                              <a:rPr lang="de-DE" sz="1400" i="1">
                                <a:solidFill>
                                  <a:schemeClr val="accent6"/>
                                </a:solidFill>
                                <a:latin typeface="Cambria Math" panose="02040503050406030204" pitchFamily="18" charset="0"/>
                                <a:ea typeface="Cambria Math" panose="02040503050406030204" pitchFamily="18" charset="0"/>
                              </a:rPr>
                            </m:ctrlPr>
                          </m:dPr>
                          <m:e>
                            <m:r>
                              <a:rPr lang="de-DE" sz="1400" i="1">
                                <a:solidFill>
                                  <a:schemeClr val="accent6"/>
                                </a:solidFill>
                                <a:latin typeface="Cambria Math" panose="02040503050406030204" pitchFamily="18" charset="0"/>
                                <a:ea typeface="Cambria Math" panose="02040503050406030204" pitchFamily="18" charset="0"/>
                              </a:rPr>
                              <m:t>𝑅</m:t>
                            </m:r>
                          </m:e>
                        </m:d>
                        <m:r>
                          <a:rPr lang="de-DE" sz="1400" i="1">
                            <a:solidFill>
                              <a:schemeClr val="tx1">
                                <a:lumMod val="60000"/>
                                <a:lumOff val="40000"/>
                              </a:schemeClr>
                            </a:solidFill>
                            <a:latin typeface="Cambria Math" panose="02040503050406030204" pitchFamily="18" charset="0"/>
                            <a:ea typeface="Cambria Math" panose="02040503050406030204" pitchFamily="18" charset="0"/>
                          </a:rPr>
                          <m:t>,</m:t>
                        </m:r>
                        <m:r>
                          <a:rPr lang="de-DE" sz="1400" i="1" smtClean="0">
                            <a:solidFill>
                              <a:schemeClr val="accent2"/>
                            </a:solidFill>
                            <a:latin typeface="Cambria Math" panose="02040503050406030204" pitchFamily="18" charset="0"/>
                            <a:ea typeface="Cambria Math" panose="02040503050406030204" pitchFamily="18" charset="0"/>
                          </a:rPr>
                          <m:t>𝜆</m:t>
                        </m:r>
                        <m:d>
                          <m:dPr>
                            <m:ctrlPr>
                              <a:rPr lang="de-DE" sz="1400" i="1">
                                <a:solidFill>
                                  <a:schemeClr val="accent2"/>
                                </a:solidFill>
                                <a:latin typeface="Cambria Math" panose="02040503050406030204" pitchFamily="18" charset="0"/>
                                <a:ea typeface="Cambria Math" panose="02040503050406030204" pitchFamily="18" charset="0"/>
                              </a:rPr>
                            </m:ctrlPr>
                          </m:dPr>
                          <m:e>
                            <m:r>
                              <a:rPr lang="de-DE" sz="1400" i="1">
                                <a:solidFill>
                                  <a:schemeClr val="accent2"/>
                                </a:solidFill>
                                <a:latin typeface="Cambria Math" panose="02040503050406030204" pitchFamily="18" charset="0"/>
                                <a:ea typeface="Cambria Math" panose="02040503050406030204" pitchFamily="18" charset="0"/>
                              </a:rPr>
                              <m:t>𝑅</m:t>
                            </m:r>
                          </m:e>
                        </m:d>
                      </m:oMath>
                    </m:oMathPara>
                  </a14:m>
                  <a:endParaRPr lang="de-DE" sz="1400" dirty="0"/>
                </a:p>
              </p:txBody>
            </p:sp>
          </mc:Choice>
          <mc:Fallback xmlns="">
            <p:sp>
              <p:nvSpPr>
                <p:cNvPr id="163" name="Rectangle 162">
                  <a:extLst>
                    <a:ext uri="{FF2B5EF4-FFF2-40B4-BE49-F238E27FC236}">
                      <a16:creationId xmlns:a16="http://schemas.microsoft.com/office/drawing/2014/main" id="{1CCAD69C-7E77-4049-A2FA-011CEC8910DA}"/>
                    </a:ext>
                  </a:extLst>
                </p:cNvPr>
                <p:cNvSpPr>
                  <a:spLocks noRot="1" noChangeAspect="1" noMove="1" noResize="1" noEditPoints="1" noAdjustHandles="1" noChangeArrowheads="1" noChangeShapeType="1" noTextEdit="1"/>
                </p:cNvSpPr>
                <p:nvPr/>
              </p:nvSpPr>
              <p:spPr>
                <a:xfrm>
                  <a:off x="8923627" y="3392783"/>
                  <a:ext cx="1033423" cy="307777"/>
                </a:xfrm>
                <a:prstGeom prst="rect">
                  <a:avLst/>
                </a:prstGeom>
                <a:blipFill>
                  <a:blip r:embed="rId17"/>
                  <a:stretch>
                    <a:fillRect/>
                  </a:stretch>
                </a:blipFill>
              </p:spPr>
              <p:txBody>
                <a:bodyPr/>
                <a:lstStyle/>
                <a:p>
                  <a:r>
                    <a:rPr lang="de-DE">
                      <a:noFill/>
                    </a:rPr>
                    <a:t> </a:t>
                  </a:r>
                </a:p>
              </p:txBody>
            </p:sp>
          </mc:Fallback>
        </mc:AlternateContent>
      </p:grpSp>
      <p:sp>
        <p:nvSpPr>
          <p:cNvPr id="4" name="Date Placeholder 3">
            <a:extLst>
              <a:ext uri="{FF2B5EF4-FFF2-40B4-BE49-F238E27FC236}">
                <a16:creationId xmlns:a16="http://schemas.microsoft.com/office/drawing/2014/main" id="{A1284A00-47B5-EABA-606E-8EE3E2DD5EEF}"/>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6" name="Footer Placeholder 5">
            <a:extLst>
              <a:ext uri="{FF2B5EF4-FFF2-40B4-BE49-F238E27FC236}">
                <a16:creationId xmlns:a16="http://schemas.microsoft.com/office/drawing/2014/main" id="{5CBCCB56-F0B6-F560-D329-9C90FB51C3E1}"/>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7" name="Slide Number Placeholder 6">
            <a:extLst>
              <a:ext uri="{FF2B5EF4-FFF2-40B4-BE49-F238E27FC236}">
                <a16:creationId xmlns:a16="http://schemas.microsoft.com/office/drawing/2014/main" id="{85B60CA9-C478-334B-B362-53647B9C25DA}"/>
              </a:ext>
            </a:extLst>
          </p:cNvPr>
          <p:cNvSpPr>
            <a:spLocks noGrp="1"/>
          </p:cNvSpPr>
          <p:nvPr>
            <p:ph type="sldNum" sz="quarter" idx="11"/>
          </p:nvPr>
        </p:nvSpPr>
        <p:spPr/>
        <p:txBody>
          <a:bodyPr/>
          <a:lstStyle/>
          <a:p>
            <a:fld id="{EB1502E6-D9AE-3544-B6D5-378AAA0B915F}" type="slidenum">
              <a:rPr lang="de-DE" altLang="de-DE" smtClean="0"/>
              <a:pPr/>
              <a:t>64</a:t>
            </a:fld>
            <a:endParaRPr lang="de-DE" altLang="de-DE" dirty="0"/>
          </a:p>
        </p:txBody>
      </p:sp>
    </p:spTree>
    <p:extLst>
      <p:ext uri="{BB962C8B-B14F-4D97-AF65-F5344CB8AC3E}">
        <p14:creationId xmlns:p14="http://schemas.microsoft.com/office/powerpoint/2010/main" val="3905172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8949-715A-6642-A720-599698D6856D}"/>
              </a:ext>
            </a:extLst>
          </p:cNvPr>
          <p:cNvSpPr>
            <a:spLocks noGrp="1"/>
          </p:cNvSpPr>
          <p:nvPr>
            <p:ph type="title"/>
          </p:nvPr>
        </p:nvSpPr>
        <p:spPr/>
        <p:txBody>
          <a:bodyPr/>
          <a:lstStyle/>
          <a:p>
            <a:r>
              <a:rPr lang="en-GB" dirty="0"/>
              <a:t>Foundations of Clustering</a:t>
            </a:r>
          </a:p>
        </p:txBody>
      </p:sp>
      <p:sp>
        <p:nvSpPr>
          <p:cNvPr id="3" name="Content Placeholder 2">
            <a:extLst>
              <a:ext uri="{FF2B5EF4-FFF2-40B4-BE49-F238E27FC236}">
                <a16:creationId xmlns:a16="http://schemas.microsoft.com/office/drawing/2014/main" id="{55A84B71-7751-B444-A4F5-BA683EA5EA76}"/>
              </a:ext>
            </a:extLst>
          </p:cNvPr>
          <p:cNvSpPr>
            <a:spLocks noGrp="1"/>
          </p:cNvSpPr>
          <p:nvPr>
            <p:ph type="body" sz="quarter" idx="13"/>
          </p:nvPr>
        </p:nvSpPr>
        <p:spPr/>
        <p:txBody>
          <a:bodyPr>
            <a:normAutofit fontScale="92500" lnSpcReduction="10000"/>
          </a:bodyPr>
          <a:lstStyle/>
          <a:p>
            <a:r>
              <a:rPr lang="en-GB" dirty="0"/>
              <a:t>History in propositional probabilistic inference:</a:t>
            </a:r>
          </a:p>
          <a:p>
            <a:pPr lvl="1"/>
            <a:r>
              <a:rPr lang="en-GB" dirty="0"/>
              <a:t>If no polytree, the cycles mess up the message passing along the edges (information arrives multiple times)</a:t>
            </a:r>
          </a:p>
          <a:p>
            <a:pPr lvl="2"/>
            <a:r>
              <a:rPr lang="en-GB" dirty="0"/>
              <a:t>Send messages nonetheless (exact if polytree, approximate otherwise): called </a:t>
            </a:r>
            <a:r>
              <a:rPr lang="en-GB" dirty="0">
                <a:solidFill>
                  <a:schemeClr val="accent1"/>
                </a:solidFill>
              </a:rPr>
              <a:t>belief propagation </a:t>
            </a:r>
            <a:r>
              <a:rPr lang="en-GB" dirty="0"/>
              <a:t>as an algorithm for </a:t>
            </a:r>
            <a:r>
              <a:rPr lang="en-GB" i="1" dirty="0"/>
              <a:t>approximate</a:t>
            </a:r>
            <a:r>
              <a:rPr lang="en-GB" dirty="0"/>
              <a:t> inference</a:t>
            </a:r>
          </a:p>
          <a:p>
            <a:pPr lvl="2"/>
            <a:r>
              <a:rPr lang="en-GB" dirty="0"/>
              <a:t>Exact inference required ➝ put the cycles into one cluster</a:t>
            </a:r>
          </a:p>
          <a:p>
            <a:pPr lvl="2"/>
            <a:r>
              <a:rPr lang="en-GB" dirty="0"/>
              <a:t>Graph formed called a junction tree (</a:t>
            </a:r>
            <a:r>
              <a:rPr lang="en-GB" dirty="0">
                <a:solidFill>
                  <a:schemeClr val="accent1"/>
                </a:solidFill>
              </a:rPr>
              <a:t>jtree</a:t>
            </a:r>
            <a:r>
              <a:rPr lang="en-GB" dirty="0"/>
              <a:t>) </a:t>
            </a:r>
          </a:p>
          <a:p>
            <a:pPr lvl="3"/>
            <a:r>
              <a:rPr lang="en-GB" dirty="0"/>
              <a:t>A first-order version of a jtree was induced on the previous slides </a:t>
            </a:r>
          </a:p>
          <a:p>
            <a:pPr lvl="3"/>
            <a:r>
              <a:rPr lang="en-GB" dirty="0"/>
              <a:t>Also known as </a:t>
            </a:r>
            <a:r>
              <a:rPr lang="en-GB" i="1" dirty="0"/>
              <a:t>clique tree</a:t>
            </a:r>
            <a:r>
              <a:rPr lang="en-GB" dirty="0"/>
              <a:t> (since the cycles often form cliques in the model graph) or join tree</a:t>
            </a:r>
          </a:p>
          <a:p>
            <a:pPr lvl="3"/>
            <a:r>
              <a:rPr lang="en-GB" dirty="0"/>
              <a:t>Propositional version introduced by Lauritzen and </a:t>
            </a:r>
            <a:r>
              <a:rPr lang="en-GB" dirty="0" err="1"/>
              <a:t>Spiegelhalter</a:t>
            </a:r>
            <a:r>
              <a:rPr lang="en-GB" dirty="0"/>
              <a:t> (1988)</a:t>
            </a:r>
          </a:p>
          <a:p>
            <a:pPr lvl="3"/>
            <a:r>
              <a:rPr lang="en-GB" dirty="0"/>
              <a:t>Shenoy and Shafer (1989) introduce three axioms of </a:t>
            </a:r>
            <a:r>
              <a:rPr lang="en-GB" i="1" dirty="0"/>
              <a:t>local computations</a:t>
            </a:r>
            <a:r>
              <a:rPr lang="en-GB" dirty="0"/>
              <a:t> to show correctness of doing computations locally</a:t>
            </a:r>
          </a:p>
          <a:p>
            <a:pPr lvl="2"/>
            <a:endParaRPr lang="en-GB" dirty="0"/>
          </a:p>
        </p:txBody>
      </p:sp>
      <p:sp>
        <p:nvSpPr>
          <p:cNvPr id="5" name="TextBox 4">
            <a:extLst>
              <a:ext uri="{FF2B5EF4-FFF2-40B4-BE49-F238E27FC236}">
                <a16:creationId xmlns:a16="http://schemas.microsoft.com/office/drawing/2014/main" id="{864578B4-5DDD-3346-88B8-AFE07006B834}"/>
              </a:ext>
            </a:extLst>
          </p:cNvPr>
          <p:cNvSpPr txBox="1"/>
          <p:nvPr/>
        </p:nvSpPr>
        <p:spPr>
          <a:xfrm>
            <a:off x="2545657" y="6172447"/>
            <a:ext cx="7582791" cy="707886"/>
          </a:xfrm>
          <a:prstGeom prst="rect">
            <a:avLst/>
          </a:prstGeom>
          <a:noFill/>
        </p:spPr>
        <p:txBody>
          <a:bodyPr wrap="square" rtlCol="0">
            <a:spAutoFit/>
          </a:bodyPr>
          <a:lstStyle/>
          <a:p>
            <a:r>
              <a:rPr lang="en-GB" sz="1000" dirty="0">
                <a:solidFill>
                  <a:schemeClr val="bg1">
                    <a:lumMod val="85000"/>
                  </a:schemeClr>
                </a:solidFill>
              </a:rPr>
              <a:t>Steffen L. Lauritzen and David J. </a:t>
            </a:r>
            <a:r>
              <a:rPr lang="en-GB" sz="1000" dirty="0" err="1">
                <a:solidFill>
                  <a:schemeClr val="bg1">
                    <a:lumMod val="85000"/>
                  </a:schemeClr>
                </a:solidFill>
              </a:rPr>
              <a:t>Spiegelhalter</a:t>
            </a:r>
            <a:r>
              <a:rPr lang="en-GB" sz="1000" dirty="0">
                <a:solidFill>
                  <a:schemeClr val="bg1">
                    <a:lumMod val="85000"/>
                  </a:schemeClr>
                </a:solidFill>
              </a:rPr>
              <a:t>: Local Computations with Probabilities on Graphical Structures and Their Application to Expert Systems. In: </a:t>
            </a:r>
            <a:r>
              <a:rPr lang="en-GB" sz="1000" i="1" dirty="0">
                <a:solidFill>
                  <a:schemeClr val="bg1">
                    <a:lumMod val="85000"/>
                  </a:schemeClr>
                </a:solidFill>
              </a:rPr>
              <a:t>Journal of the Royal Statistical Society. Series B: Methodological</a:t>
            </a:r>
            <a:r>
              <a:rPr lang="en-GB" sz="1000" dirty="0">
                <a:solidFill>
                  <a:schemeClr val="bg1">
                    <a:lumMod val="85000"/>
                  </a:schemeClr>
                </a:solidFill>
              </a:rPr>
              <a:t>, 1988.</a:t>
            </a:r>
          </a:p>
          <a:p>
            <a:r>
              <a:rPr lang="en-GB" sz="1000" dirty="0">
                <a:solidFill>
                  <a:schemeClr val="bg1">
                    <a:lumMod val="85000"/>
                  </a:schemeClr>
                </a:solidFill>
              </a:rPr>
              <a:t>Prakash P. Shenoy and Glenn R. Shafer: Axioms for Probability and Belief-Function Propagation. In: </a:t>
            </a:r>
            <a:r>
              <a:rPr lang="en-GB" sz="1000" i="1" dirty="0">
                <a:solidFill>
                  <a:schemeClr val="bg1">
                    <a:lumMod val="85000"/>
                  </a:schemeClr>
                </a:solidFill>
              </a:rPr>
              <a:t>Uncertainty in Artificial Intelligence 4</a:t>
            </a:r>
            <a:r>
              <a:rPr lang="en-GB" sz="1000" dirty="0">
                <a:solidFill>
                  <a:schemeClr val="bg1">
                    <a:lumMod val="85000"/>
                  </a:schemeClr>
                </a:solidFill>
              </a:rPr>
              <a:t>, 1990.</a:t>
            </a:r>
          </a:p>
        </p:txBody>
      </p:sp>
      <p:sp>
        <p:nvSpPr>
          <p:cNvPr id="4" name="Date Placeholder 3">
            <a:extLst>
              <a:ext uri="{FF2B5EF4-FFF2-40B4-BE49-F238E27FC236}">
                <a16:creationId xmlns:a16="http://schemas.microsoft.com/office/drawing/2014/main" id="{41E1D85A-1C90-CA6E-6725-42C1FAC3485F}"/>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6" name="Footer Placeholder 5">
            <a:extLst>
              <a:ext uri="{FF2B5EF4-FFF2-40B4-BE49-F238E27FC236}">
                <a16:creationId xmlns:a16="http://schemas.microsoft.com/office/drawing/2014/main" id="{A6EE901A-3977-E76E-DDC5-A3A183B35D88}"/>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7" name="Slide Number Placeholder 6">
            <a:extLst>
              <a:ext uri="{FF2B5EF4-FFF2-40B4-BE49-F238E27FC236}">
                <a16:creationId xmlns:a16="http://schemas.microsoft.com/office/drawing/2014/main" id="{9A938123-DECA-4767-D6FA-BA1F2C909195}"/>
              </a:ext>
            </a:extLst>
          </p:cNvPr>
          <p:cNvSpPr>
            <a:spLocks noGrp="1"/>
          </p:cNvSpPr>
          <p:nvPr>
            <p:ph type="sldNum" sz="quarter" idx="11"/>
          </p:nvPr>
        </p:nvSpPr>
        <p:spPr/>
        <p:txBody>
          <a:bodyPr/>
          <a:lstStyle/>
          <a:p>
            <a:fld id="{EB1502E6-D9AE-3544-B6D5-378AAA0B915F}" type="slidenum">
              <a:rPr lang="de-DE" altLang="de-DE" smtClean="0"/>
              <a:pPr/>
              <a:t>65</a:t>
            </a:fld>
            <a:endParaRPr lang="de-DE" altLang="de-DE" dirty="0"/>
          </a:p>
        </p:txBody>
      </p:sp>
    </p:spTree>
    <p:extLst>
      <p:ext uri="{BB962C8B-B14F-4D97-AF65-F5344CB8AC3E}">
        <p14:creationId xmlns:p14="http://schemas.microsoft.com/office/powerpoint/2010/main" val="1489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3C87-AEB4-1C46-BBDD-1C465F59F4D9}"/>
              </a:ext>
            </a:extLst>
          </p:cNvPr>
          <p:cNvSpPr>
            <a:spLocks noGrp="1"/>
          </p:cNvSpPr>
          <p:nvPr>
            <p:ph type="title"/>
          </p:nvPr>
        </p:nvSpPr>
        <p:spPr/>
        <p:txBody>
          <a:bodyPr/>
          <a:lstStyle/>
          <a:p>
            <a:r>
              <a:rPr lang="en-GB" dirty="0"/>
              <a:t>Comparison to Ground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93BA39-3910-ED49-AE46-0FC9FE62ED55}"/>
                  </a:ext>
                </a:extLst>
              </p:cNvPr>
              <p:cNvSpPr>
                <a:spLocks noGrp="1"/>
              </p:cNvSpPr>
              <p:nvPr>
                <p:ph type="body" sz="quarter" idx="13"/>
              </p:nvPr>
            </p:nvSpPr>
            <p:spPr/>
            <p:txBody>
              <a:bodyPr/>
              <a:lstStyle/>
              <a:p>
                <a:r>
                  <a:rPr lang="en-GB" dirty="0"/>
                  <a:t>Propositional Junction Tree Algorithm (JT)</a:t>
                </a:r>
              </a:p>
              <a:p>
                <a:pPr lvl="1"/>
                <a:r>
                  <a:rPr lang="en-GB" dirty="0"/>
                  <a:t>Same algorithm, </a:t>
                </a:r>
                <a:br>
                  <a:rPr lang="en-GB" dirty="0"/>
                </a:br>
                <a:r>
                  <a:rPr lang="en-GB" dirty="0"/>
                  <a:t>only with propositional model</a:t>
                </a:r>
              </a:p>
              <a:p>
                <a:pPr lvl="1"/>
                <a:r>
                  <a:rPr lang="en-GB" dirty="0"/>
                  <a:t>E.g., </a:t>
                </a:r>
                <a14:m>
                  <m:oMath xmlns:m="http://schemas.openxmlformats.org/officeDocument/2006/math">
                    <m:r>
                      <a:rPr lang="de-DE" b="0" i="1" smtClean="0">
                        <a:latin typeface="Cambria Math" panose="02040503050406030204" pitchFamily="18" charset="0"/>
                      </a:rPr>
                      <m:t>𝑔𝑟</m:t>
                    </m:r>
                    <m:d>
                      <m:dPr>
                        <m:ctrlPr>
                          <a:rPr lang="de-DE" b="0" i="1" smtClean="0">
                            <a:latin typeface="Cambria Math" panose="02040503050406030204" pitchFamily="18" charset="0"/>
                          </a:rPr>
                        </m:ctrlPr>
                      </m:dPr>
                      <m:e>
                        <m:r>
                          <a:rPr lang="de-DE" b="0" i="1" smtClean="0">
                            <a:latin typeface="Cambria Math" panose="02040503050406030204" pitchFamily="18" charset="0"/>
                          </a:rPr>
                          <m:t>𝐺</m:t>
                        </m:r>
                      </m:e>
                    </m:d>
                  </m:oMath>
                </a14:m>
                <a:endParaRPr lang="en-GB" dirty="0"/>
              </a:p>
            </p:txBody>
          </p:sp>
        </mc:Choice>
        <mc:Fallback xmlns="">
          <p:sp>
            <p:nvSpPr>
              <p:cNvPr id="3" name="Content Placeholder 2">
                <a:extLst>
                  <a:ext uri="{FF2B5EF4-FFF2-40B4-BE49-F238E27FC236}">
                    <a16:creationId xmlns:a16="http://schemas.microsoft.com/office/drawing/2014/main" id="{4693BA39-3910-ED49-AE46-0FC9FE62ED55}"/>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2210"/>
                </a:stretch>
              </a:blipFill>
            </p:spPr>
            <p:txBody>
              <a:bodyPr/>
              <a:lstStyle/>
              <a:p>
                <a:r>
                  <a:rPr lang="en-DE">
                    <a:noFill/>
                  </a:rPr>
                  <a:t> </a:t>
                </a:r>
              </a:p>
            </p:txBody>
          </p:sp>
        </mc:Fallback>
      </mc:AlternateContent>
      <p:grpSp>
        <p:nvGrpSpPr>
          <p:cNvPr id="5" name="Group 4">
            <a:extLst>
              <a:ext uri="{FF2B5EF4-FFF2-40B4-BE49-F238E27FC236}">
                <a16:creationId xmlns:a16="http://schemas.microsoft.com/office/drawing/2014/main" id="{2FCC1D53-3304-5744-B5B3-B651B7DD3FA8}"/>
              </a:ext>
            </a:extLst>
          </p:cNvPr>
          <p:cNvGrpSpPr/>
          <p:nvPr/>
        </p:nvGrpSpPr>
        <p:grpSpPr>
          <a:xfrm>
            <a:off x="2550040" y="1765829"/>
            <a:ext cx="9281635" cy="4137199"/>
            <a:chOff x="-755053" y="2155710"/>
            <a:chExt cx="9281635" cy="413719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875495-90D4-F446-B70C-781C25B4C0DB}"/>
                    </a:ext>
                  </a:extLst>
                </p:cNvPr>
                <p:cNvSpPr txBox="1"/>
                <p:nvPr/>
              </p:nvSpPr>
              <p:spPr>
                <a:xfrm>
                  <a:off x="4712021" y="2207165"/>
                  <a:ext cx="233204" cy="218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accent6"/>
                                </a:solidFill>
                                <a:latin typeface="Cambria Math" panose="02040503050406030204" pitchFamily="18" charset="0"/>
                              </a:rPr>
                            </m:ctrlPr>
                          </m:sSubSupPr>
                          <m:e>
                            <m:r>
                              <a:rPr lang="de-DE" sz="1400" i="1">
                                <a:solidFill>
                                  <a:schemeClr val="accent6"/>
                                </a:solidFill>
                                <a:latin typeface="Cambria Math" charset="0"/>
                              </a:rPr>
                              <m:t>𝑓</m:t>
                            </m:r>
                          </m:e>
                          <m:sub>
                            <m:r>
                              <a:rPr lang="de-DE" sz="1400" i="1">
                                <a:solidFill>
                                  <a:schemeClr val="accent6"/>
                                </a:solidFill>
                                <a:latin typeface="Cambria Math" charset="0"/>
                              </a:rPr>
                              <m:t>1</m:t>
                            </m:r>
                          </m:sub>
                          <m:sup>
                            <m:r>
                              <a:rPr lang="de-DE" sz="1400" i="1">
                                <a:solidFill>
                                  <a:schemeClr val="accent6"/>
                                </a:solidFill>
                                <a:latin typeface="Cambria Math" panose="02040503050406030204" pitchFamily="18" charset="0"/>
                              </a:rPr>
                              <m:t>3</m:t>
                            </m:r>
                          </m:sup>
                        </m:sSubSup>
                      </m:oMath>
                    </m:oMathPara>
                  </a14:m>
                  <a:endParaRPr lang="en-GB" sz="1400" dirty="0">
                    <a:solidFill>
                      <a:schemeClr val="accent6"/>
                    </a:solidFill>
                  </a:endParaRPr>
                </a:p>
              </p:txBody>
            </p:sp>
          </mc:Choice>
          <mc:Fallback xmlns="">
            <p:sp>
              <p:nvSpPr>
                <p:cNvPr id="6" name="TextBox 5">
                  <a:extLst>
                    <a:ext uri="{FF2B5EF4-FFF2-40B4-BE49-F238E27FC236}">
                      <a16:creationId xmlns:a16="http://schemas.microsoft.com/office/drawing/2014/main" id="{CE875495-90D4-F446-B70C-781C25B4C0DB}"/>
                    </a:ext>
                  </a:extLst>
                </p:cNvPr>
                <p:cNvSpPr txBox="1">
                  <a:spLocks noRot="1" noChangeAspect="1" noMove="1" noResize="1" noEditPoints="1" noAdjustHandles="1" noChangeArrowheads="1" noChangeShapeType="1" noTextEdit="1"/>
                </p:cNvSpPr>
                <p:nvPr/>
              </p:nvSpPr>
              <p:spPr>
                <a:xfrm>
                  <a:off x="4712021" y="2207165"/>
                  <a:ext cx="233204" cy="218906"/>
                </a:xfrm>
                <a:prstGeom prst="rect">
                  <a:avLst/>
                </a:prstGeom>
                <a:blipFill>
                  <a:blip r:embed="rId3"/>
                  <a:stretch>
                    <a:fillRect l="-25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E33DA3-5A8B-4F43-80B4-52867B7CBC6B}"/>
                    </a:ext>
                  </a:extLst>
                </p:cNvPr>
                <p:cNvSpPr txBox="1"/>
                <p:nvPr/>
              </p:nvSpPr>
              <p:spPr>
                <a:xfrm>
                  <a:off x="4945225" y="2201712"/>
                  <a:ext cx="233204" cy="2169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accent6"/>
                                </a:solidFill>
                                <a:latin typeface="Cambria Math" panose="02040503050406030204" pitchFamily="18" charset="0"/>
                              </a:rPr>
                            </m:ctrlPr>
                          </m:sSubSupPr>
                          <m:e>
                            <m:r>
                              <a:rPr lang="de-DE" sz="1400" i="1">
                                <a:solidFill>
                                  <a:schemeClr val="accent6"/>
                                </a:solidFill>
                                <a:latin typeface="Cambria Math" charset="0"/>
                              </a:rPr>
                              <m:t>𝑓</m:t>
                            </m:r>
                          </m:e>
                          <m:sub>
                            <m:r>
                              <a:rPr lang="de-DE" sz="1400" i="1">
                                <a:solidFill>
                                  <a:schemeClr val="accent6"/>
                                </a:solidFill>
                                <a:latin typeface="Cambria Math" charset="0"/>
                              </a:rPr>
                              <m:t>1</m:t>
                            </m:r>
                          </m:sub>
                          <m:sup>
                            <m:r>
                              <a:rPr lang="de-DE" sz="1400" i="1">
                                <a:solidFill>
                                  <a:schemeClr val="accent6"/>
                                </a:solidFill>
                                <a:latin typeface="Cambria Math" panose="02040503050406030204" pitchFamily="18" charset="0"/>
                              </a:rPr>
                              <m:t>4</m:t>
                            </m:r>
                          </m:sup>
                        </m:sSubSup>
                      </m:oMath>
                    </m:oMathPara>
                  </a14:m>
                  <a:endParaRPr lang="en-GB" sz="1400" dirty="0">
                    <a:solidFill>
                      <a:schemeClr val="accent6"/>
                    </a:solidFill>
                  </a:endParaRPr>
                </a:p>
              </p:txBody>
            </p:sp>
          </mc:Choice>
          <mc:Fallback xmlns="">
            <p:sp>
              <p:nvSpPr>
                <p:cNvPr id="7" name="TextBox 6">
                  <a:extLst>
                    <a:ext uri="{FF2B5EF4-FFF2-40B4-BE49-F238E27FC236}">
                      <a16:creationId xmlns:a16="http://schemas.microsoft.com/office/drawing/2014/main" id="{95E33DA3-5A8B-4F43-80B4-52867B7CBC6B}"/>
                    </a:ext>
                  </a:extLst>
                </p:cNvPr>
                <p:cNvSpPr txBox="1">
                  <a:spLocks noRot="1" noChangeAspect="1" noMove="1" noResize="1" noEditPoints="1" noAdjustHandles="1" noChangeArrowheads="1" noChangeShapeType="1" noTextEdit="1"/>
                </p:cNvSpPr>
                <p:nvPr/>
              </p:nvSpPr>
              <p:spPr>
                <a:xfrm>
                  <a:off x="4945225" y="2201712"/>
                  <a:ext cx="233204" cy="216982"/>
                </a:xfrm>
                <a:prstGeom prst="rect">
                  <a:avLst/>
                </a:prstGeom>
                <a:blipFill>
                  <a:blip r:embed="rId4"/>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FA8D63-6989-E14B-AE0A-B59AC59CDD25}"/>
                    </a:ext>
                  </a:extLst>
                </p:cNvPr>
                <p:cNvSpPr txBox="1"/>
                <p:nvPr/>
              </p:nvSpPr>
              <p:spPr>
                <a:xfrm>
                  <a:off x="4686726" y="3048759"/>
                  <a:ext cx="229358" cy="217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accent6"/>
                                </a:solidFill>
                                <a:latin typeface="Cambria Math" panose="02040503050406030204" pitchFamily="18" charset="0"/>
                              </a:rPr>
                            </m:ctrlPr>
                          </m:sSubSupPr>
                          <m:e>
                            <m:r>
                              <a:rPr lang="de-DE" sz="1400" i="1">
                                <a:solidFill>
                                  <a:schemeClr val="accent6"/>
                                </a:solidFill>
                                <a:latin typeface="Cambria Math" charset="0"/>
                              </a:rPr>
                              <m:t>𝑓</m:t>
                            </m:r>
                          </m:e>
                          <m:sub>
                            <m:r>
                              <a:rPr lang="de-DE" sz="1400" i="1">
                                <a:solidFill>
                                  <a:schemeClr val="accent6"/>
                                </a:solidFill>
                                <a:latin typeface="Cambria Math" charset="0"/>
                              </a:rPr>
                              <m:t>1</m:t>
                            </m:r>
                          </m:sub>
                          <m:sup>
                            <m:r>
                              <a:rPr lang="de-DE" sz="1400" i="1">
                                <a:solidFill>
                                  <a:schemeClr val="accent6"/>
                                </a:solidFill>
                                <a:latin typeface="Cambria Math" panose="02040503050406030204" pitchFamily="18" charset="0"/>
                              </a:rPr>
                              <m:t>1</m:t>
                            </m:r>
                          </m:sup>
                        </m:sSubSup>
                      </m:oMath>
                    </m:oMathPara>
                  </a14:m>
                  <a:endParaRPr lang="en-GB" sz="1400" dirty="0">
                    <a:solidFill>
                      <a:schemeClr val="accent6"/>
                    </a:solidFill>
                  </a:endParaRPr>
                </a:p>
              </p:txBody>
            </p:sp>
          </mc:Choice>
          <mc:Fallback xmlns="">
            <p:sp>
              <p:nvSpPr>
                <p:cNvPr id="8" name="TextBox 7">
                  <a:extLst>
                    <a:ext uri="{FF2B5EF4-FFF2-40B4-BE49-F238E27FC236}">
                      <a16:creationId xmlns:a16="http://schemas.microsoft.com/office/drawing/2014/main" id="{F3FA8D63-6989-E14B-AE0A-B59AC59CDD25}"/>
                    </a:ext>
                  </a:extLst>
                </p:cNvPr>
                <p:cNvSpPr txBox="1">
                  <a:spLocks noRot="1" noChangeAspect="1" noMove="1" noResize="1" noEditPoints="1" noAdjustHandles="1" noChangeArrowheads="1" noChangeShapeType="1" noTextEdit="1"/>
                </p:cNvSpPr>
                <p:nvPr/>
              </p:nvSpPr>
              <p:spPr>
                <a:xfrm>
                  <a:off x="4686726" y="3048759"/>
                  <a:ext cx="229358" cy="217432"/>
                </a:xfrm>
                <a:prstGeom prst="rect">
                  <a:avLst/>
                </a:prstGeom>
                <a:blipFill>
                  <a:blip r:embed="rId5"/>
                  <a:stretch>
                    <a:fillRect l="-21053" r="-5263"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231079-4725-0944-9AA3-E957A11AD319}"/>
                    </a:ext>
                  </a:extLst>
                </p:cNvPr>
                <p:cNvSpPr txBox="1"/>
                <p:nvPr/>
              </p:nvSpPr>
              <p:spPr>
                <a:xfrm>
                  <a:off x="4916084" y="3048441"/>
                  <a:ext cx="233204" cy="2178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accent6"/>
                                </a:solidFill>
                                <a:latin typeface="Cambria Math" panose="02040503050406030204" pitchFamily="18" charset="0"/>
                              </a:rPr>
                            </m:ctrlPr>
                          </m:sSubSupPr>
                          <m:e>
                            <m:r>
                              <a:rPr lang="de-DE" sz="1400" i="1">
                                <a:solidFill>
                                  <a:schemeClr val="accent6"/>
                                </a:solidFill>
                                <a:latin typeface="Cambria Math" charset="0"/>
                              </a:rPr>
                              <m:t>𝑓</m:t>
                            </m:r>
                          </m:e>
                          <m:sub>
                            <m:r>
                              <a:rPr lang="de-DE" sz="1400" i="1">
                                <a:solidFill>
                                  <a:schemeClr val="accent6"/>
                                </a:solidFill>
                                <a:latin typeface="Cambria Math" charset="0"/>
                              </a:rPr>
                              <m:t>1</m:t>
                            </m:r>
                          </m:sub>
                          <m:sup>
                            <m:r>
                              <a:rPr lang="de-DE" sz="1400" i="1">
                                <a:solidFill>
                                  <a:schemeClr val="accent6"/>
                                </a:solidFill>
                                <a:latin typeface="Cambria Math" panose="02040503050406030204" pitchFamily="18" charset="0"/>
                              </a:rPr>
                              <m:t>2</m:t>
                            </m:r>
                          </m:sup>
                        </m:sSubSup>
                      </m:oMath>
                    </m:oMathPara>
                  </a14:m>
                  <a:endParaRPr lang="en-GB" sz="1400" dirty="0">
                    <a:solidFill>
                      <a:schemeClr val="accent6"/>
                    </a:solidFill>
                  </a:endParaRPr>
                </a:p>
              </p:txBody>
            </p:sp>
          </mc:Choice>
          <mc:Fallback xmlns="">
            <p:sp>
              <p:nvSpPr>
                <p:cNvPr id="9" name="TextBox 8">
                  <a:extLst>
                    <a:ext uri="{FF2B5EF4-FFF2-40B4-BE49-F238E27FC236}">
                      <a16:creationId xmlns:a16="http://schemas.microsoft.com/office/drawing/2014/main" id="{DA231079-4725-0944-9AA3-E957A11AD319}"/>
                    </a:ext>
                  </a:extLst>
                </p:cNvPr>
                <p:cNvSpPr txBox="1">
                  <a:spLocks noRot="1" noChangeAspect="1" noMove="1" noResize="1" noEditPoints="1" noAdjustHandles="1" noChangeArrowheads="1" noChangeShapeType="1" noTextEdit="1"/>
                </p:cNvSpPr>
                <p:nvPr/>
              </p:nvSpPr>
              <p:spPr>
                <a:xfrm>
                  <a:off x="4916084" y="3048441"/>
                  <a:ext cx="233204" cy="217880"/>
                </a:xfrm>
                <a:prstGeom prst="rect">
                  <a:avLst/>
                </a:prstGeom>
                <a:blipFill>
                  <a:blip r:embed="rId6"/>
                  <a:stretch>
                    <a:fillRect l="-20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B972CF-8843-F64B-B4B5-6C9090FAE370}"/>
                    </a:ext>
                  </a:extLst>
                </p:cNvPr>
                <p:cNvSpPr txBox="1"/>
                <p:nvPr/>
              </p:nvSpPr>
              <p:spPr>
                <a:xfrm>
                  <a:off x="1757187" y="3945772"/>
                  <a:ext cx="233204" cy="2182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tx1">
                                    <a:lumMod val="60000"/>
                                    <a:lumOff val="40000"/>
                                  </a:schemeClr>
                                </a:solidFill>
                                <a:latin typeface="Cambria Math" panose="02040503050406030204" pitchFamily="18" charset="0"/>
                              </a:rPr>
                            </m:ctrlPr>
                          </m:sSubSupPr>
                          <m:e>
                            <m:r>
                              <a:rPr lang="de-DE" sz="1400" i="1">
                                <a:solidFill>
                                  <a:schemeClr val="tx1">
                                    <a:lumMod val="60000"/>
                                    <a:lumOff val="40000"/>
                                  </a:schemeClr>
                                </a:solidFill>
                                <a:latin typeface="Cambria Math" charset="0"/>
                              </a:rPr>
                              <m:t>𝑓</m:t>
                            </m:r>
                          </m:e>
                          <m:sub>
                            <m:r>
                              <a:rPr lang="de-DE" sz="1400" i="1">
                                <a:solidFill>
                                  <a:schemeClr val="tx1">
                                    <a:lumMod val="60000"/>
                                    <a:lumOff val="40000"/>
                                  </a:schemeClr>
                                </a:solidFill>
                                <a:latin typeface="Cambria Math" charset="0"/>
                              </a:rPr>
                              <m:t>2</m:t>
                            </m:r>
                          </m:sub>
                          <m:sup>
                            <m:r>
                              <a:rPr lang="de-DE" sz="1400" i="1">
                                <a:solidFill>
                                  <a:schemeClr val="tx1">
                                    <a:lumMod val="60000"/>
                                    <a:lumOff val="40000"/>
                                  </a:schemeClr>
                                </a:solidFill>
                                <a:latin typeface="Cambria Math" panose="02040503050406030204" pitchFamily="18" charset="0"/>
                              </a:rPr>
                              <m:t>2</m:t>
                            </m:r>
                          </m:sup>
                        </m:sSubSup>
                      </m:oMath>
                    </m:oMathPara>
                  </a14:m>
                  <a:endParaRPr lang="en-GB" sz="1400" dirty="0">
                    <a:solidFill>
                      <a:schemeClr val="tx1">
                        <a:lumMod val="60000"/>
                        <a:lumOff val="40000"/>
                      </a:schemeClr>
                    </a:solidFill>
                  </a:endParaRPr>
                </a:p>
              </p:txBody>
            </p:sp>
          </mc:Choice>
          <mc:Fallback xmlns="">
            <p:sp>
              <p:nvSpPr>
                <p:cNvPr id="10" name="TextBox 9">
                  <a:extLst>
                    <a:ext uri="{FF2B5EF4-FFF2-40B4-BE49-F238E27FC236}">
                      <a16:creationId xmlns:a16="http://schemas.microsoft.com/office/drawing/2014/main" id="{BFB972CF-8843-F64B-B4B5-6C9090FAE370}"/>
                    </a:ext>
                  </a:extLst>
                </p:cNvPr>
                <p:cNvSpPr txBox="1">
                  <a:spLocks noRot="1" noChangeAspect="1" noMove="1" noResize="1" noEditPoints="1" noAdjustHandles="1" noChangeArrowheads="1" noChangeShapeType="1" noTextEdit="1"/>
                </p:cNvSpPr>
                <p:nvPr/>
              </p:nvSpPr>
              <p:spPr>
                <a:xfrm>
                  <a:off x="1757187" y="3945772"/>
                  <a:ext cx="233204" cy="218265"/>
                </a:xfrm>
                <a:prstGeom prst="rect">
                  <a:avLst/>
                </a:prstGeom>
                <a:blipFill>
                  <a:blip r:embed="rId7"/>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E634CD-DC30-EE49-80A9-F80EB444ED13}"/>
                    </a:ext>
                  </a:extLst>
                </p:cNvPr>
                <p:cNvSpPr txBox="1"/>
                <p:nvPr/>
              </p:nvSpPr>
              <p:spPr>
                <a:xfrm>
                  <a:off x="4644577" y="3945772"/>
                  <a:ext cx="229358" cy="2178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tx1">
                                    <a:lumMod val="60000"/>
                                    <a:lumOff val="40000"/>
                                  </a:schemeClr>
                                </a:solidFill>
                                <a:latin typeface="Cambria Math" panose="02040503050406030204" pitchFamily="18" charset="0"/>
                              </a:rPr>
                            </m:ctrlPr>
                          </m:sSubSupPr>
                          <m:e>
                            <m:r>
                              <a:rPr lang="de-DE" sz="1400" i="1">
                                <a:solidFill>
                                  <a:schemeClr val="tx1">
                                    <a:lumMod val="60000"/>
                                    <a:lumOff val="40000"/>
                                  </a:schemeClr>
                                </a:solidFill>
                                <a:latin typeface="Cambria Math" charset="0"/>
                              </a:rPr>
                              <m:t>𝑓</m:t>
                            </m:r>
                          </m:e>
                          <m:sub>
                            <m:r>
                              <a:rPr lang="de-DE" sz="1400" i="1">
                                <a:solidFill>
                                  <a:schemeClr val="tx1">
                                    <a:lumMod val="60000"/>
                                    <a:lumOff val="40000"/>
                                  </a:schemeClr>
                                </a:solidFill>
                                <a:latin typeface="Cambria Math" charset="0"/>
                              </a:rPr>
                              <m:t>2</m:t>
                            </m:r>
                          </m:sub>
                          <m:sup>
                            <m:r>
                              <a:rPr lang="de-DE" sz="1400" i="1">
                                <a:solidFill>
                                  <a:schemeClr val="tx1">
                                    <a:lumMod val="60000"/>
                                    <a:lumOff val="40000"/>
                                  </a:schemeClr>
                                </a:solidFill>
                                <a:latin typeface="Cambria Math" panose="02040503050406030204" pitchFamily="18" charset="0"/>
                              </a:rPr>
                              <m:t>1</m:t>
                            </m:r>
                          </m:sup>
                        </m:sSubSup>
                      </m:oMath>
                    </m:oMathPara>
                  </a14:m>
                  <a:endParaRPr lang="en-GB" sz="1400" dirty="0">
                    <a:solidFill>
                      <a:schemeClr val="tx1">
                        <a:lumMod val="60000"/>
                        <a:lumOff val="40000"/>
                      </a:schemeClr>
                    </a:solidFill>
                  </a:endParaRPr>
                </a:p>
              </p:txBody>
            </p:sp>
          </mc:Choice>
          <mc:Fallback xmlns="">
            <p:sp>
              <p:nvSpPr>
                <p:cNvPr id="11" name="TextBox 10">
                  <a:extLst>
                    <a:ext uri="{FF2B5EF4-FFF2-40B4-BE49-F238E27FC236}">
                      <a16:creationId xmlns:a16="http://schemas.microsoft.com/office/drawing/2014/main" id="{35E634CD-DC30-EE49-80A9-F80EB444ED13}"/>
                    </a:ext>
                  </a:extLst>
                </p:cNvPr>
                <p:cNvSpPr txBox="1">
                  <a:spLocks noRot="1" noChangeAspect="1" noMove="1" noResize="1" noEditPoints="1" noAdjustHandles="1" noChangeArrowheads="1" noChangeShapeType="1" noTextEdit="1"/>
                </p:cNvSpPr>
                <p:nvPr/>
              </p:nvSpPr>
              <p:spPr>
                <a:xfrm>
                  <a:off x="4644577" y="3945772"/>
                  <a:ext cx="229358" cy="217817"/>
                </a:xfrm>
                <a:prstGeom prst="rect">
                  <a:avLst/>
                </a:prstGeom>
                <a:blipFill>
                  <a:blip r:embed="rId8"/>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08B0965-E3F2-BC44-A523-5870B093CAA9}"/>
                    </a:ext>
                  </a:extLst>
                </p:cNvPr>
                <p:cNvSpPr txBox="1"/>
                <p:nvPr/>
              </p:nvSpPr>
              <p:spPr>
                <a:xfrm>
                  <a:off x="7405907" y="3945772"/>
                  <a:ext cx="233204" cy="219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chemeClr val="tx1">
                                    <a:lumMod val="60000"/>
                                    <a:lumOff val="40000"/>
                                  </a:schemeClr>
                                </a:solidFill>
                                <a:latin typeface="Cambria Math" panose="02040503050406030204" pitchFamily="18" charset="0"/>
                              </a:rPr>
                            </m:ctrlPr>
                          </m:sSubSupPr>
                          <m:e>
                            <m:r>
                              <a:rPr lang="de-DE" sz="1400" i="1">
                                <a:solidFill>
                                  <a:schemeClr val="tx1">
                                    <a:lumMod val="60000"/>
                                    <a:lumOff val="40000"/>
                                  </a:schemeClr>
                                </a:solidFill>
                                <a:latin typeface="Cambria Math" charset="0"/>
                              </a:rPr>
                              <m:t>𝑓</m:t>
                            </m:r>
                          </m:e>
                          <m:sub>
                            <m:r>
                              <a:rPr lang="de-DE" sz="1400" i="1">
                                <a:solidFill>
                                  <a:schemeClr val="tx1">
                                    <a:lumMod val="60000"/>
                                    <a:lumOff val="40000"/>
                                  </a:schemeClr>
                                </a:solidFill>
                                <a:latin typeface="Cambria Math" charset="0"/>
                              </a:rPr>
                              <m:t>2</m:t>
                            </m:r>
                          </m:sub>
                          <m:sup>
                            <m:r>
                              <a:rPr lang="de-DE" sz="1400" i="1">
                                <a:solidFill>
                                  <a:schemeClr val="tx1">
                                    <a:lumMod val="60000"/>
                                    <a:lumOff val="40000"/>
                                  </a:schemeClr>
                                </a:solidFill>
                                <a:latin typeface="Cambria Math" charset="0"/>
                              </a:rPr>
                              <m:t>3</m:t>
                            </m:r>
                          </m:sup>
                        </m:sSubSup>
                      </m:oMath>
                    </m:oMathPara>
                  </a14:m>
                  <a:endParaRPr lang="en-GB" sz="1400" dirty="0">
                    <a:solidFill>
                      <a:schemeClr val="tx1">
                        <a:lumMod val="60000"/>
                        <a:lumOff val="40000"/>
                      </a:schemeClr>
                    </a:solidFill>
                  </a:endParaRPr>
                </a:p>
              </p:txBody>
            </p:sp>
          </mc:Choice>
          <mc:Fallback xmlns="">
            <p:sp>
              <p:nvSpPr>
                <p:cNvPr id="12" name="TextBox 11">
                  <a:extLst>
                    <a:ext uri="{FF2B5EF4-FFF2-40B4-BE49-F238E27FC236}">
                      <a16:creationId xmlns:a16="http://schemas.microsoft.com/office/drawing/2014/main" id="{408B0965-E3F2-BC44-A523-5870B093CAA9}"/>
                    </a:ext>
                  </a:extLst>
                </p:cNvPr>
                <p:cNvSpPr txBox="1">
                  <a:spLocks noRot="1" noChangeAspect="1" noMove="1" noResize="1" noEditPoints="1" noAdjustHandles="1" noChangeArrowheads="1" noChangeShapeType="1" noTextEdit="1"/>
                </p:cNvSpPr>
                <p:nvPr/>
              </p:nvSpPr>
              <p:spPr>
                <a:xfrm>
                  <a:off x="7405907" y="3945772"/>
                  <a:ext cx="233204" cy="219355"/>
                </a:xfrm>
                <a:prstGeom prst="rect">
                  <a:avLst/>
                </a:prstGeom>
                <a:blipFill>
                  <a:blip r:embed="rId9"/>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0C7961-C6D5-844E-8252-B61F645E5F1C}"/>
                    </a:ext>
                  </a:extLst>
                </p:cNvPr>
                <p:cNvSpPr txBox="1"/>
                <p:nvPr/>
              </p:nvSpPr>
              <p:spPr>
                <a:xfrm>
                  <a:off x="736817" y="4845417"/>
                  <a:ext cx="233204" cy="2204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7030A0"/>
                                </a:solidFill>
                                <a:latin typeface="Cambria Math" panose="02040503050406030204" pitchFamily="18" charset="0"/>
                              </a:rPr>
                            </m:ctrlPr>
                          </m:sSubSupPr>
                          <m:e>
                            <m:r>
                              <a:rPr lang="de-DE" sz="1400" i="1">
                                <a:solidFill>
                                  <a:srgbClr val="7030A0"/>
                                </a:solidFill>
                                <a:latin typeface="Cambria Math" charset="0"/>
                              </a:rPr>
                              <m:t>𝑓</m:t>
                            </m:r>
                          </m:e>
                          <m:sub>
                            <m:r>
                              <a:rPr lang="de-DE" sz="1400" i="1">
                                <a:solidFill>
                                  <a:srgbClr val="7030A0"/>
                                </a:solidFill>
                                <a:latin typeface="Cambria Math" charset="0"/>
                              </a:rPr>
                              <m:t>3</m:t>
                            </m:r>
                          </m:sub>
                          <m:sup>
                            <m:r>
                              <a:rPr lang="de-DE" sz="1400" i="1">
                                <a:solidFill>
                                  <a:srgbClr val="7030A0"/>
                                </a:solidFill>
                                <a:latin typeface="Cambria Math" panose="02040503050406030204" pitchFamily="18" charset="0"/>
                              </a:rPr>
                              <m:t>3</m:t>
                            </m:r>
                          </m:sup>
                        </m:sSubSup>
                      </m:oMath>
                    </m:oMathPara>
                  </a14:m>
                  <a:endParaRPr lang="en-GB" sz="1400" dirty="0">
                    <a:solidFill>
                      <a:srgbClr val="7030A0"/>
                    </a:solidFill>
                  </a:endParaRPr>
                </a:p>
              </p:txBody>
            </p:sp>
          </mc:Choice>
          <mc:Fallback xmlns="">
            <p:sp>
              <p:nvSpPr>
                <p:cNvPr id="13" name="TextBox 12">
                  <a:extLst>
                    <a:ext uri="{FF2B5EF4-FFF2-40B4-BE49-F238E27FC236}">
                      <a16:creationId xmlns:a16="http://schemas.microsoft.com/office/drawing/2014/main" id="{F50C7961-C6D5-844E-8252-B61F645E5F1C}"/>
                    </a:ext>
                  </a:extLst>
                </p:cNvPr>
                <p:cNvSpPr txBox="1">
                  <a:spLocks noRot="1" noChangeAspect="1" noMove="1" noResize="1" noEditPoints="1" noAdjustHandles="1" noChangeArrowheads="1" noChangeShapeType="1" noTextEdit="1"/>
                </p:cNvSpPr>
                <p:nvPr/>
              </p:nvSpPr>
              <p:spPr>
                <a:xfrm>
                  <a:off x="736817" y="4845417"/>
                  <a:ext cx="233204" cy="220445"/>
                </a:xfrm>
                <a:prstGeom prst="rect">
                  <a:avLst/>
                </a:prstGeom>
                <a:blipFill>
                  <a:blip r:embed="rId10"/>
                  <a:stretch>
                    <a:fillRect l="-2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0503F0-0B17-004D-AB0F-0ED6C2BC32AB}"/>
                    </a:ext>
                  </a:extLst>
                </p:cNvPr>
                <p:cNvSpPr txBox="1"/>
                <p:nvPr/>
              </p:nvSpPr>
              <p:spPr>
                <a:xfrm>
                  <a:off x="2717184" y="4845417"/>
                  <a:ext cx="233204" cy="218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7030A0"/>
                                </a:solidFill>
                                <a:latin typeface="Cambria Math" panose="02040503050406030204" pitchFamily="18" charset="0"/>
                              </a:rPr>
                            </m:ctrlPr>
                          </m:sSubSupPr>
                          <m:e>
                            <m:r>
                              <a:rPr lang="de-DE" sz="1400" i="1">
                                <a:solidFill>
                                  <a:srgbClr val="7030A0"/>
                                </a:solidFill>
                                <a:latin typeface="Cambria Math" charset="0"/>
                              </a:rPr>
                              <m:t>𝑓</m:t>
                            </m:r>
                          </m:e>
                          <m:sub>
                            <m:r>
                              <a:rPr lang="de-DE" sz="1400" i="1">
                                <a:solidFill>
                                  <a:srgbClr val="7030A0"/>
                                </a:solidFill>
                                <a:latin typeface="Cambria Math" charset="0"/>
                              </a:rPr>
                              <m:t>3</m:t>
                            </m:r>
                          </m:sub>
                          <m:sup>
                            <m:r>
                              <a:rPr lang="de-DE" sz="1400" i="1">
                                <a:solidFill>
                                  <a:srgbClr val="7030A0"/>
                                </a:solidFill>
                                <a:latin typeface="Cambria Math" charset="0"/>
                              </a:rPr>
                              <m:t>4</m:t>
                            </m:r>
                          </m:sup>
                        </m:sSubSup>
                      </m:oMath>
                    </m:oMathPara>
                  </a14:m>
                  <a:endParaRPr lang="en-GB" sz="1400" dirty="0">
                    <a:solidFill>
                      <a:srgbClr val="7030A0"/>
                    </a:solidFill>
                  </a:endParaRPr>
                </a:p>
              </p:txBody>
            </p:sp>
          </mc:Choice>
          <mc:Fallback xmlns="">
            <p:sp>
              <p:nvSpPr>
                <p:cNvPr id="14" name="TextBox 13">
                  <a:extLst>
                    <a:ext uri="{FF2B5EF4-FFF2-40B4-BE49-F238E27FC236}">
                      <a16:creationId xmlns:a16="http://schemas.microsoft.com/office/drawing/2014/main" id="{560503F0-0B17-004D-AB0F-0ED6C2BC32AB}"/>
                    </a:ext>
                  </a:extLst>
                </p:cNvPr>
                <p:cNvSpPr txBox="1">
                  <a:spLocks noRot="1" noChangeAspect="1" noMove="1" noResize="1" noEditPoints="1" noAdjustHandles="1" noChangeArrowheads="1" noChangeShapeType="1" noTextEdit="1"/>
                </p:cNvSpPr>
                <p:nvPr/>
              </p:nvSpPr>
              <p:spPr>
                <a:xfrm>
                  <a:off x="2717184" y="4845417"/>
                  <a:ext cx="233204" cy="218458"/>
                </a:xfrm>
                <a:prstGeom prst="rect">
                  <a:avLst/>
                </a:prstGeom>
                <a:blipFill>
                  <a:blip r:embed="rId11"/>
                  <a:stretch>
                    <a:fillRect l="-25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37EAF1C-BDC2-7D47-AFC2-11677AF809AE}"/>
                    </a:ext>
                  </a:extLst>
                </p:cNvPr>
                <p:cNvSpPr txBox="1"/>
                <p:nvPr/>
              </p:nvSpPr>
              <p:spPr>
                <a:xfrm>
                  <a:off x="6466642" y="4845417"/>
                  <a:ext cx="233204" cy="2237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7030A0"/>
                                </a:solidFill>
                                <a:latin typeface="Cambria Math" panose="02040503050406030204" pitchFamily="18" charset="0"/>
                              </a:rPr>
                            </m:ctrlPr>
                          </m:sSubSupPr>
                          <m:e>
                            <m:r>
                              <a:rPr lang="de-DE" sz="1400" i="1">
                                <a:solidFill>
                                  <a:srgbClr val="7030A0"/>
                                </a:solidFill>
                                <a:latin typeface="Cambria Math" charset="0"/>
                              </a:rPr>
                              <m:t>𝑓</m:t>
                            </m:r>
                          </m:e>
                          <m:sub>
                            <m:r>
                              <a:rPr lang="de-DE" sz="1400" i="1">
                                <a:solidFill>
                                  <a:srgbClr val="7030A0"/>
                                </a:solidFill>
                                <a:latin typeface="Cambria Math" charset="0"/>
                              </a:rPr>
                              <m:t>3</m:t>
                            </m:r>
                          </m:sub>
                          <m:sup>
                            <m:r>
                              <a:rPr lang="de-DE" sz="1400" i="1">
                                <a:solidFill>
                                  <a:srgbClr val="7030A0"/>
                                </a:solidFill>
                                <a:latin typeface="Cambria Math" panose="02040503050406030204" pitchFamily="18" charset="0"/>
                              </a:rPr>
                              <m:t>5</m:t>
                            </m:r>
                          </m:sup>
                        </m:sSubSup>
                      </m:oMath>
                    </m:oMathPara>
                  </a14:m>
                  <a:endParaRPr lang="en-GB" sz="1400" dirty="0">
                    <a:solidFill>
                      <a:srgbClr val="7030A0"/>
                    </a:solidFill>
                  </a:endParaRPr>
                </a:p>
              </p:txBody>
            </p:sp>
          </mc:Choice>
          <mc:Fallback xmlns="">
            <p:sp>
              <p:nvSpPr>
                <p:cNvPr id="15" name="TextBox 14">
                  <a:extLst>
                    <a:ext uri="{FF2B5EF4-FFF2-40B4-BE49-F238E27FC236}">
                      <a16:creationId xmlns:a16="http://schemas.microsoft.com/office/drawing/2014/main" id="{337EAF1C-BDC2-7D47-AFC2-11677AF809AE}"/>
                    </a:ext>
                  </a:extLst>
                </p:cNvPr>
                <p:cNvSpPr txBox="1">
                  <a:spLocks noRot="1" noChangeAspect="1" noMove="1" noResize="1" noEditPoints="1" noAdjustHandles="1" noChangeArrowheads="1" noChangeShapeType="1" noTextEdit="1"/>
                </p:cNvSpPr>
                <p:nvPr/>
              </p:nvSpPr>
              <p:spPr>
                <a:xfrm>
                  <a:off x="6466642" y="4845417"/>
                  <a:ext cx="233204" cy="223779"/>
                </a:xfrm>
                <a:prstGeom prst="rect">
                  <a:avLst/>
                </a:prstGeom>
                <a:blipFill>
                  <a:blip r:embed="rId12"/>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3C177EE-4808-F947-8926-E0501E5217B4}"/>
                    </a:ext>
                  </a:extLst>
                </p:cNvPr>
                <p:cNvSpPr txBox="1"/>
                <p:nvPr/>
              </p:nvSpPr>
              <p:spPr>
                <a:xfrm>
                  <a:off x="8293378" y="4845417"/>
                  <a:ext cx="233204" cy="220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7030A0"/>
                                </a:solidFill>
                                <a:latin typeface="Cambria Math" panose="02040503050406030204" pitchFamily="18" charset="0"/>
                              </a:rPr>
                            </m:ctrlPr>
                          </m:sSubSupPr>
                          <m:e>
                            <m:r>
                              <a:rPr lang="de-DE" sz="1400" i="1">
                                <a:solidFill>
                                  <a:srgbClr val="7030A0"/>
                                </a:solidFill>
                                <a:latin typeface="Cambria Math" charset="0"/>
                              </a:rPr>
                              <m:t>𝑓</m:t>
                            </m:r>
                          </m:e>
                          <m:sub>
                            <m:r>
                              <a:rPr lang="de-DE" sz="1400" i="1">
                                <a:solidFill>
                                  <a:srgbClr val="7030A0"/>
                                </a:solidFill>
                                <a:latin typeface="Cambria Math" charset="0"/>
                              </a:rPr>
                              <m:t>3</m:t>
                            </m:r>
                          </m:sub>
                          <m:sup>
                            <m:r>
                              <a:rPr lang="de-DE" sz="1400" i="1">
                                <a:solidFill>
                                  <a:srgbClr val="7030A0"/>
                                </a:solidFill>
                                <a:latin typeface="Cambria Math" charset="0"/>
                              </a:rPr>
                              <m:t>6</m:t>
                            </m:r>
                          </m:sup>
                        </m:sSubSup>
                      </m:oMath>
                    </m:oMathPara>
                  </a14:m>
                  <a:endParaRPr lang="en-GB" sz="1400" dirty="0">
                    <a:solidFill>
                      <a:srgbClr val="7030A0"/>
                    </a:solidFill>
                  </a:endParaRPr>
                </a:p>
              </p:txBody>
            </p:sp>
          </mc:Choice>
          <mc:Fallback xmlns="">
            <p:sp>
              <p:nvSpPr>
                <p:cNvPr id="16" name="TextBox 15">
                  <a:extLst>
                    <a:ext uri="{FF2B5EF4-FFF2-40B4-BE49-F238E27FC236}">
                      <a16:creationId xmlns:a16="http://schemas.microsoft.com/office/drawing/2014/main" id="{23C177EE-4808-F947-8926-E0501E5217B4}"/>
                    </a:ext>
                  </a:extLst>
                </p:cNvPr>
                <p:cNvSpPr txBox="1">
                  <a:spLocks noRot="1" noChangeAspect="1" noMove="1" noResize="1" noEditPoints="1" noAdjustHandles="1" noChangeArrowheads="1" noChangeShapeType="1" noTextEdit="1"/>
                </p:cNvSpPr>
                <p:nvPr/>
              </p:nvSpPr>
              <p:spPr>
                <a:xfrm>
                  <a:off x="8293378" y="4845417"/>
                  <a:ext cx="233204" cy="220701"/>
                </a:xfrm>
                <a:prstGeom prst="rect">
                  <a:avLst/>
                </a:prstGeom>
                <a:blipFill>
                  <a:blip r:embed="rId13"/>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86587D-BB4C-3A48-889C-10A5605C4B80}"/>
                    </a:ext>
                  </a:extLst>
                </p:cNvPr>
                <p:cNvSpPr txBox="1"/>
                <p:nvPr/>
              </p:nvSpPr>
              <p:spPr>
                <a:xfrm>
                  <a:off x="3702894" y="5719489"/>
                  <a:ext cx="229358" cy="218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7030A0"/>
                                </a:solidFill>
                                <a:latin typeface="Cambria Math" panose="02040503050406030204" pitchFamily="18" charset="0"/>
                              </a:rPr>
                            </m:ctrlPr>
                          </m:sSubSupPr>
                          <m:e>
                            <m:r>
                              <a:rPr lang="de-DE" sz="1400" i="1">
                                <a:solidFill>
                                  <a:srgbClr val="7030A0"/>
                                </a:solidFill>
                                <a:latin typeface="Cambria Math" charset="0"/>
                              </a:rPr>
                              <m:t>𝑓</m:t>
                            </m:r>
                          </m:e>
                          <m:sub>
                            <m:r>
                              <a:rPr lang="de-DE" sz="1400" i="1">
                                <a:solidFill>
                                  <a:srgbClr val="7030A0"/>
                                </a:solidFill>
                                <a:latin typeface="Cambria Math" charset="0"/>
                              </a:rPr>
                              <m:t>3</m:t>
                            </m:r>
                          </m:sub>
                          <m:sup>
                            <m:r>
                              <a:rPr lang="de-DE" sz="1400" i="1">
                                <a:solidFill>
                                  <a:srgbClr val="7030A0"/>
                                </a:solidFill>
                                <a:latin typeface="Cambria Math" panose="02040503050406030204" pitchFamily="18" charset="0"/>
                              </a:rPr>
                              <m:t>1</m:t>
                            </m:r>
                          </m:sup>
                        </m:sSubSup>
                      </m:oMath>
                    </m:oMathPara>
                  </a14:m>
                  <a:endParaRPr lang="en-GB" sz="1400" dirty="0">
                    <a:solidFill>
                      <a:srgbClr val="7030A0"/>
                    </a:solidFill>
                  </a:endParaRPr>
                </a:p>
              </p:txBody>
            </p:sp>
          </mc:Choice>
          <mc:Fallback xmlns="">
            <p:sp>
              <p:nvSpPr>
                <p:cNvPr id="17" name="TextBox 16">
                  <a:extLst>
                    <a:ext uri="{FF2B5EF4-FFF2-40B4-BE49-F238E27FC236}">
                      <a16:creationId xmlns:a16="http://schemas.microsoft.com/office/drawing/2014/main" id="{D386587D-BB4C-3A48-889C-10A5605C4B80}"/>
                    </a:ext>
                  </a:extLst>
                </p:cNvPr>
                <p:cNvSpPr txBox="1">
                  <a:spLocks noRot="1" noChangeAspect="1" noMove="1" noResize="1" noEditPoints="1" noAdjustHandles="1" noChangeArrowheads="1" noChangeShapeType="1" noTextEdit="1"/>
                </p:cNvSpPr>
                <p:nvPr/>
              </p:nvSpPr>
              <p:spPr>
                <a:xfrm>
                  <a:off x="3702894" y="5719489"/>
                  <a:ext cx="229358" cy="218906"/>
                </a:xfrm>
                <a:prstGeom prst="rect">
                  <a:avLst/>
                </a:prstGeom>
                <a:blipFill>
                  <a:blip r:embed="rId14"/>
                  <a:stretch>
                    <a:fillRect l="-33333" t="-5882" b="-29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7FCB97-C32A-D942-9E7A-A4F96B3E3B11}"/>
                    </a:ext>
                  </a:extLst>
                </p:cNvPr>
                <p:cNvSpPr txBox="1"/>
                <p:nvPr/>
              </p:nvSpPr>
              <p:spPr>
                <a:xfrm>
                  <a:off x="5550988" y="5719489"/>
                  <a:ext cx="233204" cy="219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7030A0"/>
                                </a:solidFill>
                                <a:latin typeface="Cambria Math" panose="02040503050406030204" pitchFamily="18" charset="0"/>
                              </a:rPr>
                            </m:ctrlPr>
                          </m:sSubSupPr>
                          <m:e>
                            <m:r>
                              <a:rPr lang="de-DE" sz="1400" i="1">
                                <a:solidFill>
                                  <a:srgbClr val="7030A0"/>
                                </a:solidFill>
                                <a:latin typeface="Cambria Math" charset="0"/>
                              </a:rPr>
                              <m:t>𝑓</m:t>
                            </m:r>
                          </m:e>
                          <m:sub>
                            <m:r>
                              <a:rPr lang="de-DE" sz="1400" i="1">
                                <a:solidFill>
                                  <a:srgbClr val="7030A0"/>
                                </a:solidFill>
                                <a:latin typeface="Cambria Math" charset="0"/>
                              </a:rPr>
                              <m:t>3</m:t>
                            </m:r>
                          </m:sub>
                          <m:sup>
                            <m:r>
                              <a:rPr lang="de-DE" sz="1400" i="1">
                                <a:solidFill>
                                  <a:srgbClr val="7030A0"/>
                                </a:solidFill>
                                <a:latin typeface="Cambria Math" panose="02040503050406030204" pitchFamily="18" charset="0"/>
                              </a:rPr>
                              <m:t>2</m:t>
                            </m:r>
                          </m:sup>
                        </m:sSubSup>
                      </m:oMath>
                    </m:oMathPara>
                  </a14:m>
                  <a:endParaRPr lang="en-GB" sz="1400" dirty="0">
                    <a:solidFill>
                      <a:srgbClr val="7030A0"/>
                    </a:solidFill>
                  </a:endParaRPr>
                </a:p>
              </p:txBody>
            </p:sp>
          </mc:Choice>
          <mc:Fallback xmlns="">
            <p:sp>
              <p:nvSpPr>
                <p:cNvPr id="18" name="TextBox 17">
                  <a:extLst>
                    <a:ext uri="{FF2B5EF4-FFF2-40B4-BE49-F238E27FC236}">
                      <a16:creationId xmlns:a16="http://schemas.microsoft.com/office/drawing/2014/main" id="{197FCB97-C32A-D942-9E7A-A4F96B3E3B11}"/>
                    </a:ext>
                  </a:extLst>
                </p:cNvPr>
                <p:cNvSpPr txBox="1">
                  <a:spLocks noRot="1" noChangeAspect="1" noMove="1" noResize="1" noEditPoints="1" noAdjustHandles="1" noChangeArrowheads="1" noChangeShapeType="1" noTextEdit="1"/>
                </p:cNvSpPr>
                <p:nvPr/>
              </p:nvSpPr>
              <p:spPr>
                <a:xfrm>
                  <a:off x="5550988" y="5719489"/>
                  <a:ext cx="233204" cy="219355"/>
                </a:xfrm>
                <a:prstGeom prst="rect">
                  <a:avLst/>
                </a:prstGeom>
                <a:blipFill>
                  <a:blip r:embed="rId15"/>
                  <a:stretch>
                    <a:fillRect l="-20000" b="-35294"/>
                  </a:stretch>
                </a:blipFill>
              </p:spPr>
              <p:txBody>
                <a:bodyPr/>
                <a:lstStyle/>
                <a:p>
                  <a:r>
                    <a:rPr lang="en-GB">
                      <a:noFill/>
                    </a:rPr>
                    <a:t> </a:t>
                  </a:r>
                </a:p>
              </p:txBody>
            </p:sp>
          </mc:Fallback>
        </mc:AlternateContent>
        <p:grpSp>
          <p:nvGrpSpPr>
            <p:cNvPr id="19" name="Group 18">
              <a:extLst>
                <a:ext uri="{FF2B5EF4-FFF2-40B4-BE49-F238E27FC236}">
                  <a16:creationId xmlns:a16="http://schemas.microsoft.com/office/drawing/2014/main" id="{57759B9F-6C47-8041-9353-8F55CACB8693}"/>
                </a:ext>
              </a:extLst>
            </p:cNvPr>
            <p:cNvGrpSpPr/>
            <p:nvPr/>
          </p:nvGrpSpPr>
          <p:grpSpPr>
            <a:xfrm>
              <a:off x="-755053" y="2155710"/>
              <a:ext cx="9048431" cy="4137199"/>
              <a:chOff x="-755053" y="2155710"/>
              <a:chExt cx="9048431" cy="4137199"/>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F3BE6BA-CEA5-3F46-957F-67A2C3917FC8}"/>
                      </a:ext>
                    </a:extLst>
                  </p:cNvPr>
                  <p:cNvSpPr txBox="1"/>
                  <p:nvPr/>
                </p:nvSpPr>
                <p:spPr>
                  <a:xfrm>
                    <a:off x="3186558" y="2155710"/>
                    <a:ext cx="1519200" cy="573420"/>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7625" algn="ctr"/>
                    <a14:m>
                      <m:oMathPara xmlns:m="http://schemas.openxmlformats.org/officeDocument/2006/math">
                        <m:oMathParaPr>
                          <m:jc m:val="centerGroup"/>
                        </m:oMathParaPr>
                        <m:oMath xmlns:m="http://schemas.openxmlformats.org/officeDocument/2006/math">
                          <m:r>
                            <a:rPr lang="en-GB" sz="1400" i="1" dirty="0" smtClean="0">
                              <a:solidFill>
                                <a:schemeClr val="accent6"/>
                              </a:solidFill>
                              <a:latin typeface="Cambria Math" panose="02040503050406030204" pitchFamily="18" charset="0"/>
                            </a:rPr>
                            <m:t>𝐸𝑝𝑖𝑑</m:t>
                          </m:r>
                          <m:r>
                            <a:rPr lang="en-GB" sz="1400" i="1" dirty="0" smtClean="0">
                              <a:solidFill>
                                <a:schemeClr val="accent6"/>
                              </a:solidFill>
                              <a:latin typeface="Cambria Math" panose="02040503050406030204" pitchFamily="18" charset="0"/>
                            </a:rPr>
                            <m:t> </m:t>
                          </m:r>
                          <m:r>
                            <a:rPr lang="de-DE" sz="1400" b="0" i="1" dirty="0" smtClean="0">
                              <a:solidFill>
                                <a:schemeClr val="accent6"/>
                              </a:solidFill>
                              <a:latin typeface="Cambria Math" panose="02040503050406030204" pitchFamily="18" charset="0"/>
                            </a:rPr>
                            <m:t>𝐴𝑐𝑐</m:t>
                          </m:r>
                          <m:r>
                            <a:rPr lang="en-GB" sz="1400" i="1" dirty="0" err="1">
                              <a:solidFill>
                                <a:schemeClr val="accent6"/>
                              </a:solidFill>
                              <a:latin typeface="Cambria Math" panose="02040503050406030204" pitchFamily="18" charset="0"/>
                            </a:rPr>
                            <m:t>.</m:t>
                          </m:r>
                          <m:r>
                            <a:rPr lang="de-DE" sz="1400" b="0" i="1" dirty="0" smtClean="0">
                              <a:solidFill>
                                <a:schemeClr val="accent6"/>
                              </a:solidFill>
                              <a:latin typeface="Cambria Math" panose="02040503050406030204" pitchFamily="18" charset="0"/>
                            </a:rPr>
                            <m:t>𝑐h𝑒𝑚</m:t>
                          </m:r>
                        </m:oMath>
                      </m:oMathPara>
                    </a14:m>
                    <a:endParaRPr lang="de-DE" sz="1400" b="0" i="1" dirty="0">
                      <a:solidFill>
                        <a:schemeClr val="accent6"/>
                      </a:solidFill>
                      <a:latin typeface="Cambria Math" panose="02040503050406030204" pitchFamily="18" charset="0"/>
                    </a:endParaRPr>
                  </a:p>
                  <a:p>
                    <a:pPr marL="47625" algn="ctr"/>
                    <a14:m>
                      <m:oMathPara xmlns:m="http://schemas.openxmlformats.org/officeDocument/2006/math">
                        <m:oMathParaPr>
                          <m:jc m:val="centerGroup"/>
                        </m:oMathParaPr>
                        <m:oMath xmlns:m="http://schemas.openxmlformats.org/officeDocument/2006/math">
                          <m:r>
                            <a:rPr lang="de-DE" sz="1400" b="0" i="1" spc="-150" dirty="0" smtClean="0">
                              <a:solidFill>
                                <a:schemeClr val="accent6"/>
                              </a:solidFill>
                              <a:latin typeface="Cambria Math" panose="02040503050406030204" pitchFamily="18" charset="0"/>
                            </a:rPr>
                            <m:t>𝑁𝑎𝑡</m:t>
                          </m:r>
                          <m:r>
                            <a:rPr lang="de-DE" sz="1400" i="1" spc="-300" dirty="0">
                              <a:solidFill>
                                <a:schemeClr val="accent6"/>
                              </a:solidFill>
                              <a:latin typeface="Cambria Math" panose="02040503050406030204" pitchFamily="18" charset="0"/>
                            </a:rPr>
                            <m:t>.</m:t>
                          </m:r>
                          <m:r>
                            <a:rPr lang="de-DE" sz="1400" i="1" spc="-150" dirty="0">
                              <a:solidFill>
                                <a:schemeClr val="accent6"/>
                              </a:solidFill>
                              <a:latin typeface="Cambria Math" panose="02040503050406030204" pitchFamily="18" charset="0"/>
                            </a:rPr>
                            <m:t>𝑓</m:t>
                          </m:r>
                          <m:r>
                            <a:rPr lang="en-GB" sz="1400" i="1" spc="-150" dirty="0">
                              <a:solidFill>
                                <a:schemeClr val="accent6"/>
                              </a:solidFill>
                              <a:latin typeface="Cambria Math" panose="02040503050406030204" pitchFamily="18" charset="0"/>
                            </a:rPr>
                            <m:t>𝑖𝑟𝑒</m:t>
                          </m:r>
                          <m:r>
                            <a:rPr lang="en-GB" sz="1400" i="1" dirty="0">
                              <a:solidFill>
                                <a:schemeClr val="accent6"/>
                              </a:solidFill>
                              <a:latin typeface="Cambria Math" panose="02040503050406030204" pitchFamily="18" charset="0"/>
                            </a:rPr>
                            <m:t> </m:t>
                          </m:r>
                          <m:r>
                            <a:rPr lang="de-DE" sz="1400" b="0" i="1" spc="-150" dirty="0" smtClean="0">
                              <a:solidFill>
                                <a:schemeClr val="accent6"/>
                              </a:solidFill>
                              <a:latin typeface="Cambria Math" panose="02040503050406030204" pitchFamily="18" charset="0"/>
                            </a:rPr>
                            <m:t>𝑁𝑎𝑡</m:t>
                          </m:r>
                          <m:r>
                            <a:rPr lang="de-DE" sz="1400" i="1" spc="-300" dirty="0">
                              <a:solidFill>
                                <a:schemeClr val="accent6"/>
                              </a:solidFill>
                              <a:latin typeface="Cambria Math" panose="02040503050406030204" pitchFamily="18" charset="0"/>
                            </a:rPr>
                            <m:t>.</m:t>
                          </m:r>
                          <m:r>
                            <a:rPr lang="de-DE" sz="1400" i="1" spc="-150" dirty="0">
                              <a:solidFill>
                                <a:schemeClr val="accent6"/>
                              </a:solidFill>
                              <a:latin typeface="Cambria Math" panose="02040503050406030204" pitchFamily="18" charset="0"/>
                            </a:rPr>
                            <m:t>𝑓𝑙𝑜𝑜𝑑</m:t>
                          </m:r>
                        </m:oMath>
                      </m:oMathPara>
                    </a14:m>
                    <a:endParaRPr lang="en-GB" sz="1400" spc="-150" baseline="-25000" dirty="0">
                      <a:solidFill>
                        <a:schemeClr val="accent6"/>
                      </a:solidFill>
                    </a:endParaRPr>
                  </a:p>
                </p:txBody>
              </p:sp>
            </mc:Choice>
            <mc:Fallback xmlns="">
              <p:sp>
                <p:nvSpPr>
                  <p:cNvPr id="20" name="TextBox 19">
                    <a:extLst>
                      <a:ext uri="{FF2B5EF4-FFF2-40B4-BE49-F238E27FC236}">
                        <a16:creationId xmlns:a16="http://schemas.microsoft.com/office/drawing/2014/main" id="{8F3BE6BA-CEA5-3F46-957F-67A2C3917FC8}"/>
                      </a:ext>
                    </a:extLst>
                  </p:cNvPr>
                  <p:cNvSpPr txBox="1">
                    <a:spLocks noRot="1" noChangeAspect="1" noMove="1" noResize="1" noEditPoints="1" noAdjustHandles="1" noChangeArrowheads="1" noChangeShapeType="1" noTextEdit="1"/>
                  </p:cNvSpPr>
                  <p:nvPr/>
                </p:nvSpPr>
                <p:spPr>
                  <a:xfrm>
                    <a:off x="3186558" y="2155710"/>
                    <a:ext cx="1519200" cy="573420"/>
                  </a:xfrm>
                  <a:prstGeom prst="roundRect">
                    <a:avLst/>
                  </a:prstGeom>
                  <a:blipFill>
                    <a:blip r:embed="rId16"/>
                    <a:stretch>
                      <a:fillRect/>
                    </a:stretch>
                  </a:blipFill>
                  <a:ln>
                    <a:solidFill>
                      <a:schemeClr val="accent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D4337C-8D35-CC41-A1F0-93530D6E7F30}"/>
                      </a:ext>
                    </a:extLst>
                  </p:cNvPr>
                  <p:cNvSpPr txBox="1"/>
                  <p:nvPr/>
                </p:nvSpPr>
                <p:spPr>
                  <a:xfrm>
                    <a:off x="3211853" y="3041071"/>
                    <a:ext cx="1468610" cy="573420"/>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chemeClr val="accent6"/>
                              </a:solidFill>
                              <a:latin typeface="Cambria Math" panose="02040503050406030204" pitchFamily="18" charset="0"/>
                            </a:rPr>
                            <m:t>𝐸𝑝𝑖𝑑</m:t>
                          </m:r>
                          <m:r>
                            <a:rPr lang="en-GB" sz="1400" i="1" dirty="0" smtClean="0">
                              <a:solidFill>
                                <a:schemeClr val="accent6"/>
                              </a:solidFill>
                              <a:latin typeface="Cambria Math" panose="02040503050406030204" pitchFamily="18" charset="0"/>
                            </a:rPr>
                            <m:t> </m:t>
                          </m:r>
                          <m:r>
                            <a:rPr lang="de-DE" sz="1400" b="0" i="1" dirty="0" smtClean="0">
                              <a:solidFill>
                                <a:schemeClr val="accent6"/>
                              </a:solidFill>
                              <a:latin typeface="Cambria Math" panose="02040503050406030204" pitchFamily="18" charset="0"/>
                            </a:rPr>
                            <m:t>𝐴𝑐𝑐</m:t>
                          </m:r>
                          <m:r>
                            <a:rPr lang="en-GB" sz="1400" i="1" dirty="0" err="1">
                              <a:solidFill>
                                <a:schemeClr val="accent6"/>
                              </a:solidFill>
                              <a:latin typeface="Cambria Math" panose="02040503050406030204" pitchFamily="18" charset="0"/>
                            </a:rPr>
                            <m:t>.</m:t>
                          </m:r>
                          <m:r>
                            <a:rPr lang="de-DE" sz="1400" b="0" i="1" dirty="0" smtClean="0">
                              <a:solidFill>
                                <a:schemeClr val="accent6"/>
                              </a:solidFill>
                              <a:latin typeface="Cambria Math" panose="02040503050406030204" pitchFamily="18" charset="0"/>
                            </a:rPr>
                            <m:t>𝑛𝑢𝑐𝑙</m:t>
                          </m:r>
                        </m:oMath>
                      </m:oMathPara>
                    </a14:m>
                    <a:endParaRPr lang="de-DE" sz="1400" b="0" i="1" dirty="0">
                      <a:solidFill>
                        <a:schemeClr val="accent6"/>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de-DE" sz="1400" b="0" i="1" spc="-150" dirty="0" smtClean="0">
                              <a:solidFill>
                                <a:schemeClr val="accent6"/>
                              </a:solidFill>
                              <a:latin typeface="Cambria Math" panose="02040503050406030204" pitchFamily="18" charset="0"/>
                            </a:rPr>
                            <m:t>𝑁𝑎𝑡</m:t>
                          </m:r>
                          <m:r>
                            <a:rPr lang="en-GB" sz="1400" i="1" spc="-300" dirty="0" err="1">
                              <a:solidFill>
                                <a:schemeClr val="accent6"/>
                              </a:solidFill>
                              <a:latin typeface="Cambria Math" panose="02040503050406030204" pitchFamily="18" charset="0"/>
                            </a:rPr>
                            <m:t>.</m:t>
                          </m:r>
                          <m:r>
                            <a:rPr lang="en-GB" sz="1400" i="1" spc="-150" dirty="0" err="1">
                              <a:solidFill>
                                <a:schemeClr val="accent6"/>
                              </a:solidFill>
                              <a:latin typeface="Cambria Math" panose="02040503050406030204" pitchFamily="18" charset="0"/>
                            </a:rPr>
                            <m:t>𝑓𝑖𝑟𝑒</m:t>
                          </m:r>
                          <m:r>
                            <a:rPr lang="en-GB" sz="1400" i="1" dirty="0">
                              <a:solidFill>
                                <a:schemeClr val="accent6"/>
                              </a:solidFill>
                              <a:latin typeface="Cambria Math" panose="02040503050406030204" pitchFamily="18" charset="0"/>
                            </a:rPr>
                            <m:t> </m:t>
                          </m:r>
                          <m:r>
                            <a:rPr lang="de-DE" sz="1400" b="0" i="1" spc="-150" dirty="0" smtClean="0">
                              <a:solidFill>
                                <a:schemeClr val="accent6"/>
                              </a:solidFill>
                              <a:latin typeface="Cambria Math" panose="02040503050406030204" pitchFamily="18" charset="0"/>
                            </a:rPr>
                            <m:t>𝑁𝑎𝑡</m:t>
                          </m:r>
                          <m:r>
                            <a:rPr lang="en-GB" sz="1400" i="1" spc="-300" dirty="0" err="1">
                              <a:solidFill>
                                <a:schemeClr val="accent6"/>
                              </a:solidFill>
                              <a:latin typeface="Cambria Math" panose="02040503050406030204" pitchFamily="18" charset="0"/>
                            </a:rPr>
                            <m:t>.</m:t>
                          </m:r>
                          <m:r>
                            <a:rPr lang="de-DE" sz="1400" i="1" spc="-150" dirty="0">
                              <a:solidFill>
                                <a:schemeClr val="accent6"/>
                              </a:solidFill>
                              <a:latin typeface="Cambria Math" panose="02040503050406030204" pitchFamily="18" charset="0"/>
                            </a:rPr>
                            <m:t>𝑓𝑙𝑜𝑜𝑑</m:t>
                          </m:r>
                        </m:oMath>
                      </m:oMathPara>
                    </a14:m>
                    <a:endParaRPr lang="en-GB" sz="1400" spc="-150" baseline="-25000" dirty="0">
                      <a:solidFill>
                        <a:schemeClr val="accent6"/>
                      </a:solidFill>
                    </a:endParaRPr>
                  </a:p>
                </p:txBody>
              </p:sp>
            </mc:Choice>
            <mc:Fallback xmlns="">
              <p:sp>
                <p:nvSpPr>
                  <p:cNvPr id="21" name="TextBox 20">
                    <a:extLst>
                      <a:ext uri="{FF2B5EF4-FFF2-40B4-BE49-F238E27FC236}">
                        <a16:creationId xmlns:a16="http://schemas.microsoft.com/office/drawing/2014/main" id="{21D4337C-8D35-CC41-A1F0-93530D6E7F30}"/>
                      </a:ext>
                    </a:extLst>
                  </p:cNvPr>
                  <p:cNvSpPr txBox="1">
                    <a:spLocks noRot="1" noChangeAspect="1" noMove="1" noResize="1" noEditPoints="1" noAdjustHandles="1" noChangeArrowheads="1" noChangeShapeType="1" noTextEdit="1"/>
                  </p:cNvSpPr>
                  <p:nvPr/>
                </p:nvSpPr>
                <p:spPr>
                  <a:xfrm>
                    <a:off x="3211853" y="3041071"/>
                    <a:ext cx="1468610" cy="573420"/>
                  </a:xfrm>
                  <a:prstGeom prst="roundRect">
                    <a:avLst/>
                  </a:prstGeom>
                  <a:blipFill>
                    <a:blip r:embed="rId17"/>
                    <a:stretch>
                      <a:fillRect/>
                    </a:stretch>
                  </a:blipFill>
                  <a:ln>
                    <a:solidFill>
                      <a:schemeClr val="accent6"/>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D3F483E-9779-7A49-A165-0392CC39B080}"/>
                      </a:ext>
                    </a:extLst>
                  </p:cNvPr>
                  <p:cNvSpPr txBox="1"/>
                  <p:nvPr/>
                </p:nvSpPr>
                <p:spPr>
                  <a:xfrm>
                    <a:off x="268331" y="3945772"/>
                    <a:ext cx="1488856" cy="578882"/>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chemeClr val="tx1">
                                  <a:lumMod val="60000"/>
                                  <a:lumOff val="40000"/>
                                </a:schemeClr>
                              </a:solidFill>
                              <a:latin typeface="Cambria Math" panose="02040503050406030204" pitchFamily="18" charset="0"/>
                            </a:rPr>
                            <m:t>𝐸𝑝𝑖𝑑</m:t>
                          </m:r>
                          <m:r>
                            <a:rPr lang="en-GB" sz="1400" i="1" dirty="0" smtClean="0">
                              <a:solidFill>
                                <a:schemeClr val="tx1">
                                  <a:lumMod val="60000"/>
                                  <a:lumOff val="40000"/>
                                </a:schemeClr>
                              </a:solidFill>
                              <a:latin typeface="Cambria Math" panose="02040503050406030204" pitchFamily="18" charset="0"/>
                            </a:rPr>
                            <m:t> </m:t>
                          </m:r>
                          <m:r>
                            <a:rPr lang="en-GB" sz="1400" i="1" dirty="0" err="1">
                              <a:solidFill>
                                <a:schemeClr val="tx1">
                                  <a:lumMod val="60000"/>
                                  <a:lumOff val="40000"/>
                                </a:schemeClr>
                              </a:solidFill>
                              <a:latin typeface="Cambria Math" panose="02040503050406030204" pitchFamily="18" charset="0"/>
                            </a:rPr>
                            <m:t>𝑆𝑖𝑐𝑘</m:t>
                          </m:r>
                          <m:r>
                            <a:rPr lang="en-GB" sz="1400" i="1" dirty="0" err="1">
                              <a:solidFill>
                                <a:schemeClr val="tx1">
                                  <a:lumMod val="60000"/>
                                  <a:lumOff val="40000"/>
                                </a:schemeClr>
                              </a:solidFill>
                              <a:latin typeface="Cambria Math" panose="02040503050406030204" pitchFamily="18" charset="0"/>
                            </a:rPr>
                            <m:t>.</m:t>
                          </m:r>
                          <m:r>
                            <a:rPr lang="en-GB" sz="1400" i="1" dirty="0" err="1">
                              <a:solidFill>
                                <a:schemeClr val="tx1">
                                  <a:lumMod val="60000"/>
                                  <a:lumOff val="40000"/>
                                </a:schemeClr>
                              </a:solidFill>
                              <a:latin typeface="Cambria Math" panose="02040503050406030204" pitchFamily="18" charset="0"/>
                            </a:rPr>
                            <m:t>𝑎𝑙𝑖𝑐𝑒</m:t>
                          </m:r>
                        </m:oMath>
                      </m:oMathPara>
                    </a14:m>
                    <a:endParaRPr lang="de-DE" sz="1400" i="1" dirty="0">
                      <a:solidFill>
                        <a:schemeClr val="tx1">
                          <a:lumMod val="60000"/>
                          <a:lumOff val="40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err="1">
                              <a:solidFill>
                                <a:schemeClr val="tx1">
                                  <a:lumMod val="60000"/>
                                  <a:lumOff val="40000"/>
                                </a:schemeClr>
                              </a:solidFill>
                              <a:latin typeface="Cambria Math" panose="02040503050406030204" pitchFamily="18" charset="0"/>
                            </a:rPr>
                            <m:t>𝑇𝑟𝑎𝑣𝑒𝑙</m:t>
                          </m:r>
                          <m:r>
                            <a:rPr lang="en-GB" sz="1400" i="1" dirty="0" err="1">
                              <a:solidFill>
                                <a:schemeClr val="tx1">
                                  <a:lumMod val="60000"/>
                                  <a:lumOff val="40000"/>
                                </a:schemeClr>
                              </a:solidFill>
                              <a:latin typeface="Cambria Math" panose="02040503050406030204" pitchFamily="18" charset="0"/>
                            </a:rPr>
                            <m:t>.</m:t>
                          </m:r>
                          <m:r>
                            <a:rPr lang="en-GB" sz="1400" i="1" dirty="0" err="1">
                              <a:solidFill>
                                <a:schemeClr val="tx1">
                                  <a:lumMod val="60000"/>
                                  <a:lumOff val="40000"/>
                                </a:schemeClr>
                              </a:solidFill>
                              <a:latin typeface="Cambria Math" panose="02040503050406030204" pitchFamily="18" charset="0"/>
                            </a:rPr>
                            <m:t>𝑎𝑙𝑖𝑐𝑒</m:t>
                          </m:r>
                        </m:oMath>
                      </m:oMathPara>
                    </a14:m>
                    <a:endParaRPr lang="en-GB" sz="1400" dirty="0">
                      <a:solidFill>
                        <a:schemeClr val="tx1">
                          <a:lumMod val="60000"/>
                          <a:lumOff val="40000"/>
                        </a:schemeClr>
                      </a:solidFill>
                    </a:endParaRPr>
                  </a:p>
                </p:txBody>
              </p:sp>
            </mc:Choice>
            <mc:Fallback xmlns="">
              <p:sp>
                <p:nvSpPr>
                  <p:cNvPr id="22" name="TextBox 21">
                    <a:extLst>
                      <a:ext uri="{FF2B5EF4-FFF2-40B4-BE49-F238E27FC236}">
                        <a16:creationId xmlns:a16="http://schemas.microsoft.com/office/drawing/2014/main" id="{FD3F483E-9779-7A49-A165-0392CC39B080}"/>
                      </a:ext>
                    </a:extLst>
                  </p:cNvPr>
                  <p:cNvSpPr txBox="1">
                    <a:spLocks noRot="1" noChangeAspect="1" noMove="1" noResize="1" noEditPoints="1" noAdjustHandles="1" noChangeArrowheads="1" noChangeShapeType="1" noTextEdit="1"/>
                  </p:cNvSpPr>
                  <p:nvPr/>
                </p:nvSpPr>
                <p:spPr>
                  <a:xfrm>
                    <a:off x="268331" y="3945772"/>
                    <a:ext cx="1488856" cy="578882"/>
                  </a:xfrm>
                  <a:prstGeom prst="roundRect">
                    <a:avLst/>
                  </a:prstGeom>
                  <a:blipFill>
                    <a:blip r:embed="rId18"/>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E0DC2B-1571-FF4A-9972-A40E4779DD0C}"/>
                      </a:ext>
                    </a:extLst>
                  </p:cNvPr>
                  <p:cNvSpPr txBox="1"/>
                  <p:nvPr/>
                </p:nvSpPr>
                <p:spPr>
                  <a:xfrm>
                    <a:off x="3256676" y="3945772"/>
                    <a:ext cx="1378965" cy="578882"/>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chemeClr val="tx1">
                                  <a:lumMod val="60000"/>
                                  <a:lumOff val="40000"/>
                                </a:schemeClr>
                              </a:solidFill>
                              <a:latin typeface="Cambria Math" panose="02040503050406030204" pitchFamily="18" charset="0"/>
                            </a:rPr>
                            <m:t>𝐸𝑝𝑖𝑑</m:t>
                          </m:r>
                          <m:r>
                            <a:rPr lang="en-GB" sz="1400" i="1" dirty="0" smtClean="0">
                              <a:solidFill>
                                <a:schemeClr val="tx1">
                                  <a:lumMod val="60000"/>
                                  <a:lumOff val="40000"/>
                                </a:schemeClr>
                              </a:solidFill>
                              <a:latin typeface="Cambria Math" panose="02040503050406030204" pitchFamily="18" charset="0"/>
                            </a:rPr>
                            <m:t> </m:t>
                          </m:r>
                          <m:r>
                            <a:rPr lang="en-GB" sz="1400" i="1" dirty="0" err="1">
                              <a:solidFill>
                                <a:schemeClr val="tx1">
                                  <a:lumMod val="60000"/>
                                  <a:lumOff val="40000"/>
                                </a:schemeClr>
                              </a:solidFill>
                              <a:latin typeface="Cambria Math" panose="02040503050406030204" pitchFamily="18" charset="0"/>
                            </a:rPr>
                            <m:t>𝑆𝑖𝑐𝑘</m:t>
                          </m:r>
                          <m:r>
                            <a:rPr lang="en-GB" sz="1400" i="1" dirty="0" err="1">
                              <a:solidFill>
                                <a:schemeClr val="tx1">
                                  <a:lumMod val="60000"/>
                                  <a:lumOff val="40000"/>
                                </a:schemeClr>
                              </a:solidFill>
                              <a:latin typeface="Cambria Math" panose="02040503050406030204" pitchFamily="18" charset="0"/>
                            </a:rPr>
                            <m:t>.</m:t>
                          </m:r>
                          <m:r>
                            <a:rPr lang="en-GB" sz="1400" i="1" dirty="0" err="1">
                              <a:solidFill>
                                <a:schemeClr val="tx1">
                                  <a:lumMod val="60000"/>
                                  <a:lumOff val="40000"/>
                                </a:schemeClr>
                              </a:solidFill>
                              <a:latin typeface="Cambria Math" panose="02040503050406030204" pitchFamily="18" charset="0"/>
                            </a:rPr>
                            <m:t>𝑒𝑣𝑒</m:t>
                          </m:r>
                        </m:oMath>
                      </m:oMathPara>
                    </a14:m>
                    <a:endParaRPr lang="de-DE" sz="1400" b="0" i="1" dirty="0">
                      <a:solidFill>
                        <a:schemeClr val="tx1">
                          <a:lumMod val="60000"/>
                          <a:lumOff val="40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err="1">
                              <a:solidFill>
                                <a:schemeClr val="tx1">
                                  <a:lumMod val="60000"/>
                                  <a:lumOff val="40000"/>
                                </a:schemeClr>
                              </a:solidFill>
                              <a:latin typeface="Cambria Math" panose="02040503050406030204" pitchFamily="18" charset="0"/>
                            </a:rPr>
                            <m:t>𝑇𝑟𝑎𝑣𝑒𝑙</m:t>
                          </m:r>
                          <m:r>
                            <a:rPr lang="en-GB" sz="1400" i="1" dirty="0" err="1">
                              <a:solidFill>
                                <a:schemeClr val="tx1">
                                  <a:lumMod val="60000"/>
                                  <a:lumOff val="40000"/>
                                </a:schemeClr>
                              </a:solidFill>
                              <a:latin typeface="Cambria Math" panose="02040503050406030204" pitchFamily="18" charset="0"/>
                            </a:rPr>
                            <m:t>.</m:t>
                          </m:r>
                          <m:r>
                            <a:rPr lang="en-GB" sz="1400" i="1" dirty="0" err="1">
                              <a:solidFill>
                                <a:schemeClr val="tx1">
                                  <a:lumMod val="60000"/>
                                  <a:lumOff val="40000"/>
                                </a:schemeClr>
                              </a:solidFill>
                              <a:latin typeface="Cambria Math" panose="02040503050406030204" pitchFamily="18" charset="0"/>
                            </a:rPr>
                            <m:t>𝑒𝑣𝑒</m:t>
                          </m:r>
                        </m:oMath>
                      </m:oMathPara>
                    </a14:m>
                    <a:endParaRPr lang="en-GB" sz="1400" dirty="0">
                      <a:solidFill>
                        <a:schemeClr val="tx1">
                          <a:lumMod val="60000"/>
                          <a:lumOff val="40000"/>
                        </a:schemeClr>
                      </a:solidFill>
                    </a:endParaRPr>
                  </a:p>
                </p:txBody>
              </p:sp>
            </mc:Choice>
            <mc:Fallback xmlns="">
              <p:sp>
                <p:nvSpPr>
                  <p:cNvPr id="23" name="TextBox 22">
                    <a:extLst>
                      <a:ext uri="{FF2B5EF4-FFF2-40B4-BE49-F238E27FC236}">
                        <a16:creationId xmlns:a16="http://schemas.microsoft.com/office/drawing/2014/main" id="{ECE0DC2B-1571-FF4A-9972-A40E4779DD0C}"/>
                      </a:ext>
                    </a:extLst>
                  </p:cNvPr>
                  <p:cNvSpPr txBox="1">
                    <a:spLocks noRot="1" noChangeAspect="1" noMove="1" noResize="1" noEditPoints="1" noAdjustHandles="1" noChangeArrowheads="1" noChangeShapeType="1" noTextEdit="1"/>
                  </p:cNvSpPr>
                  <p:nvPr/>
                </p:nvSpPr>
                <p:spPr>
                  <a:xfrm>
                    <a:off x="3256676" y="3945772"/>
                    <a:ext cx="1378965" cy="578882"/>
                  </a:xfrm>
                  <a:prstGeom prst="roundRect">
                    <a:avLst/>
                  </a:prstGeom>
                  <a:blipFill>
                    <a:blip r:embed="rId19"/>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F40BBD6-9E3E-9341-A01D-D18772B6F494}"/>
                      </a:ext>
                    </a:extLst>
                  </p:cNvPr>
                  <p:cNvSpPr txBox="1"/>
                  <p:nvPr/>
                </p:nvSpPr>
                <p:spPr>
                  <a:xfrm>
                    <a:off x="6015287" y="3945772"/>
                    <a:ext cx="1390620" cy="578882"/>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chemeClr val="tx1">
                                  <a:lumMod val="60000"/>
                                  <a:lumOff val="40000"/>
                                </a:schemeClr>
                              </a:solidFill>
                              <a:latin typeface="Cambria Math" panose="02040503050406030204" pitchFamily="18" charset="0"/>
                            </a:rPr>
                            <m:t>𝐸𝑝𝑖𝑑</m:t>
                          </m:r>
                          <m:r>
                            <a:rPr lang="en-GB" sz="1400" i="1" dirty="0" smtClean="0">
                              <a:solidFill>
                                <a:schemeClr val="tx1">
                                  <a:lumMod val="60000"/>
                                  <a:lumOff val="40000"/>
                                </a:schemeClr>
                              </a:solidFill>
                              <a:latin typeface="Cambria Math" panose="02040503050406030204" pitchFamily="18" charset="0"/>
                            </a:rPr>
                            <m:t> </m:t>
                          </m:r>
                          <m:r>
                            <a:rPr lang="en-GB" sz="1400" i="1" dirty="0" err="1">
                              <a:solidFill>
                                <a:schemeClr val="tx1">
                                  <a:lumMod val="60000"/>
                                  <a:lumOff val="40000"/>
                                </a:schemeClr>
                              </a:solidFill>
                              <a:latin typeface="Cambria Math" panose="02040503050406030204" pitchFamily="18" charset="0"/>
                            </a:rPr>
                            <m:t>𝑆𝑖𝑐𝑘</m:t>
                          </m:r>
                          <m:r>
                            <a:rPr lang="en-GB" sz="1400" i="1" dirty="0" err="1">
                              <a:solidFill>
                                <a:schemeClr val="tx1">
                                  <a:lumMod val="60000"/>
                                  <a:lumOff val="40000"/>
                                </a:schemeClr>
                              </a:solidFill>
                              <a:latin typeface="Cambria Math" panose="02040503050406030204" pitchFamily="18" charset="0"/>
                            </a:rPr>
                            <m:t>.</m:t>
                          </m:r>
                          <m:r>
                            <a:rPr lang="en-GB" sz="1400" i="1" dirty="0" err="1">
                              <a:solidFill>
                                <a:schemeClr val="tx1">
                                  <a:lumMod val="60000"/>
                                  <a:lumOff val="40000"/>
                                </a:schemeClr>
                              </a:solidFill>
                              <a:latin typeface="Cambria Math" panose="02040503050406030204" pitchFamily="18" charset="0"/>
                            </a:rPr>
                            <m:t>𝑏𝑜𝑏</m:t>
                          </m:r>
                        </m:oMath>
                      </m:oMathPara>
                    </a14:m>
                    <a:endParaRPr lang="de-DE" sz="1400" i="1" dirty="0">
                      <a:solidFill>
                        <a:schemeClr val="tx1">
                          <a:lumMod val="60000"/>
                          <a:lumOff val="40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err="1">
                              <a:solidFill>
                                <a:schemeClr val="tx1">
                                  <a:lumMod val="60000"/>
                                  <a:lumOff val="40000"/>
                                </a:schemeClr>
                              </a:solidFill>
                              <a:latin typeface="Cambria Math" panose="02040503050406030204" pitchFamily="18" charset="0"/>
                            </a:rPr>
                            <m:t>𝑇𝑟𝑎𝑣𝑒𝑙</m:t>
                          </m:r>
                          <m:r>
                            <a:rPr lang="en-GB" sz="1400" i="1" dirty="0" err="1">
                              <a:solidFill>
                                <a:schemeClr val="tx1">
                                  <a:lumMod val="60000"/>
                                  <a:lumOff val="40000"/>
                                </a:schemeClr>
                              </a:solidFill>
                              <a:latin typeface="Cambria Math" panose="02040503050406030204" pitchFamily="18" charset="0"/>
                            </a:rPr>
                            <m:t>.</m:t>
                          </m:r>
                          <m:r>
                            <a:rPr lang="en-GB" sz="1400" i="1" dirty="0" err="1">
                              <a:solidFill>
                                <a:schemeClr val="tx1">
                                  <a:lumMod val="60000"/>
                                  <a:lumOff val="40000"/>
                                </a:schemeClr>
                              </a:solidFill>
                              <a:latin typeface="Cambria Math" panose="02040503050406030204" pitchFamily="18" charset="0"/>
                            </a:rPr>
                            <m:t>𝑏𝑜𝑏</m:t>
                          </m:r>
                        </m:oMath>
                      </m:oMathPara>
                    </a14:m>
                    <a:endParaRPr lang="en-GB" sz="1400" dirty="0">
                      <a:solidFill>
                        <a:schemeClr val="tx1">
                          <a:lumMod val="60000"/>
                          <a:lumOff val="40000"/>
                        </a:schemeClr>
                      </a:solidFill>
                    </a:endParaRPr>
                  </a:p>
                </p:txBody>
              </p:sp>
            </mc:Choice>
            <mc:Fallback xmlns="">
              <p:sp>
                <p:nvSpPr>
                  <p:cNvPr id="24" name="TextBox 23">
                    <a:extLst>
                      <a:ext uri="{FF2B5EF4-FFF2-40B4-BE49-F238E27FC236}">
                        <a16:creationId xmlns:a16="http://schemas.microsoft.com/office/drawing/2014/main" id="{3F40BBD6-9E3E-9341-A01D-D18772B6F494}"/>
                      </a:ext>
                    </a:extLst>
                  </p:cNvPr>
                  <p:cNvSpPr txBox="1">
                    <a:spLocks noRot="1" noChangeAspect="1" noMove="1" noResize="1" noEditPoints="1" noAdjustHandles="1" noChangeArrowheads="1" noChangeShapeType="1" noTextEdit="1"/>
                  </p:cNvSpPr>
                  <p:nvPr/>
                </p:nvSpPr>
                <p:spPr>
                  <a:xfrm>
                    <a:off x="6015287" y="3945772"/>
                    <a:ext cx="1390620" cy="578882"/>
                  </a:xfrm>
                  <a:prstGeom prst="roundRect">
                    <a:avLst/>
                  </a:prstGeom>
                  <a:blipFill>
                    <a:blip r:embed="rId20"/>
                    <a:stretch>
                      <a:fillRect/>
                    </a:stretch>
                  </a:blipFill>
                  <a:ln>
                    <a:solidFill>
                      <a:schemeClr val="tx1">
                        <a:lumMod val="60000"/>
                        <a:lumOff val="4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7CAEA0A-6152-CD4B-8666-EF6A01DED56D}"/>
                      </a:ext>
                    </a:extLst>
                  </p:cNvPr>
                  <p:cNvSpPr txBox="1"/>
                  <p:nvPr/>
                </p:nvSpPr>
                <p:spPr>
                  <a:xfrm>
                    <a:off x="-755053" y="4845417"/>
                    <a:ext cx="1488856" cy="573420"/>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rPr>
                            <m:t>𝐸𝑝𝑖𝑑</m:t>
                          </m:r>
                          <m:r>
                            <a:rPr lang="en-GB" sz="1400" i="1" dirty="0" smtClean="0">
                              <a:solidFill>
                                <a:srgbClr val="7030A0"/>
                              </a:solidFill>
                              <a:latin typeface="Cambria Math" panose="02040503050406030204" pitchFamily="18" charset="0"/>
                            </a:rPr>
                            <m:t> </m:t>
                          </m:r>
                          <m:r>
                            <a:rPr lang="en-GB" sz="1400" i="1" dirty="0" err="1">
                              <a:solidFill>
                                <a:srgbClr val="7030A0"/>
                              </a:solidFill>
                              <a:latin typeface="Cambria Math" panose="02040503050406030204" pitchFamily="18" charset="0"/>
                            </a:rPr>
                            <m:t>𝑆𝑖𝑐𝑘</m:t>
                          </m:r>
                          <m:r>
                            <a:rPr lang="en-GB" sz="1400" i="1" dirty="0" err="1">
                              <a:solidFill>
                                <a:srgbClr val="7030A0"/>
                              </a:solidFill>
                              <a:latin typeface="Cambria Math" panose="02040503050406030204" pitchFamily="18" charset="0"/>
                            </a:rPr>
                            <m:t>.</m:t>
                          </m:r>
                          <m:r>
                            <a:rPr lang="en-GB" sz="1400" i="1" dirty="0" err="1">
                              <a:solidFill>
                                <a:srgbClr val="7030A0"/>
                              </a:solidFill>
                              <a:latin typeface="Cambria Math" panose="02040503050406030204" pitchFamily="18" charset="0"/>
                            </a:rPr>
                            <m:t>𝑎𝑙𝑖𝑐𝑒</m:t>
                          </m:r>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de-DE" sz="1400" b="0" i="1" dirty="0" smtClean="0">
                              <a:solidFill>
                                <a:srgbClr val="7030A0"/>
                              </a:solidFill>
                              <a:latin typeface="Cambria Math" panose="02040503050406030204" pitchFamily="18" charset="0"/>
                            </a:rPr>
                            <m:t>𝑇</m:t>
                          </m:r>
                          <m:r>
                            <a:rPr lang="en-GB" sz="1400" i="1" dirty="0">
                              <a:solidFill>
                                <a:srgbClr val="7030A0"/>
                              </a:solidFill>
                              <a:latin typeface="Cambria Math" panose="02040503050406030204" pitchFamily="18" charset="0"/>
                            </a:rPr>
                            <m:t>𝑟𝑒𝑎𝑡</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𝑎𝑙𝑖𝑐𝑒</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𝑚</m:t>
                          </m:r>
                          <m:r>
                            <a:rPr lang="en-GB" sz="1400" i="1" baseline="-25000" dirty="0">
                              <a:solidFill>
                                <a:srgbClr val="7030A0"/>
                              </a:solidFill>
                              <a:latin typeface="Cambria Math" panose="02040503050406030204" pitchFamily="18" charset="0"/>
                            </a:rPr>
                            <m:t>1</m:t>
                          </m:r>
                        </m:oMath>
                      </m:oMathPara>
                    </a14:m>
                    <a:endParaRPr lang="en-GB" sz="1400" baseline="-25000" dirty="0">
                      <a:solidFill>
                        <a:srgbClr val="7030A0"/>
                      </a:solidFill>
                    </a:endParaRPr>
                  </a:p>
                </p:txBody>
              </p:sp>
            </mc:Choice>
            <mc:Fallback xmlns="">
              <p:sp>
                <p:nvSpPr>
                  <p:cNvPr id="25" name="TextBox 24">
                    <a:extLst>
                      <a:ext uri="{FF2B5EF4-FFF2-40B4-BE49-F238E27FC236}">
                        <a16:creationId xmlns:a16="http://schemas.microsoft.com/office/drawing/2014/main" id="{97CAEA0A-6152-CD4B-8666-EF6A01DED56D}"/>
                      </a:ext>
                    </a:extLst>
                  </p:cNvPr>
                  <p:cNvSpPr txBox="1">
                    <a:spLocks noRot="1" noChangeAspect="1" noMove="1" noResize="1" noEditPoints="1" noAdjustHandles="1" noChangeArrowheads="1" noChangeShapeType="1" noTextEdit="1"/>
                  </p:cNvSpPr>
                  <p:nvPr/>
                </p:nvSpPr>
                <p:spPr>
                  <a:xfrm>
                    <a:off x="-755053" y="4845417"/>
                    <a:ext cx="1488856" cy="573420"/>
                  </a:xfrm>
                  <a:prstGeom prst="roundRect">
                    <a:avLst/>
                  </a:prstGeom>
                  <a:blipFill>
                    <a:blip r:embed="rId21"/>
                    <a:stretch>
                      <a:fillRect/>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2D35675-AC3A-3949-BD8C-28B5AA564566}"/>
                      </a:ext>
                    </a:extLst>
                  </p:cNvPr>
                  <p:cNvSpPr txBox="1"/>
                  <p:nvPr/>
                </p:nvSpPr>
                <p:spPr>
                  <a:xfrm>
                    <a:off x="1215407" y="4845417"/>
                    <a:ext cx="1501777" cy="573420"/>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rPr>
                            <m:t>𝐸𝑝𝑖𝑑</m:t>
                          </m:r>
                          <m:r>
                            <a:rPr lang="en-GB" sz="1400" i="1" dirty="0" smtClean="0">
                              <a:solidFill>
                                <a:srgbClr val="7030A0"/>
                              </a:solidFill>
                              <a:latin typeface="Cambria Math" panose="02040503050406030204" pitchFamily="18" charset="0"/>
                            </a:rPr>
                            <m:t> </m:t>
                          </m:r>
                          <m:r>
                            <a:rPr lang="en-GB" sz="1400" i="1" dirty="0" err="1">
                              <a:solidFill>
                                <a:srgbClr val="7030A0"/>
                              </a:solidFill>
                              <a:latin typeface="Cambria Math" panose="02040503050406030204" pitchFamily="18" charset="0"/>
                            </a:rPr>
                            <m:t>𝑆𝑖𝑐𝑘</m:t>
                          </m:r>
                          <m:r>
                            <a:rPr lang="en-GB" sz="1400" i="1" dirty="0" err="1">
                              <a:solidFill>
                                <a:srgbClr val="7030A0"/>
                              </a:solidFill>
                              <a:latin typeface="Cambria Math" panose="02040503050406030204" pitchFamily="18" charset="0"/>
                            </a:rPr>
                            <m:t>.</m:t>
                          </m:r>
                          <m:r>
                            <a:rPr lang="en-GB" sz="1400" i="1" dirty="0" err="1">
                              <a:solidFill>
                                <a:srgbClr val="7030A0"/>
                              </a:solidFill>
                              <a:latin typeface="Cambria Math" panose="02040503050406030204" pitchFamily="18" charset="0"/>
                            </a:rPr>
                            <m:t>𝑎𝑙𝑖𝑐𝑒</m:t>
                          </m:r>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a:solidFill>
                                <a:srgbClr val="7030A0"/>
                              </a:solidFill>
                              <a:latin typeface="Cambria Math" panose="02040503050406030204" pitchFamily="18" charset="0"/>
                            </a:rPr>
                            <m:t>𝑇𝑟𝑒𝑎𝑡</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𝑎𝑙𝑖𝑐𝑒</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𝑚</m:t>
                          </m:r>
                          <m:r>
                            <a:rPr lang="en-GB" sz="1400" i="1" baseline="-25000" dirty="0">
                              <a:solidFill>
                                <a:srgbClr val="7030A0"/>
                              </a:solidFill>
                              <a:latin typeface="Cambria Math" panose="02040503050406030204" pitchFamily="18" charset="0"/>
                            </a:rPr>
                            <m:t>2</m:t>
                          </m:r>
                        </m:oMath>
                      </m:oMathPara>
                    </a14:m>
                    <a:endParaRPr lang="en-GB" sz="1400" baseline="-25000" dirty="0">
                      <a:solidFill>
                        <a:srgbClr val="7030A0"/>
                      </a:solidFill>
                    </a:endParaRPr>
                  </a:p>
                </p:txBody>
              </p:sp>
            </mc:Choice>
            <mc:Fallback xmlns="">
              <p:sp>
                <p:nvSpPr>
                  <p:cNvPr id="26" name="TextBox 25">
                    <a:extLst>
                      <a:ext uri="{FF2B5EF4-FFF2-40B4-BE49-F238E27FC236}">
                        <a16:creationId xmlns:a16="http://schemas.microsoft.com/office/drawing/2014/main" id="{B2D35675-AC3A-3949-BD8C-28B5AA564566}"/>
                      </a:ext>
                    </a:extLst>
                  </p:cNvPr>
                  <p:cNvSpPr txBox="1">
                    <a:spLocks noRot="1" noChangeAspect="1" noMove="1" noResize="1" noEditPoints="1" noAdjustHandles="1" noChangeArrowheads="1" noChangeShapeType="1" noTextEdit="1"/>
                  </p:cNvSpPr>
                  <p:nvPr/>
                </p:nvSpPr>
                <p:spPr>
                  <a:xfrm>
                    <a:off x="1215407" y="4845417"/>
                    <a:ext cx="1501777" cy="573420"/>
                  </a:xfrm>
                  <a:prstGeom prst="roundRect">
                    <a:avLst/>
                  </a:prstGeom>
                  <a:blipFill>
                    <a:blip r:embed="rId22"/>
                    <a:stretch>
                      <a:fillRect/>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11F59C5-DCD3-9649-8446-3AB3D3853851}"/>
                      </a:ext>
                    </a:extLst>
                  </p:cNvPr>
                  <p:cNvSpPr txBox="1"/>
                  <p:nvPr/>
                </p:nvSpPr>
                <p:spPr>
                  <a:xfrm>
                    <a:off x="2323224" y="5719489"/>
                    <a:ext cx="1378966" cy="573420"/>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rPr>
                            <m:t>𝐸𝑝𝑖𝑑</m:t>
                          </m:r>
                          <m:r>
                            <a:rPr lang="en-GB" sz="1400" i="1" dirty="0" smtClean="0">
                              <a:solidFill>
                                <a:srgbClr val="7030A0"/>
                              </a:solidFill>
                              <a:latin typeface="Cambria Math" panose="02040503050406030204" pitchFamily="18" charset="0"/>
                            </a:rPr>
                            <m:t> </m:t>
                          </m:r>
                          <m:r>
                            <a:rPr lang="en-GB" sz="1400" i="1" dirty="0" err="1">
                              <a:solidFill>
                                <a:srgbClr val="7030A0"/>
                              </a:solidFill>
                              <a:latin typeface="Cambria Math" panose="02040503050406030204" pitchFamily="18" charset="0"/>
                            </a:rPr>
                            <m:t>𝑆𝑖𝑐𝑘</m:t>
                          </m:r>
                          <m:r>
                            <a:rPr lang="en-GB" sz="1400" i="1" dirty="0" err="1">
                              <a:solidFill>
                                <a:srgbClr val="7030A0"/>
                              </a:solidFill>
                              <a:latin typeface="Cambria Math" panose="02040503050406030204" pitchFamily="18" charset="0"/>
                            </a:rPr>
                            <m:t>.</m:t>
                          </m:r>
                          <m:r>
                            <a:rPr lang="en-GB" sz="1400" i="1" dirty="0" err="1">
                              <a:solidFill>
                                <a:srgbClr val="7030A0"/>
                              </a:solidFill>
                              <a:latin typeface="Cambria Math" panose="02040503050406030204" pitchFamily="18" charset="0"/>
                            </a:rPr>
                            <m:t>𝑒𝑣𝑒</m:t>
                          </m:r>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a:solidFill>
                                <a:srgbClr val="7030A0"/>
                              </a:solidFill>
                              <a:latin typeface="Cambria Math" panose="02040503050406030204" pitchFamily="18" charset="0"/>
                            </a:rPr>
                            <m:t>𝑇𝑟𝑒𝑎𝑡</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𝑒𝑣𝑒</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𝑚</m:t>
                          </m:r>
                          <m:r>
                            <a:rPr lang="en-GB" sz="1400" i="1" baseline="-25000" dirty="0">
                              <a:solidFill>
                                <a:srgbClr val="7030A0"/>
                              </a:solidFill>
                              <a:latin typeface="Cambria Math" panose="02040503050406030204" pitchFamily="18" charset="0"/>
                            </a:rPr>
                            <m:t>1</m:t>
                          </m:r>
                        </m:oMath>
                      </m:oMathPara>
                    </a14:m>
                    <a:endParaRPr lang="en-GB" sz="1400" baseline="-25000" dirty="0">
                      <a:solidFill>
                        <a:srgbClr val="7030A0"/>
                      </a:solidFill>
                    </a:endParaRPr>
                  </a:p>
                </p:txBody>
              </p:sp>
            </mc:Choice>
            <mc:Fallback xmlns="">
              <p:sp>
                <p:nvSpPr>
                  <p:cNvPr id="27" name="TextBox 26">
                    <a:extLst>
                      <a:ext uri="{FF2B5EF4-FFF2-40B4-BE49-F238E27FC236}">
                        <a16:creationId xmlns:a16="http://schemas.microsoft.com/office/drawing/2014/main" id="{411F59C5-DCD3-9649-8446-3AB3D3853851}"/>
                      </a:ext>
                    </a:extLst>
                  </p:cNvPr>
                  <p:cNvSpPr txBox="1">
                    <a:spLocks noRot="1" noChangeAspect="1" noMove="1" noResize="1" noEditPoints="1" noAdjustHandles="1" noChangeArrowheads="1" noChangeShapeType="1" noTextEdit="1"/>
                  </p:cNvSpPr>
                  <p:nvPr/>
                </p:nvSpPr>
                <p:spPr>
                  <a:xfrm>
                    <a:off x="2323224" y="5719489"/>
                    <a:ext cx="1378966" cy="573420"/>
                  </a:xfrm>
                  <a:prstGeom prst="roundRect">
                    <a:avLst/>
                  </a:prstGeom>
                  <a:blipFill>
                    <a:blip r:embed="rId23"/>
                    <a:stretch>
                      <a:fillRect/>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3AA413-B135-4946-A9AD-FA1FAF51A4E1}"/>
                      </a:ext>
                    </a:extLst>
                  </p:cNvPr>
                  <p:cNvSpPr txBox="1"/>
                  <p:nvPr/>
                </p:nvSpPr>
                <p:spPr>
                  <a:xfrm>
                    <a:off x="4177455" y="5719489"/>
                    <a:ext cx="1378966" cy="573420"/>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rPr>
                            <m:t>𝐸𝑝𝑖𝑑</m:t>
                          </m:r>
                          <m:r>
                            <a:rPr lang="en-GB" sz="1400" i="1" dirty="0" smtClean="0">
                              <a:solidFill>
                                <a:srgbClr val="7030A0"/>
                              </a:solidFill>
                              <a:latin typeface="Cambria Math" panose="02040503050406030204" pitchFamily="18" charset="0"/>
                            </a:rPr>
                            <m:t> </m:t>
                          </m:r>
                          <m:r>
                            <a:rPr lang="en-GB" sz="1400" i="1" dirty="0" err="1">
                              <a:solidFill>
                                <a:srgbClr val="7030A0"/>
                              </a:solidFill>
                              <a:latin typeface="Cambria Math" panose="02040503050406030204" pitchFamily="18" charset="0"/>
                            </a:rPr>
                            <m:t>𝑆𝑖𝑐𝑘</m:t>
                          </m:r>
                          <m:r>
                            <a:rPr lang="en-GB" sz="1400" i="1" dirty="0" err="1">
                              <a:solidFill>
                                <a:srgbClr val="7030A0"/>
                              </a:solidFill>
                              <a:latin typeface="Cambria Math" panose="02040503050406030204" pitchFamily="18" charset="0"/>
                            </a:rPr>
                            <m:t>.</m:t>
                          </m:r>
                          <m:r>
                            <a:rPr lang="en-GB" sz="1400" i="1" dirty="0" err="1">
                              <a:solidFill>
                                <a:srgbClr val="7030A0"/>
                              </a:solidFill>
                              <a:latin typeface="Cambria Math" panose="02040503050406030204" pitchFamily="18" charset="0"/>
                            </a:rPr>
                            <m:t>𝑒𝑣𝑒</m:t>
                          </m:r>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a:solidFill>
                                <a:srgbClr val="7030A0"/>
                              </a:solidFill>
                              <a:latin typeface="Cambria Math" panose="02040503050406030204" pitchFamily="18" charset="0"/>
                            </a:rPr>
                            <m:t>𝑇𝑟𝑒𝑎𝑡</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𝑒𝑣𝑒</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𝑚</m:t>
                          </m:r>
                          <m:r>
                            <a:rPr lang="en-GB" sz="1400" i="1" baseline="-25000" dirty="0">
                              <a:solidFill>
                                <a:srgbClr val="7030A0"/>
                              </a:solidFill>
                              <a:latin typeface="Cambria Math" panose="02040503050406030204" pitchFamily="18" charset="0"/>
                            </a:rPr>
                            <m:t>2</m:t>
                          </m:r>
                        </m:oMath>
                      </m:oMathPara>
                    </a14:m>
                    <a:endParaRPr lang="en-GB" sz="1400" baseline="-25000" dirty="0">
                      <a:solidFill>
                        <a:srgbClr val="7030A0"/>
                      </a:solidFill>
                    </a:endParaRPr>
                  </a:p>
                </p:txBody>
              </p:sp>
            </mc:Choice>
            <mc:Fallback xmlns="">
              <p:sp>
                <p:nvSpPr>
                  <p:cNvPr id="28" name="TextBox 27">
                    <a:extLst>
                      <a:ext uri="{FF2B5EF4-FFF2-40B4-BE49-F238E27FC236}">
                        <a16:creationId xmlns:a16="http://schemas.microsoft.com/office/drawing/2014/main" id="{DB3AA413-B135-4946-A9AD-FA1FAF51A4E1}"/>
                      </a:ext>
                    </a:extLst>
                  </p:cNvPr>
                  <p:cNvSpPr txBox="1">
                    <a:spLocks noRot="1" noChangeAspect="1" noMove="1" noResize="1" noEditPoints="1" noAdjustHandles="1" noChangeArrowheads="1" noChangeShapeType="1" noTextEdit="1"/>
                  </p:cNvSpPr>
                  <p:nvPr/>
                </p:nvSpPr>
                <p:spPr>
                  <a:xfrm>
                    <a:off x="4177455" y="5719489"/>
                    <a:ext cx="1378966" cy="573420"/>
                  </a:xfrm>
                  <a:prstGeom prst="roundRect">
                    <a:avLst/>
                  </a:prstGeom>
                  <a:blipFill>
                    <a:blip r:embed="rId24"/>
                    <a:stretch>
                      <a:fillRect/>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83D095B-D519-D648-B214-8A56B5969D72}"/>
                      </a:ext>
                    </a:extLst>
                  </p:cNvPr>
                  <p:cNvSpPr txBox="1"/>
                  <p:nvPr/>
                </p:nvSpPr>
                <p:spPr>
                  <a:xfrm>
                    <a:off x="5073008" y="4845417"/>
                    <a:ext cx="1390620" cy="573420"/>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rPr>
                            <m:t>𝐸𝑝𝑖𝑑</m:t>
                          </m:r>
                          <m:r>
                            <a:rPr lang="en-GB" sz="1400" i="1" dirty="0" smtClean="0">
                              <a:solidFill>
                                <a:srgbClr val="7030A0"/>
                              </a:solidFill>
                              <a:latin typeface="Cambria Math" panose="02040503050406030204" pitchFamily="18" charset="0"/>
                            </a:rPr>
                            <m:t> </m:t>
                          </m:r>
                          <m:r>
                            <a:rPr lang="en-GB" sz="1400" i="1" dirty="0" err="1">
                              <a:solidFill>
                                <a:srgbClr val="7030A0"/>
                              </a:solidFill>
                              <a:latin typeface="Cambria Math" panose="02040503050406030204" pitchFamily="18" charset="0"/>
                            </a:rPr>
                            <m:t>𝑆𝑖𝑐𝑘</m:t>
                          </m:r>
                          <m:r>
                            <a:rPr lang="en-GB" sz="1400" i="1" dirty="0" err="1">
                              <a:solidFill>
                                <a:srgbClr val="7030A0"/>
                              </a:solidFill>
                              <a:latin typeface="Cambria Math" panose="02040503050406030204" pitchFamily="18" charset="0"/>
                            </a:rPr>
                            <m:t>.</m:t>
                          </m:r>
                          <m:r>
                            <a:rPr lang="en-GB" sz="1400" i="1" dirty="0" err="1">
                              <a:solidFill>
                                <a:srgbClr val="7030A0"/>
                              </a:solidFill>
                              <a:latin typeface="Cambria Math" panose="02040503050406030204" pitchFamily="18" charset="0"/>
                            </a:rPr>
                            <m:t>𝑏𝑜𝑏</m:t>
                          </m:r>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a:solidFill>
                                <a:srgbClr val="7030A0"/>
                              </a:solidFill>
                              <a:latin typeface="Cambria Math" panose="02040503050406030204" pitchFamily="18" charset="0"/>
                            </a:rPr>
                            <m:t>𝑇𝑟𝑒𝑎𝑡</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𝑏𝑜𝑏</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𝑚</m:t>
                          </m:r>
                          <m:r>
                            <a:rPr lang="en-GB" sz="1400" i="1" baseline="-25000" dirty="0">
                              <a:solidFill>
                                <a:srgbClr val="7030A0"/>
                              </a:solidFill>
                              <a:latin typeface="Cambria Math" panose="02040503050406030204" pitchFamily="18" charset="0"/>
                            </a:rPr>
                            <m:t>1</m:t>
                          </m:r>
                        </m:oMath>
                      </m:oMathPara>
                    </a14:m>
                    <a:endParaRPr lang="en-GB" sz="1400" baseline="-25000" dirty="0">
                      <a:solidFill>
                        <a:srgbClr val="7030A0"/>
                      </a:solidFill>
                    </a:endParaRPr>
                  </a:p>
                </p:txBody>
              </p:sp>
            </mc:Choice>
            <mc:Fallback xmlns="">
              <p:sp>
                <p:nvSpPr>
                  <p:cNvPr id="29" name="TextBox 28">
                    <a:extLst>
                      <a:ext uri="{FF2B5EF4-FFF2-40B4-BE49-F238E27FC236}">
                        <a16:creationId xmlns:a16="http://schemas.microsoft.com/office/drawing/2014/main" id="{F83D095B-D519-D648-B214-8A56B5969D72}"/>
                      </a:ext>
                    </a:extLst>
                  </p:cNvPr>
                  <p:cNvSpPr txBox="1">
                    <a:spLocks noRot="1" noChangeAspect="1" noMove="1" noResize="1" noEditPoints="1" noAdjustHandles="1" noChangeArrowheads="1" noChangeShapeType="1" noTextEdit="1"/>
                  </p:cNvSpPr>
                  <p:nvPr/>
                </p:nvSpPr>
                <p:spPr>
                  <a:xfrm>
                    <a:off x="5073008" y="4845417"/>
                    <a:ext cx="1390620" cy="573420"/>
                  </a:xfrm>
                  <a:prstGeom prst="roundRect">
                    <a:avLst/>
                  </a:prstGeom>
                  <a:blipFill>
                    <a:blip r:embed="rId25"/>
                    <a:stretch>
                      <a:fillRect/>
                    </a:stretch>
                  </a:blipFill>
                  <a:ln>
                    <a:solidFill>
                      <a:srgbClr val="7030A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A063579-13B7-1A4B-ADB6-800B4FBB258C}"/>
                      </a:ext>
                    </a:extLst>
                  </p:cNvPr>
                  <p:cNvSpPr txBox="1"/>
                  <p:nvPr/>
                </p:nvSpPr>
                <p:spPr>
                  <a:xfrm>
                    <a:off x="6902758" y="4845417"/>
                    <a:ext cx="1390620" cy="573420"/>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dirty="0" smtClean="0">
                              <a:solidFill>
                                <a:srgbClr val="7030A0"/>
                              </a:solidFill>
                              <a:latin typeface="Cambria Math" panose="02040503050406030204" pitchFamily="18" charset="0"/>
                            </a:rPr>
                            <m:t>𝐸𝑝𝑖𝑑</m:t>
                          </m:r>
                          <m:r>
                            <a:rPr lang="en-GB" sz="1400" i="1" dirty="0" smtClean="0">
                              <a:solidFill>
                                <a:srgbClr val="7030A0"/>
                              </a:solidFill>
                              <a:latin typeface="Cambria Math" panose="02040503050406030204" pitchFamily="18" charset="0"/>
                            </a:rPr>
                            <m:t> </m:t>
                          </m:r>
                          <m:r>
                            <a:rPr lang="en-GB" sz="1400" i="1" dirty="0" err="1">
                              <a:solidFill>
                                <a:srgbClr val="7030A0"/>
                              </a:solidFill>
                              <a:latin typeface="Cambria Math" panose="02040503050406030204" pitchFamily="18" charset="0"/>
                            </a:rPr>
                            <m:t>𝑆𝑖𝑐𝑘</m:t>
                          </m:r>
                          <m:r>
                            <a:rPr lang="en-GB" sz="1400" i="1" dirty="0" err="1">
                              <a:solidFill>
                                <a:srgbClr val="7030A0"/>
                              </a:solidFill>
                              <a:latin typeface="Cambria Math" panose="02040503050406030204" pitchFamily="18" charset="0"/>
                            </a:rPr>
                            <m:t>.</m:t>
                          </m:r>
                          <m:r>
                            <a:rPr lang="en-GB" sz="1400" i="1" dirty="0" err="1">
                              <a:solidFill>
                                <a:srgbClr val="7030A0"/>
                              </a:solidFill>
                              <a:latin typeface="Cambria Math" panose="02040503050406030204" pitchFamily="18" charset="0"/>
                            </a:rPr>
                            <m:t>𝑏𝑜𝑏</m:t>
                          </m:r>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dirty="0">
                              <a:solidFill>
                                <a:srgbClr val="7030A0"/>
                              </a:solidFill>
                              <a:latin typeface="Cambria Math" panose="02040503050406030204" pitchFamily="18" charset="0"/>
                            </a:rPr>
                            <m:t>𝑇𝑟𝑒𝑎𝑡</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𝑏𝑜𝑏</m:t>
                          </m:r>
                          <m:r>
                            <a:rPr lang="en-GB" sz="1400" i="1" dirty="0">
                              <a:solidFill>
                                <a:srgbClr val="7030A0"/>
                              </a:solidFill>
                              <a:latin typeface="Cambria Math" panose="02040503050406030204" pitchFamily="18" charset="0"/>
                            </a:rPr>
                            <m:t>.</m:t>
                          </m:r>
                          <m:r>
                            <a:rPr lang="en-GB" sz="1400" i="1" dirty="0">
                              <a:solidFill>
                                <a:srgbClr val="7030A0"/>
                              </a:solidFill>
                              <a:latin typeface="Cambria Math" panose="02040503050406030204" pitchFamily="18" charset="0"/>
                            </a:rPr>
                            <m:t>𝑚</m:t>
                          </m:r>
                          <m:r>
                            <a:rPr lang="en-GB" sz="1400" i="1" baseline="-25000" dirty="0">
                              <a:solidFill>
                                <a:srgbClr val="7030A0"/>
                              </a:solidFill>
                              <a:latin typeface="Cambria Math" panose="02040503050406030204" pitchFamily="18" charset="0"/>
                            </a:rPr>
                            <m:t>2</m:t>
                          </m:r>
                        </m:oMath>
                      </m:oMathPara>
                    </a14:m>
                    <a:endParaRPr lang="en-GB" sz="1400" baseline="-25000" dirty="0">
                      <a:solidFill>
                        <a:srgbClr val="7030A0"/>
                      </a:solidFill>
                    </a:endParaRPr>
                  </a:p>
                </p:txBody>
              </p:sp>
            </mc:Choice>
            <mc:Fallback xmlns="">
              <p:sp>
                <p:nvSpPr>
                  <p:cNvPr id="30" name="TextBox 29">
                    <a:extLst>
                      <a:ext uri="{FF2B5EF4-FFF2-40B4-BE49-F238E27FC236}">
                        <a16:creationId xmlns:a16="http://schemas.microsoft.com/office/drawing/2014/main" id="{8A063579-13B7-1A4B-ADB6-800B4FBB258C}"/>
                      </a:ext>
                    </a:extLst>
                  </p:cNvPr>
                  <p:cNvSpPr txBox="1">
                    <a:spLocks noRot="1" noChangeAspect="1" noMove="1" noResize="1" noEditPoints="1" noAdjustHandles="1" noChangeArrowheads="1" noChangeShapeType="1" noTextEdit="1"/>
                  </p:cNvSpPr>
                  <p:nvPr/>
                </p:nvSpPr>
                <p:spPr>
                  <a:xfrm>
                    <a:off x="6902758" y="4845417"/>
                    <a:ext cx="1390620" cy="573420"/>
                  </a:xfrm>
                  <a:prstGeom prst="roundRect">
                    <a:avLst/>
                  </a:prstGeom>
                  <a:blipFill>
                    <a:blip r:embed="rId26"/>
                    <a:stretch>
                      <a:fillRect/>
                    </a:stretch>
                  </a:blipFill>
                  <a:ln>
                    <a:solidFill>
                      <a:srgbClr val="7030A0"/>
                    </a:solidFill>
                  </a:ln>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C6D688CB-C41C-9B40-9AFF-1F2AAF3CD0C0}"/>
                  </a:ext>
                </a:extLst>
              </p:cNvPr>
              <p:cNvCxnSpPr>
                <a:stCxn id="21" idx="0"/>
                <a:endCxn id="20" idx="2"/>
              </p:cNvCxnSpPr>
              <p:nvPr/>
            </p:nvCxnSpPr>
            <p:spPr>
              <a:xfrm flipV="1">
                <a:off x="3946158" y="2729130"/>
                <a:ext cx="0" cy="311941"/>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9C93D19-FAB7-094B-B568-16C0417E3F8B}"/>
                  </a:ext>
                </a:extLst>
              </p:cNvPr>
              <p:cNvCxnSpPr>
                <a:stCxn id="21" idx="2"/>
                <a:endCxn id="23" idx="0"/>
              </p:cNvCxnSpPr>
              <p:nvPr/>
            </p:nvCxnSpPr>
            <p:spPr>
              <a:xfrm>
                <a:off x="3946158" y="3614491"/>
                <a:ext cx="1" cy="331281"/>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73467F7-C31E-B946-B898-25FB3E435058}"/>
                  </a:ext>
                </a:extLst>
              </p:cNvPr>
              <p:cNvCxnSpPr>
                <a:stCxn id="21" idx="3"/>
                <a:endCxn id="24" idx="0"/>
              </p:cNvCxnSpPr>
              <p:nvPr/>
            </p:nvCxnSpPr>
            <p:spPr>
              <a:xfrm>
                <a:off x="4680463" y="3327781"/>
                <a:ext cx="2030134" cy="617991"/>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99B2B49-196A-8E42-969B-5B5615A96A2E}"/>
                  </a:ext>
                </a:extLst>
              </p:cNvPr>
              <p:cNvCxnSpPr>
                <a:stCxn id="22" idx="0"/>
                <a:endCxn id="21" idx="1"/>
              </p:cNvCxnSpPr>
              <p:nvPr/>
            </p:nvCxnSpPr>
            <p:spPr>
              <a:xfrm flipV="1">
                <a:off x="1012759" y="3327781"/>
                <a:ext cx="2199094" cy="61799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63806F1-2490-8E47-9450-EF469950C949}"/>
                  </a:ext>
                </a:extLst>
              </p:cNvPr>
              <p:cNvCxnSpPr>
                <a:stCxn id="23" idx="2"/>
                <a:endCxn id="28" idx="0"/>
              </p:cNvCxnSpPr>
              <p:nvPr/>
            </p:nvCxnSpPr>
            <p:spPr>
              <a:xfrm>
                <a:off x="3946159" y="4524654"/>
                <a:ext cx="920779" cy="1194835"/>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2C5CF2A-C175-1043-B0FC-E734DC0E801B}"/>
                  </a:ext>
                </a:extLst>
              </p:cNvPr>
              <p:cNvCxnSpPr>
                <a:stCxn id="27" idx="0"/>
                <a:endCxn id="23" idx="2"/>
              </p:cNvCxnSpPr>
              <p:nvPr/>
            </p:nvCxnSpPr>
            <p:spPr>
              <a:xfrm flipV="1">
                <a:off x="3012707" y="4524654"/>
                <a:ext cx="933452" cy="1194835"/>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2EE2D2B-AC26-484A-87BA-582DD4FFD8E4}"/>
                  </a:ext>
                </a:extLst>
              </p:cNvPr>
              <p:cNvCxnSpPr>
                <a:stCxn id="29" idx="0"/>
                <a:endCxn id="24" idx="2"/>
              </p:cNvCxnSpPr>
              <p:nvPr/>
            </p:nvCxnSpPr>
            <p:spPr>
              <a:xfrm flipV="1">
                <a:off x="5768318" y="4524654"/>
                <a:ext cx="942279"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4B5689D-2A58-8C45-A82D-83A317EFEC58}"/>
                  </a:ext>
                </a:extLst>
              </p:cNvPr>
              <p:cNvCxnSpPr>
                <a:stCxn id="24" idx="2"/>
                <a:endCxn id="30" idx="0"/>
              </p:cNvCxnSpPr>
              <p:nvPr/>
            </p:nvCxnSpPr>
            <p:spPr>
              <a:xfrm>
                <a:off x="6710597" y="4524654"/>
                <a:ext cx="887471"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EBAC4E0-3DB7-F047-BE82-8FF42206F115}"/>
                  </a:ext>
                </a:extLst>
              </p:cNvPr>
              <p:cNvCxnSpPr>
                <a:stCxn id="22" idx="2"/>
                <a:endCxn id="26" idx="0"/>
              </p:cNvCxnSpPr>
              <p:nvPr/>
            </p:nvCxnSpPr>
            <p:spPr>
              <a:xfrm>
                <a:off x="1012759" y="4524654"/>
                <a:ext cx="953537"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C774A6-E2F7-7345-A36A-7EFB7FFB7FCC}"/>
                  </a:ext>
                </a:extLst>
              </p:cNvPr>
              <p:cNvCxnSpPr>
                <a:stCxn id="22" idx="2"/>
                <a:endCxn id="25" idx="0"/>
              </p:cNvCxnSpPr>
              <p:nvPr/>
            </p:nvCxnSpPr>
            <p:spPr>
              <a:xfrm flipH="1">
                <a:off x="-10625" y="4524654"/>
                <a:ext cx="1023384" cy="320763"/>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96" name="Group 95">
            <a:extLst>
              <a:ext uri="{FF2B5EF4-FFF2-40B4-BE49-F238E27FC236}">
                <a16:creationId xmlns:a16="http://schemas.microsoft.com/office/drawing/2014/main" id="{AA2A3064-8F9E-5F45-834A-D392FA7072DD}"/>
              </a:ext>
            </a:extLst>
          </p:cNvPr>
          <p:cNvGrpSpPr/>
          <p:nvPr/>
        </p:nvGrpSpPr>
        <p:grpSpPr>
          <a:xfrm>
            <a:off x="9632107" y="901479"/>
            <a:ext cx="2199247" cy="2250514"/>
            <a:chOff x="9677251" y="879011"/>
            <a:chExt cx="2199247" cy="2250514"/>
          </a:xfrm>
        </p:grpSpPr>
        <p:sp>
          <p:nvSpPr>
            <p:cNvPr id="95" name="Rectangle 94">
              <a:extLst>
                <a:ext uri="{FF2B5EF4-FFF2-40B4-BE49-F238E27FC236}">
                  <a16:creationId xmlns:a16="http://schemas.microsoft.com/office/drawing/2014/main" id="{A5ABDA52-CDC0-4B47-9517-0F48CB2FAE4E}"/>
                </a:ext>
              </a:extLst>
            </p:cNvPr>
            <p:cNvSpPr/>
            <p:nvPr/>
          </p:nvSpPr>
          <p:spPr>
            <a:xfrm>
              <a:off x="9717314" y="879011"/>
              <a:ext cx="2159184" cy="2250514"/>
            </a:xfrm>
            <a:prstGeom prst="rect">
              <a:avLst/>
            </a:prstGeom>
            <a:solidFill>
              <a:schemeClr val="bg1">
                <a:lumMod val="9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9BBD58CF-2FDF-C340-A212-4101D6D3C6E9}"/>
                </a:ext>
              </a:extLst>
            </p:cNvPr>
            <p:cNvGrpSpPr/>
            <p:nvPr/>
          </p:nvGrpSpPr>
          <p:grpSpPr>
            <a:xfrm>
              <a:off x="9677251" y="969728"/>
              <a:ext cx="2145485" cy="2079331"/>
              <a:chOff x="5027640" y="1654221"/>
              <a:chExt cx="2334710" cy="2262727"/>
            </a:xfrm>
          </p:grpSpPr>
          <p:cxnSp>
            <p:nvCxnSpPr>
              <p:cNvPr id="62" name="Straight Connector 61">
                <a:extLst>
                  <a:ext uri="{FF2B5EF4-FFF2-40B4-BE49-F238E27FC236}">
                    <a16:creationId xmlns:a16="http://schemas.microsoft.com/office/drawing/2014/main" id="{27C7673F-0CEE-844E-BE8D-8C9B6F679DF3}"/>
                  </a:ext>
                </a:extLst>
              </p:cNvPr>
              <p:cNvCxnSpPr>
                <a:cxnSpLocks/>
                <a:stCxn id="73" idx="2"/>
                <a:endCxn id="77" idx="0"/>
              </p:cNvCxnSpPr>
              <p:nvPr/>
            </p:nvCxnSpPr>
            <p:spPr>
              <a:xfrm>
                <a:off x="6355750" y="2242513"/>
                <a:ext cx="2789" cy="261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55FB709-8F7F-EF42-8838-00B286575AEF}"/>
                  </a:ext>
                </a:extLst>
              </p:cNvPr>
              <p:cNvCxnSpPr>
                <a:cxnSpLocks/>
                <a:stCxn id="77" idx="2"/>
                <a:endCxn id="75" idx="0"/>
              </p:cNvCxnSpPr>
              <p:nvPr/>
            </p:nvCxnSpPr>
            <p:spPr>
              <a:xfrm flipH="1">
                <a:off x="6357853" y="3082476"/>
                <a:ext cx="686" cy="251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FC5D064-861A-2A41-8EAA-CF3A47FC665F}"/>
                  </a:ext>
                </a:extLst>
              </p:cNvPr>
              <p:cNvGrpSpPr/>
              <p:nvPr/>
            </p:nvGrpSpPr>
            <p:grpSpPr>
              <a:xfrm>
                <a:off x="5701924" y="2493130"/>
                <a:ext cx="1509548" cy="589346"/>
                <a:chOff x="1435781" y="5720131"/>
                <a:chExt cx="1509548" cy="589346"/>
              </a:xfrm>
            </p:grpSpPr>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5896A30-96BD-7946-85D4-F5FA2FD43C3F}"/>
                        </a:ext>
                      </a:extLst>
                    </p:cNvPr>
                    <p:cNvSpPr txBox="1"/>
                    <p:nvPr/>
                  </p:nvSpPr>
                  <p:spPr>
                    <a:xfrm>
                      <a:off x="2766368" y="5720131"/>
                      <a:ext cx="178961" cy="16927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100" i="1" smtClean="0">
                                    <a:solidFill>
                                      <a:schemeClr val="tx1">
                                        <a:lumMod val="60000"/>
                                        <a:lumOff val="40000"/>
                                      </a:schemeClr>
                                    </a:solidFill>
                                    <a:latin typeface="Cambria Math" panose="02040503050406030204" pitchFamily="18" charset="0"/>
                                  </a:rPr>
                                </m:ctrlPr>
                              </m:sSubPr>
                              <m:e>
                                <m:r>
                                  <a:rPr lang="de-DE" sz="1100" i="1">
                                    <a:solidFill>
                                      <a:schemeClr val="tx1">
                                        <a:lumMod val="60000"/>
                                        <a:lumOff val="40000"/>
                                      </a:schemeClr>
                                    </a:solidFill>
                                    <a:latin typeface="Cambria Math" charset="0"/>
                                  </a:rPr>
                                  <m:t>𝑔</m:t>
                                </m:r>
                              </m:e>
                              <m:sub>
                                <m:r>
                                  <a:rPr lang="de-DE" sz="1100" i="1">
                                    <a:solidFill>
                                      <a:schemeClr val="tx1">
                                        <a:lumMod val="60000"/>
                                        <a:lumOff val="40000"/>
                                      </a:schemeClr>
                                    </a:solidFill>
                                    <a:latin typeface="Cambria Math" charset="0"/>
                                  </a:rPr>
                                  <m:t>2</m:t>
                                </m:r>
                              </m:sub>
                            </m:sSub>
                          </m:oMath>
                        </m:oMathPara>
                      </a14:m>
                      <a:endParaRPr lang="en-GB" sz="1100" dirty="0">
                        <a:solidFill>
                          <a:schemeClr val="tx1">
                            <a:lumMod val="60000"/>
                            <a:lumOff val="40000"/>
                          </a:schemeClr>
                        </a:solidFill>
                      </a:endParaRPr>
                    </a:p>
                  </p:txBody>
                </p:sp>
              </mc:Choice>
              <mc:Fallback xmlns="">
                <p:sp>
                  <p:nvSpPr>
                    <p:cNvPr id="76" name="TextBox 75">
                      <a:extLst>
                        <a:ext uri="{FF2B5EF4-FFF2-40B4-BE49-F238E27FC236}">
                          <a16:creationId xmlns:a16="http://schemas.microsoft.com/office/drawing/2014/main" id="{C5896A30-96BD-7946-85D4-F5FA2FD43C3F}"/>
                        </a:ext>
                      </a:extLst>
                    </p:cNvPr>
                    <p:cNvSpPr txBox="1">
                      <a:spLocks noRot="1" noChangeAspect="1" noMove="1" noResize="1" noEditPoints="1" noAdjustHandles="1" noChangeArrowheads="1" noChangeShapeType="1" noTextEdit="1"/>
                    </p:cNvSpPr>
                    <p:nvPr/>
                  </p:nvSpPr>
                  <p:spPr>
                    <a:xfrm>
                      <a:off x="2766368" y="5720131"/>
                      <a:ext cx="178961" cy="169277"/>
                    </a:xfrm>
                    <a:prstGeom prst="rect">
                      <a:avLst/>
                    </a:prstGeom>
                    <a:blipFill>
                      <a:blip r:embed="rId27"/>
                      <a:stretch>
                        <a:fillRect l="-30769" b="-230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BE0382E-E33D-9549-936D-5075B2BB9606}"/>
                        </a:ext>
                      </a:extLst>
                    </p:cNvPr>
                    <p:cNvSpPr txBox="1"/>
                    <p:nvPr/>
                  </p:nvSpPr>
                  <p:spPr>
                    <a:xfrm>
                      <a:off x="1435781" y="5730595"/>
                      <a:ext cx="1313230" cy="578882"/>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sz="1400" i="1" dirty="0" smtClean="0">
                                <a:solidFill>
                                  <a:schemeClr val="tx1">
                                    <a:lumMod val="60000"/>
                                    <a:lumOff val="40000"/>
                                  </a:schemeClr>
                                </a:solidFill>
                                <a:latin typeface="Cambria Math" charset="0"/>
                              </a:rPr>
                              <m:t>𝐸𝑝𝑖𝑑</m:t>
                            </m:r>
                            <m:r>
                              <a:rPr lang="en-GB" sz="1400" i="1" dirty="0" smtClean="0">
                                <a:solidFill>
                                  <a:schemeClr val="tx1">
                                    <a:lumMod val="60000"/>
                                    <a:lumOff val="40000"/>
                                  </a:schemeClr>
                                </a:solidFill>
                                <a:latin typeface="Cambria Math" charset="0"/>
                              </a:rPr>
                              <m:t> </m:t>
                            </m:r>
                            <m:r>
                              <a:rPr lang="en-GB" sz="1400" i="1" dirty="0" smtClean="0">
                                <a:solidFill>
                                  <a:schemeClr val="tx1">
                                    <a:lumMod val="60000"/>
                                    <a:lumOff val="40000"/>
                                  </a:schemeClr>
                                </a:solidFill>
                                <a:latin typeface="Cambria Math" charset="0"/>
                              </a:rPr>
                              <m:t>𝑆𝑖𝑐𝑘</m:t>
                            </m:r>
                            <m:d>
                              <m:dPr>
                                <m:ctrlPr>
                                  <a:rPr lang="de-DE" sz="1400" i="1" dirty="0">
                                    <a:solidFill>
                                      <a:schemeClr val="tx1">
                                        <a:lumMod val="60000"/>
                                        <a:lumOff val="40000"/>
                                      </a:schemeClr>
                                    </a:solidFill>
                                    <a:latin typeface="Cambria Math" panose="02040503050406030204" pitchFamily="18" charset="0"/>
                                  </a:rPr>
                                </m:ctrlPr>
                              </m:dPr>
                              <m:e>
                                <m:r>
                                  <a:rPr lang="de-DE" sz="1400" i="1" dirty="0">
                                    <a:solidFill>
                                      <a:schemeClr val="tx1">
                                        <a:lumMod val="60000"/>
                                        <a:lumOff val="40000"/>
                                      </a:schemeClr>
                                    </a:solidFill>
                                    <a:latin typeface="Cambria Math" charset="0"/>
                                  </a:rPr>
                                  <m:t>𝑋</m:t>
                                </m:r>
                              </m:e>
                            </m:d>
                          </m:oMath>
                        </m:oMathPara>
                      </a14:m>
                      <a:endParaRPr lang="de-DE" sz="1400"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sz="1400" i="1" dirty="0">
                                <a:solidFill>
                                  <a:schemeClr val="tx1">
                                    <a:lumMod val="60000"/>
                                    <a:lumOff val="40000"/>
                                  </a:schemeClr>
                                </a:solidFill>
                                <a:latin typeface="Cambria Math" charset="0"/>
                              </a:rPr>
                              <m:t>𝑇𝑟𝑎𝑣𝑒𝑙</m:t>
                            </m:r>
                            <m:d>
                              <m:dPr>
                                <m:ctrlPr>
                                  <a:rPr lang="de-DE" sz="1400" i="1" dirty="0">
                                    <a:solidFill>
                                      <a:schemeClr val="tx1">
                                        <a:lumMod val="60000"/>
                                        <a:lumOff val="40000"/>
                                      </a:schemeClr>
                                    </a:solidFill>
                                    <a:latin typeface="Cambria Math" panose="02040503050406030204" pitchFamily="18" charset="0"/>
                                  </a:rPr>
                                </m:ctrlPr>
                              </m:dPr>
                              <m:e>
                                <m:r>
                                  <a:rPr lang="de-DE" sz="1400" i="1" dirty="0">
                                    <a:solidFill>
                                      <a:schemeClr val="tx1">
                                        <a:lumMod val="60000"/>
                                        <a:lumOff val="40000"/>
                                      </a:schemeClr>
                                    </a:solidFill>
                                    <a:latin typeface="Cambria Math" charset="0"/>
                                  </a:rPr>
                                  <m:t>𝑋</m:t>
                                </m:r>
                              </m:e>
                            </m:d>
                          </m:oMath>
                        </m:oMathPara>
                      </a14:m>
                      <a:endParaRPr lang="en-GB" sz="1400" dirty="0">
                        <a:solidFill>
                          <a:schemeClr val="tx1">
                            <a:lumMod val="60000"/>
                            <a:lumOff val="40000"/>
                          </a:schemeClr>
                        </a:solidFill>
                      </a:endParaRPr>
                    </a:p>
                  </p:txBody>
                </p:sp>
              </mc:Choice>
              <mc:Fallback xmlns="">
                <p:sp>
                  <p:nvSpPr>
                    <p:cNvPr id="77" name="TextBox 76">
                      <a:extLst>
                        <a:ext uri="{FF2B5EF4-FFF2-40B4-BE49-F238E27FC236}">
                          <a16:creationId xmlns:a16="http://schemas.microsoft.com/office/drawing/2014/main" id="{4BE0382E-E33D-9549-936D-5075B2BB9606}"/>
                        </a:ext>
                      </a:extLst>
                    </p:cNvPr>
                    <p:cNvSpPr txBox="1">
                      <a:spLocks noRot="1" noChangeAspect="1" noMove="1" noResize="1" noEditPoints="1" noAdjustHandles="1" noChangeArrowheads="1" noChangeShapeType="1" noTextEdit="1"/>
                    </p:cNvSpPr>
                    <p:nvPr/>
                  </p:nvSpPr>
                  <p:spPr>
                    <a:xfrm>
                      <a:off x="1435781" y="5730595"/>
                      <a:ext cx="1313230" cy="578882"/>
                    </a:xfrm>
                    <a:prstGeom prst="roundRect">
                      <a:avLst/>
                    </a:prstGeom>
                    <a:blipFill>
                      <a:blip r:embed="rId28"/>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65" name="Group 64">
                <a:extLst>
                  <a:ext uri="{FF2B5EF4-FFF2-40B4-BE49-F238E27FC236}">
                    <a16:creationId xmlns:a16="http://schemas.microsoft.com/office/drawing/2014/main" id="{F411460B-89B7-134E-AA6A-5A40BA2A7747}"/>
                  </a:ext>
                </a:extLst>
              </p:cNvPr>
              <p:cNvGrpSpPr/>
              <p:nvPr/>
            </p:nvGrpSpPr>
            <p:grpSpPr>
              <a:xfrm>
                <a:off x="5706833" y="3321784"/>
                <a:ext cx="1488898" cy="590772"/>
                <a:chOff x="2499462" y="6548785"/>
                <a:chExt cx="1488898" cy="590772"/>
              </a:xfrm>
            </p:grpSpPr>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D78A384D-3150-F340-8425-10F077EFF8BD}"/>
                        </a:ext>
                      </a:extLst>
                    </p:cNvPr>
                    <p:cNvSpPr txBox="1"/>
                    <p:nvPr/>
                  </p:nvSpPr>
                  <p:spPr>
                    <a:xfrm>
                      <a:off x="3809399" y="6548785"/>
                      <a:ext cx="178961" cy="16927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100" i="1" smtClean="0">
                                    <a:solidFill>
                                      <a:srgbClr val="7030A0"/>
                                    </a:solidFill>
                                    <a:latin typeface="Cambria Math" panose="02040503050406030204" pitchFamily="18" charset="0"/>
                                  </a:rPr>
                                </m:ctrlPr>
                              </m:sSubPr>
                              <m:e>
                                <m:r>
                                  <a:rPr lang="de-DE" sz="1100" i="1">
                                    <a:solidFill>
                                      <a:srgbClr val="7030A0"/>
                                    </a:solidFill>
                                    <a:latin typeface="Cambria Math" charset="0"/>
                                  </a:rPr>
                                  <m:t>𝑔</m:t>
                                </m:r>
                              </m:e>
                              <m:sub>
                                <m:r>
                                  <a:rPr lang="de-DE" sz="1100" i="1">
                                    <a:solidFill>
                                      <a:srgbClr val="7030A0"/>
                                    </a:solidFill>
                                    <a:latin typeface="Cambria Math" charset="0"/>
                                  </a:rPr>
                                  <m:t>3</m:t>
                                </m:r>
                              </m:sub>
                            </m:sSub>
                          </m:oMath>
                        </m:oMathPara>
                      </a14:m>
                      <a:endParaRPr lang="en-GB" sz="1100" dirty="0">
                        <a:solidFill>
                          <a:srgbClr val="7030A0"/>
                        </a:solidFill>
                      </a:endParaRPr>
                    </a:p>
                  </p:txBody>
                </p:sp>
              </mc:Choice>
              <mc:Fallback xmlns="">
                <p:sp>
                  <p:nvSpPr>
                    <p:cNvPr id="74" name="TextBox 73">
                      <a:extLst>
                        <a:ext uri="{FF2B5EF4-FFF2-40B4-BE49-F238E27FC236}">
                          <a16:creationId xmlns:a16="http://schemas.microsoft.com/office/drawing/2014/main" id="{D78A384D-3150-F340-8425-10F077EFF8BD}"/>
                        </a:ext>
                      </a:extLst>
                    </p:cNvPr>
                    <p:cNvSpPr txBox="1">
                      <a:spLocks noRot="1" noChangeAspect="1" noMove="1" noResize="1" noEditPoints="1" noAdjustHandles="1" noChangeArrowheads="1" noChangeShapeType="1" noTextEdit="1"/>
                    </p:cNvSpPr>
                    <p:nvPr/>
                  </p:nvSpPr>
                  <p:spPr>
                    <a:xfrm>
                      <a:off x="3809399" y="6548785"/>
                      <a:ext cx="178961" cy="169277"/>
                    </a:xfrm>
                    <a:prstGeom prst="rect">
                      <a:avLst/>
                    </a:prstGeom>
                    <a:blipFill>
                      <a:blip r:embed="rId29"/>
                      <a:stretch>
                        <a:fillRect l="-21429" b="-230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6AC0AD52-9CE7-BE4F-9F11-D4A7AB1D09D7}"/>
                        </a:ext>
                      </a:extLst>
                    </p:cNvPr>
                    <p:cNvSpPr txBox="1"/>
                    <p:nvPr/>
                  </p:nvSpPr>
                  <p:spPr>
                    <a:xfrm>
                      <a:off x="2499462" y="6560675"/>
                      <a:ext cx="1302041" cy="578882"/>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sz="1400" i="1" dirty="0" smtClean="0">
                                <a:solidFill>
                                  <a:srgbClr val="7030A0"/>
                                </a:solidFill>
                                <a:latin typeface="Cambria Math" charset="0"/>
                              </a:rPr>
                              <m:t>𝐸𝑝𝑖𝑑</m:t>
                            </m:r>
                            <m:r>
                              <a:rPr lang="en-GB" sz="1400" i="1" dirty="0" smtClean="0">
                                <a:solidFill>
                                  <a:srgbClr val="7030A0"/>
                                </a:solidFill>
                                <a:latin typeface="Cambria Math" charset="0"/>
                              </a:rPr>
                              <m:t> </m:t>
                            </m:r>
                            <m:r>
                              <a:rPr lang="en-GB" sz="1400" i="1" dirty="0" smtClean="0">
                                <a:solidFill>
                                  <a:srgbClr val="7030A0"/>
                                </a:solidFill>
                                <a:latin typeface="Cambria Math" charset="0"/>
                              </a:rPr>
                              <m:t>𝑆𝑖𝑐𝑘</m:t>
                            </m:r>
                            <m:d>
                              <m:dPr>
                                <m:ctrlPr>
                                  <a:rPr lang="de-DE" sz="1400" i="1" dirty="0">
                                    <a:solidFill>
                                      <a:srgbClr val="7030A0"/>
                                    </a:solidFill>
                                    <a:latin typeface="Cambria Math" panose="02040503050406030204" pitchFamily="18" charset="0"/>
                                  </a:rPr>
                                </m:ctrlPr>
                              </m:dPr>
                              <m:e>
                                <m:r>
                                  <a:rPr lang="de-DE" sz="1400" i="1" dirty="0">
                                    <a:solidFill>
                                      <a:srgbClr val="7030A0"/>
                                    </a:solidFill>
                                    <a:latin typeface="Cambria Math" panose="02040503050406030204" pitchFamily="18" charset="0"/>
                                  </a:rPr>
                                  <m:t>𝑋</m:t>
                                </m:r>
                              </m:e>
                            </m:d>
                          </m:oMath>
                        </m:oMathPara>
                      </a14:m>
                      <a:endParaRPr lang="de-DE" sz="1400"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sz="1400" i="1" dirty="0">
                                <a:solidFill>
                                  <a:srgbClr val="7030A0"/>
                                </a:solidFill>
                                <a:latin typeface="Cambria Math" charset="0"/>
                              </a:rPr>
                              <m:t>𝑇𝑟𝑒𝑎𝑡</m:t>
                            </m:r>
                            <m:d>
                              <m:dPr>
                                <m:ctrlPr>
                                  <a:rPr lang="de-DE" sz="1400" i="1" dirty="0">
                                    <a:solidFill>
                                      <a:srgbClr val="7030A0"/>
                                    </a:solidFill>
                                    <a:latin typeface="Cambria Math" panose="02040503050406030204" pitchFamily="18" charset="0"/>
                                  </a:rPr>
                                </m:ctrlPr>
                              </m:dPr>
                              <m:e>
                                <m:r>
                                  <a:rPr lang="de-DE" sz="1400" i="1" dirty="0">
                                    <a:solidFill>
                                      <a:srgbClr val="7030A0"/>
                                    </a:solidFill>
                                    <a:latin typeface="Cambria Math" charset="0"/>
                                  </a:rPr>
                                  <m:t>𝑋</m:t>
                                </m:r>
                                <m:r>
                                  <a:rPr lang="de-DE" sz="1400" i="1" dirty="0">
                                    <a:solidFill>
                                      <a:srgbClr val="7030A0"/>
                                    </a:solidFill>
                                    <a:latin typeface="Cambria Math" charset="0"/>
                                  </a:rPr>
                                  <m:t>,</m:t>
                                </m:r>
                                <m:r>
                                  <a:rPr lang="de-DE" sz="1400" i="1" dirty="0">
                                    <a:solidFill>
                                      <a:srgbClr val="7030A0"/>
                                    </a:solidFill>
                                    <a:latin typeface="Cambria Math" panose="02040503050406030204" pitchFamily="18" charset="0"/>
                                  </a:rPr>
                                  <m:t>𝑀</m:t>
                                </m:r>
                              </m:e>
                            </m:d>
                            <m:r>
                              <a:rPr lang="de-DE" sz="1400" b="0" i="1" dirty="0" smtClean="0">
                                <a:solidFill>
                                  <a:srgbClr val="7030A0"/>
                                </a:solidFill>
                                <a:latin typeface="Cambria Math" panose="02040503050406030204" pitchFamily="18" charset="0"/>
                              </a:rPr>
                              <m:t>  </m:t>
                            </m:r>
                          </m:oMath>
                        </m:oMathPara>
                      </a14:m>
                      <a:endParaRPr lang="en-GB" sz="1400" dirty="0">
                        <a:solidFill>
                          <a:srgbClr val="7030A0"/>
                        </a:solidFill>
                      </a:endParaRPr>
                    </a:p>
                  </p:txBody>
                </p:sp>
              </mc:Choice>
              <mc:Fallback xmlns="">
                <p:sp>
                  <p:nvSpPr>
                    <p:cNvPr id="75" name="TextBox 74">
                      <a:extLst>
                        <a:ext uri="{FF2B5EF4-FFF2-40B4-BE49-F238E27FC236}">
                          <a16:creationId xmlns:a16="http://schemas.microsoft.com/office/drawing/2014/main" id="{6AC0AD52-9CE7-BE4F-9F11-D4A7AB1D09D7}"/>
                        </a:ext>
                      </a:extLst>
                    </p:cNvPr>
                    <p:cNvSpPr txBox="1">
                      <a:spLocks noRot="1" noChangeAspect="1" noMove="1" noResize="1" noEditPoints="1" noAdjustHandles="1" noChangeArrowheads="1" noChangeShapeType="1" noTextEdit="1"/>
                    </p:cNvSpPr>
                    <p:nvPr/>
                  </p:nvSpPr>
                  <p:spPr>
                    <a:xfrm>
                      <a:off x="2499462" y="6560675"/>
                      <a:ext cx="1302041" cy="578882"/>
                    </a:xfrm>
                    <a:prstGeom prst="roundRect">
                      <a:avLst/>
                    </a:prstGeom>
                    <a:blipFill>
                      <a:blip r:embed="rId30"/>
                      <a:stretch>
                        <a:fillRect l="-1042" b="-4545"/>
                      </a:stretch>
                    </a:blipFill>
                    <a:ln>
                      <a:solidFill>
                        <a:srgbClr val="7030A0"/>
                      </a:solidFill>
                    </a:ln>
                  </p:spPr>
                  <p:txBody>
                    <a:bodyPr/>
                    <a:lstStyle/>
                    <a:p>
                      <a:r>
                        <a:rPr lang="en-GB">
                          <a:noFill/>
                        </a:rPr>
                        <a:t> </a:t>
                      </a:r>
                    </a:p>
                  </p:txBody>
                </p:sp>
              </mc:Fallback>
            </mc:AlternateContent>
          </p:grpSp>
          <p:grpSp>
            <p:nvGrpSpPr>
              <p:cNvPr id="66" name="Group 65">
                <a:extLst>
                  <a:ext uri="{FF2B5EF4-FFF2-40B4-BE49-F238E27FC236}">
                    <a16:creationId xmlns:a16="http://schemas.microsoft.com/office/drawing/2014/main" id="{BAC7EBA6-AE63-284E-B5A5-3E7E291FD891}"/>
                  </a:ext>
                </a:extLst>
              </p:cNvPr>
              <p:cNvGrpSpPr/>
              <p:nvPr/>
            </p:nvGrpSpPr>
            <p:grpSpPr>
              <a:xfrm>
                <a:off x="5733833" y="1654221"/>
                <a:ext cx="1628517" cy="588291"/>
                <a:chOff x="424960" y="4881221"/>
                <a:chExt cx="1628517" cy="588291"/>
              </a:xfrm>
            </p:grpSpPr>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E7DA028-CDED-0F4D-BCFC-E55FE4200192}"/>
                        </a:ext>
                      </a:extLst>
                    </p:cNvPr>
                    <p:cNvSpPr txBox="1"/>
                    <p:nvPr/>
                  </p:nvSpPr>
                  <p:spPr>
                    <a:xfrm>
                      <a:off x="1678503" y="4881221"/>
                      <a:ext cx="374974" cy="169277"/>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100" i="1" smtClean="0">
                                    <a:solidFill>
                                      <a:schemeClr val="accent6"/>
                                    </a:solidFill>
                                    <a:latin typeface="Cambria Math" panose="02040503050406030204" pitchFamily="18" charset="0"/>
                                  </a:rPr>
                                </m:ctrlPr>
                              </m:sSubPr>
                              <m:e>
                                <m:r>
                                  <a:rPr lang="de-DE" sz="1100" i="1">
                                    <a:solidFill>
                                      <a:schemeClr val="accent6"/>
                                    </a:solidFill>
                                    <a:latin typeface="Cambria Math" panose="02040503050406030204" pitchFamily="18" charset="0"/>
                                  </a:rPr>
                                  <m:t>𝑔</m:t>
                                </m:r>
                              </m:e>
                              <m:sub>
                                <m:r>
                                  <a:rPr lang="de-DE" sz="1100" i="1">
                                    <a:solidFill>
                                      <a:schemeClr val="accent6"/>
                                    </a:solidFill>
                                    <a:latin typeface="Cambria Math" panose="02040503050406030204" pitchFamily="18" charset="0"/>
                                  </a:rPr>
                                  <m:t>0</m:t>
                                </m:r>
                              </m:sub>
                            </m:sSub>
                            <m:r>
                              <a:rPr lang="de-DE" sz="1100" i="1">
                                <a:solidFill>
                                  <a:schemeClr val="accent6"/>
                                </a:solidFill>
                                <a:latin typeface="Cambria Math" panose="02040503050406030204" pitchFamily="18" charset="0"/>
                              </a:rPr>
                              <m:t>,</m:t>
                            </m:r>
                            <m:sSub>
                              <m:sSubPr>
                                <m:ctrlPr>
                                  <a:rPr lang="de-DE" sz="1100" i="1" smtClean="0">
                                    <a:solidFill>
                                      <a:schemeClr val="accent6"/>
                                    </a:solidFill>
                                    <a:latin typeface="Cambria Math" panose="02040503050406030204" pitchFamily="18" charset="0"/>
                                  </a:rPr>
                                </m:ctrlPr>
                              </m:sSubPr>
                              <m:e>
                                <m:r>
                                  <a:rPr lang="de-DE" sz="1100" i="1">
                                    <a:solidFill>
                                      <a:schemeClr val="accent6"/>
                                    </a:solidFill>
                                    <a:latin typeface="Cambria Math" charset="0"/>
                                  </a:rPr>
                                  <m:t>𝑔</m:t>
                                </m:r>
                              </m:e>
                              <m:sub>
                                <m:r>
                                  <a:rPr lang="de-DE" sz="1100" i="1">
                                    <a:solidFill>
                                      <a:schemeClr val="accent6"/>
                                    </a:solidFill>
                                    <a:latin typeface="Cambria Math" charset="0"/>
                                  </a:rPr>
                                  <m:t>1</m:t>
                                </m:r>
                              </m:sub>
                            </m:sSub>
                          </m:oMath>
                        </m:oMathPara>
                      </a14:m>
                      <a:endParaRPr lang="en-GB" sz="1100" dirty="0">
                        <a:solidFill>
                          <a:schemeClr val="accent6"/>
                        </a:solidFill>
                      </a:endParaRPr>
                    </a:p>
                  </p:txBody>
                </p:sp>
              </mc:Choice>
              <mc:Fallback xmlns="">
                <p:sp>
                  <p:nvSpPr>
                    <p:cNvPr id="72" name="TextBox 71">
                      <a:extLst>
                        <a:ext uri="{FF2B5EF4-FFF2-40B4-BE49-F238E27FC236}">
                          <a16:creationId xmlns:a16="http://schemas.microsoft.com/office/drawing/2014/main" id="{3E7DA028-CDED-0F4D-BCFC-E55FE4200192}"/>
                        </a:ext>
                      </a:extLst>
                    </p:cNvPr>
                    <p:cNvSpPr txBox="1">
                      <a:spLocks noRot="1" noChangeAspect="1" noMove="1" noResize="1" noEditPoints="1" noAdjustHandles="1" noChangeArrowheads="1" noChangeShapeType="1" noTextEdit="1"/>
                    </p:cNvSpPr>
                    <p:nvPr/>
                  </p:nvSpPr>
                  <p:spPr>
                    <a:xfrm>
                      <a:off x="1678503" y="4881221"/>
                      <a:ext cx="374974" cy="169277"/>
                    </a:xfrm>
                    <a:prstGeom prst="rect">
                      <a:avLst/>
                    </a:prstGeom>
                    <a:blipFill>
                      <a:blip r:embed="rId31"/>
                      <a:stretch>
                        <a:fillRect l="-14815" r="-7407" b="-30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82153E9-CD3F-364E-80B0-916DD00A0D3B}"/>
                        </a:ext>
                      </a:extLst>
                    </p:cNvPr>
                    <p:cNvSpPr txBox="1"/>
                    <p:nvPr/>
                  </p:nvSpPr>
                  <p:spPr>
                    <a:xfrm>
                      <a:off x="424960" y="4890630"/>
                      <a:ext cx="1243833" cy="578882"/>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sz="1400" i="1" dirty="0" smtClean="0">
                                <a:solidFill>
                                  <a:schemeClr val="accent6"/>
                                </a:solidFill>
                                <a:latin typeface="Cambria Math" charset="0"/>
                              </a:rPr>
                              <m:t>𝐸𝑝𝑖𝑑</m:t>
                            </m:r>
                            <m:r>
                              <a:rPr lang="en-GB" sz="1400" i="1" dirty="0" smtClean="0">
                                <a:solidFill>
                                  <a:schemeClr val="accent6"/>
                                </a:solidFill>
                                <a:latin typeface="Cambria Math" charset="0"/>
                              </a:rPr>
                              <m:t> </m:t>
                            </m:r>
                            <m:r>
                              <a:rPr lang="de-DE" sz="1400" b="0" i="1" dirty="0" smtClean="0">
                                <a:solidFill>
                                  <a:schemeClr val="accent6"/>
                                </a:solidFill>
                                <a:latin typeface="Cambria Math" panose="02040503050406030204" pitchFamily="18" charset="0"/>
                              </a:rPr>
                              <m:t>𝐴𝑐𝑐</m:t>
                            </m:r>
                            <m:d>
                              <m:dPr>
                                <m:ctrlPr>
                                  <a:rPr lang="de-DE" sz="1400" i="1" dirty="0">
                                    <a:solidFill>
                                      <a:schemeClr val="accent6"/>
                                    </a:solidFill>
                                    <a:latin typeface="Cambria Math" panose="02040503050406030204" pitchFamily="18" charset="0"/>
                                  </a:rPr>
                                </m:ctrlPr>
                              </m:dPr>
                              <m:e>
                                <m:r>
                                  <a:rPr lang="de-DE" sz="1400" b="0" i="1" dirty="0" smtClean="0">
                                    <a:solidFill>
                                      <a:schemeClr val="accent6"/>
                                    </a:solidFill>
                                    <a:latin typeface="Cambria Math" panose="02040503050406030204" pitchFamily="18" charset="0"/>
                                  </a:rPr>
                                  <m:t>𝐼</m:t>
                                </m:r>
                              </m:e>
                            </m:d>
                          </m:oMath>
                        </m:oMathPara>
                      </a14:m>
                      <a:endParaRPr lang="de-DE" sz="1400"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sz="1400" b="0" i="1" dirty="0" smtClean="0">
                                <a:solidFill>
                                  <a:schemeClr val="accent6"/>
                                </a:solidFill>
                                <a:latin typeface="Cambria Math" panose="02040503050406030204" pitchFamily="18" charset="0"/>
                              </a:rPr>
                              <m:t>𝑁𝑎𝑡</m:t>
                            </m:r>
                            <m:d>
                              <m:dPr>
                                <m:ctrlPr>
                                  <a:rPr lang="de-DE" sz="1400" i="1" dirty="0">
                                    <a:solidFill>
                                      <a:schemeClr val="accent6"/>
                                    </a:solidFill>
                                    <a:latin typeface="Cambria Math" panose="02040503050406030204" pitchFamily="18" charset="0"/>
                                  </a:rPr>
                                </m:ctrlPr>
                              </m:dPr>
                              <m:e>
                                <m:r>
                                  <a:rPr lang="de-DE" sz="1400" b="0" i="1" dirty="0" smtClean="0">
                                    <a:solidFill>
                                      <a:schemeClr val="accent6"/>
                                    </a:solidFill>
                                    <a:latin typeface="Cambria Math" panose="02040503050406030204" pitchFamily="18" charset="0"/>
                                  </a:rPr>
                                  <m:t>𝐷</m:t>
                                </m:r>
                              </m:e>
                            </m:d>
                          </m:oMath>
                        </m:oMathPara>
                      </a14:m>
                      <a:endParaRPr lang="en-GB" sz="1400" dirty="0">
                        <a:solidFill>
                          <a:schemeClr val="accent6"/>
                        </a:solidFill>
                      </a:endParaRPr>
                    </a:p>
                  </p:txBody>
                </p:sp>
              </mc:Choice>
              <mc:Fallback xmlns="">
                <p:sp>
                  <p:nvSpPr>
                    <p:cNvPr id="73" name="TextBox 72">
                      <a:extLst>
                        <a:ext uri="{FF2B5EF4-FFF2-40B4-BE49-F238E27FC236}">
                          <a16:creationId xmlns:a16="http://schemas.microsoft.com/office/drawing/2014/main" id="{982153E9-CD3F-364E-80B0-916DD00A0D3B}"/>
                        </a:ext>
                      </a:extLst>
                    </p:cNvPr>
                    <p:cNvSpPr txBox="1">
                      <a:spLocks noRot="1" noChangeAspect="1" noMove="1" noResize="1" noEditPoints="1" noAdjustHandles="1" noChangeArrowheads="1" noChangeShapeType="1" noTextEdit="1"/>
                    </p:cNvSpPr>
                    <p:nvPr/>
                  </p:nvSpPr>
                  <p:spPr>
                    <a:xfrm>
                      <a:off x="424960" y="4890630"/>
                      <a:ext cx="1243833" cy="578882"/>
                    </a:xfrm>
                    <a:prstGeom prst="roundRect">
                      <a:avLst/>
                    </a:prstGeom>
                    <a:blipFill>
                      <a:blip r:embed="rId32"/>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81284143-5CDD-684A-8658-E84BBF9CB413}"/>
                      </a:ext>
                    </a:extLst>
                  </p:cNvPr>
                  <p:cNvSpPr/>
                  <p:nvPr/>
                </p:nvSpPr>
                <p:spPr>
                  <a:xfrm>
                    <a:off x="5397962" y="2193644"/>
                    <a:ext cx="6023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𝐸𝑝𝑖𝑑</m:t>
                          </m:r>
                        </m:oMath>
                      </m:oMathPara>
                    </a14:m>
                    <a:endParaRPr lang="en-GB" sz="1400" dirty="0">
                      <a:solidFill>
                        <a:schemeClr val="tx1"/>
                      </a:solidFill>
                    </a:endParaRPr>
                  </a:p>
                </p:txBody>
              </p:sp>
            </mc:Choice>
            <mc:Fallback xmlns="">
              <p:sp>
                <p:nvSpPr>
                  <p:cNvPr id="67" name="Rectangle 66">
                    <a:extLst>
                      <a:ext uri="{FF2B5EF4-FFF2-40B4-BE49-F238E27FC236}">
                        <a16:creationId xmlns:a16="http://schemas.microsoft.com/office/drawing/2014/main" id="{81284143-5CDD-684A-8658-E84BBF9CB413}"/>
                      </a:ext>
                    </a:extLst>
                  </p:cNvPr>
                  <p:cNvSpPr>
                    <a:spLocks noRot="1" noChangeAspect="1" noMove="1" noResize="1" noEditPoints="1" noAdjustHandles="1" noChangeArrowheads="1" noChangeShapeType="1" noTextEdit="1"/>
                  </p:cNvSpPr>
                  <p:nvPr/>
                </p:nvSpPr>
                <p:spPr>
                  <a:xfrm>
                    <a:off x="5397962" y="2193644"/>
                    <a:ext cx="602344" cy="307777"/>
                  </a:xfrm>
                  <a:prstGeom prst="rect">
                    <a:avLst/>
                  </a:prstGeom>
                  <a:blipFill>
                    <a:blip r:embed="rId33"/>
                    <a:stretch>
                      <a:fillRect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361ADD9C-E60C-F040-B14A-62E626428FB9}"/>
                      </a:ext>
                    </a:extLst>
                  </p:cNvPr>
                  <p:cNvSpPr/>
                  <p:nvPr/>
                </p:nvSpPr>
                <p:spPr>
                  <a:xfrm>
                    <a:off x="5027640" y="3039290"/>
                    <a:ext cx="1358385" cy="334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𝐸𝑝𝑖𝑑</m:t>
                          </m:r>
                          <m:r>
                            <a:rPr lang="de-DE" sz="1400" b="0" i="1" smtClean="0">
                              <a:solidFill>
                                <a:schemeClr val="tx1"/>
                              </a:solidFill>
                              <a:latin typeface="Cambria Math" panose="02040503050406030204" pitchFamily="18" charset="0"/>
                            </a:rPr>
                            <m:t> </m:t>
                          </m:r>
                          <m:r>
                            <a:rPr lang="de-DE" sz="1400" i="1">
                              <a:solidFill>
                                <a:schemeClr val="tx1"/>
                              </a:solidFill>
                              <a:latin typeface="Cambria Math" panose="02040503050406030204" pitchFamily="18" charset="0"/>
                            </a:rPr>
                            <m:t>𝑆𝑖𝑐𝑘</m:t>
                          </m:r>
                          <m:d>
                            <m:dPr>
                              <m:ctrlPr>
                                <a:rPr lang="de-DE" sz="1400" i="1">
                                  <a:solidFill>
                                    <a:schemeClr val="tx1"/>
                                  </a:solidFill>
                                  <a:latin typeface="Cambria Math" panose="02040503050406030204" pitchFamily="18" charset="0"/>
                                </a:rPr>
                              </m:ctrlPr>
                            </m:dPr>
                            <m:e>
                              <m:r>
                                <a:rPr lang="de-DE" sz="1400" i="1">
                                  <a:solidFill>
                                    <a:schemeClr val="tx1"/>
                                  </a:solidFill>
                                  <a:latin typeface="Cambria Math" panose="02040503050406030204" pitchFamily="18" charset="0"/>
                                </a:rPr>
                                <m:t>𝑋</m:t>
                              </m:r>
                            </m:e>
                          </m:d>
                        </m:oMath>
                      </m:oMathPara>
                    </a14:m>
                    <a:endParaRPr lang="de-DE" sz="1400" dirty="0">
                      <a:solidFill>
                        <a:schemeClr val="tx1"/>
                      </a:solidFill>
                    </a:endParaRPr>
                  </a:p>
                </p:txBody>
              </p:sp>
            </mc:Choice>
            <mc:Fallback xmlns="">
              <p:sp>
                <p:nvSpPr>
                  <p:cNvPr id="68" name="Rectangle 67">
                    <a:extLst>
                      <a:ext uri="{FF2B5EF4-FFF2-40B4-BE49-F238E27FC236}">
                        <a16:creationId xmlns:a16="http://schemas.microsoft.com/office/drawing/2014/main" id="{361ADD9C-E60C-F040-B14A-62E626428FB9}"/>
                      </a:ext>
                    </a:extLst>
                  </p:cNvPr>
                  <p:cNvSpPr>
                    <a:spLocks noRot="1" noChangeAspect="1" noMove="1" noResize="1" noEditPoints="1" noAdjustHandles="1" noChangeArrowheads="1" noChangeShapeType="1" noTextEdit="1"/>
                  </p:cNvSpPr>
                  <p:nvPr/>
                </p:nvSpPr>
                <p:spPr>
                  <a:xfrm>
                    <a:off x="5027640" y="3039290"/>
                    <a:ext cx="1358385" cy="334923"/>
                  </a:xfrm>
                  <a:prstGeom prst="rect">
                    <a:avLst/>
                  </a:prstGeom>
                  <a:blipFill>
                    <a:blip r:embed="rId34"/>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DB37A38-DD19-F445-A962-789535D913E4}"/>
                      </a:ext>
                    </a:extLst>
                  </p:cNvPr>
                  <p:cNvSpPr txBox="1"/>
                  <p:nvPr/>
                </p:nvSpPr>
                <p:spPr>
                  <a:xfrm rot="5400000">
                    <a:off x="6749813" y="2010013"/>
                    <a:ext cx="219826" cy="23970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100" i="1">
                                  <a:solidFill>
                                    <a:schemeClr val="bg1"/>
                                  </a:solidFill>
                                  <a:latin typeface="Cambria Math" panose="02040503050406030204" pitchFamily="18" charset="0"/>
                                </a:rPr>
                              </m:ctrlPr>
                            </m:sSubPr>
                            <m:e>
                              <m:r>
                                <a:rPr lang="de-DE" sz="1100" b="1" i="1">
                                  <a:solidFill>
                                    <a:schemeClr val="bg1"/>
                                  </a:solidFill>
                                  <a:latin typeface="Cambria Math" panose="02040503050406030204" pitchFamily="18" charset="0"/>
                                </a:rPr>
                                <m:t>𝑪</m:t>
                              </m:r>
                            </m:e>
                            <m:sub>
                              <m:r>
                                <a:rPr lang="de-DE" sz="1100" i="1">
                                  <a:solidFill>
                                    <a:schemeClr val="bg1"/>
                                  </a:solidFill>
                                  <a:latin typeface="Cambria Math" panose="02040503050406030204" pitchFamily="18" charset="0"/>
                                </a:rPr>
                                <m:t>1</m:t>
                              </m:r>
                            </m:sub>
                          </m:sSub>
                        </m:oMath>
                      </m:oMathPara>
                    </a14:m>
                    <a:endParaRPr lang="en-GB" sz="1100" dirty="0">
                      <a:solidFill>
                        <a:schemeClr val="bg1"/>
                      </a:solidFill>
                    </a:endParaRPr>
                  </a:p>
                </p:txBody>
              </p:sp>
            </mc:Choice>
            <mc:Fallback xmlns="">
              <p:sp>
                <p:nvSpPr>
                  <p:cNvPr id="69" name="TextBox 68">
                    <a:extLst>
                      <a:ext uri="{FF2B5EF4-FFF2-40B4-BE49-F238E27FC236}">
                        <a16:creationId xmlns:a16="http://schemas.microsoft.com/office/drawing/2014/main" id="{BDB37A38-DD19-F445-A962-789535D913E4}"/>
                      </a:ext>
                    </a:extLst>
                  </p:cNvPr>
                  <p:cNvSpPr txBox="1">
                    <a:spLocks noRot="1" noChangeAspect="1" noMove="1" noResize="1" noEditPoints="1" noAdjustHandles="1" noChangeArrowheads="1" noChangeShapeType="1" noTextEdit="1"/>
                  </p:cNvSpPr>
                  <p:nvPr/>
                </p:nvSpPr>
                <p:spPr>
                  <a:xfrm rot="5400000">
                    <a:off x="6749813" y="2010013"/>
                    <a:ext cx="219826" cy="239707"/>
                  </a:xfrm>
                  <a:prstGeom prst="round1Rect">
                    <a:avLst>
                      <a:gd name="adj" fmla="val 38863"/>
                    </a:avLst>
                  </a:prstGeom>
                  <a:blipFill>
                    <a:blip r:embed="rId35"/>
                    <a:stretch>
                      <a:fillRect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BDD951C-138A-BB40-8D52-3184968E879E}"/>
                      </a:ext>
                    </a:extLst>
                  </p:cNvPr>
                  <p:cNvSpPr txBox="1"/>
                  <p:nvPr/>
                </p:nvSpPr>
                <p:spPr>
                  <a:xfrm rot="5400000">
                    <a:off x="6780810" y="2856048"/>
                    <a:ext cx="216806" cy="236414"/>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100" i="1">
                                  <a:solidFill>
                                    <a:schemeClr val="bg1"/>
                                  </a:solidFill>
                                  <a:latin typeface="Cambria Math" panose="02040503050406030204" pitchFamily="18" charset="0"/>
                                </a:rPr>
                              </m:ctrlPr>
                            </m:sSubPr>
                            <m:e>
                              <m:r>
                                <a:rPr lang="de-DE" sz="1100" b="1" i="1">
                                  <a:solidFill>
                                    <a:schemeClr val="bg1"/>
                                  </a:solidFill>
                                  <a:latin typeface="Cambria Math" panose="02040503050406030204" pitchFamily="18" charset="0"/>
                                </a:rPr>
                                <m:t>𝑪</m:t>
                              </m:r>
                            </m:e>
                            <m:sub>
                              <m:r>
                                <a:rPr lang="de-DE" sz="1100" i="1">
                                  <a:solidFill>
                                    <a:schemeClr val="bg1"/>
                                  </a:solidFill>
                                  <a:latin typeface="Cambria Math" panose="02040503050406030204" pitchFamily="18" charset="0"/>
                                </a:rPr>
                                <m:t>2</m:t>
                              </m:r>
                            </m:sub>
                          </m:sSub>
                        </m:oMath>
                      </m:oMathPara>
                    </a14:m>
                    <a:endParaRPr lang="en-GB" sz="1100" dirty="0">
                      <a:solidFill>
                        <a:schemeClr val="bg1"/>
                      </a:solidFill>
                    </a:endParaRPr>
                  </a:p>
                </p:txBody>
              </p:sp>
            </mc:Choice>
            <mc:Fallback xmlns="">
              <p:sp>
                <p:nvSpPr>
                  <p:cNvPr id="70" name="TextBox 69">
                    <a:extLst>
                      <a:ext uri="{FF2B5EF4-FFF2-40B4-BE49-F238E27FC236}">
                        <a16:creationId xmlns:a16="http://schemas.microsoft.com/office/drawing/2014/main" id="{4BDD951C-138A-BB40-8D52-3184968E879E}"/>
                      </a:ext>
                    </a:extLst>
                  </p:cNvPr>
                  <p:cNvSpPr txBox="1">
                    <a:spLocks noRot="1" noChangeAspect="1" noMove="1" noResize="1" noEditPoints="1" noAdjustHandles="1" noChangeArrowheads="1" noChangeShapeType="1" noTextEdit="1"/>
                  </p:cNvSpPr>
                  <p:nvPr/>
                </p:nvSpPr>
                <p:spPr>
                  <a:xfrm rot="5400000">
                    <a:off x="6780810" y="2856048"/>
                    <a:ext cx="216806" cy="236414"/>
                  </a:xfrm>
                  <a:prstGeom prst="round1Rect">
                    <a:avLst>
                      <a:gd name="adj" fmla="val 35453"/>
                    </a:avLst>
                  </a:prstGeom>
                  <a:blipFill>
                    <a:blip r:embed="rId36"/>
                    <a:stretch>
                      <a:fillRect l="-5556"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DECFC9B-B3C4-614D-86BE-6F7C0003B7FE}"/>
                      </a:ext>
                    </a:extLst>
                  </p:cNvPr>
                  <p:cNvSpPr txBox="1"/>
                  <p:nvPr/>
                </p:nvSpPr>
                <p:spPr>
                  <a:xfrm rot="5400000">
                    <a:off x="6779511" y="3679739"/>
                    <a:ext cx="226947" cy="247472"/>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100" i="1">
                                  <a:solidFill>
                                    <a:schemeClr val="bg1"/>
                                  </a:solidFill>
                                  <a:latin typeface="Cambria Math" panose="02040503050406030204" pitchFamily="18" charset="0"/>
                                </a:rPr>
                              </m:ctrlPr>
                            </m:sSubPr>
                            <m:e>
                              <m:r>
                                <a:rPr lang="de-DE" sz="1100" b="1" i="1">
                                  <a:solidFill>
                                    <a:schemeClr val="bg1"/>
                                  </a:solidFill>
                                  <a:latin typeface="Cambria Math" panose="02040503050406030204" pitchFamily="18" charset="0"/>
                                </a:rPr>
                                <m:t>𝑪</m:t>
                              </m:r>
                            </m:e>
                            <m:sub>
                              <m:r>
                                <a:rPr lang="de-DE" sz="1100" i="1">
                                  <a:solidFill>
                                    <a:schemeClr val="bg1"/>
                                  </a:solidFill>
                                  <a:latin typeface="Cambria Math" panose="02040503050406030204" pitchFamily="18" charset="0"/>
                                </a:rPr>
                                <m:t>3</m:t>
                              </m:r>
                            </m:sub>
                          </m:sSub>
                        </m:oMath>
                      </m:oMathPara>
                    </a14:m>
                    <a:endParaRPr lang="en-GB" sz="1100" dirty="0">
                      <a:solidFill>
                        <a:schemeClr val="bg1"/>
                      </a:solidFill>
                    </a:endParaRPr>
                  </a:p>
                </p:txBody>
              </p:sp>
            </mc:Choice>
            <mc:Fallback xmlns="">
              <p:sp>
                <p:nvSpPr>
                  <p:cNvPr id="71" name="TextBox 70">
                    <a:extLst>
                      <a:ext uri="{FF2B5EF4-FFF2-40B4-BE49-F238E27FC236}">
                        <a16:creationId xmlns:a16="http://schemas.microsoft.com/office/drawing/2014/main" id="{1DECFC9B-B3C4-614D-86BE-6F7C0003B7FE}"/>
                      </a:ext>
                    </a:extLst>
                  </p:cNvPr>
                  <p:cNvSpPr txBox="1">
                    <a:spLocks noRot="1" noChangeAspect="1" noMove="1" noResize="1" noEditPoints="1" noAdjustHandles="1" noChangeArrowheads="1" noChangeShapeType="1" noTextEdit="1"/>
                  </p:cNvSpPr>
                  <p:nvPr/>
                </p:nvSpPr>
                <p:spPr>
                  <a:xfrm rot="5400000">
                    <a:off x="6779511" y="3679739"/>
                    <a:ext cx="226947" cy="247472"/>
                  </a:xfrm>
                  <a:prstGeom prst="round1Rect">
                    <a:avLst>
                      <a:gd name="adj" fmla="val 37158"/>
                    </a:avLst>
                  </a:prstGeom>
                  <a:blipFill>
                    <a:blip r:embed="rId37"/>
                    <a:stretch>
                      <a:fillRect b="-5556"/>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EF7D1A5F-9300-BF44-A5AE-D1C02AD82F49}"/>
                  </a:ext>
                </a:extLst>
              </p:cNvPr>
              <p:cNvSpPr/>
              <p:nvPr/>
            </p:nvSpPr>
            <p:spPr>
              <a:xfrm>
                <a:off x="5180297" y="2952180"/>
                <a:ext cx="6023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𝐸𝑝𝑖𝑑</m:t>
                      </m:r>
                    </m:oMath>
                  </m:oMathPara>
                </a14:m>
                <a:endParaRPr lang="en-GB" sz="1400" dirty="0">
                  <a:solidFill>
                    <a:schemeClr val="tx1"/>
                  </a:solidFill>
                </a:endParaRPr>
              </a:p>
            </p:txBody>
          </p:sp>
        </mc:Choice>
        <mc:Fallback xmlns="">
          <p:sp>
            <p:nvSpPr>
              <p:cNvPr id="78" name="Rectangle 77">
                <a:extLst>
                  <a:ext uri="{FF2B5EF4-FFF2-40B4-BE49-F238E27FC236}">
                    <a16:creationId xmlns:a16="http://schemas.microsoft.com/office/drawing/2014/main" id="{EF7D1A5F-9300-BF44-A5AE-D1C02AD82F49}"/>
                  </a:ext>
                </a:extLst>
              </p:cNvPr>
              <p:cNvSpPr>
                <a:spLocks noRot="1" noChangeAspect="1" noMove="1" noResize="1" noEditPoints="1" noAdjustHandles="1" noChangeArrowheads="1" noChangeShapeType="1" noTextEdit="1"/>
              </p:cNvSpPr>
              <p:nvPr/>
            </p:nvSpPr>
            <p:spPr>
              <a:xfrm>
                <a:off x="5180297" y="2952180"/>
                <a:ext cx="602344" cy="307777"/>
              </a:xfrm>
              <a:prstGeom prst="rect">
                <a:avLst/>
              </a:prstGeom>
              <a:blipFill>
                <a:blip r:embed="rId38"/>
                <a:stretch>
                  <a:fillRect b="-38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9C5ABD33-56BB-A844-BEC1-CEE6456F153B}"/>
                  </a:ext>
                </a:extLst>
              </p:cNvPr>
              <p:cNvSpPr/>
              <p:nvPr/>
            </p:nvSpPr>
            <p:spPr>
              <a:xfrm>
                <a:off x="8757349" y="2956143"/>
                <a:ext cx="6023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𝐸𝑝𝑖𝑑</m:t>
                      </m:r>
                    </m:oMath>
                  </m:oMathPara>
                </a14:m>
                <a:endParaRPr lang="en-GB" sz="1400" dirty="0">
                  <a:solidFill>
                    <a:schemeClr val="tx1"/>
                  </a:solidFill>
                </a:endParaRPr>
              </a:p>
            </p:txBody>
          </p:sp>
        </mc:Choice>
        <mc:Fallback xmlns="">
          <p:sp>
            <p:nvSpPr>
              <p:cNvPr id="79" name="Rectangle 78">
                <a:extLst>
                  <a:ext uri="{FF2B5EF4-FFF2-40B4-BE49-F238E27FC236}">
                    <a16:creationId xmlns:a16="http://schemas.microsoft.com/office/drawing/2014/main" id="{9C5ABD33-56BB-A844-BEC1-CEE6456F153B}"/>
                  </a:ext>
                </a:extLst>
              </p:cNvPr>
              <p:cNvSpPr>
                <a:spLocks noRot="1" noChangeAspect="1" noMove="1" noResize="1" noEditPoints="1" noAdjustHandles="1" noChangeArrowheads="1" noChangeShapeType="1" noTextEdit="1"/>
              </p:cNvSpPr>
              <p:nvPr/>
            </p:nvSpPr>
            <p:spPr>
              <a:xfrm>
                <a:off x="8757349" y="2956143"/>
                <a:ext cx="602344" cy="307777"/>
              </a:xfrm>
              <a:prstGeom prst="rect">
                <a:avLst/>
              </a:prstGeom>
              <a:blipFill>
                <a:blip r:embed="rId39"/>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5A24D916-D046-FF43-8BC6-D32941E6BC59}"/>
                  </a:ext>
                </a:extLst>
              </p:cNvPr>
              <p:cNvSpPr/>
              <p:nvPr/>
            </p:nvSpPr>
            <p:spPr>
              <a:xfrm>
                <a:off x="2646502" y="3932316"/>
                <a:ext cx="101572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m:t>
                      </m:r>
                      <m:r>
                        <a:rPr lang="de-DE" sz="1400" b="0" i="1" smtClean="0">
                          <a:solidFill>
                            <a:schemeClr val="tx1"/>
                          </a:solidFill>
                          <a:latin typeface="Cambria Math" panose="02040503050406030204" pitchFamily="18" charset="0"/>
                        </a:rPr>
                        <m:t>𝑑</m:t>
                      </m:r>
                    </m:oMath>
                  </m:oMathPara>
                </a14:m>
                <a:endParaRPr lang="de-DE" sz="1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𝑆𝑖𝑐𝑘</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𝑎𝑙𝑖𝑐𝑒</m:t>
                      </m:r>
                    </m:oMath>
                  </m:oMathPara>
                </a14:m>
                <a:endParaRPr lang="de-DE" sz="1400" b="0" dirty="0">
                  <a:solidFill>
                    <a:schemeClr val="tx1"/>
                  </a:solidFill>
                </a:endParaRPr>
              </a:p>
            </p:txBody>
          </p:sp>
        </mc:Choice>
        <mc:Fallback xmlns="">
          <p:sp>
            <p:nvSpPr>
              <p:cNvPr id="80" name="Rectangle 79">
                <a:extLst>
                  <a:ext uri="{FF2B5EF4-FFF2-40B4-BE49-F238E27FC236}">
                    <a16:creationId xmlns:a16="http://schemas.microsoft.com/office/drawing/2014/main" id="{5A24D916-D046-FF43-8BC6-D32941E6BC59}"/>
                  </a:ext>
                </a:extLst>
              </p:cNvPr>
              <p:cNvSpPr>
                <a:spLocks noRot="1" noChangeAspect="1" noMove="1" noResize="1" noEditPoints="1" noAdjustHandles="1" noChangeArrowheads="1" noChangeShapeType="1" noTextEdit="1"/>
              </p:cNvSpPr>
              <p:nvPr/>
            </p:nvSpPr>
            <p:spPr>
              <a:xfrm>
                <a:off x="2646502" y="3932316"/>
                <a:ext cx="1015726" cy="523220"/>
              </a:xfrm>
              <a:prstGeom prst="rect">
                <a:avLst/>
              </a:prstGeom>
              <a:blipFill>
                <a:blip r:embed="rId4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137A00E1-8C9D-5C45-B05C-81265674722B}"/>
                  </a:ext>
                </a:extLst>
              </p:cNvPr>
              <p:cNvSpPr/>
              <p:nvPr/>
            </p:nvSpPr>
            <p:spPr>
              <a:xfrm>
                <a:off x="4959078" y="3927392"/>
                <a:ext cx="101572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m:t>
                      </m:r>
                      <m:r>
                        <a:rPr lang="de-DE" sz="1400" b="0" i="1" smtClean="0">
                          <a:solidFill>
                            <a:schemeClr val="tx1"/>
                          </a:solidFill>
                          <a:latin typeface="Cambria Math" panose="02040503050406030204" pitchFamily="18" charset="0"/>
                        </a:rPr>
                        <m:t>𝑑</m:t>
                      </m:r>
                    </m:oMath>
                  </m:oMathPara>
                </a14:m>
                <a:endParaRPr lang="de-DE" sz="1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𝑆𝑖𝑐𝑘</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𝑎𝑙𝑖𝑐𝑒</m:t>
                      </m:r>
                    </m:oMath>
                  </m:oMathPara>
                </a14:m>
                <a:endParaRPr lang="de-DE" sz="1400" b="0" dirty="0">
                  <a:solidFill>
                    <a:schemeClr val="tx1"/>
                  </a:solidFill>
                </a:endParaRPr>
              </a:p>
            </p:txBody>
          </p:sp>
        </mc:Choice>
        <mc:Fallback xmlns="">
          <p:sp>
            <p:nvSpPr>
              <p:cNvPr id="81" name="Rectangle 80">
                <a:extLst>
                  <a:ext uri="{FF2B5EF4-FFF2-40B4-BE49-F238E27FC236}">
                    <a16:creationId xmlns:a16="http://schemas.microsoft.com/office/drawing/2014/main" id="{137A00E1-8C9D-5C45-B05C-81265674722B}"/>
                  </a:ext>
                </a:extLst>
              </p:cNvPr>
              <p:cNvSpPr>
                <a:spLocks noRot="1" noChangeAspect="1" noMove="1" noResize="1" noEditPoints="1" noAdjustHandles="1" noChangeArrowheads="1" noChangeShapeType="1" noTextEdit="1"/>
              </p:cNvSpPr>
              <p:nvPr/>
            </p:nvSpPr>
            <p:spPr>
              <a:xfrm>
                <a:off x="4959078" y="3927392"/>
                <a:ext cx="1015726" cy="523220"/>
              </a:xfrm>
              <a:prstGeom prst="rect">
                <a:avLst/>
              </a:prstGeom>
              <a:blipFill>
                <a:blip r:embed="rId4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D8F0B725-59D7-A041-8DA0-76B75BD656A7}"/>
                  </a:ext>
                </a:extLst>
              </p:cNvPr>
              <p:cNvSpPr/>
              <p:nvPr/>
            </p:nvSpPr>
            <p:spPr>
              <a:xfrm>
                <a:off x="8386190" y="3932849"/>
                <a:ext cx="9211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m:t>
                      </m:r>
                      <m:r>
                        <a:rPr lang="de-DE" sz="1400" b="0" i="1" smtClean="0">
                          <a:solidFill>
                            <a:schemeClr val="tx1"/>
                          </a:solidFill>
                          <a:latin typeface="Cambria Math" panose="02040503050406030204" pitchFamily="18" charset="0"/>
                        </a:rPr>
                        <m:t>𝑑</m:t>
                      </m:r>
                    </m:oMath>
                  </m:oMathPara>
                </a14:m>
                <a:endParaRPr lang="de-DE" sz="1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𝑆𝑖𝑐𝑘</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𝑏𝑜𝑏</m:t>
                      </m:r>
                    </m:oMath>
                  </m:oMathPara>
                </a14:m>
                <a:endParaRPr lang="de-DE" sz="1400" b="0" dirty="0">
                  <a:solidFill>
                    <a:schemeClr val="tx1"/>
                  </a:solidFill>
                </a:endParaRPr>
              </a:p>
            </p:txBody>
          </p:sp>
        </mc:Choice>
        <mc:Fallback xmlns="">
          <p:sp>
            <p:nvSpPr>
              <p:cNvPr id="82" name="Rectangle 81">
                <a:extLst>
                  <a:ext uri="{FF2B5EF4-FFF2-40B4-BE49-F238E27FC236}">
                    <a16:creationId xmlns:a16="http://schemas.microsoft.com/office/drawing/2014/main" id="{D8F0B725-59D7-A041-8DA0-76B75BD656A7}"/>
                  </a:ext>
                </a:extLst>
              </p:cNvPr>
              <p:cNvSpPr>
                <a:spLocks noRot="1" noChangeAspect="1" noMove="1" noResize="1" noEditPoints="1" noAdjustHandles="1" noChangeArrowheads="1" noChangeShapeType="1" noTextEdit="1"/>
              </p:cNvSpPr>
              <p:nvPr/>
            </p:nvSpPr>
            <p:spPr>
              <a:xfrm>
                <a:off x="8386190" y="3932849"/>
                <a:ext cx="921150" cy="523220"/>
              </a:xfrm>
              <a:prstGeom prst="rect">
                <a:avLst/>
              </a:prstGeom>
              <a:blipFill>
                <a:blip r:embed="rId4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8FA3E959-387D-4E4E-8A21-6AA252800E5B}"/>
                  </a:ext>
                </a:extLst>
              </p:cNvPr>
              <p:cNvSpPr/>
              <p:nvPr/>
            </p:nvSpPr>
            <p:spPr>
              <a:xfrm>
                <a:off x="10698766" y="3927925"/>
                <a:ext cx="9211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m:t>
                      </m:r>
                      <m:r>
                        <a:rPr lang="de-DE" sz="1400" b="0" i="1" smtClean="0">
                          <a:solidFill>
                            <a:schemeClr val="tx1"/>
                          </a:solidFill>
                          <a:latin typeface="Cambria Math" panose="02040503050406030204" pitchFamily="18" charset="0"/>
                        </a:rPr>
                        <m:t>𝑑</m:t>
                      </m:r>
                    </m:oMath>
                  </m:oMathPara>
                </a14:m>
                <a:endParaRPr lang="de-DE" sz="1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𝑆𝑖𝑐𝑘</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𝑏𝑜𝑏</m:t>
                      </m:r>
                    </m:oMath>
                  </m:oMathPara>
                </a14:m>
                <a:endParaRPr lang="de-DE" sz="1400" b="0" dirty="0">
                  <a:solidFill>
                    <a:schemeClr val="tx1"/>
                  </a:solidFill>
                </a:endParaRPr>
              </a:p>
            </p:txBody>
          </p:sp>
        </mc:Choice>
        <mc:Fallback xmlns="">
          <p:sp>
            <p:nvSpPr>
              <p:cNvPr id="83" name="Rectangle 82">
                <a:extLst>
                  <a:ext uri="{FF2B5EF4-FFF2-40B4-BE49-F238E27FC236}">
                    <a16:creationId xmlns:a16="http://schemas.microsoft.com/office/drawing/2014/main" id="{8FA3E959-387D-4E4E-8A21-6AA252800E5B}"/>
                  </a:ext>
                </a:extLst>
              </p:cNvPr>
              <p:cNvSpPr>
                <a:spLocks noRot="1" noChangeAspect="1" noMove="1" noResize="1" noEditPoints="1" noAdjustHandles="1" noChangeArrowheads="1" noChangeShapeType="1" noTextEdit="1"/>
              </p:cNvSpPr>
              <p:nvPr/>
            </p:nvSpPr>
            <p:spPr>
              <a:xfrm>
                <a:off x="10698766" y="3927925"/>
                <a:ext cx="921150" cy="523220"/>
              </a:xfrm>
              <a:prstGeom prst="rect">
                <a:avLst/>
              </a:prstGeom>
              <a:blipFill>
                <a:blip r:embed="rId4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560AF28C-E39D-F24C-ADF7-9F4D83A058CC}"/>
                  </a:ext>
                </a:extLst>
              </p:cNvPr>
              <p:cNvSpPr/>
              <p:nvPr/>
            </p:nvSpPr>
            <p:spPr>
              <a:xfrm>
                <a:off x="6221773" y="4447145"/>
                <a:ext cx="9099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m:t>
                      </m:r>
                      <m:r>
                        <a:rPr lang="de-DE" sz="1400" b="0" i="1" smtClean="0">
                          <a:solidFill>
                            <a:schemeClr val="tx1"/>
                          </a:solidFill>
                          <a:latin typeface="Cambria Math" panose="02040503050406030204" pitchFamily="18" charset="0"/>
                        </a:rPr>
                        <m:t>𝑑</m:t>
                      </m:r>
                    </m:oMath>
                  </m:oMathPara>
                </a14:m>
                <a:endParaRPr lang="de-DE" sz="1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𝑆𝑖𝑐𝑘</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𝑒𝑣𝑒</m:t>
                      </m:r>
                    </m:oMath>
                  </m:oMathPara>
                </a14:m>
                <a:endParaRPr lang="de-DE" sz="1400" b="0" dirty="0">
                  <a:solidFill>
                    <a:schemeClr val="tx1"/>
                  </a:solidFill>
                </a:endParaRPr>
              </a:p>
            </p:txBody>
          </p:sp>
        </mc:Choice>
        <mc:Fallback xmlns="">
          <p:sp>
            <p:nvSpPr>
              <p:cNvPr id="84" name="Rectangle 83">
                <a:extLst>
                  <a:ext uri="{FF2B5EF4-FFF2-40B4-BE49-F238E27FC236}">
                    <a16:creationId xmlns:a16="http://schemas.microsoft.com/office/drawing/2014/main" id="{560AF28C-E39D-F24C-ADF7-9F4D83A058CC}"/>
                  </a:ext>
                </a:extLst>
              </p:cNvPr>
              <p:cNvSpPr>
                <a:spLocks noRot="1" noChangeAspect="1" noMove="1" noResize="1" noEditPoints="1" noAdjustHandles="1" noChangeArrowheads="1" noChangeShapeType="1" noTextEdit="1"/>
              </p:cNvSpPr>
              <p:nvPr/>
            </p:nvSpPr>
            <p:spPr>
              <a:xfrm>
                <a:off x="6221773" y="4447145"/>
                <a:ext cx="909929" cy="523220"/>
              </a:xfrm>
              <a:prstGeom prst="rect">
                <a:avLst/>
              </a:prstGeom>
              <a:blipFill>
                <a:blip r:embed="rId4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91DAF3AD-A3DD-B74E-B6DE-7043E6B4C827}"/>
                  </a:ext>
                </a:extLst>
              </p:cNvPr>
              <p:cNvSpPr/>
              <p:nvPr/>
            </p:nvSpPr>
            <p:spPr>
              <a:xfrm>
                <a:off x="7317600" y="4447145"/>
                <a:ext cx="9099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m:t>
                      </m:r>
                      <m:r>
                        <a:rPr lang="de-DE" sz="1400" b="0" i="1" smtClean="0">
                          <a:solidFill>
                            <a:schemeClr val="tx1"/>
                          </a:solidFill>
                          <a:latin typeface="Cambria Math" panose="02040503050406030204" pitchFamily="18" charset="0"/>
                        </a:rPr>
                        <m:t>𝑑</m:t>
                      </m:r>
                    </m:oMath>
                  </m:oMathPara>
                </a14:m>
                <a:endParaRPr lang="de-DE" sz="14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400" b="0" i="1" smtClean="0">
                          <a:solidFill>
                            <a:schemeClr val="tx1"/>
                          </a:solidFill>
                          <a:latin typeface="Cambria Math" panose="02040503050406030204" pitchFamily="18" charset="0"/>
                        </a:rPr>
                        <m:t>𝑆𝑖𝑐𝑘</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𝑒𝑣𝑒</m:t>
                      </m:r>
                    </m:oMath>
                  </m:oMathPara>
                </a14:m>
                <a:endParaRPr lang="de-DE" sz="1400" b="0" dirty="0">
                  <a:solidFill>
                    <a:schemeClr val="tx1"/>
                  </a:solidFill>
                </a:endParaRPr>
              </a:p>
            </p:txBody>
          </p:sp>
        </mc:Choice>
        <mc:Fallback xmlns="">
          <p:sp>
            <p:nvSpPr>
              <p:cNvPr id="85" name="Rectangle 84">
                <a:extLst>
                  <a:ext uri="{FF2B5EF4-FFF2-40B4-BE49-F238E27FC236}">
                    <a16:creationId xmlns:a16="http://schemas.microsoft.com/office/drawing/2014/main" id="{91DAF3AD-A3DD-B74E-B6DE-7043E6B4C827}"/>
                  </a:ext>
                </a:extLst>
              </p:cNvPr>
              <p:cNvSpPr>
                <a:spLocks noRot="1" noChangeAspect="1" noMove="1" noResize="1" noEditPoints="1" noAdjustHandles="1" noChangeArrowheads="1" noChangeShapeType="1" noTextEdit="1"/>
              </p:cNvSpPr>
              <p:nvPr/>
            </p:nvSpPr>
            <p:spPr>
              <a:xfrm>
                <a:off x="7317600" y="4447145"/>
                <a:ext cx="909929" cy="523220"/>
              </a:xfrm>
              <a:prstGeom prst="rect">
                <a:avLst/>
              </a:prstGeom>
              <a:blipFill>
                <a:blip r:embed="rId4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66510472-14F1-9D43-9756-F8110461B1CB}"/>
                  </a:ext>
                </a:extLst>
              </p:cNvPr>
              <p:cNvSpPr/>
              <p:nvPr/>
            </p:nvSpPr>
            <p:spPr>
              <a:xfrm>
                <a:off x="7131702" y="2337842"/>
                <a:ext cx="224625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i="1" smtClean="0">
                          <a:solidFill>
                            <a:schemeClr val="tx1"/>
                          </a:solidFill>
                          <a:latin typeface="Cambria Math" charset="0"/>
                        </a:rPr>
                        <m:t>𝐸𝑝𝑖𝑑</m:t>
                      </m:r>
                      <m:r>
                        <a:rPr lang="de-DE" sz="1400" b="0" i="1" smtClean="0">
                          <a:solidFill>
                            <a:schemeClr val="tx1"/>
                          </a:solidFill>
                          <a:latin typeface="Cambria Math" panose="02040503050406030204" pitchFamily="18" charset="0"/>
                        </a:rPr>
                        <m:t> </m:t>
                      </m:r>
                      <m:r>
                        <a:rPr lang="de-DE" sz="1400" b="0" i="1" smtClean="0">
                          <a:solidFill>
                            <a:schemeClr val="tx1"/>
                          </a:solidFill>
                          <a:latin typeface="Cambria Math" panose="02040503050406030204" pitchFamily="18" charset="0"/>
                        </a:rPr>
                        <m:t>𝑁𝑎𝑡</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𝑓𝑖𝑟𝑒</m:t>
                      </m:r>
                      <m:r>
                        <a:rPr lang="de-DE" sz="1400" b="0" i="1" smtClean="0">
                          <a:solidFill>
                            <a:schemeClr val="tx1"/>
                          </a:solidFill>
                          <a:latin typeface="Cambria Math" panose="02040503050406030204" pitchFamily="18" charset="0"/>
                        </a:rPr>
                        <m:t> </m:t>
                      </m:r>
                      <m:r>
                        <a:rPr lang="de-DE" sz="1400" b="0" i="1" smtClean="0">
                          <a:solidFill>
                            <a:schemeClr val="tx1"/>
                          </a:solidFill>
                          <a:latin typeface="Cambria Math" panose="02040503050406030204" pitchFamily="18" charset="0"/>
                        </a:rPr>
                        <m:t>𝑁𝑎𝑡</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𝑓𝑙𝑜𝑜𝑑</m:t>
                      </m:r>
                    </m:oMath>
                  </m:oMathPara>
                </a14:m>
                <a:endParaRPr lang="en-GB" sz="1400" dirty="0">
                  <a:solidFill>
                    <a:schemeClr val="tx1"/>
                  </a:solidFill>
                </a:endParaRPr>
              </a:p>
            </p:txBody>
          </p:sp>
        </mc:Choice>
        <mc:Fallback xmlns="">
          <p:sp>
            <p:nvSpPr>
              <p:cNvPr id="86" name="Rectangle 85">
                <a:extLst>
                  <a:ext uri="{FF2B5EF4-FFF2-40B4-BE49-F238E27FC236}">
                    <a16:creationId xmlns:a16="http://schemas.microsoft.com/office/drawing/2014/main" id="{66510472-14F1-9D43-9756-F8110461B1CB}"/>
                  </a:ext>
                </a:extLst>
              </p:cNvPr>
              <p:cNvSpPr>
                <a:spLocks noRot="1" noChangeAspect="1" noMove="1" noResize="1" noEditPoints="1" noAdjustHandles="1" noChangeArrowheads="1" noChangeShapeType="1" noTextEdit="1"/>
              </p:cNvSpPr>
              <p:nvPr/>
            </p:nvSpPr>
            <p:spPr>
              <a:xfrm>
                <a:off x="7131702" y="2337842"/>
                <a:ext cx="2246256" cy="307777"/>
              </a:xfrm>
              <a:prstGeom prst="rect">
                <a:avLst/>
              </a:prstGeom>
              <a:blipFill>
                <a:blip r:embed="rId46"/>
                <a:stretch>
                  <a:fillRect b="-12000"/>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A8078C8-5F45-D2DC-09FC-B473C5BFD7A9}"/>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41" name="Footer Placeholder 40">
            <a:extLst>
              <a:ext uri="{FF2B5EF4-FFF2-40B4-BE49-F238E27FC236}">
                <a16:creationId xmlns:a16="http://schemas.microsoft.com/office/drawing/2014/main" id="{7ED0E837-EFA9-BFBC-6F74-696CCC00B446}"/>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42" name="Slide Number Placeholder 41">
            <a:extLst>
              <a:ext uri="{FF2B5EF4-FFF2-40B4-BE49-F238E27FC236}">
                <a16:creationId xmlns:a16="http://schemas.microsoft.com/office/drawing/2014/main" id="{60717FB0-66A0-ADA7-3736-3405607B1F35}"/>
              </a:ext>
            </a:extLst>
          </p:cNvPr>
          <p:cNvSpPr>
            <a:spLocks noGrp="1"/>
          </p:cNvSpPr>
          <p:nvPr>
            <p:ph type="sldNum" sz="quarter" idx="11"/>
          </p:nvPr>
        </p:nvSpPr>
        <p:spPr/>
        <p:txBody>
          <a:bodyPr/>
          <a:lstStyle/>
          <a:p>
            <a:fld id="{EB1502E6-D9AE-3544-B6D5-378AAA0B915F}" type="slidenum">
              <a:rPr lang="de-DE" altLang="de-DE" smtClean="0"/>
              <a:pPr/>
              <a:t>66</a:t>
            </a:fld>
            <a:endParaRPr lang="de-DE" altLang="de-DE" dirty="0"/>
          </a:p>
        </p:txBody>
      </p:sp>
    </p:spTree>
    <p:extLst>
      <p:ext uri="{BB962C8B-B14F-4D97-AF65-F5344CB8AC3E}">
        <p14:creationId xmlns:p14="http://schemas.microsoft.com/office/powerpoint/2010/main" val="2572153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Junction Tree: Messages</a:t>
            </a:r>
          </a:p>
        </p:txBody>
      </p:sp>
      <p:sp>
        <p:nvSpPr>
          <p:cNvPr id="3" name="Content Placeholder 2"/>
          <p:cNvSpPr>
            <a:spLocks noGrp="1"/>
          </p:cNvSpPr>
          <p:nvPr>
            <p:ph type="body" sz="quarter" idx="13"/>
          </p:nvPr>
        </p:nvSpPr>
        <p:spPr/>
        <p:txBody>
          <a:bodyPr/>
          <a:lstStyle/>
          <a:p>
            <a:r>
              <a:rPr lang="en-GB" dirty="0"/>
              <a:t>From </a:t>
            </a:r>
            <a:r>
              <a:rPr lang="en-GB" dirty="0">
                <a:solidFill>
                  <a:schemeClr val="accent1"/>
                </a:solidFill>
              </a:rPr>
              <a:t>periphery</a:t>
            </a:r>
            <a:r>
              <a:rPr lang="en-GB" dirty="0"/>
              <a:t> to </a:t>
            </a:r>
            <a:r>
              <a:rPr lang="en-GB" dirty="0">
                <a:solidFill>
                  <a:srgbClr val="FFC000"/>
                </a:solidFill>
              </a:rPr>
              <a:t>centre</a:t>
            </a:r>
            <a:r>
              <a:rPr lang="en-GB" dirty="0">
                <a:solidFill>
                  <a:schemeClr val="accent3"/>
                </a:solidFill>
              </a:rPr>
              <a:t> </a:t>
            </a:r>
            <a:r>
              <a:rPr lang="en-GB" dirty="0"/>
              <a:t>and back</a:t>
            </a:r>
          </a:p>
          <a:p>
            <a:pPr lvl="1"/>
            <a:r>
              <a:rPr lang="en-GB" dirty="0">
                <a:solidFill>
                  <a:schemeClr val="accent1"/>
                </a:solidFill>
              </a:rPr>
              <a:t>Inbound</a:t>
            </a:r>
          </a:p>
          <a:p>
            <a:pPr lvl="1"/>
            <a:r>
              <a:rPr lang="en-GB" dirty="0">
                <a:solidFill>
                  <a:srgbClr val="FFC000"/>
                </a:solidFill>
              </a:rPr>
              <a:t>Outbound</a:t>
            </a:r>
          </a:p>
        </p:txBody>
      </p:sp>
      <p:grpSp>
        <p:nvGrpSpPr>
          <p:cNvPr id="63" name="Group 62">
            <a:extLst>
              <a:ext uri="{FF2B5EF4-FFF2-40B4-BE49-F238E27FC236}">
                <a16:creationId xmlns:a16="http://schemas.microsoft.com/office/drawing/2014/main" id="{2CA59B39-D3C9-C146-917E-527E0E4DBB12}"/>
              </a:ext>
            </a:extLst>
          </p:cNvPr>
          <p:cNvGrpSpPr/>
          <p:nvPr/>
        </p:nvGrpSpPr>
        <p:grpSpPr>
          <a:xfrm>
            <a:off x="2550040" y="1765829"/>
            <a:ext cx="9281635" cy="4137199"/>
            <a:chOff x="-755053" y="2155710"/>
            <a:chExt cx="9281635" cy="4137199"/>
          </a:xfrm>
        </p:grpSpPr>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E6ACB0B-D57F-314F-B43A-A873672F9958}"/>
                    </a:ext>
                  </a:extLst>
                </p:cNvPr>
                <p:cNvSpPr txBox="1"/>
                <p:nvPr/>
              </p:nvSpPr>
              <p:spPr>
                <a:xfrm>
                  <a:off x="4712021" y="2207165"/>
                  <a:ext cx="233204" cy="218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1</m:t>
                            </m:r>
                          </m:sub>
                          <m:sup>
                            <m:r>
                              <a:rPr lang="en-GB" sz="1400" i="1">
                                <a:solidFill>
                                  <a:schemeClr val="accent1"/>
                                </a:solidFill>
                                <a:latin typeface="Cambria Math" panose="02040503050406030204" pitchFamily="18" charset="0"/>
                              </a:rPr>
                              <m:t>3</m:t>
                            </m:r>
                          </m:sup>
                        </m:sSubSup>
                      </m:oMath>
                    </m:oMathPara>
                  </a14:m>
                  <a:endParaRPr lang="en-GB" sz="1400" dirty="0">
                    <a:solidFill>
                      <a:schemeClr val="accent1"/>
                    </a:solidFill>
                  </a:endParaRPr>
                </a:p>
              </p:txBody>
            </p:sp>
          </mc:Choice>
          <mc:Fallback xmlns="">
            <p:sp>
              <p:nvSpPr>
                <p:cNvPr id="64" name="TextBox 63">
                  <a:extLst>
                    <a:ext uri="{FF2B5EF4-FFF2-40B4-BE49-F238E27FC236}">
                      <a16:creationId xmlns:a16="http://schemas.microsoft.com/office/drawing/2014/main" id="{0E6ACB0B-D57F-314F-B43A-A873672F9958}"/>
                    </a:ext>
                  </a:extLst>
                </p:cNvPr>
                <p:cNvSpPr txBox="1">
                  <a:spLocks noRot="1" noChangeAspect="1" noMove="1" noResize="1" noEditPoints="1" noAdjustHandles="1" noChangeArrowheads="1" noChangeShapeType="1" noTextEdit="1"/>
                </p:cNvSpPr>
                <p:nvPr/>
              </p:nvSpPr>
              <p:spPr>
                <a:xfrm>
                  <a:off x="4712021" y="2207165"/>
                  <a:ext cx="233204" cy="218906"/>
                </a:xfrm>
                <a:prstGeom prst="rect">
                  <a:avLst/>
                </a:prstGeom>
                <a:blipFill>
                  <a:blip r:embed="rId3"/>
                  <a:stretch>
                    <a:fillRect l="-25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89AD788-91DB-6746-92A0-8878FD8356CF}"/>
                    </a:ext>
                  </a:extLst>
                </p:cNvPr>
                <p:cNvSpPr txBox="1"/>
                <p:nvPr/>
              </p:nvSpPr>
              <p:spPr>
                <a:xfrm>
                  <a:off x="4945225" y="2201712"/>
                  <a:ext cx="233204" cy="2169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1</m:t>
                            </m:r>
                          </m:sub>
                          <m:sup>
                            <m:r>
                              <a:rPr lang="en-GB" sz="1400" i="1">
                                <a:solidFill>
                                  <a:schemeClr val="accent1"/>
                                </a:solidFill>
                                <a:latin typeface="Cambria Math" panose="02040503050406030204" pitchFamily="18" charset="0"/>
                              </a:rPr>
                              <m:t>4</m:t>
                            </m:r>
                          </m:sup>
                        </m:sSubSup>
                      </m:oMath>
                    </m:oMathPara>
                  </a14:m>
                  <a:endParaRPr lang="en-GB" sz="1400" dirty="0">
                    <a:solidFill>
                      <a:schemeClr val="accent1"/>
                    </a:solidFill>
                  </a:endParaRPr>
                </a:p>
              </p:txBody>
            </p:sp>
          </mc:Choice>
          <mc:Fallback xmlns="">
            <p:sp>
              <p:nvSpPr>
                <p:cNvPr id="65" name="TextBox 64">
                  <a:extLst>
                    <a:ext uri="{FF2B5EF4-FFF2-40B4-BE49-F238E27FC236}">
                      <a16:creationId xmlns:a16="http://schemas.microsoft.com/office/drawing/2014/main" id="{D89AD788-91DB-6746-92A0-8878FD8356CF}"/>
                    </a:ext>
                  </a:extLst>
                </p:cNvPr>
                <p:cNvSpPr txBox="1">
                  <a:spLocks noRot="1" noChangeAspect="1" noMove="1" noResize="1" noEditPoints="1" noAdjustHandles="1" noChangeArrowheads="1" noChangeShapeType="1" noTextEdit="1"/>
                </p:cNvSpPr>
                <p:nvPr/>
              </p:nvSpPr>
              <p:spPr>
                <a:xfrm>
                  <a:off x="4945225" y="2201712"/>
                  <a:ext cx="233204" cy="216982"/>
                </a:xfrm>
                <a:prstGeom prst="rect">
                  <a:avLst/>
                </a:prstGeom>
                <a:blipFill>
                  <a:blip r:embed="rId4"/>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3D428A0-49F5-934E-BBAC-EC1A83449123}"/>
                    </a:ext>
                  </a:extLst>
                </p:cNvPr>
                <p:cNvSpPr txBox="1"/>
                <p:nvPr/>
              </p:nvSpPr>
              <p:spPr>
                <a:xfrm>
                  <a:off x="4686726" y="3048759"/>
                  <a:ext cx="229358" cy="217432"/>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rgbClr val="FFC000"/>
                                </a:solidFill>
                                <a:latin typeface="Cambria Math" panose="02040503050406030204" pitchFamily="18" charset="0"/>
                              </a:rPr>
                            </m:ctrlPr>
                          </m:sSubSupPr>
                          <m:e>
                            <m:r>
                              <a:rPr lang="en-GB" sz="1400" i="1">
                                <a:solidFill>
                                  <a:srgbClr val="FFC000"/>
                                </a:solidFill>
                                <a:latin typeface="Cambria Math" charset="0"/>
                              </a:rPr>
                              <m:t>𝑓</m:t>
                            </m:r>
                          </m:e>
                          <m:sub>
                            <m:r>
                              <a:rPr lang="en-GB" sz="1400" i="1">
                                <a:solidFill>
                                  <a:srgbClr val="FFC000"/>
                                </a:solidFill>
                                <a:latin typeface="Cambria Math" charset="0"/>
                              </a:rPr>
                              <m:t>1</m:t>
                            </m:r>
                          </m:sub>
                          <m:sup>
                            <m:r>
                              <a:rPr lang="en-GB" sz="1400" i="1">
                                <a:solidFill>
                                  <a:srgbClr val="FFC000"/>
                                </a:solidFill>
                                <a:latin typeface="Cambria Math" panose="02040503050406030204" pitchFamily="18" charset="0"/>
                              </a:rPr>
                              <m:t>1</m:t>
                            </m:r>
                          </m:sup>
                        </m:sSubSup>
                      </m:oMath>
                    </m:oMathPara>
                  </a14:m>
                  <a:endParaRPr lang="en-GB" sz="1400" dirty="0">
                    <a:solidFill>
                      <a:srgbClr val="FFC000"/>
                    </a:solidFill>
                  </a:endParaRPr>
                </a:p>
              </p:txBody>
            </p:sp>
          </mc:Choice>
          <mc:Fallback xmlns="">
            <p:sp>
              <p:nvSpPr>
                <p:cNvPr id="66" name="TextBox 65">
                  <a:extLst>
                    <a:ext uri="{FF2B5EF4-FFF2-40B4-BE49-F238E27FC236}">
                      <a16:creationId xmlns:a16="http://schemas.microsoft.com/office/drawing/2014/main" id="{A3D428A0-49F5-934E-BBAC-EC1A83449123}"/>
                    </a:ext>
                  </a:extLst>
                </p:cNvPr>
                <p:cNvSpPr txBox="1">
                  <a:spLocks noRot="1" noChangeAspect="1" noMove="1" noResize="1" noEditPoints="1" noAdjustHandles="1" noChangeArrowheads="1" noChangeShapeType="1" noTextEdit="1"/>
                </p:cNvSpPr>
                <p:nvPr/>
              </p:nvSpPr>
              <p:spPr>
                <a:xfrm>
                  <a:off x="4686726" y="3048759"/>
                  <a:ext cx="229358" cy="217432"/>
                </a:xfrm>
                <a:prstGeom prst="rect">
                  <a:avLst/>
                </a:prstGeom>
                <a:blipFill>
                  <a:blip r:embed="rId5"/>
                  <a:stretch>
                    <a:fillRect l="-21053" r="-5263" b="-33333"/>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4796DD50-BA66-F445-B47F-5F7B4A051DC1}"/>
                    </a:ext>
                  </a:extLst>
                </p:cNvPr>
                <p:cNvSpPr txBox="1"/>
                <p:nvPr/>
              </p:nvSpPr>
              <p:spPr>
                <a:xfrm>
                  <a:off x="4916084" y="3048441"/>
                  <a:ext cx="233204" cy="217880"/>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rgbClr val="FFC000"/>
                                </a:solidFill>
                                <a:latin typeface="Cambria Math" panose="02040503050406030204" pitchFamily="18" charset="0"/>
                              </a:rPr>
                            </m:ctrlPr>
                          </m:sSubSupPr>
                          <m:e>
                            <m:r>
                              <a:rPr lang="en-GB" sz="1400" i="1">
                                <a:solidFill>
                                  <a:srgbClr val="FFC000"/>
                                </a:solidFill>
                                <a:latin typeface="Cambria Math" charset="0"/>
                              </a:rPr>
                              <m:t>𝑓</m:t>
                            </m:r>
                          </m:e>
                          <m:sub>
                            <m:r>
                              <a:rPr lang="en-GB" sz="1400" i="1">
                                <a:solidFill>
                                  <a:srgbClr val="FFC000"/>
                                </a:solidFill>
                                <a:latin typeface="Cambria Math" charset="0"/>
                              </a:rPr>
                              <m:t>1</m:t>
                            </m:r>
                          </m:sub>
                          <m:sup>
                            <m:r>
                              <a:rPr lang="en-GB" sz="1400" i="1">
                                <a:solidFill>
                                  <a:srgbClr val="FFC000"/>
                                </a:solidFill>
                                <a:latin typeface="Cambria Math" panose="02040503050406030204" pitchFamily="18" charset="0"/>
                              </a:rPr>
                              <m:t>2</m:t>
                            </m:r>
                          </m:sup>
                        </m:sSubSup>
                      </m:oMath>
                    </m:oMathPara>
                  </a14:m>
                  <a:endParaRPr lang="en-GB" sz="1400" dirty="0">
                    <a:solidFill>
                      <a:srgbClr val="FFC000"/>
                    </a:solidFill>
                  </a:endParaRPr>
                </a:p>
              </p:txBody>
            </p:sp>
          </mc:Choice>
          <mc:Fallback xmlns="">
            <p:sp>
              <p:nvSpPr>
                <p:cNvPr id="67" name="TextBox 66">
                  <a:extLst>
                    <a:ext uri="{FF2B5EF4-FFF2-40B4-BE49-F238E27FC236}">
                      <a16:creationId xmlns:a16="http://schemas.microsoft.com/office/drawing/2014/main" id="{4796DD50-BA66-F445-B47F-5F7B4A051DC1}"/>
                    </a:ext>
                  </a:extLst>
                </p:cNvPr>
                <p:cNvSpPr txBox="1">
                  <a:spLocks noRot="1" noChangeAspect="1" noMove="1" noResize="1" noEditPoints="1" noAdjustHandles="1" noChangeArrowheads="1" noChangeShapeType="1" noTextEdit="1"/>
                </p:cNvSpPr>
                <p:nvPr/>
              </p:nvSpPr>
              <p:spPr>
                <a:xfrm>
                  <a:off x="4916084" y="3048441"/>
                  <a:ext cx="233204" cy="217880"/>
                </a:xfrm>
                <a:prstGeom prst="rect">
                  <a:avLst/>
                </a:prstGeom>
                <a:blipFill>
                  <a:blip r:embed="rId6"/>
                  <a:stretch>
                    <a:fillRect l="-20000" b="-2777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B55A699-F5DD-6E42-B909-4DCD9C9A33BF}"/>
                    </a:ext>
                  </a:extLst>
                </p:cNvPr>
                <p:cNvSpPr txBox="1"/>
                <p:nvPr/>
              </p:nvSpPr>
              <p:spPr>
                <a:xfrm>
                  <a:off x="1757187" y="3945772"/>
                  <a:ext cx="233204" cy="2182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solidFill>
                                <a:latin typeface="Cambria Math" panose="02040503050406030204" pitchFamily="18" charset="0"/>
                              </a:rPr>
                            </m:ctrlPr>
                          </m:sSubSupPr>
                          <m:e>
                            <m:r>
                              <a:rPr lang="en-GB" sz="1400" i="1">
                                <a:solidFill>
                                  <a:schemeClr val="tx1"/>
                                </a:solidFill>
                                <a:latin typeface="Cambria Math" charset="0"/>
                              </a:rPr>
                              <m:t>𝑓</m:t>
                            </m:r>
                          </m:e>
                          <m:sub>
                            <m:r>
                              <a:rPr lang="en-GB" sz="1400" i="1">
                                <a:solidFill>
                                  <a:schemeClr val="tx1"/>
                                </a:solidFill>
                                <a:latin typeface="Cambria Math" charset="0"/>
                              </a:rPr>
                              <m:t>2</m:t>
                            </m:r>
                          </m:sub>
                          <m:sup>
                            <m:r>
                              <a:rPr lang="en-GB" sz="1400" i="1">
                                <a:solidFill>
                                  <a:schemeClr val="tx1"/>
                                </a:solidFill>
                                <a:latin typeface="Cambria Math" panose="02040503050406030204" pitchFamily="18" charset="0"/>
                              </a:rPr>
                              <m:t>2</m:t>
                            </m:r>
                          </m:sup>
                        </m:sSubSup>
                      </m:oMath>
                    </m:oMathPara>
                  </a14:m>
                  <a:endParaRPr lang="en-GB" sz="1400" dirty="0">
                    <a:solidFill>
                      <a:schemeClr val="tx1"/>
                    </a:solidFill>
                  </a:endParaRPr>
                </a:p>
              </p:txBody>
            </p:sp>
          </mc:Choice>
          <mc:Fallback xmlns="">
            <p:sp>
              <p:nvSpPr>
                <p:cNvPr id="68" name="TextBox 67">
                  <a:extLst>
                    <a:ext uri="{FF2B5EF4-FFF2-40B4-BE49-F238E27FC236}">
                      <a16:creationId xmlns:a16="http://schemas.microsoft.com/office/drawing/2014/main" id="{9B55A699-F5DD-6E42-B909-4DCD9C9A33BF}"/>
                    </a:ext>
                  </a:extLst>
                </p:cNvPr>
                <p:cNvSpPr txBox="1">
                  <a:spLocks noRot="1" noChangeAspect="1" noMove="1" noResize="1" noEditPoints="1" noAdjustHandles="1" noChangeArrowheads="1" noChangeShapeType="1" noTextEdit="1"/>
                </p:cNvSpPr>
                <p:nvPr/>
              </p:nvSpPr>
              <p:spPr>
                <a:xfrm>
                  <a:off x="1757187" y="3945772"/>
                  <a:ext cx="233204" cy="218265"/>
                </a:xfrm>
                <a:prstGeom prst="rect">
                  <a:avLst/>
                </a:prstGeom>
                <a:blipFill>
                  <a:blip r:embed="rId7"/>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2C1E80A-BC73-3042-BEB0-1D833B591440}"/>
                    </a:ext>
                  </a:extLst>
                </p:cNvPr>
                <p:cNvSpPr txBox="1"/>
                <p:nvPr/>
              </p:nvSpPr>
              <p:spPr>
                <a:xfrm>
                  <a:off x="4644577" y="3945772"/>
                  <a:ext cx="229358" cy="2178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solidFill>
                                <a:latin typeface="Cambria Math" panose="02040503050406030204" pitchFamily="18" charset="0"/>
                              </a:rPr>
                            </m:ctrlPr>
                          </m:sSubSupPr>
                          <m:e>
                            <m:r>
                              <a:rPr lang="en-GB" sz="1400" i="1">
                                <a:solidFill>
                                  <a:schemeClr val="tx1"/>
                                </a:solidFill>
                                <a:latin typeface="Cambria Math" charset="0"/>
                              </a:rPr>
                              <m:t>𝑓</m:t>
                            </m:r>
                          </m:e>
                          <m:sub>
                            <m:r>
                              <a:rPr lang="en-GB" sz="1400" i="1">
                                <a:solidFill>
                                  <a:schemeClr val="tx1"/>
                                </a:solidFill>
                                <a:latin typeface="Cambria Math" charset="0"/>
                              </a:rPr>
                              <m:t>2</m:t>
                            </m:r>
                          </m:sub>
                          <m:sup>
                            <m:r>
                              <a:rPr lang="en-GB" sz="1400" i="1">
                                <a:solidFill>
                                  <a:schemeClr val="tx1"/>
                                </a:solidFill>
                                <a:latin typeface="Cambria Math" panose="02040503050406030204" pitchFamily="18" charset="0"/>
                              </a:rPr>
                              <m:t>1</m:t>
                            </m:r>
                          </m:sup>
                        </m:sSubSup>
                      </m:oMath>
                    </m:oMathPara>
                  </a14:m>
                  <a:endParaRPr lang="en-GB" sz="1400" dirty="0">
                    <a:solidFill>
                      <a:schemeClr val="tx1"/>
                    </a:solidFill>
                  </a:endParaRPr>
                </a:p>
              </p:txBody>
            </p:sp>
          </mc:Choice>
          <mc:Fallback xmlns="">
            <p:sp>
              <p:nvSpPr>
                <p:cNvPr id="69" name="TextBox 68">
                  <a:extLst>
                    <a:ext uri="{FF2B5EF4-FFF2-40B4-BE49-F238E27FC236}">
                      <a16:creationId xmlns:a16="http://schemas.microsoft.com/office/drawing/2014/main" id="{32C1E80A-BC73-3042-BEB0-1D833B591440}"/>
                    </a:ext>
                  </a:extLst>
                </p:cNvPr>
                <p:cNvSpPr txBox="1">
                  <a:spLocks noRot="1" noChangeAspect="1" noMove="1" noResize="1" noEditPoints="1" noAdjustHandles="1" noChangeArrowheads="1" noChangeShapeType="1" noTextEdit="1"/>
                </p:cNvSpPr>
                <p:nvPr/>
              </p:nvSpPr>
              <p:spPr>
                <a:xfrm>
                  <a:off x="4644577" y="3945772"/>
                  <a:ext cx="229358" cy="217817"/>
                </a:xfrm>
                <a:prstGeom prst="rect">
                  <a:avLst/>
                </a:prstGeom>
                <a:blipFill>
                  <a:blip r:embed="rId8"/>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B0AE3F3-597B-1547-A153-8C8323A5AF70}"/>
                    </a:ext>
                  </a:extLst>
                </p:cNvPr>
                <p:cNvSpPr txBox="1"/>
                <p:nvPr/>
              </p:nvSpPr>
              <p:spPr>
                <a:xfrm>
                  <a:off x="7405907" y="3945772"/>
                  <a:ext cx="233204" cy="219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solidFill>
                                <a:latin typeface="Cambria Math" panose="02040503050406030204" pitchFamily="18" charset="0"/>
                              </a:rPr>
                            </m:ctrlPr>
                          </m:sSubSupPr>
                          <m:e>
                            <m:r>
                              <a:rPr lang="en-GB" sz="1400" i="1">
                                <a:solidFill>
                                  <a:schemeClr val="tx1"/>
                                </a:solidFill>
                                <a:latin typeface="Cambria Math" charset="0"/>
                              </a:rPr>
                              <m:t>𝑓</m:t>
                            </m:r>
                          </m:e>
                          <m:sub>
                            <m:r>
                              <a:rPr lang="en-GB" sz="1400" i="1">
                                <a:solidFill>
                                  <a:schemeClr val="tx1"/>
                                </a:solidFill>
                                <a:latin typeface="Cambria Math" charset="0"/>
                              </a:rPr>
                              <m:t>2</m:t>
                            </m:r>
                          </m:sub>
                          <m:sup>
                            <m:r>
                              <a:rPr lang="en-GB" sz="1400" i="1">
                                <a:solidFill>
                                  <a:schemeClr val="tx1"/>
                                </a:solidFill>
                                <a:latin typeface="Cambria Math" charset="0"/>
                              </a:rPr>
                              <m:t>3</m:t>
                            </m:r>
                          </m:sup>
                        </m:sSubSup>
                      </m:oMath>
                    </m:oMathPara>
                  </a14:m>
                  <a:endParaRPr lang="en-GB" sz="1400" dirty="0">
                    <a:solidFill>
                      <a:schemeClr val="tx1"/>
                    </a:solidFill>
                  </a:endParaRPr>
                </a:p>
              </p:txBody>
            </p:sp>
          </mc:Choice>
          <mc:Fallback xmlns="">
            <p:sp>
              <p:nvSpPr>
                <p:cNvPr id="70" name="TextBox 69">
                  <a:extLst>
                    <a:ext uri="{FF2B5EF4-FFF2-40B4-BE49-F238E27FC236}">
                      <a16:creationId xmlns:a16="http://schemas.microsoft.com/office/drawing/2014/main" id="{9B0AE3F3-597B-1547-A153-8C8323A5AF70}"/>
                    </a:ext>
                  </a:extLst>
                </p:cNvPr>
                <p:cNvSpPr txBox="1">
                  <a:spLocks noRot="1" noChangeAspect="1" noMove="1" noResize="1" noEditPoints="1" noAdjustHandles="1" noChangeArrowheads="1" noChangeShapeType="1" noTextEdit="1"/>
                </p:cNvSpPr>
                <p:nvPr/>
              </p:nvSpPr>
              <p:spPr>
                <a:xfrm>
                  <a:off x="7405907" y="3945772"/>
                  <a:ext cx="233204" cy="219355"/>
                </a:xfrm>
                <a:prstGeom prst="rect">
                  <a:avLst/>
                </a:prstGeom>
                <a:blipFill>
                  <a:blip r:embed="rId9"/>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EF442F5-2647-9747-A1D9-6A3A95BE3A91}"/>
                    </a:ext>
                  </a:extLst>
                </p:cNvPr>
                <p:cNvSpPr txBox="1"/>
                <p:nvPr/>
              </p:nvSpPr>
              <p:spPr>
                <a:xfrm>
                  <a:off x="736817" y="4845417"/>
                  <a:ext cx="233204" cy="2204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3</m:t>
                            </m:r>
                          </m:sup>
                        </m:sSubSup>
                      </m:oMath>
                    </m:oMathPara>
                  </a14:m>
                  <a:endParaRPr lang="en-GB" sz="1400" dirty="0">
                    <a:solidFill>
                      <a:schemeClr val="accent1"/>
                    </a:solidFill>
                  </a:endParaRPr>
                </a:p>
              </p:txBody>
            </p:sp>
          </mc:Choice>
          <mc:Fallback xmlns="">
            <p:sp>
              <p:nvSpPr>
                <p:cNvPr id="71" name="TextBox 70">
                  <a:extLst>
                    <a:ext uri="{FF2B5EF4-FFF2-40B4-BE49-F238E27FC236}">
                      <a16:creationId xmlns:a16="http://schemas.microsoft.com/office/drawing/2014/main" id="{CEF442F5-2647-9747-A1D9-6A3A95BE3A91}"/>
                    </a:ext>
                  </a:extLst>
                </p:cNvPr>
                <p:cNvSpPr txBox="1">
                  <a:spLocks noRot="1" noChangeAspect="1" noMove="1" noResize="1" noEditPoints="1" noAdjustHandles="1" noChangeArrowheads="1" noChangeShapeType="1" noTextEdit="1"/>
                </p:cNvSpPr>
                <p:nvPr/>
              </p:nvSpPr>
              <p:spPr>
                <a:xfrm>
                  <a:off x="736817" y="4845417"/>
                  <a:ext cx="233204" cy="220445"/>
                </a:xfrm>
                <a:prstGeom prst="rect">
                  <a:avLst/>
                </a:prstGeom>
                <a:blipFill>
                  <a:blip r:embed="rId10"/>
                  <a:stretch>
                    <a:fillRect l="-2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7EA8A4F-3D13-874C-BE1C-A5AED8B25B86}"/>
                    </a:ext>
                  </a:extLst>
                </p:cNvPr>
                <p:cNvSpPr txBox="1"/>
                <p:nvPr/>
              </p:nvSpPr>
              <p:spPr>
                <a:xfrm>
                  <a:off x="2717184" y="4845417"/>
                  <a:ext cx="233204" cy="218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charset="0"/>
                              </a:rPr>
                              <m:t>4</m:t>
                            </m:r>
                          </m:sup>
                        </m:sSubSup>
                      </m:oMath>
                    </m:oMathPara>
                  </a14:m>
                  <a:endParaRPr lang="en-GB" sz="1400" dirty="0">
                    <a:solidFill>
                      <a:schemeClr val="accent1"/>
                    </a:solidFill>
                  </a:endParaRPr>
                </a:p>
              </p:txBody>
            </p:sp>
          </mc:Choice>
          <mc:Fallback xmlns="">
            <p:sp>
              <p:nvSpPr>
                <p:cNvPr id="72" name="TextBox 71">
                  <a:extLst>
                    <a:ext uri="{FF2B5EF4-FFF2-40B4-BE49-F238E27FC236}">
                      <a16:creationId xmlns:a16="http://schemas.microsoft.com/office/drawing/2014/main" id="{C7EA8A4F-3D13-874C-BE1C-A5AED8B25B86}"/>
                    </a:ext>
                  </a:extLst>
                </p:cNvPr>
                <p:cNvSpPr txBox="1">
                  <a:spLocks noRot="1" noChangeAspect="1" noMove="1" noResize="1" noEditPoints="1" noAdjustHandles="1" noChangeArrowheads="1" noChangeShapeType="1" noTextEdit="1"/>
                </p:cNvSpPr>
                <p:nvPr/>
              </p:nvSpPr>
              <p:spPr>
                <a:xfrm>
                  <a:off x="2717184" y="4845417"/>
                  <a:ext cx="233204" cy="218458"/>
                </a:xfrm>
                <a:prstGeom prst="rect">
                  <a:avLst/>
                </a:prstGeom>
                <a:blipFill>
                  <a:blip r:embed="rId11"/>
                  <a:stretch>
                    <a:fillRect l="-25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A90DCB58-FF2D-7242-9189-2EE8F0104E5A}"/>
                    </a:ext>
                  </a:extLst>
                </p:cNvPr>
                <p:cNvSpPr txBox="1"/>
                <p:nvPr/>
              </p:nvSpPr>
              <p:spPr>
                <a:xfrm>
                  <a:off x="6466642" y="4845417"/>
                  <a:ext cx="233204" cy="2237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5</m:t>
                            </m:r>
                          </m:sup>
                        </m:sSubSup>
                      </m:oMath>
                    </m:oMathPara>
                  </a14:m>
                  <a:endParaRPr lang="en-GB" sz="1400" dirty="0">
                    <a:solidFill>
                      <a:schemeClr val="accent1"/>
                    </a:solidFill>
                  </a:endParaRPr>
                </a:p>
              </p:txBody>
            </p:sp>
          </mc:Choice>
          <mc:Fallback xmlns="">
            <p:sp>
              <p:nvSpPr>
                <p:cNvPr id="73" name="TextBox 72">
                  <a:extLst>
                    <a:ext uri="{FF2B5EF4-FFF2-40B4-BE49-F238E27FC236}">
                      <a16:creationId xmlns:a16="http://schemas.microsoft.com/office/drawing/2014/main" id="{A90DCB58-FF2D-7242-9189-2EE8F0104E5A}"/>
                    </a:ext>
                  </a:extLst>
                </p:cNvPr>
                <p:cNvSpPr txBox="1">
                  <a:spLocks noRot="1" noChangeAspect="1" noMove="1" noResize="1" noEditPoints="1" noAdjustHandles="1" noChangeArrowheads="1" noChangeShapeType="1" noTextEdit="1"/>
                </p:cNvSpPr>
                <p:nvPr/>
              </p:nvSpPr>
              <p:spPr>
                <a:xfrm>
                  <a:off x="6466642" y="4845417"/>
                  <a:ext cx="233204" cy="223779"/>
                </a:xfrm>
                <a:prstGeom prst="rect">
                  <a:avLst/>
                </a:prstGeom>
                <a:blipFill>
                  <a:blip r:embed="rId12"/>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862CB88-962C-AA4D-AF0A-8B9402196648}"/>
                    </a:ext>
                  </a:extLst>
                </p:cNvPr>
                <p:cNvSpPr txBox="1"/>
                <p:nvPr/>
              </p:nvSpPr>
              <p:spPr>
                <a:xfrm>
                  <a:off x="8293378" y="4845417"/>
                  <a:ext cx="233204" cy="220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charset="0"/>
                              </a:rPr>
                              <m:t>6</m:t>
                            </m:r>
                          </m:sup>
                        </m:sSubSup>
                      </m:oMath>
                    </m:oMathPara>
                  </a14:m>
                  <a:endParaRPr lang="en-GB" sz="1400" dirty="0">
                    <a:solidFill>
                      <a:schemeClr val="accent1"/>
                    </a:solidFill>
                  </a:endParaRPr>
                </a:p>
              </p:txBody>
            </p:sp>
          </mc:Choice>
          <mc:Fallback xmlns="">
            <p:sp>
              <p:nvSpPr>
                <p:cNvPr id="74" name="TextBox 73">
                  <a:extLst>
                    <a:ext uri="{FF2B5EF4-FFF2-40B4-BE49-F238E27FC236}">
                      <a16:creationId xmlns:a16="http://schemas.microsoft.com/office/drawing/2014/main" id="{9862CB88-962C-AA4D-AF0A-8B9402196648}"/>
                    </a:ext>
                  </a:extLst>
                </p:cNvPr>
                <p:cNvSpPr txBox="1">
                  <a:spLocks noRot="1" noChangeAspect="1" noMove="1" noResize="1" noEditPoints="1" noAdjustHandles="1" noChangeArrowheads="1" noChangeShapeType="1" noTextEdit="1"/>
                </p:cNvSpPr>
                <p:nvPr/>
              </p:nvSpPr>
              <p:spPr>
                <a:xfrm>
                  <a:off x="8293378" y="4845417"/>
                  <a:ext cx="233204" cy="220701"/>
                </a:xfrm>
                <a:prstGeom prst="rect">
                  <a:avLst/>
                </a:prstGeom>
                <a:blipFill>
                  <a:blip r:embed="rId13"/>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0AF98B7-6568-B644-B462-24B523FB0B70}"/>
                    </a:ext>
                  </a:extLst>
                </p:cNvPr>
                <p:cNvSpPr txBox="1"/>
                <p:nvPr/>
              </p:nvSpPr>
              <p:spPr>
                <a:xfrm>
                  <a:off x="3702894" y="5719489"/>
                  <a:ext cx="229358" cy="218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1</m:t>
                            </m:r>
                          </m:sup>
                        </m:sSubSup>
                      </m:oMath>
                    </m:oMathPara>
                  </a14:m>
                  <a:endParaRPr lang="en-GB" sz="1400" dirty="0">
                    <a:solidFill>
                      <a:schemeClr val="accent1"/>
                    </a:solidFill>
                  </a:endParaRPr>
                </a:p>
              </p:txBody>
            </p:sp>
          </mc:Choice>
          <mc:Fallback xmlns="">
            <p:sp>
              <p:nvSpPr>
                <p:cNvPr id="75" name="TextBox 74">
                  <a:extLst>
                    <a:ext uri="{FF2B5EF4-FFF2-40B4-BE49-F238E27FC236}">
                      <a16:creationId xmlns:a16="http://schemas.microsoft.com/office/drawing/2014/main" id="{E0AF98B7-6568-B644-B462-24B523FB0B70}"/>
                    </a:ext>
                  </a:extLst>
                </p:cNvPr>
                <p:cNvSpPr txBox="1">
                  <a:spLocks noRot="1" noChangeAspect="1" noMove="1" noResize="1" noEditPoints="1" noAdjustHandles="1" noChangeArrowheads="1" noChangeShapeType="1" noTextEdit="1"/>
                </p:cNvSpPr>
                <p:nvPr/>
              </p:nvSpPr>
              <p:spPr>
                <a:xfrm>
                  <a:off x="3702894" y="5719489"/>
                  <a:ext cx="229358" cy="218906"/>
                </a:xfrm>
                <a:prstGeom prst="rect">
                  <a:avLst/>
                </a:prstGeom>
                <a:blipFill>
                  <a:blip r:embed="rId14"/>
                  <a:stretch>
                    <a:fillRect l="-33333" t="-5882" b="-29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17E244C-1562-2C46-883A-F03CC6EE539B}"/>
                    </a:ext>
                  </a:extLst>
                </p:cNvPr>
                <p:cNvSpPr txBox="1"/>
                <p:nvPr/>
              </p:nvSpPr>
              <p:spPr>
                <a:xfrm>
                  <a:off x="5550988" y="5719489"/>
                  <a:ext cx="233204" cy="219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2</m:t>
                            </m:r>
                          </m:sup>
                        </m:sSubSup>
                      </m:oMath>
                    </m:oMathPara>
                  </a14:m>
                  <a:endParaRPr lang="en-GB" sz="1400" dirty="0">
                    <a:solidFill>
                      <a:schemeClr val="accent1"/>
                    </a:solidFill>
                  </a:endParaRPr>
                </a:p>
              </p:txBody>
            </p:sp>
          </mc:Choice>
          <mc:Fallback xmlns="">
            <p:sp>
              <p:nvSpPr>
                <p:cNvPr id="76" name="TextBox 75">
                  <a:extLst>
                    <a:ext uri="{FF2B5EF4-FFF2-40B4-BE49-F238E27FC236}">
                      <a16:creationId xmlns:a16="http://schemas.microsoft.com/office/drawing/2014/main" id="{217E244C-1562-2C46-883A-F03CC6EE539B}"/>
                    </a:ext>
                  </a:extLst>
                </p:cNvPr>
                <p:cNvSpPr txBox="1">
                  <a:spLocks noRot="1" noChangeAspect="1" noMove="1" noResize="1" noEditPoints="1" noAdjustHandles="1" noChangeArrowheads="1" noChangeShapeType="1" noTextEdit="1"/>
                </p:cNvSpPr>
                <p:nvPr/>
              </p:nvSpPr>
              <p:spPr>
                <a:xfrm>
                  <a:off x="5550988" y="5719489"/>
                  <a:ext cx="233204" cy="219355"/>
                </a:xfrm>
                <a:prstGeom prst="rect">
                  <a:avLst/>
                </a:prstGeom>
                <a:blipFill>
                  <a:blip r:embed="rId15"/>
                  <a:stretch>
                    <a:fillRect l="-20000" b="-35294"/>
                  </a:stretch>
                </a:blipFill>
              </p:spPr>
              <p:txBody>
                <a:bodyPr/>
                <a:lstStyle/>
                <a:p>
                  <a:r>
                    <a:rPr lang="en-GB">
                      <a:noFill/>
                    </a:rPr>
                    <a:t> </a:t>
                  </a:r>
                </a:p>
              </p:txBody>
            </p:sp>
          </mc:Fallback>
        </mc:AlternateContent>
        <p:grpSp>
          <p:nvGrpSpPr>
            <p:cNvPr id="77" name="Group 76">
              <a:extLst>
                <a:ext uri="{FF2B5EF4-FFF2-40B4-BE49-F238E27FC236}">
                  <a16:creationId xmlns:a16="http://schemas.microsoft.com/office/drawing/2014/main" id="{35CF4EB5-B840-5546-9A4F-A040BBDB218F}"/>
                </a:ext>
              </a:extLst>
            </p:cNvPr>
            <p:cNvGrpSpPr/>
            <p:nvPr/>
          </p:nvGrpSpPr>
          <p:grpSpPr>
            <a:xfrm>
              <a:off x="-755053" y="2155710"/>
              <a:ext cx="9048431" cy="4137199"/>
              <a:chOff x="-755053" y="2155710"/>
              <a:chExt cx="9048431" cy="4137199"/>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338910F-5136-9E48-A63B-7340B7E2B012}"/>
                      </a:ext>
                    </a:extLst>
                  </p:cNvPr>
                  <p:cNvSpPr txBox="1"/>
                  <p:nvPr/>
                </p:nvSpPr>
                <p:spPr>
                  <a:xfrm>
                    <a:off x="3186558" y="2155710"/>
                    <a:ext cx="1519200"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7625"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b="0" i="1" smtClean="0">
                              <a:solidFill>
                                <a:schemeClr val="accent1"/>
                              </a:solidFill>
                              <a:latin typeface="Cambria Math" panose="02040503050406030204" pitchFamily="18" charset="0"/>
                            </a:rPr>
                            <m:t>𝐴𝑐𝑐</m:t>
                          </m:r>
                          <m:r>
                            <a:rPr lang="en-GB" sz="1400" i="1">
                              <a:solidFill>
                                <a:schemeClr val="accent1"/>
                              </a:solidFill>
                              <a:latin typeface="Cambria Math" panose="02040503050406030204" pitchFamily="18" charset="0"/>
                            </a:rPr>
                            <m:t>.</m:t>
                          </m:r>
                          <m:r>
                            <a:rPr lang="en-GB" sz="1400" b="0" i="1" smtClean="0">
                              <a:solidFill>
                                <a:schemeClr val="accent1"/>
                              </a:solidFill>
                              <a:latin typeface="Cambria Math" panose="02040503050406030204" pitchFamily="18" charset="0"/>
                            </a:rPr>
                            <m:t>𝑐h𝑒𝑚</m:t>
                          </m:r>
                        </m:oMath>
                      </m:oMathPara>
                    </a14:m>
                    <a:endParaRPr lang="en-GB" sz="1400" b="0" i="1" dirty="0">
                      <a:solidFill>
                        <a:schemeClr val="accent1"/>
                      </a:solidFill>
                      <a:latin typeface="Cambria Math" panose="02040503050406030204" pitchFamily="18" charset="0"/>
                    </a:endParaRPr>
                  </a:p>
                  <a:p>
                    <a:pPr marL="47625" algn="ctr"/>
                    <a14:m>
                      <m:oMathPara xmlns:m="http://schemas.openxmlformats.org/officeDocument/2006/math">
                        <m:oMathParaPr>
                          <m:jc m:val="centerGroup"/>
                        </m:oMathParaPr>
                        <m:oMath xmlns:m="http://schemas.openxmlformats.org/officeDocument/2006/math">
                          <m:r>
                            <a:rPr lang="en-GB" sz="1400" b="0" i="1" spc="-150" smtClean="0">
                              <a:solidFill>
                                <a:schemeClr val="accent1"/>
                              </a:solidFill>
                              <a:latin typeface="Cambria Math" panose="02040503050406030204" pitchFamily="18" charset="0"/>
                            </a:rPr>
                            <m:t>𝑁𝑎𝑡</m:t>
                          </m:r>
                          <m:r>
                            <a:rPr lang="en-GB" sz="1400" i="1" spc="-300">
                              <a:solidFill>
                                <a:schemeClr val="accent1"/>
                              </a:solidFill>
                              <a:latin typeface="Cambria Math" panose="02040503050406030204" pitchFamily="18" charset="0"/>
                            </a:rPr>
                            <m:t>.</m:t>
                          </m:r>
                          <m:r>
                            <a:rPr lang="en-GB" sz="1400" i="1" spc="-150">
                              <a:solidFill>
                                <a:schemeClr val="accent1"/>
                              </a:solidFill>
                              <a:latin typeface="Cambria Math" panose="02040503050406030204" pitchFamily="18" charset="0"/>
                            </a:rPr>
                            <m:t>𝑓𝑖𝑟𝑒</m:t>
                          </m:r>
                          <m:r>
                            <a:rPr lang="en-GB" sz="1400" i="1">
                              <a:solidFill>
                                <a:schemeClr val="accent1"/>
                              </a:solidFill>
                              <a:latin typeface="Cambria Math" panose="02040503050406030204" pitchFamily="18" charset="0"/>
                            </a:rPr>
                            <m:t> </m:t>
                          </m:r>
                          <m:r>
                            <a:rPr lang="en-GB" sz="1400" b="0" i="1" spc="-150" smtClean="0">
                              <a:solidFill>
                                <a:schemeClr val="accent1"/>
                              </a:solidFill>
                              <a:latin typeface="Cambria Math" panose="02040503050406030204" pitchFamily="18" charset="0"/>
                            </a:rPr>
                            <m:t>𝑁𝑎𝑡</m:t>
                          </m:r>
                          <m:r>
                            <a:rPr lang="en-GB" sz="1400" i="1" spc="-300">
                              <a:solidFill>
                                <a:schemeClr val="accent1"/>
                              </a:solidFill>
                              <a:latin typeface="Cambria Math" panose="02040503050406030204" pitchFamily="18" charset="0"/>
                            </a:rPr>
                            <m:t>.</m:t>
                          </m:r>
                          <m:r>
                            <a:rPr lang="en-GB" sz="1400" i="1" spc="-150">
                              <a:solidFill>
                                <a:schemeClr val="accent1"/>
                              </a:solidFill>
                              <a:latin typeface="Cambria Math" panose="02040503050406030204" pitchFamily="18" charset="0"/>
                            </a:rPr>
                            <m:t>𝑓𝑙𝑜𝑜𝑑</m:t>
                          </m:r>
                        </m:oMath>
                      </m:oMathPara>
                    </a14:m>
                    <a:endParaRPr lang="en-GB" sz="1400" spc="-150" baseline="-25000" dirty="0">
                      <a:solidFill>
                        <a:schemeClr val="accent1"/>
                      </a:solidFill>
                    </a:endParaRPr>
                  </a:p>
                </p:txBody>
              </p:sp>
            </mc:Choice>
            <mc:Fallback xmlns="">
              <p:sp>
                <p:nvSpPr>
                  <p:cNvPr id="78" name="TextBox 77">
                    <a:extLst>
                      <a:ext uri="{FF2B5EF4-FFF2-40B4-BE49-F238E27FC236}">
                        <a16:creationId xmlns:a16="http://schemas.microsoft.com/office/drawing/2014/main" id="{B338910F-5136-9E48-A63B-7340B7E2B012}"/>
                      </a:ext>
                    </a:extLst>
                  </p:cNvPr>
                  <p:cNvSpPr txBox="1">
                    <a:spLocks noRot="1" noChangeAspect="1" noMove="1" noResize="1" noEditPoints="1" noAdjustHandles="1" noChangeArrowheads="1" noChangeShapeType="1" noTextEdit="1"/>
                  </p:cNvSpPr>
                  <p:nvPr/>
                </p:nvSpPr>
                <p:spPr>
                  <a:xfrm>
                    <a:off x="3186558" y="2155710"/>
                    <a:ext cx="1519200" cy="573420"/>
                  </a:xfrm>
                  <a:prstGeom prst="roundRect">
                    <a:avLst/>
                  </a:prstGeom>
                  <a:blipFill>
                    <a:blip r:embed="rId16"/>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DD35554C-7B0F-F943-A4F2-422128C06B4A}"/>
                      </a:ext>
                    </a:extLst>
                  </p:cNvPr>
                  <p:cNvSpPr txBox="1"/>
                  <p:nvPr/>
                </p:nvSpPr>
                <p:spPr>
                  <a:xfrm>
                    <a:off x="3211853" y="3041071"/>
                    <a:ext cx="1468610" cy="573420"/>
                  </a:xfrm>
                  <a:prstGeom prst="roundRect">
                    <a:avLst/>
                  </a:prstGeom>
                  <a:ln>
                    <a:solidFill>
                      <a:srgbClr val="FFC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rgbClr val="FFC000"/>
                              </a:solidFill>
                              <a:latin typeface="Cambria Math" panose="02040503050406030204" pitchFamily="18" charset="0"/>
                            </a:rPr>
                            <m:t>𝐸𝑝𝑖𝑑</m:t>
                          </m:r>
                          <m:r>
                            <a:rPr lang="en-GB" sz="1400" i="1" smtClean="0">
                              <a:solidFill>
                                <a:srgbClr val="FFC000"/>
                              </a:solidFill>
                              <a:latin typeface="Cambria Math" panose="02040503050406030204" pitchFamily="18" charset="0"/>
                            </a:rPr>
                            <m:t> </m:t>
                          </m:r>
                          <m:r>
                            <a:rPr lang="en-GB" sz="1400" b="0" i="1" smtClean="0">
                              <a:solidFill>
                                <a:srgbClr val="FFC000"/>
                              </a:solidFill>
                              <a:latin typeface="Cambria Math" panose="02040503050406030204" pitchFamily="18" charset="0"/>
                            </a:rPr>
                            <m:t>𝐴𝑐𝑐</m:t>
                          </m:r>
                          <m:r>
                            <a:rPr lang="en-GB" sz="1400" i="1">
                              <a:solidFill>
                                <a:srgbClr val="FFC000"/>
                              </a:solidFill>
                              <a:latin typeface="Cambria Math" panose="02040503050406030204" pitchFamily="18" charset="0"/>
                            </a:rPr>
                            <m:t>.</m:t>
                          </m:r>
                          <m:r>
                            <a:rPr lang="en-GB" sz="1400" b="0" i="1" smtClean="0">
                              <a:solidFill>
                                <a:srgbClr val="FFC000"/>
                              </a:solidFill>
                              <a:latin typeface="Cambria Math" panose="02040503050406030204" pitchFamily="18" charset="0"/>
                            </a:rPr>
                            <m:t>𝑛𝑢𝑐𝑙</m:t>
                          </m:r>
                        </m:oMath>
                      </m:oMathPara>
                    </a14:m>
                    <a:endParaRPr lang="en-GB" sz="1400" b="0" i="1" dirty="0">
                      <a:solidFill>
                        <a:srgbClr val="FFC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pc="-150" smtClean="0">
                              <a:solidFill>
                                <a:srgbClr val="FFC000"/>
                              </a:solidFill>
                              <a:latin typeface="Cambria Math" panose="02040503050406030204" pitchFamily="18" charset="0"/>
                            </a:rPr>
                            <m:t>𝑁𝑎𝑡</m:t>
                          </m:r>
                          <m:r>
                            <a:rPr lang="en-GB" sz="1400" i="1" spc="-300">
                              <a:solidFill>
                                <a:srgbClr val="FFC000"/>
                              </a:solidFill>
                              <a:latin typeface="Cambria Math" panose="02040503050406030204" pitchFamily="18" charset="0"/>
                            </a:rPr>
                            <m:t>.</m:t>
                          </m:r>
                          <m:r>
                            <a:rPr lang="en-GB" sz="1400" i="1" spc="-150">
                              <a:solidFill>
                                <a:srgbClr val="FFC000"/>
                              </a:solidFill>
                              <a:latin typeface="Cambria Math" panose="02040503050406030204" pitchFamily="18" charset="0"/>
                            </a:rPr>
                            <m:t>𝑓𝑖𝑟𝑒</m:t>
                          </m:r>
                          <m:r>
                            <a:rPr lang="en-GB" sz="1400" i="1">
                              <a:solidFill>
                                <a:srgbClr val="FFC000"/>
                              </a:solidFill>
                              <a:latin typeface="Cambria Math" panose="02040503050406030204" pitchFamily="18" charset="0"/>
                            </a:rPr>
                            <m:t> </m:t>
                          </m:r>
                          <m:r>
                            <a:rPr lang="en-GB" sz="1400" b="0" i="1" spc="-150" smtClean="0">
                              <a:solidFill>
                                <a:srgbClr val="FFC000"/>
                              </a:solidFill>
                              <a:latin typeface="Cambria Math" panose="02040503050406030204" pitchFamily="18" charset="0"/>
                            </a:rPr>
                            <m:t>𝑁𝑎𝑡</m:t>
                          </m:r>
                          <m:r>
                            <a:rPr lang="en-GB" sz="1400" i="1" spc="-300">
                              <a:solidFill>
                                <a:srgbClr val="FFC000"/>
                              </a:solidFill>
                              <a:latin typeface="Cambria Math" panose="02040503050406030204" pitchFamily="18" charset="0"/>
                            </a:rPr>
                            <m:t>.</m:t>
                          </m:r>
                          <m:r>
                            <a:rPr lang="en-GB" sz="1400" i="1" spc="-150">
                              <a:solidFill>
                                <a:srgbClr val="FFC000"/>
                              </a:solidFill>
                              <a:latin typeface="Cambria Math" panose="02040503050406030204" pitchFamily="18" charset="0"/>
                            </a:rPr>
                            <m:t>𝑓𝑙𝑜𝑜𝑑</m:t>
                          </m:r>
                        </m:oMath>
                      </m:oMathPara>
                    </a14:m>
                    <a:endParaRPr lang="en-GB" sz="1400" spc="-150" baseline="-25000" dirty="0">
                      <a:solidFill>
                        <a:srgbClr val="FFC000"/>
                      </a:solidFill>
                    </a:endParaRPr>
                  </a:p>
                </p:txBody>
              </p:sp>
            </mc:Choice>
            <mc:Fallback xmlns="">
              <p:sp>
                <p:nvSpPr>
                  <p:cNvPr id="79" name="TextBox 78">
                    <a:extLst>
                      <a:ext uri="{FF2B5EF4-FFF2-40B4-BE49-F238E27FC236}">
                        <a16:creationId xmlns:a16="http://schemas.microsoft.com/office/drawing/2014/main" id="{DD35554C-7B0F-F943-A4F2-422128C06B4A}"/>
                      </a:ext>
                    </a:extLst>
                  </p:cNvPr>
                  <p:cNvSpPr txBox="1">
                    <a:spLocks noRot="1" noChangeAspect="1" noMove="1" noResize="1" noEditPoints="1" noAdjustHandles="1" noChangeArrowheads="1" noChangeShapeType="1" noTextEdit="1"/>
                  </p:cNvSpPr>
                  <p:nvPr/>
                </p:nvSpPr>
                <p:spPr>
                  <a:xfrm>
                    <a:off x="3211853" y="3041071"/>
                    <a:ext cx="1468610" cy="573420"/>
                  </a:xfrm>
                  <a:prstGeom prst="roundRect">
                    <a:avLst/>
                  </a:prstGeom>
                  <a:blipFill>
                    <a:blip r:embed="rId17"/>
                    <a:stretch>
                      <a:fillRect/>
                    </a:stretch>
                  </a:blipFill>
                  <a:ln>
                    <a:solidFill>
                      <a:srgbClr val="FFC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772F333-DE14-4B47-9E8C-ABC3F3A3E0F5}"/>
                      </a:ext>
                    </a:extLst>
                  </p:cNvPr>
                  <p:cNvSpPr txBox="1"/>
                  <p:nvPr/>
                </p:nvSpPr>
                <p:spPr>
                  <a:xfrm>
                    <a:off x="268331" y="3945772"/>
                    <a:ext cx="1488856" cy="57888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rPr>
                            <m:t>𝐸𝑝𝑖𝑑</m:t>
                          </m:r>
                          <m:r>
                            <a:rPr lang="en-GB" sz="1400" i="1" smtClean="0">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𝑆𝑖𝑐𝑘</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𝑎𝑙𝑖𝑐𝑒</m:t>
                          </m:r>
                        </m:oMath>
                      </m:oMathPara>
                    </a14:m>
                    <a:endParaRPr lang="en-GB" sz="1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tx1"/>
                              </a:solidFill>
                              <a:latin typeface="Cambria Math" panose="02040503050406030204" pitchFamily="18" charset="0"/>
                            </a:rPr>
                            <m:t>𝑇𝑟𝑎𝑣𝑒𝑙</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𝑎𝑙𝑖𝑐𝑒</m:t>
                          </m:r>
                        </m:oMath>
                      </m:oMathPara>
                    </a14:m>
                    <a:endParaRPr lang="en-GB" sz="1400" dirty="0">
                      <a:solidFill>
                        <a:schemeClr val="tx1"/>
                      </a:solidFill>
                    </a:endParaRPr>
                  </a:p>
                </p:txBody>
              </p:sp>
            </mc:Choice>
            <mc:Fallback xmlns="">
              <p:sp>
                <p:nvSpPr>
                  <p:cNvPr id="80" name="TextBox 79">
                    <a:extLst>
                      <a:ext uri="{FF2B5EF4-FFF2-40B4-BE49-F238E27FC236}">
                        <a16:creationId xmlns:a16="http://schemas.microsoft.com/office/drawing/2014/main" id="{C772F333-DE14-4B47-9E8C-ABC3F3A3E0F5}"/>
                      </a:ext>
                    </a:extLst>
                  </p:cNvPr>
                  <p:cNvSpPr txBox="1">
                    <a:spLocks noRot="1" noChangeAspect="1" noMove="1" noResize="1" noEditPoints="1" noAdjustHandles="1" noChangeArrowheads="1" noChangeShapeType="1" noTextEdit="1"/>
                  </p:cNvSpPr>
                  <p:nvPr/>
                </p:nvSpPr>
                <p:spPr>
                  <a:xfrm>
                    <a:off x="268331" y="3945772"/>
                    <a:ext cx="1488856" cy="578882"/>
                  </a:xfrm>
                  <a:prstGeom prst="roundRect">
                    <a:avLst/>
                  </a:prstGeom>
                  <a:blipFill>
                    <a:blip r:embed="rId1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7AEE983-97F5-2746-A246-629C6BD6902F}"/>
                      </a:ext>
                    </a:extLst>
                  </p:cNvPr>
                  <p:cNvSpPr txBox="1"/>
                  <p:nvPr/>
                </p:nvSpPr>
                <p:spPr>
                  <a:xfrm>
                    <a:off x="3256676" y="3945772"/>
                    <a:ext cx="1378965" cy="57888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rPr>
                            <m:t>𝐸𝑝𝑖𝑑</m:t>
                          </m:r>
                          <m:r>
                            <a:rPr lang="en-GB" sz="1400" i="1" smtClean="0">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𝑆𝑖𝑐𝑘</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𝑒𝑣𝑒</m:t>
                          </m:r>
                        </m:oMath>
                      </m:oMathPara>
                    </a14:m>
                    <a:endParaRPr lang="en-GB"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tx1"/>
                              </a:solidFill>
                              <a:latin typeface="Cambria Math" panose="02040503050406030204" pitchFamily="18" charset="0"/>
                            </a:rPr>
                            <m:t>𝑇𝑟𝑎𝑣𝑒𝑙</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𝑒𝑣𝑒</m:t>
                          </m:r>
                        </m:oMath>
                      </m:oMathPara>
                    </a14:m>
                    <a:endParaRPr lang="en-GB" sz="1400" dirty="0">
                      <a:solidFill>
                        <a:schemeClr val="tx1"/>
                      </a:solidFill>
                    </a:endParaRPr>
                  </a:p>
                </p:txBody>
              </p:sp>
            </mc:Choice>
            <mc:Fallback xmlns="">
              <p:sp>
                <p:nvSpPr>
                  <p:cNvPr id="81" name="TextBox 80">
                    <a:extLst>
                      <a:ext uri="{FF2B5EF4-FFF2-40B4-BE49-F238E27FC236}">
                        <a16:creationId xmlns:a16="http://schemas.microsoft.com/office/drawing/2014/main" id="{F7AEE983-97F5-2746-A246-629C6BD6902F}"/>
                      </a:ext>
                    </a:extLst>
                  </p:cNvPr>
                  <p:cNvSpPr txBox="1">
                    <a:spLocks noRot="1" noChangeAspect="1" noMove="1" noResize="1" noEditPoints="1" noAdjustHandles="1" noChangeArrowheads="1" noChangeShapeType="1" noTextEdit="1"/>
                  </p:cNvSpPr>
                  <p:nvPr/>
                </p:nvSpPr>
                <p:spPr>
                  <a:xfrm>
                    <a:off x="3256676" y="3945772"/>
                    <a:ext cx="1378965" cy="578882"/>
                  </a:xfrm>
                  <a:prstGeom prst="roundRect">
                    <a:avLst/>
                  </a:prstGeom>
                  <a:blipFill>
                    <a:blip r:embed="rId1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1E975F9-7EA7-9743-B956-76ACAB3ECC56}"/>
                      </a:ext>
                    </a:extLst>
                  </p:cNvPr>
                  <p:cNvSpPr txBox="1"/>
                  <p:nvPr/>
                </p:nvSpPr>
                <p:spPr>
                  <a:xfrm>
                    <a:off x="6015287" y="3945772"/>
                    <a:ext cx="1390620" cy="57888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rPr>
                            <m:t>𝐸𝑝𝑖𝑑</m:t>
                          </m:r>
                          <m:r>
                            <a:rPr lang="en-GB" sz="1400" i="1" smtClean="0">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𝑆𝑖𝑐𝑘</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𝑏𝑜𝑏</m:t>
                          </m:r>
                        </m:oMath>
                      </m:oMathPara>
                    </a14:m>
                    <a:endParaRPr lang="en-GB" sz="1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tx1"/>
                              </a:solidFill>
                              <a:latin typeface="Cambria Math" panose="02040503050406030204" pitchFamily="18" charset="0"/>
                            </a:rPr>
                            <m:t>𝑇𝑟𝑎𝑣𝑒𝑙</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𝑏𝑜𝑏</m:t>
                          </m:r>
                        </m:oMath>
                      </m:oMathPara>
                    </a14:m>
                    <a:endParaRPr lang="en-GB" sz="1400" dirty="0">
                      <a:solidFill>
                        <a:schemeClr val="tx1"/>
                      </a:solidFill>
                    </a:endParaRPr>
                  </a:p>
                </p:txBody>
              </p:sp>
            </mc:Choice>
            <mc:Fallback xmlns="">
              <p:sp>
                <p:nvSpPr>
                  <p:cNvPr id="82" name="TextBox 81">
                    <a:extLst>
                      <a:ext uri="{FF2B5EF4-FFF2-40B4-BE49-F238E27FC236}">
                        <a16:creationId xmlns:a16="http://schemas.microsoft.com/office/drawing/2014/main" id="{91E975F9-7EA7-9743-B956-76ACAB3ECC56}"/>
                      </a:ext>
                    </a:extLst>
                  </p:cNvPr>
                  <p:cNvSpPr txBox="1">
                    <a:spLocks noRot="1" noChangeAspect="1" noMove="1" noResize="1" noEditPoints="1" noAdjustHandles="1" noChangeArrowheads="1" noChangeShapeType="1" noTextEdit="1"/>
                  </p:cNvSpPr>
                  <p:nvPr/>
                </p:nvSpPr>
                <p:spPr>
                  <a:xfrm>
                    <a:off x="6015287" y="3945772"/>
                    <a:ext cx="1390620" cy="578882"/>
                  </a:xfrm>
                  <a:prstGeom prst="roundRect">
                    <a:avLst/>
                  </a:prstGeom>
                  <a:blipFill>
                    <a:blip r:embed="rId2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59C682A-724F-8847-8046-92A3003A9F92}"/>
                      </a:ext>
                    </a:extLst>
                  </p:cNvPr>
                  <p:cNvSpPr txBox="1"/>
                  <p:nvPr/>
                </p:nvSpPr>
                <p:spPr>
                  <a:xfrm>
                    <a:off x="-755053" y="4845417"/>
                    <a:ext cx="1488856"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𝑇</m:t>
                          </m:r>
                          <m:r>
                            <a:rPr lang="en-GB" sz="1400" i="1">
                              <a:solidFill>
                                <a:schemeClr val="accent1"/>
                              </a:solidFill>
                              <a:latin typeface="Cambria Math" panose="02040503050406030204" pitchFamily="18" charset="0"/>
                            </a:rPr>
                            <m:t>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1</m:t>
                          </m:r>
                        </m:oMath>
                      </m:oMathPara>
                    </a14:m>
                    <a:endParaRPr lang="en-GB" sz="1400" baseline="-25000" dirty="0">
                      <a:solidFill>
                        <a:schemeClr val="accent1"/>
                      </a:solidFill>
                    </a:endParaRPr>
                  </a:p>
                </p:txBody>
              </p:sp>
            </mc:Choice>
            <mc:Fallback xmlns="">
              <p:sp>
                <p:nvSpPr>
                  <p:cNvPr id="83" name="TextBox 82">
                    <a:extLst>
                      <a:ext uri="{FF2B5EF4-FFF2-40B4-BE49-F238E27FC236}">
                        <a16:creationId xmlns:a16="http://schemas.microsoft.com/office/drawing/2014/main" id="{959C682A-724F-8847-8046-92A3003A9F92}"/>
                      </a:ext>
                    </a:extLst>
                  </p:cNvPr>
                  <p:cNvSpPr txBox="1">
                    <a:spLocks noRot="1" noChangeAspect="1" noMove="1" noResize="1" noEditPoints="1" noAdjustHandles="1" noChangeArrowheads="1" noChangeShapeType="1" noTextEdit="1"/>
                  </p:cNvSpPr>
                  <p:nvPr/>
                </p:nvSpPr>
                <p:spPr>
                  <a:xfrm>
                    <a:off x="-755053" y="4845417"/>
                    <a:ext cx="1488856" cy="573420"/>
                  </a:xfrm>
                  <a:prstGeom prst="roundRect">
                    <a:avLst/>
                  </a:prstGeom>
                  <a:blipFill>
                    <a:blip r:embed="rId21"/>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BE6906A2-8975-B445-92A7-6E08F49D68A4}"/>
                      </a:ext>
                    </a:extLst>
                  </p:cNvPr>
                  <p:cNvSpPr txBox="1"/>
                  <p:nvPr/>
                </p:nvSpPr>
                <p:spPr>
                  <a:xfrm>
                    <a:off x="1215407" y="4845417"/>
                    <a:ext cx="1501777"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2</m:t>
                          </m:r>
                        </m:oMath>
                      </m:oMathPara>
                    </a14:m>
                    <a:endParaRPr lang="en-GB" sz="1400" baseline="-25000" dirty="0">
                      <a:solidFill>
                        <a:schemeClr val="accent1"/>
                      </a:solidFill>
                    </a:endParaRPr>
                  </a:p>
                </p:txBody>
              </p:sp>
            </mc:Choice>
            <mc:Fallback xmlns="">
              <p:sp>
                <p:nvSpPr>
                  <p:cNvPr id="84" name="TextBox 83">
                    <a:extLst>
                      <a:ext uri="{FF2B5EF4-FFF2-40B4-BE49-F238E27FC236}">
                        <a16:creationId xmlns:a16="http://schemas.microsoft.com/office/drawing/2014/main" id="{BE6906A2-8975-B445-92A7-6E08F49D68A4}"/>
                      </a:ext>
                    </a:extLst>
                  </p:cNvPr>
                  <p:cNvSpPr txBox="1">
                    <a:spLocks noRot="1" noChangeAspect="1" noMove="1" noResize="1" noEditPoints="1" noAdjustHandles="1" noChangeArrowheads="1" noChangeShapeType="1" noTextEdit="1"/>
                  </p:cNvSpPr>
                  <p:nvPr/>
                </p:nvSpPr>
                <p:spPr>
                  <a:xfrm>
                    <a:off x="1215407" y="4845417"/>
                    <a:ext cx="1501777" cy="573420"/>
                  </a:xfrm>
                  <a:prstGeom prst="roundRect">
                    <a:avLst/>
                  </a:prstGeom>
                  <a:blipFill>
                    <a:blip r:embed="rId22"/>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12C965C-06A1-7049-887A-DC6469BC56FB}"/>
                      </a:ext>
                    </a:extLst>
                  </p:cNvPr>
                  <p:cNvSpPr txBox="1"/>
                  <p:nvPr/>
                </p:nvSpPr>
                <p:spPr>
                  <a:xfrm>
                    <a:off x="2323224" y="5719489"/>
                    <a:ext cx="1378966"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1</m:t>
                          </m:r>
                        </m:oMath>
                      </m:oMathPara>
                    </a14:m>
                    <a:endParaRPr lang="en-GB" sz="1400" baseline="-25000" dirty="0">
                      <a:solidFill>
                        <a:schemeClr val="accent1"/>
                      </a:solidFill>
                    </a:endParaRPr>
                  </a:p>
                </p:txBody>
              </p:sp>
            </mc:Choice>
            <mc:Fallback xmlns="">
              <p:sp>
                <p:nvSpPr>
                  <p:cNvPr id="85" name="TextBox 84">
                    <a:extLst>
                      <a:ext uri="{FF2B5EF4-FFF2-40B4-BE49-F238E27FC236}">
                        <a16:creationId xmlns:a16="http://schemas.microsoft.com/office/drawing/2014/main" id="{512C965C-06A1-7049-887A-DC6469BC56FB}"/>
                      </a:ext>
                    </a:extLst>
                  </p:cNvPr>
                  <p:cNvSpPr txBox="1">
                    <a:spLocks noRot="1" noChangeAspect="1" noMove="1" noResize="1" noEditPoints="1" noAdjustHandles="1" noChangeArrowheads="1" noChangeShapeType="1" noTextEdit="1"/>
                  </p:cNvSpPr>
                  <p:nvPr/>
                </p:nvSpPr>
                <p:spPr>
                  <a:xfrm>
                    <a:off x="2323224" y="5719489"/>
                    <a:ext cx="1378966" cy="573420"/>
                  </a:xfrm>
                  <a:prstGeom prst="roundRect">
                    <a:avLst/>
                  </a:prstGeom>
                  <a:blipFill>
                    <a:blip r:embed="rId23"/>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1BB571-D350-B548-8B17-DC5F28F35CF5}"/>
                      </a:ext>
                    </a:extLst>
                  </p:cNvPr>
                  <p:cNvSpPr txBox="1"/>
                  <p:nvPr/>
                </p:nvSpPr>
                <p:spPr>
                  <a:xfrm>
                    <a:off x="4177455" y="5719489"/>
                    <a:ext cx="1378966"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2</m:t>
                          </m:r>
                        </m:oMath>
                      </m:oMathPara>
                    </a14:m>
                    <a:endParaRPr lang="en-GB" sz="1400" baseline="-25000" dirty="0">
                      <a:solidFill>
                        <a:schemeClr val="accent1"/>
                      </a:solidFill>
                    </a:endParaRPr>
                  </a:p>
                </p:txBody>
              </p:sp>
            </mc:Choice>
            <mc:Fallback xmlns="">
              <p:sp>
                <p:nvSpPr>
                  <p:cNvPr id="86" name="TextBox 85">
                    <a:extLst>
                      <a:ext uri="{FF2B5EF4-FFF2-40B4-BE49-F238E27FC236}">
                        <a16:creationId xmlns:a16="http://schemas.microsoft.com/office/drawing/2014/main" id="{BD1BB571-D350-B548-8B17-DC5F28F35CF5}"/>
                      </a:ext>
                    </a:extLst>
                  </p:cNvPr>
                  <p:cNvSpPr txBox="1">
                    <a:spLocks noRot="1" noChangeAspect="1" noMove="1" noResize="1" noEditPoints="1" noAdjustHandles="1" noChangeArrowheads="1" noChangeShapeType="1" noTextEdit="1"/>
                  </p:cNvSpPr>
                  <p:nvPr/>
                </p:nvSpPr>
                <p:spPr>
                  <a:xfrm>
                    <a:off x="4177455" y="5719489"/>
                    <a:ext cx="1378966" cy="573420"/>
                  </a:xfrm>
                  <a:prstGeom prst="roundRect">
                    <a:avLst/>
                  </a:prstGeom>
                  <a:blipFill>
                    <a:blip r:embed="rId24"/>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9125CB10-9EBD-1248-8D40-A39F9CCB02C9}"/>
                      </a:ext>
                    </a:extLst>
                  </p:cNvPr>
                  <p:cNvSpPr txBox="1"/>
                  <p:nvPr/>
                </p:nvSpPr>
                <p:spPr>
                  <a:xfrm>
                    <a:off x="5073008" y="4845417"/>
                    <a:ext cx="1390620"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1</m:t>
                          </m:r>
                        </m:oMath>
                      </m:oMathPara>
                    </a14:m>
                    <a:endParaRPr lang="en-GB" sz="1400" baseline="-25000" dirty="0">
                      <a:solidFill>
                        <a:schemeClr val="accent1"/>
                      </a:solidFill>
                    </a:endParaRPr>
                  </a:p>
                </p:txBody>
              </p:sp>
            </mc:Choice>
            <mc:Fallback xmlns="">
              <p:sp>
                <p:nvSpPr>
                  <p:cNvPr id="87" name="TextBox 86">
                    <a:extLst>
                      <a:ext uri="{FF2B5EF4-FFF2-40B4-BE49-F238E27FC236}">
                        <a16:creationId xmlns:a16="http://schemas.microsoft.com/office/drawing/2014/main" id="{9125CB10-9EBD-1248-8D40-A39F9CCB02C9}"/>
                      </a:ext>
                    </a:extLst>
                  </p:cNvPr>
                  <p:cNvSpPr txBox="1">
                    <a:spLocks noRot="1" noChangeAspect="1" noMove="1" noResize="1" noEditPoints="1" noAdjustHandles="1" noChangeArrowheads="1" noChangeShapeType="1" noTextEdit="1"/>
                  </p:cNvSpPr>
                  <p:nvPr/>
                </p:nvSpPr>
                <p:spPr>
                  <a:xfrm>
                    <a:off x="5073008" y="4845417"/>
                    <a:ext cx="1390620" cy="573420"/>
                  </a:xfrm>
                  <a:prstGeom prst="roundRect">
                    <a:avLst/>
                  </a:prstGeom>
                  <a:blipFill>
                    <a:blip r:embed="rId25"/>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7ED8DAA-692A-8A48-8CA5-6B8041D27F0F}"/>
                      </a:ext>
                    </a:extLst>
                  </p:cNvPr>
                  <p:cNvSpPr txBox="1"/>
                  <p:nvPr/>
                </p:nvSpPr>
                <p:spPr>
                  <a:xfrm>
                    <a:off x="6902758" y="4845417"/>
                    <a:ext cx="1390620"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2</m:t>
                          </m:r>
                        </m:oMath>
                      </m:oMathPara>
                    </a14:m>
                    <a:endParaRPr lang="en-GB" sz="1400" baseline="-25000" dirty="0">
                      <a:solidFill>
                        <a:schemeClr val="accent1"/>
                      </a:solidFill>
                    </a:endParaRPr>
                  </a:p>
                </p:txBody>
              </p:sp>
            </mc:Choice>
            <mc:Fallback xmlns="">
              <p:sp>
                <p:nvSpPr>
                  <p:cNvPr id="88" name="TextBox 87">
                    <a:extLst>
                      <a:ext uri="{FF2B5EF4-FFF2-40B4-BE49-F238E27FC236}">
                        <a16:creationId xmlns:a16="http://schemas.microsoft.com/office/drawing/2014/main" id="{27ED8DAA-692A-8A48-8CA5-6B8041D27F0F}"/>
                      </a:ext>
                    </a:extLst>
                  </p:cNvPr>
                  <p:cNvSpPr txBox="1">
                    <a:spLocks noRot="1" noChangeAspect="1" noMove="1" noResize="1" noEditPoints="1" noAdjustHandles="1" noChangeArrowheads="1" noChangeShapeType="1" noTextEdit="1"/>
                  </p:cNvSpPr>
                  <p:nvPr/>
                </p:nvSpPr>
                <p:spPr>
                  <a:xfrm>
                    <a:off x="6902758" y="4845417"/>
                    <a:ext cx="1390620" cy="573420"/>
                  </a:xfrm>
                  <a:prstGeom prst="roundRect">
                    <a:avLst/>
                  </a:prstGeom>
                  <a:blipFill>
                    <a:blip r:embed="rId26"/>
                    <a:stretch>
                      <a:fillRect/>
                    </a:stretch>
                  </a:blipFill>
                  <a:ln>
                    <a:solidFill>
                      <a:schemeClr val="accent1"/>
                    </a:solidFill>
                  </a:ln>
                </p:spPr>
                <p:txBody>
                  <a:bodyPr/>
                  <a:lstStyle/>
                  <a:p>
                    <a:r>
                      <a:rPr lang="en-GB">
                        <a:noFill/>
                      </a:rPr>
                      <a:t> </a:t>
                    </a:r>
                  </a:p>
                </p:txBody>
              </p:sp>
            </mc:Fallback>
          </mc:AlternateContent>
          <p:cxnSp>
            <p:nvCxnSpPr>
              <p:cNvPr id="89" name="Straight Connector 88">
                <a:extLst>
                  <a:ext uri="{FF2B5EF4-FFF2-40B4-BE49-F238E27FC236}">
                    <a16:creationId xmlns:a16="http://schemas.microsoft.com/office/drawing/2014/main" id="{0856EC1A-89A5-B14B-B63D-EB5707E0F0DB}"/>
                  </a:ext>
                </a:extLst>
              </p:cNvPr>
              <p:cNvCxnSpPr>
                <a:stCxn id="79" idx="0"/>
                <a:endCxn id="78" idx="2"/>
              </p:cNvCxnSpPr>
              <p:nvPr/>
            </p:nvCxnSpPr>
            <p:spPr>
              <a:xfrm flipV="1">
                <a:off x="3946158" y="2729130"/>
                <a:ext cx="0" cy="311941"/>
              </a:xfrm>
              <a:prstGeom prst="line">
                <a:avLst/>
              </a:prstGeom>
              <a:ln w="127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7BB5114-8E66-054E-9684-041241FE6481}"/>
                  </a:ext>
                </a:extLst>
              </p:cNvPr>
              <p:cNvCxnSpPr>
                <a:stCxn id="79" idx="2"/>
                <a:endCxn id="81" idx="0"/>
              </p:cNvCxnSpPr>
              <p:nvPr/>
            </p:nvCxnSpPr>
            <p:spPr>
              <a:xfrm>
                <a:off x="3946158" y="3614491"/>
                <a:ext cx="1" cy="331281"/>
              </a:xfrm>
              <a:prstGeom prst="line">
                <a:avLst/>
              </a:prstGeom>
              <a:ln w="12700"/>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15612E8F-A1BA-0B4D-8DFA-13CC5EDC734D}"/>
                  </a:ext>
                </a:extLst>
              </p:cNvPr>
              <p:cNvCxnSpPr>
                <a:stCxn id="79" idx="3"/>
                <a:endCxn id="82" idx="0"/>
              </p:cNvCxnSpPr>
              <p:nvPr/>
            </p:nvCxnSpPr>
            <p:spPr>
              <a:xfrm>
                <a:off x="4680463" y="3327781"/>
                <a:ext cx="2030134" cy="617991"/>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20AD6C9-D344-0046-8DD6-CFD4C3672B71}"/>
                  </a:ext>
                </a:extLst>
              </p:cNvPr>
              <p:cNvCxnSpPr>
                <a:stCxn id="80" idx="0"/>
                <a:endCxn id="79" idx="1"/>
              </p:cNvCxnSpPr>
              <p:nvPr/>
            </p:nvCxnSpPr>
            <p:spPr>
              <a:xfrm flipV="1">
                <a:off x="1012759" y="3327781"/>
                <a:ext cx="2199094" cy="617991"/>
              </a:xfrm>
              <a:prstGeom prst="line">
                <a:avLst/>
              </a:prstGeom>
              <a:ln w="12700"/>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A98390CB-88E2-184C-8960-BD55F67A9C74}"/>
                  </a:ext>
                </a:extLst>
              </p:cNvPr>
              <p:cNvCxnSpPr>
                <a:stCxn id="81" idx="2"/>
                <a:endCxn id="86" idx="0"/>
              </p:cNvCxnSpPr>
              <p:nvPr/>
            </p:nvCxnSpPr>
            <p:spPr>
              <a:xfrm>
                <a:off x="3946159" y="4524654"/>
                <a:ext cx="920779" cy="1194835"/>
              </a:xfrm>
              <a:prstGeom prst="line">
                <a:avLst/>
              </a:prstGeom>
              <a:ln w="127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4BD6B3B-031D-6943-AD37-4123B0747B7C}"/>
                  </a:ext>
                </a:extLst>
              </p:cNvPr>
              <p:cNvCxnSpPr>
                <a:stCxn id="85" idx="0"/>
                <a:endCxn id="81" idx="2"/>
              </p:cNvCxnSpPr>
              <p:nvPr/>
            </p:nvCxnSpPr>
            <p:spPr>
              <a:xfrm flipV="1">
                <a:off x="3012707" y="4524654"/>
                <a:ext cx="933452" cy="1194835"/>
              </a:xfrm>
              <a:prstGeom prst="line">
                <a:avLst/>
              </a:prstGeom>
              <a:ln w="127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3172E72F-BD7A-C241-8615-83FFDDCC3317}"/>
                  </a:ext>
                </a:extLst>
              </p:cNvPr>
              <p:cNvCxnSpPr>
                <a:stCxn id="87" idx="0"/>
                <a:endCxn id="82" idx="2"/>
              </p:cNvCxnSpPr>
              <p:nvPr/>
            </p:nvCxnSpPr>
            <p:spPr>
              <a:xfrm flipV="1">
                <a:off x="5768318" y="4524654"/>
                <a:ext cx="942279"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287DD2FD-2BFE-F140-95CF-1368C93639C1}"/>
                  </a:ext>
                </a:extLst>
              </p:cNvPr>
              <p:cNvCxnSpPr>
                <a:stCxn id="82" idx="2"/>
                <a:endCxn id="88" idx="0"/>
              </p:cNvCxnSpPr>
              <p:nvPr/>
            </p:nvCxnSpPr>
            <p:spPr>
              <a:xfrm>
                <a:off x="6710597" y="4524654"/>
                <a:ext cx="887471"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1C71D2F4-E4AA-904A-83A0-2AB2BE2BE068}"/>
                  </a:ext>
                </a:extLst>
              </p:cNvPr>
              <p:cNvCxnSpPr>
                <a:stCxn id="80" idx="2"/>
                <a:endCxn id="84" idx="0"/>
              </p:cNvCxnSpPr>
              <p:nvPr/>
            </p:nvCxnSpPr>
            <p:spPr>
              <a:xfrm>
                <a:off x="1012759" y="4524654"/>
                <a:ext cx="953537"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8C1A7A04-78D8-EA43-8B77-8D8447DA79BC}"/>
                  </a:ext>
                </a:extLst>
              </p:cNvPr>
              <p:cNvCxnSpPr>
                <a:stCxn id="80" idx="2"/>
                <a:endCxn id="83" idx="0"/>
              </p:cNvCxnSpPr>
              <p:nvPr/>
            </p:nvCxnSpPr>
            <p:spPr>
              <a:xfrm flipH="1">
                <a:off x="-10625" y="4524654"/>
                <a:ext cx="1023384" cy="320763"/>
              </a:xfrm>
              <a:prstGeom prst="line">
                <a:avLst/>
              </a:prstGeom>
              <a:ln w="12700"/>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27077660-E347-CE4B-BB71-83D40A237DD3}"/>
                  </a:ext>
                </a:extLst>
              </p:cNvPr>
              <p:cNvSpPr txBox="1"/>
              <p:nvPr/>
            </p:nvSpPr>
            <p:spPr>
              <a:xfrm>
                <a:off x="3096225" y="4216933"/>
                <a:ext cx="389594"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1</m:t>
                              </m:r>
                            </m:sub>
                          </m:sSub>
                        </m:sub>
                      </m:sSub>
                    </m:oMath>
                  </m:oMathPara>
                </a14:m>
                <a:endParaRPr lang="en-GB" sz="1400" dirty="0">
                  <a:solidFill>
                    <a:schemeClr val="accent1"/>
                  </a:solidFill>
                </a:endParaRPr>
              </a:p>
            </p:txBody>
          </p:sp>
        </mc:Choice>
        <mc:Fallback xmlns="">
          <p:sp>
            <p:nvSpPr>
              <p:cNvPr id="134" name="TextBox 133">
                <a:extLst>
                  <a:ext uri="{FF2B5EF4-FFF2-40B4-BE49-F238E27FC236}">
                    <a16:creationId xmlns:a16="http://schemas.microsoft.com/office/drawing/2014/main" id="{27077660-E347-CE4B-BB71-83D40A237DD3}"/>
                  </a:ext>
                </a:extLst>
              </p:cNvPr>
              <p:cNvSpPr txBox="1">
                <a:spLocks noRot="1" noChangeAspect="1" noMove="1" noResize="1" noEditPoints="1" noAdjustHandles="1" noChangeArrowheads="1" noChangeShapeType="1" noTextEdit="1"/>
              </p:cNvSpPr>
              <p:nvPr/>
            </p:nvSpPr>
            <p:spPr>
              <a:xfrm>
                <a:off x="3096225" y="4216933"/>
                <a:ext cx="389594" cy="233910"/>
              </a:xfrm>
              <a:prstGeom prst="rect">
                <a:avLst/>
              </a:prstGeom>
              <a:blipFill>
                <a:blip r:embed="rId27"/>
                <a:stretch>
                  <a:fillRect l="-6452"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936E450-DF4F-6C48-885C-92ADDEF6CE60}"/>
                  </a:ext>
                </a:extLst>
              </p:cNvPr>
              <p:cNvSpPr txBox="1"/>
              <p:nvPr/>
            </p:nvSpPr>
            <p:spPr>
              <a:xfrm>
                <a:off x="6169949" y="5093221"/>
                <a:ext cx="389594"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1</m:t>
                              </m:r>
                            </m:sub>
                          </m:sSub>
                        </m:sub>
                      </m:sSub>
                    </m:oMath>
                  </m:oMathPara>
                </a14:m>
                <a:endParaRPr lang="en-GB" sz="1400" dirty="0">
                  <a:solidFill>
                    <a:schemeClr val="accent1"/>
                  </a:solidFill>
                </a:endParaRPr>
              </a:p>
            </p:txBody>
          </p:sp>
        </mc:Choice>
        <mc:Fallback xmlns="">
          <p:sp>
            <p:nvSpPr>
              <p:cNvPr id="140" name="TextBox 139">
                <a:extLst>
                  <a:ext uri="{FF2B5EF4-FFF2-40B4-BE49-F238E27FC236}">
                    <a16:creationId xmlns:a16="http://schemas.microsoft.com/office/drawing/2014/main" id="{7936E450-DF4F-6C48-885C-92ADDEF6CE60}"/>
                  </a:ext>
                </a:extLst>
              </p:cNvPr>
              <p:cNvSpPr txBox="1">
                <a:spLocks noRot="1" noChangeAspect="1" noMove="1" noResize="1" noEditPoints="1" noAdjustHandles="1" noChangeArrowheads="1" noChangeShapeType="1" noTextEdit="1"/>
              </p:cNvSpPr>
              <p:nvPr/>
            </p:nvSpPr>
            <p:spPr>
              <a:xfrm>
                <a:off x="6169949" y="5093221"/>
                <a:ext cx="389594" cy="233910"/>
              </a:xfrm>
              <a:prstGeom prst="rect">
                <a:avLst/>
              </a:prstGeom>
              <a:blipFill>
                <a:blip r:embed="rId27"/>
                <a:stretch>
                  <a:fillRect l="-6452"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7A6FD38-636D-5A4C-AB0C-CC026C28C7FC}"/>
                  </a:ext>
                </a:extLst>
              </p:cNvPr>
              <p:cNvSpPr txBox="1"/>
              <p:nvPr/>
            </p:nvSpPr>
            <p:spPr>
              <a:xfrm>
                <a:off x="8883132" y="4212034"/>
                <a:ext cx="389594"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1</m:t>
                              </m:r>
                            </m:sub>
                          </m:sSub>
                        </m:sub>
                      </m:sSub>
                    </m:oMath>
                  </m:oMathPara>
                </a14:m>
                <a:endParaRPr lang="en-GB" sz="1400" dirty="0">
                  <a:solidFill>
                    <a:schemeClr val="accent1"/>
                  </a:solidFill>
                </a:endParaRPr>
              </a:p>
            </p:txBody>
          </p:sp>
        </mc:Choice>
        <mc:Fallback xmlns="">
          <p:sp>
            <p:nvSpPr>
              <p:cNvPr id="141" name="TextBox 140">
                <a:extLst>
                  <a:ext uri="{FF2B5EF4-FFF2-40B4-BE49-F238E27FC236}">
                    <a16:creationId xmlns:a16="http://schemas.microsoft.com/office/drawing/2014/main" id="{67A6FD38-636D-5A4C-AB0C-CC026C28C7FC}"/>
                  </a:ext>
                </a:extLst>
              </p:cNvPr>
              <p:cNvSpPr txBox="1">
                <a:spLocks noRot="1" noChangeAspect="1" noMove="1" noResize="1" noEditPoints="1" noAdjustHandles="1" noChangeArrowheads="1" noChangeShapeType="1" noTextEdit="1"/>
              </p:cNvSpPr>
              <p:nvPr/>
            </p:nvSpPr>
            <p:spPr>
              <a:xfrm>
                <a:off x="8883132" y="4212034"/>
                <a:ext cx="389594" cy="233910"/>
              </a:xfrm>
              <a:prstGeom prst="rect">
                <a:avLst/>
              </a:prstGeom>
              <a:blipFill>
                <a:blip r:embed="rId28"/>
                <a:stretch>
                  <a:fillRect l="-3125"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65A25BA4-52C2-6B45-B928-1F4EC9597661}"/>
                  </a:ext>
                </a:extLst>
              </p:cNvPr>
              <p:cNvSpPr txBox="1"/>
              <p:nvPr/>
            </p:nvSpPr>
            <p:spPr>
              <a:xfrm>
                <a:off x="5027730" y="4212034"/>
                <a:ext cx="389594"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2</m:t>
                              </m:r>
                            </m:sub>
                          </m:sSub>
                        </m:sub>
                      </m:sSub>
                    </m:oMath>
                  </m:oMathPara>
                </a14:m>
                <a:endParaRPr lang="en-GB" sz="1400" dirty="0">
                  <a:solidFill>
                    <a:schemeClr val="accent1"/>
                  </a:solidFill>
                </a:endParaRPr>
              </a:p>
            </p:txBody>
          </p:sp>
        </mc:Choice>
        <mc:Fallback xmlns="">
          <p:sp>
            <p:nvSpPr>
              <p:cNvPr id="142" name="TextBox 141">
                <a:extLst>
                  <a:ext uri="{FF2B5EF4-FFF2-40B4-BE49-F238E27FC236}">
                    <a16:creationId xmlns:a16="http://schemas.microsoft.com/office/drawing/2014/main" id="{65A25BA4-52C2-6B45-B928-1F4EC9597661}"/>
                  </a:ext>
                </a:extLst>
              </p:cNvPr>
              <p:cNvSpPr txBox="1">
                <a:spLocks noRot="1" noChangeAspect="1" noMove="1" noResize="1" noEditPoints="1" noAdjustHandles="1" noChangeArrowheads="1" noChangeShapeType="1" noTextEdit="1"/>
              </p:cNvSpPr>
              <p:nvPr/>
            </p:nvSpPr>
            <p:spPr>
              <a:xfrm>
                <a:off x="5027730" y="4212034"/>
                <a:ext cx="389594" cy="233910"/>
              </a:xfrm>
              <a:prstGeom prst="rect">
                <a:avLst/>
              </a:prstGeom>
              <a:blipFill>
                <a:blip r:embed="rId29"/>
                <a:stretch>
                  <a:fillRect l="-9677"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88ED6547-C961-0342-A1B8-1A69DBEA160F}"/>
                  </a:ext>
                </a:extLst>
              </p:cNvPr>
              <p:cNvSpPr txBox="1"/>
              <p:nvPr/>
            </p:nvSpPr>
            <p:spPr>
              <a:xfrm>
                <a:off x="7928373" y="5088931"/>
                <a:ext cx="389594"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2</m:t>
                              </m:r>
                            </m:sub>
                          </m:sSub>
                        </m:sub>
                      </m:sSub>
                    </m:oMath>
                  </m:oMathPara>
                </a14:m>
                <a:endParaRPr lang="en-GB" sz="1400" dirty="0">
                  <a:solidFill>
                    <a:schemeClr val="accent1"/>
                  </a:solidFill>
                </a:endParaRPr>
              </a:p>
            </p:txBody>
          </p:sp>
        </mc:Choice>
        <mc:Fallback xmlns="">
          <p:sp>
            <p:nvSpPr>
              <p:cNvPr id="143" name="TextBox 142">
                <a:extLst>
                  <a:ext uri="{FF2B5EF4-FFF2-40B4-BE49-F238E27FC236}">
                    <a16:creationId xmlns:a16="http://schemas.microsoft.com/office/drawing/2014/main" id="{88ED6547-C961-0342-A1B8-1A69DBEA160F}"/>
                  </a:ext>
                </a:extLst>
              </p:cNvPr>
              <p:cNvSpPr txBox="1">
                <a:spLocks noRot="1" noChangeAspect="1" noMove="1" noResize="1" noEditPoints="1" noAdjustHandles="1" noChangeArrowheads="1" noChangeShapeType="1" noTextEdit="1"/>
              </p:cNvSpPr>
              <p:nvPr/>
            </p:nvSpPr>
            <p:spPr>
              <a:xfrm>
                <a:off x="7928373" y="5088931"/>
                <a:ext cx="389594" cy="233910"/>
              </a:xfrm>
              <a:prstGeom prst="rect">
                <a:avLst/>
              </a:prstGeom>
              <a:blipFill>
                <a:blip r:embed="rId30"/>
                <a:stretch>
                  <a:fillRect l="-6452"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9C1B764-A669-E140-A234-73EC458F41C5}"/>
                  </a:ext>
                </a:extLst>
              </p:cNvPr>
              <p:cNvSpPr txBox="1"/>
              <p:nvPr/>
            </p:nvSpPr>
            <p:spPr>
              <a:xfrm>
                <a:off x="10659503" y="4211264"/>
                <a:ext cx="389594"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2</m:t>
                              </m:r>
                            </m:sub>
                          </m:sSub>
                        </m:sub>
                      </m:sSub>
                    </m:oMath>
                  </m:oMathPara>
                </a14:m>
                <a:endParaRPr lang="en-GB" sz="1400" dirty="0">
                  <a:solidFill>
                    <a:schemeClr val="accent1"/>
                  </a:solidFill>
                </a:endParaRPr>
              </a:p>
            </p:txBody>
          </p:sp>
        </mc:Choice>
        <mc:Fallback xmlns="">
          <p:sp>
            <p:nvSpPr>
              <p:cNvPr id="144" name="TextBox 143">
                <a:extLst>
                  <a:ext uri="{FF2B5EF4-FFF2-40B4-BE49-F238E27FC236}">
                    <a16:creationId xmlns:a16="http://schemas.microsoft.com/office/drawing/2014/main" id="{E9C1B764-A669-E140-A234-73EC458F41C5}"/>
                  </a:ext>
                </a:extLst>
              </p:cNvPr>
              <p:cNvSpPr txBox="1">
                <a:spLocks noRot="1" noChangeAspect="1" noMove="1" noResize="1" noEditPoints="1" noAdjustHandles="1" noChangeArrowheads="1" noChangeShapeType="1" noTextEdit="1"/>
              </p:cNvSpPr>
              <p:nvPr/>
            </p:nvSpPr>
            <p:spPr>
              <a:xfrm>
                <a:off x="10659503" y="4211264"/>
                <a:ext cx="389594" cy="233910"/>
              </a:xfrm>
              <a:prstGeom prst="rect">
                <a:avLst/>
              </a:prstGeom>
              <a:blipFill>
                <a:blip r:embed="rId31"/>
                <a:stretch>
                  <a:fillRect l="-3125"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C3B6339-71DA-5942-91A0-DC9EB5B48E76}"/>
                  </a:ext>
                </a:extLst>
              </p:cNvPr>
              <p:cNvSpPr txBox="1"/>
              <p:nvPr/>
            </p:nvSpPr>
            <p:spPr>
              <a:xfrm>
                <a:off x="6981112" y="2286406"/>
                <a:ext cx="5402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de-DE" sz="1400" b="0" i="1" smtClean="0">
                              <a:solidFill>
                                <a:schemeClr val="accent1"/>
                              </a:solidFill>
                              <a:latin typeface="Cambria Math" panose="02040503050406030204" pitchFamily="18" charset="0"/>
                            </a:rPr>
                            <m:t>𝑐h𝑒𝑚</m:t>
                          </m:r>
                        </m:sub>
                      </m:sSub>
                    </m:oMath>
                  </m:oMathPara>
                </a14:m>
                <a:endParaRPr lang="en-GB" sz="1400" dirty="0">
                  <a:solidFill>
                    <a:schemeClr val="accent1"/>
                  </a:solidFill>
                </a:endParaRPr>
              </a:p>
            </p:txBody>
          </p:sp>
        </mc:Choice>
        <mc:Fallback xmlns="">
          <p:sp>
            <p:nvSpPr>
              <p:cNvPr id="48" name="TextBox 47">
                <a:extLst>
                  <a:ext uri="{FF2B5EF4-FFF2-40B4-BE49-F238E27FC236}">
                    <a16:creationId xmlns:a16="http://schemas.microsoft.com/office/drawing/2014/main" id="{AC3B6339-71DA-5942-91A0-DC9EB5B48E76}"/>
                  </a:ext>
                </a:extLst>
              </p:cNvPr>
              <p:cNvSpPr txBox="1">
                <a:spLocks noRot="1" noChangeAspect="1" noMove="1" noResize="1" noEditPoints="1" noAdjustHandles="1" noChangeArrowheads="1" noChangeShapeType="1" noTextEdit="1"/>
              </p:cNvSpPr>
              <p:nvPr/>
            </p:nvSpPr>
            <p:spPr>
              <a:xfrm>
                <a:off x="6981112" y="2286406"/>
                <a:ext cx="540276" cy="215444"/>
              </a:xfrm>
              <a:prstGeom prst="rect">
                <a:avLst/>
              </a:prstGeom>
              <a:blipFill>
                <a:blip r:embed="rId32"/>
                <a:stretch>
                  <a:fillRect l="-4651" r="-2326"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129C6F0-C4E0-8440-93AF-546BCE43E193}"/>
                  </a:ext>
                </a:extLst>
              </p:cNvPr>
              <p:cNvSpPr txBox="1"/>
              <p:nvPr/>
            </p:nvSpPr>
            <p:spPr>
              <a:xfrm>
                <a:off x="4061275" y="3330736"/>
                <a:ext cx="5131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𝑎𝑙𝑖𝑐𝑒</m:t>
                          </m:r>
                        </m:sub>
                      </m:sSub>
                    </m:oMath>
                  </m:oMathPara>
                </a14:m>
                <a:endParaRPr lang="en-GB" sz="1400" dirty="0">
                  <a:solidFill>
                    <a:schemeClr val="accent1"/>
                  </a:solidFill>
                </a:endParaRPr>
              </a:p>
            </p:txBody>
          </p:sp>
        </mc:Choice>
        <mc:Fallback xmlns="">
          <p:sp>
            <p:nvSpPr>
              <p:cNvPr id="49" name="TextBox 48">
                <a:extLst>
                  <a:ext uri="{FF2B5EF4-FFF2-40B4-BE49-F238E27FC236}">
                    <a16:creationId xmlns:a16="http://schemas.microsoft.com/office/drawing/2014/main" id="{4129C6F0-C4E0-8440-93AF-546BCE43E193}"/>
                  </a:ext>
                </a:extLst>
              </p:cNvPr>
              <p:cNvSpPr txBox="1">
                <a:spLocks noRot="1" noChangeAspect="1" noMove="1" noResize="1" noEditPoints="1" noAdjustHandles="1" noChangeArrowheads="1" noChangeShapeType="1" noTextEdit="1"/>
              </p:cNvSpPr>
              <p:nvPr/>
            </p:nvSpPr>
            <p:spPr>
              <a:xfrm>
                <a:off x="4061275" y="3330736"/>
                <a:ext cx="513153" cy="215444"/>
              </a:xfrm>
              <a:prstGeom prst="rect">
                <a:avLst/>
              </a:prstGeom>
              <a:blipFill>
                <a:blip r:embed="rId33"/>
                <a:stretch>
                  <a:fillRect l="-4878" r="-2439"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F7E8FCE-760A-1042-BC4D-CD212E9E05EA}"/>
                  </a:ext>
                </a:extLst>
              </p:cNvPr>
              <p:cNvSpPr txBox="1"/>
              <p:nvPr/>
            </p:nvSpPr>
            <p:spPr>
              <a:xfrm>
                <a:off x="7042763" y="3334368"/>
                <a:ext cx="4169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𝑒𝑣𝑒</m:t>
                          </m:r>
                        </m:sub>
                      </m:sSub>
                    </m:oMath>
                  </m:oMathPara>
                </a14:m>
                <a:endParaRPr lang="en-GB" sz="1400" dirty="0">
                  <a:solidFill>
                    <a:schemeClr val="accent1"/>
                  </a:solidFill>
                </a:endParaRPr>
              </a:p>
            </p:txBody>
          </p:sp>
        </mc:Choice>
        <mc:Fallback xmlns="">
          <p:sp>
            <p:nvSpPr>
              <p:cNvPr id="50" name="TextBox 49">
                <a:extLst>
                  <a:ext uri="{FF2B5EF4-FFF2-40B4-BE49-F238E27FC236}">
                    <a16:creationId xmlns:a16="http://schemas.microsoft.com/office/drawing/2014/main" id="{5F7E8FCE-760A-1042-BC4D-CD212E9E05EA}"/>
                  </a:ext>
                </a:extLst>
              </p:cNvPr>
              <p:cNvSpPr txBox="1">
                <a:spLocks noRot="1" noChangeAspect="1" noMove="1" noResize="1" noEditPoints="1" noAdjustHandles="1" noChangeArrowheads="1" noChangeShapeType="1" noTextEdit="1"/>
              </p:cNvSpPr>
              <p:nvPr/>
            </p:nvSpPr>
            <p:spPr>
              <a:xfrm>
                <a:off x="7042763" y="3334368"/>
                <a:ext cx="416974" cy="215444"/>
              </a:xfrm>
              <a:prstGeom prst="rect">
                <a:avLst/>
              </a:prstGeom>
              <a:blipFill>
                <a:blip r:embed="rId34"/>
                <a:stretch>
                  <a:fillRect l="-6061"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39EE00D-5C07-5C41-AB16-95EDF6165E9C}"/>
                  </a:ext>
                </a:extLst>
              </p:cNvPr>
              <p:cNvSpPr txBox="1"/>
              <p:nvPr/>
            </p:nvSpPr>
            <p:spPr>
              <a:xfrm>
                <a:off x="9797810" y="3336887"/>
                <a:ext cx="43576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𝑚</m:t>
                          </m:r>
                        </m:e>
                        <m:sub>
                          <m:r>
                            <a:rPr lang="en-GB" sz="1400" i="1">
                              <a:solidFill>
                                <a:schemeClr val="accent1"/>
                              </a:solidFill>
                              <a:latin typeface="Cambria Math" panose="02040503050406030204" pitchFamily="18" charset="0"/>
                            </a:rPr>
                            <m:t>𝑏𝑜𝑏</m:t>
                          </m:r>
                        </m:sub>
                      </m:sSub>
                    </m:oMath>
                  </m:oMathPara>
                </a14:m>
                <a:endParaRPr lang="en-GB" sz="1400" dirty="0">
                  <a:solidFill>
                    <a:schemeClr val="accent1"/>
                  </a:solidFill>
                </a:endParaRPr>
              </a:p>
            </p:txBody>
          </p:sp>
        </mc:Choice>
        <mc:Fallback xmlns="">
          <p:sp>
            <p:nvSpPr>
              <p:cNvPr id="51" name="TextBox 50">
                <a:extLst>
                  <a:ext uri="{FF2B5EF4-FFF2-40B4-BE49-F238E27FC236}">
                    <a16:creationId xmlns:a16="http://schemas.microsoft.com/office/drawing/2014/main" id="{339EE00D-5C07-5C41-AB16-95EDF6165E9C}"/>
                  </a:ext>
                </a:extLst>
              </p:cNvPr>
              <p:cNvSpPr txBox="1">
                <a:spLocks noRot="1" noChangeAspect="1" noMove="1" noResize="1" noEditPoints="1" noAdjustHandles="1" noChangeArrowheads="1" noChangeShapeType="1" noTextEdit="1"/>
              </p:cNvSpPr>
              <p:nvPr/>
            </p:nvSpPr>
            <p:spPr>
              <a:xfrm>
                <a:off x="9797810" y="3336887"/>
                <a:ext cx="435760" cy="215444"/>
              </a:xfrm>
              <a:prstGeom prst="rect">
                <a:avLst/>
              </a:prstGeom>
              <a:blipFill>
                <a:blip r:embed="rId35"/>
                <a:stretch>
                  <a:fillRect l="-2778"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A53C50E7-38E6-0E43-893A-A999DEE4FEF5}"/>
                  </a:ext>
                </a:extLst>
              </p:cNvPr>
              <p:cNvSpPr txBox="1"/>
              <p:nvPr/>
            </p:nvSpPr>
            <p:spPr>
              <a:xfrm>
                <a:off x="5377763" y="2658560"/>
                <a:ext cx="377411"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de-DE" sz="1400" b="0" i="1" smtClean="0">
                              <a:solidFill>
                                <a:srgbClr val="FFC000"/>
                              </a:solidFill>
                              <a:latin typeface="Cambria Math" panose="02040503050406030204" pitchFamily="18" charset="0"/>
                            </a:rPr>
                            <m:t>𝑐</m:t>
                          </m:r>
                          <m:r>
                            <a:rPr lang="de-DE" sz="1400" b="0" i="1" smtClean="0">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66" name="TextBox 165">
                <a:extLst>
                  <a:ext uri="{FF2B5EF4-FFF2-40B4-BE49-F238E27FC236}">
                    <a16:creationId xmlns:a16="http://schemas.microsoft.com/office/drawing/2014/main" id="{A53C50E7-38E6-0E43-893A-A999DEE4FEF5}"/>
                  </a:ext>
                </a:extLst>
              </p:cNvPr>
              <p:cNvSpPr txBox="1">
                <a:spLocks noRot="1" noChangeAspect="1" noMove="1" noResize="1" noEditPoints="1" noAdjustHandles="1" noChangeArrowheads="1" noChangeShapeType="1" noTextEdit="1"/>
              </p:cNvSpPr>
              <p:nvPr/>
            </p:nvSpPr>
            <p:spPr>
              <a:xfrm>
                <a:off x="5377763" y="2658560"/>
                <a:ext cx="377411" cy="224870"/>
              </a:xfrm>
              <a:prstGeom prst="rect">
                <a:avLst/>
              </a:prstGeom>
              <a:blipFill>
                <a:blip r:embed="rId36"/>
                <a:stretch>
                  <a:fillRect l="-3226" r="-3226" b="-52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726D5882-9112-4445-8203-1E899B1ABAB6}"/>
                  </a:ext>
                </a:extLst>
              </p:cNvPr>
              <p:cNvSpPr txBox="1"/>
              <p:nvPr/>
            </p:nvSpPr>
            <p:spPr>
              <a:xfrm>
                <a:off x="4899204" y="2612818"/>
                <a:ext cx="392480"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𝑎</m:t>
                          </m:r>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67" name="TextBox 166">
                <a:extLst>
                  <a:ext uri="{FF2B5EF4-FFF2-40B4-BE49-F238E27FC236}">
                    <a16:creationId xmlns:a16="http://schemas.microsoft.com/office/drawing/2014/main" id="{726D5882-9112-4445-8203-1E899B1ABAB6}"/>
                  </a:ext>
                </a:extLst>
              </p:cNvPr>
              <p:cNvSpPr txBox="1">
                <a:spLocks noRot="1" noChangeAspect="1" noMove="1" noResize="1" noEditPoints="1" noAdjustHandles="1" noChangeArrowheads="1" noChangeShapeType="1" noTextEdit="1"/>
              </p:cNvSpPr>
              <p:nvPr/>
            </p:nvSpPr>
            <p:spPr>
              <a:xfrm>
                <a:off x="4899204" y="2612818"/>
                <a:ext cx="392480" cy="224870"/>
              </a:xfrm>
              <a:prstGeom prst="rect">
                <a:avLst/>
              </a:prstGeom>
              <a:blipFill>
                <a:blip r:embed="rId37"/>
                <a:stretch>
                  <a:fillRect l="-6250"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C34FAABE-654A-7B40-9095-0A9D734134C9}"/>
                  </a:ext>
                </a:extLst>
              </p:cNvPr>
              <p:cNvSpPr txBox="1"/>
              <p:nvPr/>
            </p:nvSpPr>
            <p:spPr>
              <a:xfrm>
                <a:off x="4895742" y="2891860"/>
                <a:ext cx="382028"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𝑒</m:t>
                          </m:r>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68" name="TextBox 167">
                <a:extLst>
                  <a:ext uri="{FF2B5EF4-FFF2-40B4-BE49-F238E27FC236}">
                    <a16:creationId xmlns:a16="http://schemas.microsoft.com/office/drawing/2014/main" id="{C34FAABE-654A-7B40-9095-0A9D734134C9}"/>
                  </a:ext>
                </a:extLst>
              </p:cNvPr>
              <p:cNvSpPr txBox="1">
                <a:spLocks noRot="1" noChangeAspect="1" noMove="1" noResize="1" noEditPoints="1" noAdjustHandles="1" noChangeArrowheads="1" noChangeShapeType="1" noTextEdit="1"/>
              </p:cNvSpPr>
              <p:nvPr/>
            </p:nvSpPr>
            <p:spPr>
              <a:xfrm>
                <a:off x="4895742" y="2891860"/>
                <a:ext cx="382028" cy="224870"/>
              </a:xfrm>
              <a:prstGeom prst="rect">
                <a:avLst/>
              </a:prstGeom>
              <a:blipFill>
                <a:blip r:embed="rId38"/>
                <a:stretch>
                  <a:fillRect l="-3125"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1A248C9C-A15B-8E47-83E7-5D0AF100B704}"/>
                  </a:ext>
                </a:extLst>
              </p:cNvPr>
              <p:cNvSpPr txBox="1"/>
              <p:nvPr/>
            </p:nvSpPr>
            <p:spPr>
              <a:xfrm>
                <a:off x="5365580" y="2887841"/>
                <a:ext cx="389594" cy="224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𝑏</m:t>
                          </m:r>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69" name="TextBox 168">
                <a:extLst>
                  <a:ext uri="{FF2B5EF4-FFF2-40B4-BE49-F238E27FC236}">
                    <a16:creationId xmlns:a16="http://schemas.microsoft.com/office/drawing/2014/main" id="{1A248C9C-A15B-8E47-83E7-5D0AF100B704}"/>
                  </a:ext>
                </a:extLst>
              </p:cNvPr>
              <p:cNvSpPr txBox="1">
                <a:spLocks noRot="1" noChangeAspect="1" noMove="1" noResize="1" noEditPoints="1" noAdjustHandles="1" noChangeArrowheads="1" noChangeShapeType="1" noTextEdit="1"/>
              </p:cNvSpPr>
              <p:nvPr/>
            </p:nvSpPr>
            <p:spPr>
              <a:xfrm>
                <a:off x="5365580" y="2887841"/>
                <a:ext cx="389594" cy="224870"/>
              </a:xfrm>
              <a:prstGeom prst="rect">
                <a:avLst/>
              </a:prstGeom>
              <a:blipFill>
                <a:blip r:embed="rId39"/>
                <a:stretch>
                  <a:fillRect l="-3125" r="-3125"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2BC8E2E9-87F2-ED4F-BDCA-BADA0F271729}"/>
                  </a:ext>
                </a:extLst>
              </p:cNvPr>
              <p:cNvSpPr txBox="1"/>
              <p:nvPr/>
            </p:nvSpPr>
            <p:spPr>
              <a:xfrm>
                <a:off x="3077510" y="3525699"/>
                <a:ext cx="498919"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sSub>
                            <m:sSubPr>
                              <m:ctrlPr>
                                <a:rPr lang="en-GB" sz="1400" i="1">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1</m:t>
                              </m:r>
                            </m:sub>
                          </m:sSub>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70" name="TextBox 169">
                <a:extLst>
                  <a:ext uri="{FF2B5EF4-FFF2-40B4-BE49-F238E27FC236}">
                    <a16:creationId xmlns:a16="http://schemas.microsoft.com/office/drawing/2014/main" id="{2BC8E2E9-87F2-ED4F-BDCA-BADA0F271729}"/>
                  </a:ext>
                </a:extLst>
              </p:cNvPr>
              <p:cNvSpPr txBox="1">
                <a:spLocks noRot="1" noChangeAspect="1" noMove="1" noResize="1" noEditPoints="1" noAdjustHandles="1" noChangeArrowheads="1" noChangeShapeType="1" noTextEdit="1"/>
              </p:cNvSpPr>
              <p:nvPr/>
            </p:nvSpPr>
            <p:spPr>
              <a:xfrm>
                <a:off x="3077510" y="3525699"/>
                <a:ext cx="498919" cy="233910"/>
              </a:xfrm>
              <a:prstGeom prst="rect">
                <a:avLst/>
              </a:prstGeom>
              <a:blipFill>
                <a:blip r:embed="rId40"/>
                <a:stretch>
                  <a:fillRect l="-2439"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5D133406-366C-C248-B34A-E1DD8D878AD4}"/>
                  </a:ext>
                </a:extLst>
              </p:cNvPr>
              <p:cNvSpPr txBox="1"/>
              <p:nvPr/>
            </p:nvSpPr>
            <p:spPr>
              <a:xfrm>
                <a:off x="3065569" y="3842711"/>
                <a:ext cx="498919"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sSub>
                            <m:sSubPr>
                              <m:ctrlPr>
                                <a:rPr lang="en-GB" sz="1400" i="1">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2</m:t>
                              </m:r>
                            </m:sub>
                          </m:sSub>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71" name="TextBox 170">
                <a:extLst>
                  <a:ext uri="{FF2B5EF4-FFF2-40B4-BE49-F238E27FC236}">
                    <a16:creationId xmlns:a16="http://schemas.microsoft.com/office/drawing/2014/main" id="{5D133406-366C-C248-B34A-E1DD8D878AD4}"/>
                  </a:ext>
                </a:extLst>
              </p:cNvPr>
              <p:cNvSpPr txBox="1">
                <a:spLocks noRot="1" noChangeAspect="1" noMove="1" noResize="1" noEditPoints="1" noAdjustHandles="1" noChangeArrowheads="1" noChangeShapeType="1" noTextEdit="1"/>
              </p:cNvSpPr>
              <p:nvPr/>
            </p:nvSpPr>
            <p:spPr>
              <a:xfrm>
                <a:off x="3065569" y="3842711"/>
                <a:ext cx="498919" cy="233910"/>
              </a:xfrm>
              <a:prstGeom prst="rect">
                <a:avLst/>
              </a:prstGeom>
              <a:blipFill>
                <a:blip r:embed="rId41"/>
                <a:stretch>
                  <a:fillRect l="-2439"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E9FA44A6-7FDA-844F-AB14-2DB277108EF1}"/>
                  </a:ext>
                </a:extLst>
              </p:cNvPr>
              <p:cNvSpPr txBox="1"/>
              <p:nvPr/>
            </p:nvSpPr>
            <p:spPr>
              <a:xfrm>
                <a:off x="6023207" y="3625595"/>
                <a:ext cx="498919"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sSub>
                            <m:sSubPr>
                              <m:ctrlPr>
                                <a:rPr lang="en-GB" sz="1400" i="1">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1</m:t>
                              </m:r>
                            </m:sub>
                          </m:sSub>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72" name="TextBox 171">
                <a:extLst>
                  <a:ext uri="{FF2B5EF4-FFF2-40B4-BE49-F238E27FC236}">
                    <a16:creationId xmlns:a16="http://schemas.microsoft.com/office/drawing/2014/main" id="{E9FA44A6-7FDA-844F-AB14-2DB277108EF1}"/>
                  </a:ext>
                </a:extLst>
              </p:cNvPr>
              <p:cNvSpPr txBox="1">
                <a:spLocks noRot="1" noChangeAspect="1" noMove="1" noResize="1" noEditPoints="1" noAdjustHandles="1" noChangeArrowheads="1" noChangeShapeType="1" noTextEdit="1"/>
              </p:cNvSpPr>
              <p:nvPr/>
            </p:nvSpPr>
            <p:spPr>
              <a:xfrm>
                <a:off x="6023207" y="3625595"/>
                <a:ext cx="498919" cy="233910"/>
              </a:xfrm>
              <a:prstGeom prst="rect">
                <a:avLst/>
              </a:prstGeom>
              <a:blipFill>
                <a:blip r:embed="rId42"/>
                <a:stretch>
                  <a:fillRect l="-2439"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17341F6C-6C02-E84B-B21C-4E8640B934C4}"/>
                  </a:ext>
                </a:extLst>
              </p:cNvPr>
              <p:cNvSpPr txBox="1"/>
              <p:nvPr/>
            </p:nvSpPr>
            <p:spPr>
              <a:xfrm>
                <a:off x="6023207" y="3839656"/>
                <a:ext cx="498919"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sSub>
                            <m:sSubPr>
                              <m:ctrlPr>
                                <a:rPr lang="en-GB" sz="1400" i="1">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2</m:t>
                              </m:r>
                            </m:sub>
                          </m:sSub>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73" name="TextBox 172">
                <a:extLst>
                  <a:ext uri="{FF2B5EF4-FFF2-40B4-BE49-F238E27FC236}">
                    <a16:creationId xmlns:a16="http://schemas.microsoft.com/office/drawing/2014/main" id="{17341F6C-6C02-E84B-B21C-4E8640B934C4}"/>
                  </a:ext>
                </a:extLst>
              </p:cNvPr>
              <p:cNvSpPr txBox="1">
                <a:spLocks noRot="1" noChangeAspect="1" noMove="1" noResize="1" noEditPoints="1" noAdjustHandles="1" noChangeArrowheads="1" noChangeShapeType="1" noTextEdit="1"/>
              </p:cNvSpPr>
              <p:nvPr/>
            </p:nvSpPr>
            <p:spPr>
              <a:xfrm>
                <a:off x="6023207" y="3839656"/>
                <a:ext cx="498919" cy="233910"/>
              </a:xfrm>
              <a:prstGeom prst="rect">
                <a:avLst/>
              </a:prstGeom>
              <a:blipFill>
                <a:blip r:embed="rId43"/>
                <a:stretch>
                  <a:fillRect l="-2439"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49FCCC39-6B3A-0146-ACA4-35D1397B40A2}"/>
                  </a:ext>
                </a:extLst>
              </p:cNvPr>
              <p:cNvSpPr txBox="1"/>
              <p:nvPr/>
            </p:nvSpPr>
            <p:spPr>
              <a:xfrm>
                <a:off x="8821461" y="3628540"/>
                <a:ext cx="498919"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sSub>
                            <m:sSubPr>
                              <m:ctrlPr>
                                <a:rPr lang="en-GB" sz="1400" i="1">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1</m:t>
                              </m:r>
                            </m:sub>
                          </m:sSub>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74" name="TextBox 173">
                <a:extLst>
                  <a:ext uri="{FF2B5EF4-FFF2-40B4-BE49-F238E27FC236}">
                    <a16:creationId xmlns:a16="http://schemas.microsoft.com/office/drawing/2014/main" id="{49FCCC39-6B3A-0146-ACA4-35D1397B40A2}"/>
                  </a:ext>
                </a:extLst>
              </p:cNvPr>
              <p:cNvSpPr txBox="1">
                <a:spLocks noRot="1" noChangeAspect="1" noMove="1" noResize="1" noEditPoints="1" noAdjustHandles="1" noChangeArrowheads="1" noChangeShapeType="1" noTextEdit="1"/>
              </p:cNvSpPr>
              <p:nvPr/>
            </p:nvSpPr>
            <p:spPr>
              <a:xfrm>
                <a:off x="8821461" y="3628540"/>
                <a:ext cx="498919" cy="233910"/>
              </a:xfrm>
              <a:prstGeom prst="rect">
                <a:avLst/>
              </a:prstGeom>
              <a:blipFill>
                <a:blip r:embed="rId44"/>
                <a:stretch>
                  <a:fillRect l="-5000"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814032CF-9E32-5142-B058-33D6E739C4C2}"/>
                  </a:ext>
                </a:extLst>
              </p:cNvPr>
              <p:cNvSpPr txBox="1"/>
              <p:nvPr/>
            </p:nvSpPr>
            <p:spPr>
              <a:xfrm>
                <a:off x="8821461" y="3842601"/>
                <a:ext cx="498919" cy="233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sSub>
                            <m:sSubPr>
                              <m:ctrlPr>
                                <a:rPr lang="en-GB" sz="1400" i="1">
                                  <a:solidFill>
                                    <a:srgbClr val="FFC000"/>
                                  </a:solidFill>
                                  <a:latin typeface="Cambria Math" panose="02040503050406030204" pitchFamily="18" charset="0"/>
                                </a:rPr>
                              </m:ctrlPr>
                            </m:sSubPr>
                            <m:e>
                              <m:r>
                                <a:rPr lang="en-GB" sz="1400" i="1">
                                  <a:solidFill>
                                    <a:srgbClr val="FFC000"/>
                                  </a:solidFill>
                                  <a:latin typeface="Cambria Math" panose="02040503050406030204" pitchFamily="18" charset="0"/>
                                </a:rPr>
                                <m:t>𝑚</m:t>
                              </m:r>
                            </m:e>
                            <m:sub>
                              <m:r>
                                <a:rPr lang="en-GB" sz="1400" i="1">
                                  <a:solidFill>
                                    <a:srgbClr val="FFC000"/>
                                  </a:solidFill>
                                  <a:latin typeface="Cambria Math" panose="02040503050406030204" pitchFamily="18" charset="0"/>
                                </a:rPr>
                                <m:t>2</m:t>
                              </m:r>
                            </m:sub>
                          </m:sSub>
                          <m:r>
                            <a:rPr lang="en-GB" sz="1400" i="1">
                              <a:solidFill>
                                <a:srgbClr val="FFC000"/>
                              </a:solidFill>
                              <a:latin typeface="Cambria Math" panose="02040503050406030204" pitchFamily="18" charset="0"/>
                            </a:rPr>
                            <m:t>,</m:t>
                          </m:r>
                          <m:r>
                            <a:rPr lang="de-DE" sz="1400" b="0" i="1" smtClean="0">
                              <a:solidFill>
                                <a:srgbClr val="FFC000"/>
                              </a:solidFill>
                              <a:latin typeface="Cambria Math" panose="02040503050406030204" pitchFamily="18" charset="0"/>
                            </a:rPr>
                            <m:t>𝑏</m:t>
                          </m:r>
                        </m:sub>
                      </m:sSub>
                    </m:oMath>
                  </m:oMathPara>
                </a14:m>
                <a:endParaRPr lang="en-GB" sz="1400" dirty="0">
                  <a:solidFill>
                    <a:srgbClr val="FFC000"/>
                  </a:solidFill>
                </a:endParaRPr>
              </a:p>
            </p:txBody>
          </p:sp>
        </mc:Choice>
        <mc:Fallback xmlns="">
          <p:sp>
            <p:nvSpPr>
              <p:cNvPr id="175" name="TextBox 174">
                <a:extLst>
                  <a:ext uri="{FF2B5EF4-FFF2-40B4-BE49-F238E27FC236}">
                    <a16:creationId xmlns:a16="http://schemas.microsoft.com/office/drawing/2014/main" id="{814032CF-9E32-5142-B058-33D6E739C4C2}"/>
                  </a:ext>
                </a:extLst>
              </p:cNvPr>
              <p:cNvSpPr txBox="1">
                <a:spLocks noRot="1" noChangeAspect="1" noMove="1" noResize="1" noEditPoints="1" noAdjustHandles="1" noChangeArrowheads="1" noChangeShapeType="1" noTextEdit="1"/>
              </p:cNvSpPr>
              <p:nvPr/>
            </p:nvSpPr>
            <p:spPr>
              <a:xfrm>
                <a:off x="8821461" y="3842601"/>
                <a:ext cx="498919" cy="233910"/>
              </a:xfrm>
              <a:prstGeom prst="rect">
                <a:avLst/>
              </a:prstGeom>
              <a:blipFill>
                <a:blip r:embed="rId45"/>
                <a:stretch>
                  <a:fillRect l="-5000" b="-10526"/>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F033A597-A319-5CA3-07E2-80D6F545D27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D4FA6301-3C37-D73F-2DD4-9CA1259D5A5B}"/>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2724D626-2735-6E00-885F-03C4099810C9}"/>
              </a:ext>
            </a:extLst>
          </p:cNvPr>
          <p:cNvSpPr>
            <a:spLocks noGrp="1"/>
          </p:cNvSpPr>
          <p:nvPr>
            <p:ph type="sldNum" sz="quarter" idx="11"/>
          </p:nvPr>
        </p:nvSpPr>
        <p:spPr/>
        <p:txBody>
          <a:bodyPr/>
          <a:lstStyle/>
          <a:p>
            <a:fld id="{EB1502E6-D9AE-3544-B6D5-378AAA0B915F}" type="slidenum">
              <a:rPr lang="de-DE" altLang="de-DE" smtClean="0"/>
              <a:pPr/>
              <a:t>67</a:t>
            </a:fld>
            <a:endParaRPr lang="de-DE" altLang="de-DE" dirty="0"/>
          </a:p>
        </p:txBody>
      </p:sp>
    </p:spTree>
    <p:extLst>
      <p:ext uri="{BB962C8B-B14F-4D97-AF65-F5344CB8AC3E}">
        <p14:creationId xmlns:p14="http://schemas.microsoft.com/office/powerpoint/2010/main" val="183192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66667E-6 -0.00023 L -1.66667E-6 0.02963 " pathEditMode="relative" rAng="0" ptsTypes="AA">
                                      <p:cBhvr>
                                        <p:cTn id="22" dur="2000" fill="hold"/>
                                        <p:tgtEl>
                                          <p:spTgt spid="48"/>
                                        </p:tgtEl>
                                        <p:attrNameLst>
                                          <p:attrName>ppt_x</p:attrName>
                                          <p:attrName>ppt_y</p:attrName>
                                        </p:attrNameLst>
                                      </p:cBhvr>
                                      <p:rCtr x="0" y="1481"/>
                                    </p:animMotion>
                                  </p:childTnLst>
                                </p:cTn>
                              </p:par>
                              <p:par>
                                <p:cTn id="23" presetID="0" presetClass="path" presetSubtype="0" accel="50000" decel="50000" fill="hold" grpId="0" nodeType="withEffect">
                                  <p:stCondLst>
                                    <p:cond delay="0"/>
                                  </p:stCondLst>
                                  <p:childTnLst>
                                    <p:animMotion origin="layout" path="M -4.375E-6 1.48148E-6 L -0.04362 -0.0169 " pathEditMode="relative" rAng="0" ptsTypes="AA">
                                      <p:cBhvr>
                                        <p:cTn id="24" dur="2000" fill="hold"/>
                                        <p:tgtEl>
                                          <p:spTgt spid="144"/>
                                        </p:tgtEl>
                                        <p:attrNameLst>
                                          <p:attrName>ppt_x</p:attrName>
                                          <p:attrName>ppt_y</p:attrName>
                                        </p:attrNameLst>
                                      </p:cBhvr>
                                      <p:rCtr x="-2187" y="-856"/>
                                    </p:animMotion>
                                  </p:childTnLst>
                                </p:cTn>
                              </p:par>
                              <p:par>
                                <p:cTn id="25" presetID="0" presetClass="path" presetSubtype="0" accel="50000" decel="50000" fill="hold" grpId="0" nodeType="withEffect">
                                  <p:stCondLst>
                                    <p:cond delay="0"/>
                                  </p:stCondLst>
                                  <p:childTnLst>
                                    <p:animMotion origin="layout" path="M -1.25E-6 1.11022E-16 L 0.05417 -0.01713 " pathEditMode="relative" rAng="0" ptsTypes="AA">
                                      <p:cBhvr>
                                        <p:cTn id="26" dur="2000" fill="hold"/>
                                        <p:tgtEl>
                                          <p:spTgt spid="141"/>
                                        </p:tgtEl>
                                        <p:attrNameLst>
                                          <p:attrName>ppt_x</p:attrName>
                                          <p:attrName>ppt_y</p:attrName>
                                        </p:attrNameLst>
                                      </p:cBhvr>
                                      <p:rCtr x="2708" y="-856"/>
                                    </p:animMotion>
                                  </p:childTnLst>
                                </p:cTn>
                              </p:par>
                              <p:par>
                                <p:cTn id="27" presetID="0" presetClass="path" presetSubtype="0" accel="50000" decel="50000" fill="hold" grpId="0" nodeType="withEffect">
                                  <p:stCondLst>
                                    <p:cond delay="0"/>
                                  </p:stCondLst>
                                  <p:childTnLst>
                                    <p:animMotion origin="layout" path="M 4.79167E-6 1.11022E-16 L -0.02787 -0.02037 " pathEditMode="relative" rAng="0" ptsTypes="AA">
                                      <p:cBhvr>
                                        <p:cTn id="28" dur="2000" fill="hold"/>
                                        <p:tgtEl>
                                          <p:spTgt spid="142"/>
                                        </p:tgtEl>
                                        <p:attrNameLst>
                                          <p:attrName>ppt_x</p:attrName>
                                          <p:attrName>ppt_y</p:attrName>
                                        </p:attrNameLst>
                                      </p:cBhvr>
                                      <p:rCtr x="-1393" y="-1019"/>
                                    </p:animMotion>
                                  </p:childTnLst>
                                </p:cTn>
                              </p:par>
                              <p:par>
                                <p:cTn id="29" presetID="0" presetClass="path" presetSubtype="0" accel="50000" decel="50000" fill="hold" grpId="0" nodeType="withEffect">
                                  <p:stCondLst>
                                    <p:cond delay="0"/>
                                  </p:stCondLst>
                                  <p:childTnLst>
                                    <p:animMotion origin="layout" path="M -1.875E-6 -4.44444E-6 L 0.03893 -0.02106 " pathEditMode="relative" rAng="0" ptsTypes="AA">
                                      <p:cBhvr>
                                        <p:cTn id="30" dur="2000" fill="hold"/>
                                        <p:tgtEl>
                                          <p:spTgt spid="134"/>
                                        </p:tgtEl>
                                        <p:attrNameLst>
                                          <p:attrName>ppt_x</p:attrName>
                                          <p:attrName>ppt_y</p:attrName>
                                        </p:attrNameLst>
                                      </p:cBhvr>
                                      <p:rCtr x="1940" y="-1065"/>
                                    </p:animMotion>
                                  </p:childTnLst>
                                </p:cTn>
                              </p:par>
                              <p:par>
                                <p:cTn id="31" presetID="0" presetClass="path" presetSubtype="0" accel="50000" decel="50000" fill="hold" grpId="0" nodeType="withEffect">
                                  <p:stCondLst>
                                    <p:cond delay="0"/>
                                  </p:stCondLst>
                                  <p:childTnLst>
                                    <p:animMotion origin="layout" path="M 4.79167E-6 -2.22222E-6 L 0.05364 -0.1456 " pathEditMode="relative" rAng="0" ptsTypes="AA">
                                      <p:cBhvr>
                                        <p:cTn id="32" dur="2000" fill="hold"/>
                                        <p:tgtEl>
                                          <p:spTgt spid="140"/>
                                        </p:tgtEl>
                                        <p:attrNameLst>
                                          <p:attrName>ppt_x</p:attrName>
                                          <p:attrName>ppt_y</p:attrName>
                                        </p:attrNameLst>
                                      </p:cBhvr>
                                      <p:rCtr x="2682" y="-7292"/>
                                    </p:animMotion>
                                  </p:childTnLst>
                                </p:cTn>
                              </p:par>
                              <p:par>
                                <p:cTn id="33" presetID="0" presetClass="path" presetSubtype="0" accel="50000" decel="50000" fill="hold" grpId="0" nodeType="withEffect">
                                  <p:stCondLst>
                                    <p:cond delay="0"/>
                                  </p:stCondLst>
                                  <p:childTnLst>
                                    <p:animMotion origin="layout" path="M 3.95833E-6 2.22222E-6 L -0.04245 -0.14398 " pathEditMode="relative" rAng="0" ptsTypes="AA">
                                      <p:cBhvr>
                                        <p:cTn id="34" dur="2000" fill="hold"/>
                                        <p:tgtEl>
                                          <p:spTgt spid="143"/>
                                        </p:tgtEl>
                                        <p:attrNameLst>
                                          <p:attrName>ppt_x</p:attrName>
                                          <p:attrName>ppt_y</p:attrName>
                                        </p:attrNameLst>
                                      </p:cBhvr>
                                      <p:rCtr x="-2122" y="-719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4.375E-6 -2.22222E-6 L -0.14895 -0.05601 " pathEditMode="relative" rAng="0" ptsTypes="AA">
                                      <p:cBhvr>
                                        <p:cTn id="46" dur="2000" fill="hold"/>
                                        <p:tgtEl>
                                          <p:spTgt spid="51"/>
                                        </p:tgtEl>
                                        <p:attrNameLst>
                                          <p:attrName>ppt_x</p:attrName>
                                          <p:attrName>ppt_y</p:attrName>
                                        </p:attrNameLst>
                                      </p:cBhvr>
                                      <p:rCtr x="-7448" y="-2870"/>
                                    </p:animMotion>
                                  </p:childTnLst>
                                </p:cTn>
                              </p:par>
                              <p:par>
                                <p:cTn id="47" presetID="0" presetClass="path" presetSubtype="0" accel="50000" decel="50000" fill="hold" grpId="1" nodeType="withEffect">
                                  <p:stCondLst>
                                    <p:cond delay="0"/>
                                  </p:stCondLst>
                                  <p:childTnLst>
                                    <p:animMotion origin="layout" path="M 3.33333E-6 1.11111E-6 L 0.16106 -0.08472 " pathEditMode="relative" rAng="0" ptsTypes="AA">
                                      <p:cBhvr>
                                        <p:cTn id="48" dur="2000" fill="hold"/>
                                        <p:tgtEl>
                                          <p:spTgt spid="49"/>
                                        </p:tgtEl>
                                        <p:attrNameLst>
                                          <p:attrName>ppt_x</p:attrName>
                                          <p:attrName>ppt_y</p:attrName>
                                        </p:attrNameLst>
                                      </p:cBhvr>
                                      <p:rCtr x="8047" y="-4236"/>
                                    </p:animMotion>
                                  </p:childTnLst>
                                </p:cTn>
                              </p:par>
                              <p:par>
                                <p:cTn id="49" presetID="0" presetClass="path" presetSubtype="0" accel="50000" decel="50000" fill="hold" grpId="1" nodeType="withEffect">
                                  <p:stCondLst>
                                    <p:cond delay="0"/>
                                  </p:stCondLst>
                                  <p:childTnLst>
                                    <p:animMotion origin="layout" path="M -1.45833E-6 -1.85185E-6 L 0.00013 -0.03079 " pathEditMode="relative" rAng="0" ptsTypes="AA">
                                      <p:cBhvr>
                                        <p:cTn id="50" dur="2000" fill="hold"/>
                                        <p:tgtEl>
                                          <p:spTgt spid="50"/>
                                        </p:tgtEl>
                                        <p:attrNameLst>
                                          <p:attrName>ppt_x</p:attrName>
                                          <p:attrName>ppt_y</p:attrName>
                                        </p:attrNameLst>
                                      </p:cBhvr>
                                      <p:rCtr x="0" y="-1551"/>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6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67"/>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6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0" nodeType="clickEffect">
                                  <p:stCondLst>
                                    <p:cond delay="0"/>
                                  </p:stCondLst>
                                  <p:childTnLst>
                                    <p:animMotion origin="layout" path="M -4.16667E-7 4.81481E-6 L 0.21784 -0.09098 " pathEditMode="relative" rAng="0" ptsTypes="AA">
                                      <p:cBhvr>
                                        <p:cTn id="64" dur="2000" fill="hold"/>
                                        <p:tgtEl>
                                          <p:spTgt spid="166"/>
                                        </p:tgtEl>
                                        <p:attrNameLst>
                                          <p:attrName>ppt_x</p:attrName>
                                          <p:attrName>ppt_y</p:attrName>
                                        </p:attrNameLst>
                                      </p:cBhvr>
                                      <p:rCtr x="10885" y="-4560"/>
                                    </p:animMotion>
                                  </p:childTnLst>
                                </p:cTn>
                              </p:par>
                              <p:par>
                                <p:cTn id="65" presetID="0" presetClass="path" presetSubtype="0" accel="50000" decel="50000" fill="hold" grpId="0" nodeType="withEffect">
                                  <p:stCondLst>
                                    <p:cond delay="0"/>
                                  </p:stCondLst>
                                  <p:childTnLst>
                                    <p:animMotion origin="layout" path="M 1.45833E-6 -3.7037E-6 L 0.01393 0.16667 " pathEditMode="relative" rAng="0" ptsTypes="AA">
                                      <p:cBhvr>
                                        <p:cTn id="66" dur="2000" fill="hold"/>
                                        <p:tgtEl>
                                          <p:spTgt spid="167"/>
                                        </p:tgtEl>
                                        <p:attrNameLst>
                                          <p:attrName>ppt_x</p:attrName>
                                          <p:attrName>ppt_y</p:attrName>
                                        </p:attrNameLst>
                                      </p:cBhvr>
                                      <p:rCtr x="690" y="8333"/>
                                    </p:animMotion>
                                  </p:childTnLst>
                                </p:cTn>
                              </p:par>
                              <p:par>
                                <p:cTn id="67" presetID="0" presetClass="path" presetSubtype="0" accel="50000" decel="50000" fill="hold" grpId="0" nodeType="withEffect">
                                  <p:stCondLst>
                                    <p:cond delay="0"/>
                                  </p:stCondLst>
                                  <p:childTnLst>
                                    <p:animMotion origin="layout" path="M 2.5E-6 -2.96296E-6 L 0.25013 0.12639 " pathEditMode="relative" rAng="0" ptsTypes="AA">
                                      <p:cBhvr>
                                        <p:cTn id="68" dur="2000" fill="hold"/>
                                        <p:tgtEl>
                                          <p:spTgt spid="168"/>
                                        </p:tgtEl>
                                        <p:attrNameLst>
                                          <p:attrName>ppt_x</p:attrName>
                                          <p:attrName>ppt_y</p:attrName>
                                        </p:attrNameLst>
                                      </p:cBhvr>
                                      <p:rCtr x="12500" y="6319"/>
                                    </p:animMotion>
                                  </p:childTnLst>
                                </p:cTn>
                              </p:par>
                              <p:par>
                                <p:cTn id="69" presetID="0" presetClass="path" presetSubtype="0" accel="50000" decel="50000" fill="hold" grpId="0" nodeType="withEffect">
                                  <p:stCondLst>
                                    <p:cond delay="0"/>
                                  </p:stCondLst>
                                  <p:childTnLst>
                                    <p:animMotion origin="layout" path="M 4.16667E-7 5.55112E-17 L 0.43828 0.1294 " pathEditMode="relative" rAng="0" ptsTypes="AA">
                                      <p:cBhvr>
                                        <p:cTn id="70" dur="2000" fill="hold"/>
                                        <p:tgtEl>
                                          <p:spTgt spid="169"/>
                                        </p:tgtEl>
                                        <p:attrNameLst>
                                          <p:attrName>ppt_x</p:attrName>
                                          <p:attrName>ppt_y</p:attrName>
                                        </p:attrNameLst>
                                      </p:cBhvr>
                                      <p:rCtr x="21914" y="6458"/>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170"/>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71"/>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72"/>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73"/>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74"/>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7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0" nodeType="clickEffect">
                                  <p:stCondLst>
                                    <p:cond delay="0"/>
                                  </p:stCondLst>
                                  <p:childTnLst>
                                    <p:animMotion origin="layout" path="M -3.125E-6 -1.85185E-6 L -0.01979 0.21412 " pathEditMode="relative" rAng="0" ptsTypes="AA">
                                      <p:cBhvr>
                                        <p:cTn id="88" dur="2000" fill="hold"/>
                                        <p:tgtEl>
                                          <p:spTgt spid="172"/>
                                        </p:tgtEl>
                                        <p:attrNameLst>
                                          <p:attrName>ppt_x</p:attrName>
                                          <p:attrName>ppt_y</p:attrName>
                                        </p:attrNameLst>
                                      </p:cBhvr>
                                      <p:rCtr x="-990" y="10694"/>
                                    </p:animMotion>
                                  </p:childTnLst>
                                </p:cTn>
                              </p:par>
                              <p:par>
                                <p:cTn id="89" presetID="0" presetClass="path" presetSubtype="0" accel="50000" decel="50000" fill="hold" grpId="0" nodeType="withEffect">
                                  <p:stCondLst>
                                    <p:cond delay="0"/>
                                  </p:stCondLst>
                                  <p:childTnLst>
                                    <p:animMotion origin="layout" path="M 3.33333E-6 1.48148E-6 L -0.04401 0.10278 " pathEditMode="relative" rAng="0" ptsTypes="AA">
                                      <p:cBhvr>
                                        <p:cTn id="90" dur="2000" fill="hold"/>
                                        <p:tgtEl>
                                          <p:spTgt spid="170"/>
                                        </p:tgtEl>
                                        <p:attrNameLst>
                                          <p:attrName>ppt_x</p:attrName>
                                          <p:attrName>ppt_y</p:attrName>
                                        </p:attrNameLst>
                                      </p:cBhvr>
                                      <p:rCtr x="-2201" y="5139"/>
                                    </p:animMotion>
                                  </p:childTnLst>
                                </p:cTn>
                              </p:par>
                              <p:par>
                                <p:cTn id="91" presetID="0" presetClass="path" presetSubtype="0" accel="50000" decel="50000" fill="hold" grpId="0" nodeType="withEffect">
                                  <p:stCondLst>
                                    <p:cond delay="0"/>
                                  </p:stCondLst>
                                  <p:childTnLst>
                                    <p:animMotion origin="layout" path="M 5E-6 -4.81481E-6 L 0.12917 0.06436 " pathEditMode="relative" rAng="0" ptsTypes="AA">
                                      <p:cBhvr>
                                        <p:cTn id="92" dur="2000" fill="hold"/>
                                        <p:tgtEl>
                                          <p:spTgt spid="171"/>
                                        </p:tgtEl>
                                        <p:attrNameLst>
                                          <p:attrName>ppt_x</p:attrName>
                                          <p:attrName>ppt_y</p:attrName>
                                        </p:attrNameLst>
                                      </p:cBhvr>
                                      <p:rCtr x="6458" y="3218"/>
                                    </p:animMotion>
                                  </p:childTnLst>
                                </p:cTn>
                              </p:par>
                              <p:par>
                                <p:cTn id="93" presetID="0" presetClass="path" presetSubtype="0" accel="50000" decel="50000" fill="hold" grpId="0" nodeType="withEffect">
                                  <p:stCondLst>
                                    <p:cond delay="0"/>
                                  </p:stCondLst>
                                  <p:childTnLst>
                                    <p:animMotion origin="layout" path="M -3.125E-6 -1.85185E-6 L 0.12383 0.1838 " pathEditMode="relative" rAng="0" ptsTypes="AA">
                                      <p:cBhvr>
                                        <p:cTn id="94" dur="2000" fill="hold"/>
                                        <p:tgtEl>
                                          <p:spTgt spid="173"/>
                                        </p:tgtEl>
                                        <p:attrNameLst>
                                          <p:attrName>ppt_x</p:attrName>
                                          <p:attrName>ppt_y</p:attrName>
                                        </p:attrNameLst>
                                      </p:cBhvr>
                                      <p:rCtr x="6185" y="9190"/>
                                    </p:animMotion>
                                  </p:childTnLst>
                                </p:cTn>
                              </p:par>
                              <p:par>
                                <p:cTn id="95" presetID="0" presetClass="path" presetSubtype="0" accel="50000" decel="50000" fill="hold" grpId="0" nodeType="withEffect">
                                  <p:stCondLst>
                                    <p:cond delay="0"/>
                                  </p:stCondLst>
                                  <p:childTnLst>
                                    <p:animMotion origin="layout" path="M -4.16667E-7 -4.81481E-6 L -0.02734 0.08588 " pathEditMode="relative" rAng="0" ptsTypes="AA">
                                      <p:cBhvr>
                                        <p:cTn id="96" dur="2000" fill="hold"/>
                                        <p:tgtEl>
                                          <p:spTgt spid="174"/>
                                        </p:tgtEl>
                                        <p:attrNameLst>
                                          <p:attrName>ppt_x</p:attrName>
                                          <p:attrName>ppt_y</p:attrName>
                                        </p:attrNameLst>
                                      </p:cBhvr>
                                      <p:rCtr x="-1367" y="4282"/>
                                    </p:animMotion>
                                  </p:childTnLst>
                                </p:cTn>
                              </p:par>
                              <p:par>
                                <p:cTn id="97" presetID="0" presetClass="path" presetSubtype="0" accel="50000" decel="50000" fill="hold" grpId="0" nodeType="withEffect">
                                  <p:stCondLst>
                                    <p:cond delay="0"/>
                                  </p:stCondLst>
                                  <p:childTnLst>
                                    <p:animMotion origin="layout" path="M -4.16667E-7 -4.81481E-6 L 0.11068 0.05255 " pathEditMode="relative" rAng="0" ptsTypes="AA">
                                      <p:cBhvr>
                                        <p:cTn id="98" dur="2000" fill="hold"/>
                                        <p:tgtEl>
                                          <p:spTgt spid="175"/>
                                        </p:tgtEl>
                                        <p:attrNameLst>
                                          <p:attrName>ppt_x</p:attrName>
                                          <p:attrName>ppt_y</p:attrName>
                                        </p:attrNameLst>
                                      </p:cBhvr>
                                      <p:rCtr x="5534"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4" grpId="1"/>
      <p:bldP spid="140" grpId="0"/>
      <p:bldP spid="140" grpId="1"/>
      <p:bldP spid="141" grpId="0"/>
      <p:bldP spid="141" grpId="1"/>
      <p:bldP spid="142" grpId="0"/>
      <p:bldP spid="142" grpId="1"/>
      <p:bldP spid="143" grpId="0"/>
      <p:bldP spid="143" grpId="1"/>
      <p:bldP spid="144" grpId="0"/>
      <p:bldP spid="144" grpId="1"/>
      <p:bldP spid="48" grpId="0"/>
      <p:bldP spid="48" grpId="1"/>
      <p:bldP spid="49" grpId="0"/>
      <p:bldP spid="49" grpId="1"/>
      <p:bldP spid="50" grpId="0"/>
      <p:bldP spid="50" grpId="1"/>
      <p:bldP spid="51" grpId="0"/>
      <p:bldP spid="51" grpId="1"/>
      <p:bldP spid="166" grpId="0"/>
      <p:bldP spid="166" grpId="1"/>
      <p:bldP spid="167" grpId="0"/>
      <p:bldP spid="167" grpId="1"/>
      <p:bldP spid="168" grpId="0"/>
      <p:bldP spid="168" grpId="1"/>
      <p:bldP spid="169" grpId="0"/>
      <p:bldP spid="169" grpId="1"/>
      <p:bldP spid="170" grpId="0"/>
      <p:bldP spid="170" grpId="1"/>
      <p:bldP spid="171" grpId="0"/>
      <p:bldP spid="171" grpId="1"/>
      <p:bldP spid="172" grpId="0"/>
      <p:bldP spid="172" grpId="1"/>
      <p:bldP spid="173" grpId="0"/>
      <p:bldP spid="173" grpId="1"/>
      <p:bldP spid="174" grpId="0"/>
      <p:bldP spid="174" grpId="1"/>
      <p:bldP spid="175" grpId="0"/>
      <p:bldP spid="175"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Junction Tree: Symmetry ➝ Inefficiency</a:t>
            </a:r>
          </a:p>
        </p:txBody>
      </p:sp>
      <p:sp>
        <p:nvSpPr>
          <p:cNvPr id="3" name="Content Placeholder 2"/>
          <p:cNvSpPr>
            <a:spLocks noGrp="1"/>
          </p:cNvSpPr>
          <p:nvPr>
            <p:ph type="body" sz="quarter" idx="13"/>
          </p:nvPr>
        </p:nvSpPr>
        <p:spPr/>
        <p:txBody>
          <a:bodyPr>
            <a:normAutofit/>
          </a:bodyPr>
          <a:lstStyle/>
          <a:p>
            <a:r>
              <a:rPr lang="en-US" sz="2400" dirty="0">
                <a:solidFill>
                  <a:schemeClr val="accent1"/>
                </a:solidFill>
              </a:rPr>
              <a:t>Identical messages incoming</a:t>
            </a:r>
          </a:p>
          <a:p>
            <a:r>
              <a:rPr lang="en-US" sz="2400" dirty="0">
                <a:solidFill>
                  <a:srgbClr val="7030A0"/>
                </a:solidFill>
              </a:rPr>
              <a:t>Information already present</a:t>
            </a:r>
          </a:p>
          <a:p>
            <a:r>
              <a:rPr lang="en-US" sz="2400" dirty="0">
                <a:solidFill>
                  <a:schemeClr val="accent5"/>
                </a:solidFill>
              </a:rPr>
              <a:t>Calculating identical messages </a:t>
            </a:r>
            <a:br>
              <a:rPr lang="en-US" sz="2400" dirty="0">
                <a:solidFill>
                  <a:schemeClr val="accent5"/>
                </a:solidFill>
              </a:rPr>
            </a:br>
            <a:r>
              <a:rPr lang="en-US" sz="2400" dirty="0">
                <a:solidFill>
                  <a:schemeClr val="accent5"/>
                </a:solidFill>
              </a:rPr>
              <a:t>+ sending information partially present</a:t>
            </a:r>
          </a:p>
        </p:txBody>
      </p:sp>
      <p:grpSp>
        <p:nvGrpSpPr>
          <p:cNvPr id="42" name="Group 41">
            <a:extLst>
              <a:ext uri="{FF2B5EF4-FFF2-40B4-BE49-F238E27FC236}">
                <a16:creationId xmlns:a16="http://schemas.microsoft.com/office/drawing/2014/main" id="{F1A83B10-DCE0-AC40-A3FA-043F74E6717E}"/>
              </a:ext>
            </a:extLst>
          </p:cNvPr>
          <p:cNvGrpSpPr/>
          <p:nvPr/>
        </p:nvGrpSpPr>
        <p:grpSpPr>
          <a:xfrm>
            <a:off x="2550040" y="1765829"/>
            <a:ext cx="9281635" cy="4137199"/>
            <a:chOff x="-755053" y="2155710"/>
            <a:chExt cx="9281635" cy="4137199"/>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2DA0E5D-32E1-B14B-9FA9-0F785199A155}"/>
                    </a:ext>
                  </a:extLst>
                </p:cNvPr>
                <p:cNvSpPr txBox="1"/>
                <p:nvPr/>
              </p:nvSpPr>
              <p:spPr>
                <a:xfrm>
                  <a:off x="4712021" y="2207165"/>
                  <a:ext cx="233204" cy="218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1</m:t>
                            </m:r>
                          </m:sub>
                          <m:sup>
                            <m:r>
                              <a:rPr lang="en-GB" sz="1400" i="1">
                                <a:solidFill>
                                  <a:schemeClr val="accent1"/>
                                </a:solidFill>
                                <a:latin typeface="Cambria Math" panose="02040503050406030204" pitchFamily="18" charset="0"/>
                              </a:rPr>
                              <m:t>3</m:t>
                            </m:r>
                          </m:sup>
                        </m:sSubSup>
                      </m:oMath>
                    </m:oMathPara>
                  </a14:m>
                  <a:endParaRPr lang="en-GB" sz="1400" dirty="0">
                    <a:solidFill>
                      <a:schemeClr val="accent1"/>
                    </a:solidFill>
                  </a:endParaRPr>
                </a:p>
              </p:txBody>
            </p:sp>
          </mc:Choice>
          <mc:Fallback xmlns="">
            <p:sp>
              <p:nvSpPr>
                <p:cNvPr id="43" name="TextBox 42">
                  <a:extLst>
                    <a:ext uri="{FF2B5EF4-FFF2-40B4-BE49-F238E27FC236}">
                      <a16:creationId xmlns:a16="http://schemas.microsoft.com/office/drawing/2014/main" id="{22DA0E5D-32E1-B14B-9FA9-0F785199A155}"/>
                    </a:ext>
                  </a:extLst>
                </p:cNvPr>
                <p:cNvSpPr txBox="1">
                  <a:spLocks noRot="1" noChangeAspect="1" noMove="1" noResize="1" noEditPoints="1" noAdjustHandles="1" noChangeArrowheads="1" noChangeShapeType="1" noTextEdit="1"/>
                </p:cNvSpPr>
                <p:nvPr/>
              </p:nvSpPr>
              <p:spPr>
                <a:xfrm>
                  <a:off x="4712021" y="2207165"/>
                  <a:ext cx="233204" cy="218906"/>
                </a:xfrm>
                <a:prstGeom prst="rect">
                  <a:avLst/>
                </a:prstGeom>
                <a:blipFill>
                  <a:blip r:embed="rId2"/>
                  <a:stretch>
                    <a:fillRect l="-25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9291409-B144-C743-8406-C873B1827E6A}"/>
                    </a:ext>
                  </a:extLst>
                </p:cNvPr>
                <p:cNvSpPr txBox="1"/>
                <p:nvPr/>
              </p:nvSpPr>
              <p:spPr>
                <a:xfrm>
                  <a:off x="4945225" y="2201712"/>
                  <a:ext cx="233204" cy="2169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1</m:t>
                            </m:r>
                          </m:sub>
                          <m:sup>
                            <m:r>
                              <a:rPr lang="en-GB" sz="1400" i="1">
                                <a:solidFill>
                                  <a:schemeClr val="accent1"/>
                                </a:solidFill>
                                <a:latin typeface="Cambria Math" panose="02040503050406030204" pitchFamily="18" charset="0"/>
                              </a:rPr>
                              <m:t>4</m:t>
                            </m:r>
                          </m:sup>
                        </m:sSubSup>
                      </m:oMath>
                    </m:oMathPara>
                  </a14:m>
                  <a:endParaRPr lang="en-GB" sz="1400" dirty="0">
                    <a:solidFill>
                      <a:schemeClr val="accent1"/>
                    </a:solidFill>
                  </a:endParaRPr>
                </a:p>
              </p:txBody>
            </p:sp>
          </mc:Choice>
          <mc:Fallback xmlns="">
            <p:sp>
              <p:nvSpPr>
                <p:cNvPr id="46" name="TextBox 45">
                  <a:extLst>
                    <a:ext uri="{FF2B5EF4-FFF2-40B4-BE49-F238E27FC236}">
                      <a16:creationId xmlns:a16="http://schemas.microsoft.com/office/drawing/2014/main" id="{C9291409-B144-C743-8406-C873B1827E6A}"/>
                    </a:ext>
                  </a:extLst>
                </p:cNvPr>
                <p:cNvSpPr txBox="1">
                  <a:spLocks noRot="1" noChangeAspect="1" noMove="1" noResize="1" noEditPoints="1" noAdjustHandles="1" noChangeArrowheads="1" noChangeShapeType="1" noTextEdit="1"/>
                </p:cNvSpPr>
                <p:nvPr/>
              </p:nvSpPr>
              <p:spPr>
                <a:xfrm>
                  <a:off x="4945225" y="2201712"/>
                  <a:ext cx="233204" cy="216982"/>
                </a:xfrm>
                <a:prstGeom prst="rect">
                  <a:avLst/>
                </a:prstGeom>
                <a:blipFill>
                  <a:blip r:embed="rId3"/>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1C1DD2-84BF-5F44-9804-DCE6F9EC3BAF}"/>
                    </a:ext>
                  </a:extLst>
                </p:cNvPr>
                <p:cNvSpPr txBox="1"/>
                <p:nvPr/>
              </p:nvSpPr>
              <p:spPr>
                <a:xfrm>
                  <a:off x="4686726" y="3048759"/>
                  <a:ext cx="229358" cy="217432"/>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rgbClr val="FFC000"/>
                                </a:solidFill>
                                <a:latin typeface="Cambria Math" panose="02040503050406030204" pitchFamily="18" charset="0"/>
                              </a:rPr>
                            </m:ctrlPr>
                          </m:sSubSupPr>
                          <m:e>
                            <m:r>
                              <a:rPr lang="en-GB" sz="1400" i="1">
                                <a:solidFill>
                                  <a:srgbClr val="FFC000"/>
                                </a:solidFill>
                                <a:latin typeface="Cambria Math" charset="0"/>
                              </a:rPr>
                              <m:t>𝑓</m:t>
                            </m:r>
                          </m:e>
                          <m:sub>
                            <m:r>
                              <a:rPr lang="en-GB" sz="1400" i="1">
                                <a:solidFill>
                                  <a:srgbClr val="FFC000"/>
                                </a:solidFill>
                                <a:latin typeface="Cambria Math" charset="0"/>
                              </a:rPr>
                              <m:t>1</m:t>
                            </m:r>
                          </m:sub>
                          <m:sup>
                            <m:r>
                              <a:rPr lang="en-GB" sz="1400" i="1">
                                <a:solidFill>
                                  <a:srgbClr val="FFC000"/>
                                </a:solidFill>
                                <a:latin typeface="Cambria Math" panose="02040503050406030204" pitchFamily="18" charset="0"/>
                              </a:rPr>
                              <m:t>1</m:t>
                            </m:r>
                          </m:sup>
                        </m:sSubSup>
                      </m:oMath>
                    </m:oMathPara>
                  </a14:m>
                  <a:endParaRPr lang="en-GB" sz="1400" dirty="0">
                    <a:solidFill>
                      <a:srgbClr val="FFC000"/>
                    </a:solidFill>
                  </a:endParaRPr>
                </a:p>
              </p:txBody>
            </p:sp>
          </mc:Choice>
          <mc:Fallback xmlns="">
            <p:sp>
              <p:nvSpPr>
                <p:cNvPr id="47" name="TextBox 46">
                  <a:extLst>
                    <a:ext uri="{FF2B5EF4-FFF2-40B4-BE49-F238E27FC236}">
                      <a16:creationId xmlns:a16="http://schemas.microsoft.com/office/drawing/2014/main" id="{F01C1DD2-84BF-5F44-9804-DCE6F9EC3BAF}"/>
                    </a:ext>
                  </a:extLst>
                </p:cNvPr>
                <p:cNvSpPr txBox="1">
                  <a:spLocks noRot="1" noChangeAspect="1" noMove="1" noResize="1" noEditPoints="1" noAdjustHandles="1" noChangeArrowheads="1" noChangeShapeType="1" noTextEdit="1"/>
                </p:cNvSpPr>
                <p:nvPr/>
              </p:nvSpPr>
              <p:spPr>
                <a:xfrm>
                  <a:off x="4686726" y="3048759"/>
                  <a:ext cx="229358" cy="217432"/>
                </a:xfrm>
                <a:prstGeom prst="rect">
                  <a:avLst/>
                </a:prstGeom>
                <a:blipFill>
                  <a:blip r:embed="rId4"/>
                  <a:stretch>
                    <a:fillRect l="-21053" r="-5263" b="-33333"/>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DF6490F-D6E6-D046-8407-27503A6D8744}"/>
                    </a:ext>
                  </a:extLst>
                </p:cNvPr>
                <p:cNvSpPr txBox="1"/>
                <p:nvPr/>
              </p:nvSpPr>
              <p:spPr>
                <a:xfrm>
                  <a:off x="4916084" y="3048441"/>
                  <a:ext cx="233204" cy="217880"/>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rgbClr val="FFC000"/>
                                </a:solidFill>
                                <a:latin typeface="Cambria Math" panose="02040503050406030204" pitchFamily="18" charset="0"/>
                              </a:rPr>
                            </m:ctrlPr>
                          </m:sSubSupPr>
                          <m:e>
                            <m:r>
                              <a:rPr lang="en-GB" sz="1400" i="1">
                                <a:solidFill>
                                  <a:srgbClr val="FFC000"/>
                                </a:solidFill>
                                <a:latin typeface="Cambria Math" charset="0"/>
                              </a:rPr>
                              <m:t>𝑓</m:t>
                            </m:r>
                          </m:e>
                          <m:sub>
                            <m:r>
                              <a:rPr lang="en-GB" sz="1400" i="1">
                                <a:solidFill>
                                  <a:srgbClr val="FFC000"/>
                                </a:solidFill>
                                <a:latin typeface="Cambria Math" charset="0"/>
                              </a:rPr>
                              <m:t>1</m:t>
                            </m:r>
                          </m:sub>
                          <m:sup>
                            <m:r>
                              <a:rPr lang="en-GB" sz="1400" i="1">
                                <a:solidFill>
                                  <a:srgbClr val="FFC000"/>
                                </a:solidFill>
                                <a:latin typeface="Cambria Math" panose="02040503050406030204" pitchFamily="18" charset="0"/>
                              </a:rPr>
                              <m:t>2</m:t>
                            </m:r>
                          </m:sup>
                        </m:sSubSup>
                      </m:oMath>
                    </m:oMathPara>
                  </a14:m>
                  <a:endParaRPr lang="en-GB" sz="1400" dirty="0">
                    <a:solidFill>
                      <a:srgbClr val="FFC000"/>
                    </a:solidFill>
                  </a:endParaRPr>
                </a:p>
              </p:txBody>
            </p:sp>
          </mc:Choice>
          <mc:Fallback xmlns="">
            <p:sp>
              <p:nvSpPr>
                <p:cNvPr id="48" name="TextBox 47">
                  <a:extLst>
                    <a:ext uri="{FF2B5EF4-FFF2-40B4-BE49-F238E27FC236}">
                      <a16:creationId xmlns:a16="http://schemas.microsoft.com/office/drawing/2014/main" id="{EDF6490F-D6E6-D046-8407-27503A6D8744}"/>
                    </a:ext>
                  </a:extLst>
                </p:cNvPr>
                <p:cNvSpPr txBox="1">
                  <a:spLocks noRot="1" noChangeAspect="1" noMove="1" noResize="1" noEditPoints="1" noAdjustHandles="1" noChangeArrowheads="1" noChangeShapeType="1" noTextEdit="1"/>
                </p:cNvSpPr>
                <p:nvPr/>
              </p:nvSpPr>
              <p:spPr>
                <a:xfrm>
                  <a:off x="4916084" y="3048441"/>
                  <a:ext cx="233204" cy="217880"/>
                </a:xfrm>
                <a:prstGeom prst="rect">
                  <a:avLst/>
                </a:prstGeom>
                <a:blipFill>
                  <a:blip r:embed="rId5"/>
                  <a:stretch>
                    <a:fillRect l="-20000" b="-2777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F10DED7-850E-EC41-A2D0-1D8004B943D7}"/>
                    </a:ext>
                  </a:extLst>
                </p:cNvPr>
                <p:cNvSpPr txBox="1"/>
                <p:nvPr/>
              </p:nvSpPr>
              <p:spPr>
                <a:xfrm>
                  <a:off x="1757187" y="3945772"/>
                  <a:ext cx="233204" cy="2182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solidFill>
                                <a:latin typeface="Cambria Math" panose="02040503050406030204" pitchFamily="18" charset="0"/>
                              </a:rPr>
                            </m:ctrlPr>
                          </m:sSubSupPr>
                          <m:e>
                            <m:r>
                              <a:rPr lang="en-GB" sz="1400" i="1">
                                <a:solidFill>
                                  <a:schemeClr val="tx1"/>
                                </a:solidFill>
                                <a:latin typeface="Cambria Math" charset="0"/>
                              </a:rPr>
                              <m:t>𝑓</m:t>
                            </m:r>
                          </m:e>
                          <m:sub>
                            <m:r>
                              <a:rPr lang="en-GB" sz="1400" i="1">
                                <a:solidFill>
                                  <a:schemeClr val="tx1"/>
                                </a:solidFill>
                                <a:latin typeface="Cambria Math" charset="0"/>
                              </a:rPr>
                              <m:t>2</m:t>
                            </m:r>
                          </m:sub>
                          <m:sup>
                            <m:r>
                              <a:rPr lang="en-GB" sz="1400" i="1">
                                <a:solidFill>
                                  <a:schemeClr val="tx1"/>
                                </a:solidFill>
                                <a:latin typeface="Cambria Math" panose="02040503050406030204" pitchFamily="18" charset="0"/>
                              </a:rPr>
                              <m:t>2</m:t>
                            </m:r>
                          </m:sup>
                        </m:sSubSup>
                      </m:oMath>
                    </m:oMathPara>
                  </a14:m>
                  <a:endParaRPr lang="en-GB" sz="1400" dirty="0">
                    <a:solidFill>
                      <a:schemeClr val="tx1"/>
                    </a:solidFill>
                  </a:endParaRPr>
                </a:p>
              </p:txBody>
            </p:sp>
          </mc:Choice>
          <mc:Fallback xmlns="">
            <p:sp>
              <p:nvSpPr>
                <p:cNvPr id="49" name="TextBox 48">
                  <a:extLst>
                    <a:ext uri="{FF2B5EF4-FFF2-40B4-BE49-F238E27FC236}">
                      <a16:creationId xmlns:a16="http://schemas.microsoft.com/office/drawing/2014/main" id="{8F10DED7-850E-EC41-A2D0-1D8004B943D7}"/>
                    </a:ext>
                  </a:extLst>
                </p:cNvPr>
                <p:cNvSpPr txBox="1">
                  <a:spLocks noRot="1" noChangeAspect="1" noMove="1" noResize="1" noEditPoints="1" noAdjustHandles="1" noChangeArrowheads="1" noChangeShapeType="1" noTextEdit="1"/>
                </p:cNvSpPr>
                <p:nvPr/>
              </p:nvSpPr>
              <p:spPr>
                <a:xfrm>
                  <a:off x="1757187" y="3945772"/>
                  <a:ext cx="233204" cy="218265"/>
                </a:xfrm>
                <a:prstGeom prst="rect">
                  <a:avLst/>
                </a:prstGeom>
                <a:blipFill>
                  <a:blip r:embed="rId6"/>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B4F1208-CFCD-844E-BD37-F266C136941D}"/>
                    </a:ext>
                  </a:extLst>
                </p:cNvPr>
                <p:cNvSpPr txBox="1"/>
                <p:nvPr/>
              </p:nvSpPr>
              <p:spPr>
                <a:xfrm>
                  <a:off x="4644577" y="3945772"/>
                  <a:ext cx="229358" cy="2178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solidFill>
                                <a:latin typeface="Cambria Math" panose="02040503050406030204" pitchFamily="18" charset="0"/>
                              </a:rPr>
                            </m:ctrlPr>
                          </m:sSubSupPr>
                          <m:e>
                            <m:r>
                              <a:rPr lang="en-GB" sz="1400" i="1">
                                <a:solidFill>
                                  <a:schemeClr val="tx1"/>
                                </a:solidFill>
                                <a:latin typeface="Cambria Math" charset="0"/>
                              </a:rPr>
                              <m:t>𝑓</m:t>
                            </m:r>
                          </m:e>
                          <m:sub>
                            <m:r>
                              <a:rPr lang="en-GB" sz="1400" i="1">
                                <a:solidFill>
                                  <a:schemeClr val="tx1"/>
                                </a:solidFill>
                                <a:latin typeface="Cambria Math" charset="0"/>
                              </a:rPr>
                              <m:t>2</m:t>
                            </m:r>
                          </m:sub>
                          <m:sup>
                            <m:r>
                              <a:rPr lang="en-GB" sz="1400" i="1">
                                <a:solidFill>
                                  <a:schemeClr val="tx1"/>
                                </a:solidFill>
                                <a:latin typeface="Cambria Math" panose="02040503050406030204" pitchFamily="18" charset="0"/>
                              </a:rPr>
                              <m:t>1</m:t>
                            </m:r>
                          </m:sup>
                        </m:sSubSup>
                      </m:oMath>
                    </m:oMathPara>
                  </a14:m>
                  <a:endParaRPr lang="en-GB" sz="1400" dirty="0">
                    <a:solidFill>
                      <a:schemeClr val="tx1"/>
                    </a:solidFill>
                  </a:endParaRPr>
                </a:p>
              </p:txBody>
            </p:sp>
          </mc:Choice>
          <mc:Fallback xmlns="">
            <p:sp>
              <p:nvSpPr>
                <p:cNvPr id="50" name="TextBox 49">
                  <a:extLst>
                    <a:ext uri="{FF2B5EF4-FFF2-40B4-BE49-F238E27FC236}">
                      <a16:creationId xmlns:a16="http://schemas.microsoft.com/office/drawing/2014/main" id="{CB4F1208-CFCD-844E-BD37-F266C136941D}"/>
                    </a:ext>
                  </a:extLst>
                </p:cNvPr>
                <p:cNvSpPr txBox="1">
                  <a:spLocks noRot="1" noChangeAspect="1" noMove="1" noResize="1" noEditPoints="1" noAdjustHandles="1" noChangeArrowheads="1" noChangeShapeType="1" noTextEdit="1"/>
                </p:cNvSpPr>
                <p:nvPr/>
              </p:nvSpPr>
              <p:spPr>
                <a:xfrm>
                  <a:off x="4644577" y="3945772"/>
                  <a:ext cx="229358" cy="217817"/>
                </a:xfrm>
                <a:prstGeom prst="rect">
                  <a:avLst/>
                </a:prstGeom>
                <a:blipFill>
                  <a:blip r:embed="rId7"/>
                  <a:stretch>
                    <a:fillRect l="-26316" r="-5263"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C507F6C-CD2E-784A-9DBB-1D0AB58BB37C}"/>
                    </a:ext>
                  </a:extLst>
                </p:cNvPr>
                <p:cNvSpPr txBox="1"/>
                <p:nvPr/>
              </p:nvSpPr>
              <p:spPr>
                <a:xfrm>
                  <a:off x="7405907" y="3945772"/>
                  <a:ext cx="233204" cy="219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solidFill>
                                <a:latin typeface="Cambria Math" panose="02040503050406030204" pitchFamily="18" charset="0"/>
                              </a:rPr>
                            </m:ctrlPr>
                          </m:sSubSupPr>
                          <m:e>
                            <m:r>
                              <a:rPr lang="en-GB" sz="1400" i="1">
                                <a:solidFill>
                                  <a:schemeClr val="tx1"/>
                                </a:solidFill>
                                <a:latin typeface="Cambria Math" charset="0"/>
                              </a:rPr>
                              <m:t>𝑓</m:t>
                            </m:r>
                          </m:e>
                          <m:sub>
                            <m:r>
                              <a:rPr lang="en-GB" sz="1400" i="1">
                                <a:solidFill>
                                  <a:schemeClr val="tx1"/>
                                </a:solidFill>
                                <a:latin typeface="Cambria Math" charset="0"/>
                              </a:rPr>
                              <m:t>2</m:t>
                            </m:r>
                          </m:sub>
                          <m:sup>
                            <m:r>
                              <a:rPr lang="en-GB" sz="1400" i="1">
                                <a:solidFill>
                                  <a:schemeClr val="tx1"/>
                                </a:solidFill>
                                <a:latin typeface="Cambria Math" charset="0"/>
                              </a:rPr>
                              <m:t>3</m:t>
                            </m:r>
                          </m:sup>
                        </m:sSubSup>
                      </m:oMath>
                    </m:oMathPara>
                  </a14:m>
                  <a:endParaRPr lang="en-GB" sz="1400" dirty="0">
                    <a:solidFill>
                      <a:schemeClr val="tx1"/>
                    </a:solidFill>
                  </a:endParaRPr>
                </a:p>
              </p:txBody>
            </p:sp>
          </mc:Choice>
          <mc:Fallback xmlns="">
            <p:sp>
              <p:nvSpPr>
                <p:cNvPr id="51" name="TextBox 50">
                  <a:extLst>
                    <a:ext uri="{FF2B5EF4-FFF2-40B4-BE49-F238E27FC236}">
                      <a16:creationId xmlns:a16="http://schemas.microsoft.com/office/drawing/2014/main" id="{FC507F6C-CD2E-784A-9DBB-1D0AB58BB37C}"/>
                    </a:ext>
                  </a:extLst>
                </p:cNvPr>
                <p:cNvSpPr txBox="1">
                  <a:spLocks noRot="1" noChangeAspect="1" noMove="1" noResize="1" noEditPoints="1" noAdjustHandles="1" noChangeArrowheads="1" noChangeShapeType="1" noTextEdit="1"/>
                </p:cNvSpPr>
                <p:nvPr/>
              </p:nvSpPr>
              <p:spPr>
                <a:xfrm>
                  <a:off x="7405907" y="3945772"/>
                  <a:ext cx="233204" cy="219355"/>
                </a:xfrm>
                <a:prstGeom prst="rect">
                  <a:avLst/>
                </a:prstGeom>
                <a:blipFill>
                  <a:blip r:embed="rId8"/>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707E16B-2489-9D43-BDE2-C8898054FB94}"/>
                    </a:ext>
                  </a:extLst>
                </p:cNvPr>
                <p:cNvSpPr txBox="1"/>
                <p:nvPr/>
              </p:nvSpPr>
              <p:spPr>
                <a:xfrm>
                  <a:off x="736817" y="4845417"/>
                  <a:ext cx="233204" cy="2204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3</m:t>
                            </m:r>
                          </m:sup>
                        </m:sSubSup>
                      </m:oMath>
                    </m:oMathPara>
                  </a14:m>
                  <a:endParaRPr lang="en-GB" sz="1400" dirty="0">
                    <a:solidFill>
                      <a:schemeClr val="accent1"/>
                    </a:solidFill>
                  </a:endParaRPr>
                </a:p>
              </p:txBody>
            </p:sp>
          </mc:Choice>
          <mc:Fallback xmlns="">
            <p:sp>
              <p:nvSpPr>
                <p:cNvPr id="52" name="TextBox 51">
                  <a:extLst>
                    <a:ext uri="{FF2B5EF4-FFF2-40B4-BE49-F238E27FC236}">
                      <a16:creationId xmlns:a16="http://schemas.microsoft.com/office/drawing/2014/main" id="{2707E16B-2489-9D43-BDE2-C8898054FB94}"/>
                    </a:ext>
                  </a:extLst>
                </p:cNvPr>
                <p:cNvSpPr txBox="1">
                  <a:spLocks noRot="1" noChangeAspect="1" noMove="1" noResize="1" noEditPoints="1" noAdjustHandles="1" noChangeArrowheads="1" noChangeShapeType="1" noTextEdit="1"/>
                </p:cNvSpPr>
                <p:nvPr/>
              </p:nvSpPr>
              <p:spPr>
                <a:xfrm>
                  <a:off x="736817" y="4845417"/>
                  <a:ext cx="233204" cy="220445"/>
                </a:xfrm>
                <a:prstGeom prst="rect">
                  <a:avLst/>
                </a:prstGeom>
                <a:blipFill>
                  <a:blip r:embed="rId9"/>
                  <a:stretch>
                    <a:fillRect l="-2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AAC44E4-FE32-B24A-838F-C3779DFBDB92}"/>
                    </a:ext>
                  </a:extLst>
                </p:cNvPr>
                <p:cNvSpPr txBox="1"/>
                <p:nvPr/>
              </p:nvSpPr>
              <p:spPr>
                <a:xfrm>
                  <a:off x="2717184" y="4845417"/>
                  <a:ext cx="233204" cy="218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charset="0"/>
                              </a:rPr>
                              <m:t>4</m:t>
                            </m:r>
                          </m:sup>
                        </m:sSubSup>
                      </m:oMath>
                    </m:oMathPara>
                  </a14:m>
                  <a:endParaRPr lang="en-GB" sz="1400" dirty="0">
                    <a:solidFill>
                      <a:schemeClr val="accent1"/>
                    </a:solidFill>
                  </a:endParaRPr>
                </a:p>
              </p:txBody>
            </p:sp>
          </mc:Choice>
          <mc:Fallback xmlns="">
            <p:sp>
              <p:nvSpPr>
                <p:cNvPr id="53" name="TextBox 52">
                  <a:extLst>
                    <a:ext uri="{FF2B5EF4-FFF2-40B4-BE49-F238E27FC236}">
                      <a16:creationId xmlns:a16="http://schemas.microsoft.com/office/drawing/2014/main" id="{1AAC44E4-FE32-B24A-838F-C3779DFBDB92}"/>
                    </a:ext>
                  </a:extLst>
                </p:cNvPr>
                <p:cNvSpPr txBox="1">
                  <a:spLocks noRot="1" noChangeAspect="1" noMove="1" noResize="1" noEditPoints="1" noAdjustHandles="1" noChangeArrowheads="1" noChangeShapeType="1" noTextEdit="1"/>
                </p:cNvSpPr>
                <p:nvPr/>
              </p:nvSpPr>
              <p:spPr>
                <a:xfrm>
                  <a:off x="2717184" y="4845417"/>
                  <a:ext cx="233204" cy="218458"/>
                </a:xfrm>
                <a:prstGeom prst="rect">
                  <a:avLst/>
                </a:prstGeom>
                <a:blipFill>
                  <a:blip r:embed="rId10"/>
                  <a:stretch>
                    <a:fillRect l="-25000" b="-2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62D43C8-03F8-1A47-B490-D4AD4002676D}"/>
                    </a:ext>
                  </a:extLst>
                </p:cNvPr>
                <p:cNvSpPr txBox="1"/>
                <p:nvPr/>
              </p:nvSpPr>
              <p:spPr>
                <a:xfrm>
                  <a:off x="6466642" y="4845417"/>
                  <a:ext cx="233204" cy="2237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5</m:t>
                            </m:r>
                          </m:sup>
                        </m:sSubSup>
                      </m:oMath>
                    </m:oMathPara>
                  </a14:m>
                  <a:endParaRPr lang="en-GB" sz="1400" dirty="0">
                    <a:solidFill>
                      <a:schemeClr val="accent1"/>
                    </a:solidFill>
                  </a:endParaRPr>
                </a:p>
              </p:txBody>
            </p:sp>
          </mc:Choice>
          <mc:Fallback xmlns="">
            <p:sp>
              <p:nvSpPr>
                <p:cNvPr id="54" name="TextBox 53">
                  <a:extLst>
                    <a:ext uri="{FF2B5EF4-FFF2-40B4-BE49-F238E27FC236}">
                      <a16:creationId xmlns:a16="http://schemas.microsoft.com/office/drawing/2014/main" id="{462D43C8-03F8-1A47-B490-D4AD4002676D}"/>
                    </a:ext>
                  </a:extLst>
                </p:cNvPr>
                <p:cNvSpPr txBox="1">
                  <a:spLocks noRot="1" noChangeAspect="1" noMove="1" noResize="1" noEditPoints="1" noAdjustHandles="1" noChangeArrowheads="1" noChangeShapeType="1" noTextEdit="1"/>
                </p:cNvSpPr>
                <p:nvPr/>
              </p:nvSpPr>
              <p:spPr>
                <a:xfrm>
                  <a:off x="6466642" y="4845417"/>
                  <a:ext cx="233204" cy="223779"/>
                </a:xfrm>
                <a:prstGeom prst="rect">
                  <a:avLst/>
                </a:prstGeom>
                <a:blipFill>
                  <a:blip r:embed="rId11"/>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96F8738-0CBC-7141-922D-3283A26A4CF6}"/>
                    </a:ext>
                  </a:extLst>
                </p:cNvPr>
                <p:cNvSpPr txBox="1"/>
                <p:nvPr/>
              </p:nvSpPr>
              <p:spPr>
                <a:xfrm>
                  <a:off x="8293378" y="4845417"/>
                  <a:ext cx="233204" cy="220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charset="0"/>
                              </a:rPr>
                              <m:t>6</m:t>
                            </m:r>
                          </m:sup>
                        </m:sSubSup>
                      </m:oMath>
                    </m:oMathPara>
                  </a14:m>
                  <a:endParaRPr lang="en-GB" sz="1400" dirty="0">
                    <a:solidFill>
                      <a:schemeClr val="accent1"/>
                    </a:solidFill>
                  </a:endParaRPr>
                </a:p>
              </p:txBody>
            </p:sp>
          </mc:Choice>
          <mc:Fallback xmlns="">
            <p:sp>
              <p:nvSpPr>
                <p:cNvPr id="55" name="TextBox 54">
                  <a:extLst>
                    <a:ext uri="{FF2B5EF4-FFF2-40B4-BE49-F238E27FC236}">
                      <a16:creationId xmlns:a16="http://schemas.microsoft.com/office/drawing/2014/main" id="{E96F8738-0CBC-7141-922D-3283A26A4CF6}"/>
                    </a:ext>
                  </a:extLst>
                </p:cNvPr>
                <p:cNvSpPr txBox="1">
                  <a:spLocks noRot="1" noChangeAspect="1" noMove="1" noResize="1" noEditPoints="1" noAdjustHandles="1" noChangeArrowheads="1" noChangeShapeType="1" noTextEdit="1"/>
                </p:cNvSpPr>
                <p:nvPr/>
              </p:nvSpPr>
              <p:spPr>
                <a:xfrm>
                  <a:off x="8293378" y="4845417"/>
                  <a:ext cx="233204" cy="220701"/>
                </a:xfrm>
                <a:prstGeom prst="rect">
                  <a:avLst/>
                </a:prstGeom>
                <a:blipFill>
                  <a:blip r:embed="rId12"/>
                  <a:stretch>
                    <a:fillRect l="-20000" r="-5000"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513F939-0675-6A46-857C-B449E5DFFA4A}"/>
                    </a:ext>
                  </a:extLst>
                </p:cNvPr>
                <p:cNvSpPr txBox="1"/>
                <p:nvPr/>
              </p:nvSpPr>
              <p:spPr>
                <a:xfrm>
                  <a:off x="3702894" y="5719489"/>
                  <a:ext cx="229358" cy="218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1</m:t>
                            </m:r>
                          </m:sup>
                        </m:sSubSup>
                      </m:oMath>
                    </m:oMathPara>
                  </a14:m>
                  <a:endParaRPr lang="en-GB" sz="1400" dirty="0">
                    <a:solidFill>
                      <a:schemeClr val="accent1"/>
                    </a:solidFill>
                  </a:endParaRPr>
                </a:p>
              </p:txBody>
            </p:sp>
          </mc:Choice>
          <mc:Fallback xmlns="">
            <p:sp>
              <p:nvSpPr>
                <p:cNvPr id="58" name="TextBox 57">
                  <a:extLst>
                    <a:ext uri="{FF2B5EF4-FFF2-40B4-BE49-F238E27FC236}">
                      <a16:creationId xmlns:a16="http://schemas.microsoft.com/office/drawing/2014/main" id="{E513F939-0675-6A46-857C-B449E5DFFA4A}"/>
                    </a:ext>
                  </a:extLst>
                </p:cNvPr>
                <p:cNvSpPr txBox="1">
                  <a:spLocks noRot="1" noChangeAspect="1" noMove="1" noResize="1" noEditPoints="1" noAdjustHandles="1" noChangeArrowheads="1" noChangeShapeType="1" noTextEdit="1"/>
                </p:cNvSpPr>
                <p:nvPr/>
              </p:nvSpPr>
              <p:spPr>
                <a:xfrm>
                  <a:off x="3702894" y="5719489"/>
                  <a:ext cx="229358" cy="218906"/>
                </a:xfrm>
                <a:prstGeom prst="rect">
                  <a:avLst/>
                </a:prstGeom>
                <a:blipFill>
                  <a:blip r:embed="rId13"/>
                  <a:stretch>
                    <a:fillRect l="-33333" t="-5882" b="-29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127A40E-92D7-B24D-8C36-EB59CB7F61E4}"/>
                    </a:ext>
                  </a:extLst>
                </p:cNvPr>
                <p:cNvSpPr txBox="1"/>
                <p:nvPr/>
              </p:nvSpPr>
              <p:spPr>
                <a:xfrm>
                  <a:off x="5550988" y="5719489"/>
                  <a:ext cx="233204" cy="219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accent1"/>
                                </a:solidFill>
                                <a:latin typeface="Cambria Math" panose="02040503050406030204" pitchFamily="18" charset="0"/>
                              </a:rPr>
                            </m:ctrlPr>
                          </m:sSubSupPr>
                          <m:e>
                            <m:r>
                              <a:rPr lang="en-GB" sz="1400" i="1">
                                <a:solidFill>
                                  <a:schemeClr val="accent1"/>
                                </a:solidFill>
                                <a:latin typeface="Cambria Math" charset="0"/>
                              </a:rPr>
                              <m:t>𝑓</m:t>
                            </m:r>
                          </m:e>
                          <m:sub>
                            <m:r>
                              <a:rPr lang="en-GB" sz="1400" i="1">
                                <a:solidFill>
                                  <a:schemeClr val="accent1"/>
                                </a:solidFill>
                                <a:latin typeface="Cambria Math" charset="0"/>
                              </a:rPr>
                              <m:t>3</m:t>
                            </m:r>
                          </m:sub>
                          <m:sup>
                            <m:r>
                              <a:rPr lang="en-GB" sz="1400" i="1">
                                <a:solidFill>
                                  <a:schemeClr val="accent1"/>
                                </a:solidFill>
                                <a:latin typeface="Cambria Math" panose="02040503050406030204" pitchFamily="18" charset="0"/>
                              </a:rPr>
                              <m:t>2</m:t>
                            </m:r>
                          </m:sup>
                        </m:sSubSup>
                      </m:oMath>
                    </m:oMathPara>
                  </a14:m>
                  <a:endParaRPr lang="en-GB" sz="1400" dirty="0">
                    <a:solidFill>
                      <a:schemeClr val="accent1"/>
                    </a:solidFill>
                  </a:endParaRPr>
                </a:p>
              </p:txBody>
            </p:sp>
          </mc:Choice>
          <mc:Fallback xmlns="">
            <p:sp>
              <p:nvSpPr>
                <p:cNvPr id="60" name="TextBox 59">
                  <a:extLst>
                    <a:ext uri="{FF2B5EF4-FFF2-40B4-BE49-F238E27FC236}">
                      <a16:creationId xmlns:a16="http://schemas.microsoft.com/office/drawing/2014/main" id="{0127A40E-92D7-B24D-8C36-EB59CB7F61E4}"/>
                    </a:ext>
                  </a:extLst>
                </p:cNvPr>
                <p:cNvSpPr txBox="1">
                  <a:spLocks noRot="1" noChangeAspect="1" noMove="1" noResize="1" noEditPoints="1" noAdjustHandles="1" noChangeArrowheads="1" noChangeShapeType="1" noTextEdit="1"/>
                </p:cNvSpPr>
                <p:nvPr/>
              </p:nvSpPr>
              <p:spPr>
                <a:xfrm>
                  <a:off x="5550988" y="5719489"/>
                  <a:ext cx="233204" cy="219355"/>
                </a:xfrm>
                <a:prstGeom prst="rect">
                  <a:avLst/>
                </a:prstGeom>
                <a:blipFill>
                  <a:blip r:embed="rId14"/>
                  <a:stretch>
                    <a:fillRect l="-20000" b="-35294"/>
                  </a:stretch>
                </a:blipFill>
              </p:spPr>
              <p:txBody>
                <a:bodyPr/>
                <a:lstStyle/>
                <a:p>
                  <a:r>
                    <a:rPr lang="en-GB">
                      <a:noFill/>
                    </a:rPr>
                    <a:t> </a:t>
                  </a:r>
                </a:p>
              </p:txBody>
            </p:sp>
          </mc:Fallback>
        </mc:AlternateContent>
        <p:grpSp>
          <p:nvGrpSpPr>
            <p:cNvPr id="61" name="Group 60">
              <a:extLst>
                <a:ext uri="{FF2B5EF4-FFF2-40B4-BE49-F238E27FC236}">
                  <a16:creationId xmlns:a16="http://schemas.microsoft.com/office/drawing/2014/main" id="{90792D31-67E6-E947-A965-D2BEDC681B49}"/>
                </a:ext>
              </a:extLst>
            </p:cNvPr>
            <p:cNvGrpSpPr/>
            <p:nvPr/>
          </p:nvGrpSpPr>
          <p:grpSpPr>
            <a:xfrm>
              <a:off x="-755053" y="2155710"/>
              <a:ext cx="9048431" cy="4137199"/>
              <a:chOff x="-755053" y="2155710"/>
              <a:chExt cx="9048431" cy="4137199"/>
            </a:xfrm>
          </p:grpSpPr>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9B43DB27-1802-214C-8E43-C3D48C048AAF}"/>
                      </a:ext>
                    </a:extLst>
                  </p:cNvPr>
                  <p:cNvSpPr txBox="1"/>
                  <p:nvPr/>
                </p:nvSpPr>
                <p:spPr>
                  <a:xfrm>
                    <a:off x="3186558" y="2155710"/>
                    <a:ext cx="1519200"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7625"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b="0" i="1" smtClean="0">
                              <a:solidFill>
                                <a:schemeClr val="accent1"/>
                              </a:solidFill>
                              <a:latin typeface="Cambria Math" panose="02040503050406030204" pitchFamily="18" charset="0"/>
                            </a:rPr>
                            <m:t>𝐴𝑐𝑐</m:t>
                          </m:r>
                          <m:r>
                            <a:rPr lang="en-GB" sz="1400" i="1">
                              <a:solidFill>
                                <a:schemeClr val="accent1"/>
                              </a:solidFill>
                              <a:latin typeface="Cambria Math" panose="02040503050406030204" pitchFamily="18" charset="0"/>
                            </a:rPr>
                            <m:t>.</m:t>
                          </m:r>
                          <m:r>
                            <a:rPr lang="en-GB" sz="1400" b="0" i="1" smtClean="0">
                              <a:solidFill>
                                <a:schemeClr val="accent1"/>
                              </a:solidFill>
                              <a:latin typeface="Cambria Math" panose="02040503050406030204" pitchFamily="18" charset="0"/>
                            </a:rPr>
                            <m:t>𝑐h𝑒𝑚</m:t>
                          </m:r>
                        </m:oMath>
                      </m:oMathPara>
                    </a14:m>
                    <a:endParaRPr lang="en-GB" sz="1400" b="0" i="1" dirty="0">
                      <a:solidFill>
                        <a:schemeClr val="accent1"/>
                      </a:solidFill>
                      <a:latin typeface="Cambria Math" panose="02040503050406030204" pitchFamily="18" charset="0"/>
                    </a:endParaRPr>
                  </a:p>
                  <a:p>
                    <a:pPr marL="47625" algn="ctr"/>
                    <a14:m>
                      <m:oMathPara xmlns:m="http://schemas.openxmlformats.org/officeDocument/2006/math">
                        <m:oMathParaPr>
                          <m:jc m:val="centerGroup"/>
                        </m:oMathParaPr>
                        <m:oMath xmlns:m="http://schemas.openxmlformats.org/officeDocument/2006/math">
                          <m:r>
                            <a:rPr lang="en-GB" sz="1400" b="0" i="1" spc="-150" smtClean="0">
                              <a:solidFill>
                                <a:schemeClr val="accent1"/>
                              </a:solidFill>
                              <a:latin typeface="Cambria Math" panose="02040503050406030204" pitchFamily="18" charset="0"/>
                            </a:rPr>
                            <m:t>𝑁𝑎𝑡</m:t>
                          </m:r>
                          <m:r>
                            <a:rPr lang="en-GB" sz="1400" i="1" spc="-300">
                              <a:solidFill>
                                <a:schemeClr val="accent1"/>
                              </a:solidFill>
                              <a:latin typeface="Cambria Math" panose="02040503050406030204" pitchFamily="18" charset="0"/>
                            </a:rPr>
                            <m:t>.</m:t>
                          </m:r>
                          <m:r>
                            <a:rPr lang="en-GB" sz="1400" i="1" spc="-150">
                              <a:solidFill>
                                <a:schemeClr val="accent1"/>
                              </a:solidFill>
                              <a:latin typeface="Cambria Math" panose="02040503050406030204" pitchFamily="18" charset="0"/>
                            </a:rPr>
                            <m:t>𝑓𝑖𝑟𝑒</m:t>
                          </m:r>
                          <m:r>
                            <a:rPr lang="en-GB" sz="1400" i="1">
                              <a:solidFill>
                                <a:schemeClr val="accent1"/>
                              </a:solidFill>
                              <a:latin typeface="Cambria Math" panose="02040503050406030204" pitchFamily="18" charset="0"/>
                            </a:rPr>
                            <m:t> </m:t>
                          </m:r>
                          <m:r>
                            <a:rPr lang="en-GB" sz="1400" b="0" i="1" spc="-150" smtClean="0">
                              <a:solidFill>
                                <a:schemeClr val="accent1"/>
                              </a:solidFill>
                              <a:latin typeface="Cambria Math" panose="02040503050406030204" pitchFamily="18" charset="0"/>
                            </a:rPr>
                            <m:t>𝑁𝑎𝑡</m:t>
                          </m:r>
                          <m:r>
                            <a:rPr lang="en-GB" sz="1400" i="1" spc="-300">
                              <a:solidFill>
                                <a:schemeClr val="accent1"/>
                              </a:solidFill>
                              <a:latin typeface="Cambria Math" panose="02040503050406030204" pitchFamily="18" charset="0"/>
                            </a:rPr>
                            <m:t>.</m:t>
                          </m:r>
                          <m:r>
                            <a:rPr lang="en-GB" sz="1400" i="1" spc="-150">
                              <a:solidFill>
                                <a:schemeClr val="accent1"/>
                              </a:solidFill>
                              <a:latin typeface="Cambria Math" panose="02040503050406030204" pitchFamily="18" charset="0"/>
                            </a:rPr>
                            <m:t>𝑓𝑙𝑜𝑜𝑑</m:t>
                          </m:r>
                        </m:oMath>
                      </m:oMathPara>
                    </a14:m>
                    <a:endParaRPr lang="en-GB" sz="1400" spc="-150" baseline="-25000" dirty="0">
                      <a:solidFill>
                        <a:schemeClr val="accent1"/>
                      </a:solidFill>
                    </a:endParaRPr>
                  </a:p>
                </p:txBody>
              </p:sp>
            </mc:Choice>
            <mc:Fallback xmlns="">
              <p:sp>
                <p:nvSpPr>
                  <p:cNvPr id="62" name="TextBox 61">
                    <a:extLst>
                      <a:ext uri="{FF2B5EF4-FFF2-40B4-BE49-F238E27FC236}">
                        <a16:creationId xmlns:a16="http://schemas.microsoft.com/office/drawing/2014/main" id="{9B43DB27-1802-214C-8E43-C3D48C048AAF}"/>
                      </a:ext>
                    </a:extLst>
                  </p:cNvPr>
                  <p:cNvSpPr txBox="1">
                    <a:spLocks noRot="1" noChangeAspect="1" noMove="1" noResize="1" noEditPoints="1" noAdjustHandles="1" noChangeArrowheads="1" noChangeShapeType="1" noTextEdit="1"/>
                  </p:cNvSpPr>
                  <p:nvPr/>
                </p:nvSpPr>
                <p:spPr>
                  <a:xfrm>
                    <a:off x="3186558" y="2155710"/>
                    <a:ext cx="1519200" cy="573420"/>
                  </a:xfrm>
                  <a:prstGeom prst="roundRect">
                    <a:avLst/>
                  </a:prstGeom>
                  <a:blipFill>
                    <a:blip r:embed="rId15"/>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66A7EBD-6C41-C34B-9304-741C0C69066F}"/>
                      </a:ext>
                    </a:extLst>
                  </p:cNvPr>
                  <p:cNvSpPr txBox="1"/>
                  <p:nvPr/>
                </p:nvSpPr>
                <p:spPr>
                  <a:xfrm>
                    <a:off x="3211853" y="3041071"/>
                    <a:ext cx="1468610" cy="573420"/>
                  </a:xfrm>
                  <a:prstGeom prst="roundRect">
                    <a:avLst/>
                  </a:prstGeom>
                  <a:ln>
                    <a:solidFill>
                      <a:srgbClr val="FFC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rgbClr val="FFC000"/>
                              </a:solidFill>
                              <a:latin typeface="Cambria Math" panose="02040503050406030204" pitchFamily="18" charset="0"/>
                            </a:rPr>
                            <m:t>𝐸𝑝𝑖𝑑</m:t>
                          </m:r>
                          <m:r>
                            <a:rPr lang="en-GB" sz="1400" i="1" smtClean="0">
                              <a:solidFill>
                                <a:srgbClr val="FFC000"/>
                              </a:solidFill>
                              <a:latin typeface="Cambria Math" panose="02040503050406030204" pitchFamily="18" charset="0"/>
                            </a:rPr>
                            <m:t> </m:t>
                          </m:r>
                          <m:r>
                            <a:rPr lang="en-GB" sz="1400" b="0" i="1" smtClean="0">
                              <a:solidFill>
                                <a:srgbClr val="FFC000"/>
                              </a:solidFill>
                              <a:latin typeface="Cambria Math" panose="02040503050406030204" pitchFamily="18" charset="0"/>
                            </a:rPr>
                            <m:t>𝐴𝑐𝑐</m:t>
                          </m:r>
                          <m:r>
                            <a:rPr lang="en-GB" sz="1400" i="1">
                              <a:solidFill>
                                <a:srgbClr val="FFC000"/>
                              </a:solidFill>
                              <a:latin typeface="Cambria Math" panose="02040503050406030204" pitchFamily="18" charset="0"/>
                            </a:rPr>
                            <m:t>.</m:t>
                          </m:r>
                          <m:r>
                            <a:rPr lang="en-GB" sz="1400" b="0" i="1" smtClean="0">
                              <a:solidFill>
                                <a:srgbClr val="FFC000"/>
                              </a:solidFill>
                              <a:latin typeface="Cambria Math" panose="02040503050406030204" pitchFamily="18" charset="0"/>
                            </a:rPr>
                            <m:t>𝑛𝑢𝑐𝑙</m:t>
                          </m:r>
                        </m:oMath>
                      </m:oMathPara>
                    </a14:m>
                    <a:endParaRPr lang="en-GB" sz="1400" b="0" i="1" dirty="0">
                      <a:solidFill>
                        <a:srgbClr val="FFC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pc="-150" smtClean="0">
                              <a:solidFill>
                                <a:srgbClr val="FFC000"/>
                              </a:solidFill>
                              <a:latin typeface="Cambria Math" panose="02040503050406030204" pitchFamily="18" charset="0"/>
                            </a:rPr>
                            <m:t>𝑁𝑎𝑡</m:t>
                          </m:r>
                          <m:r>
                            <a:rPr lang="en-GB" sz="1400" i="1" spc="-300">
                              <a:solidFill>
                                <a:srgbClr val="FFC000"/>
                              </a:solidFill>
                              <a:latin typeface="Cambria Math" panose="02040503050406030204" pitchFamily="18" charset="0"/>
                            </a:rPr>
                            <m:t>.</m:t>
                          </m:r>
                          <m:r>
                            <a:rPr lang="en-GB" sz="1400" i="1" spc="-150">
                              <a:solidFill>
                                <a:srgbClr val="FFC000"/>
                              </a:solidFill>
                              <a:latin typeface="Cambria Math" panose="02040503050406030204" pitchFamily="18" charset="0"/>
                            </a:rPr>
                            <m:t>𝑓𝑖𝑟𝑒</m:t>
                          </m:r>
                          <m:r>
                            <a:rPr lang="en-GB" sz="1400" i="1">
                              <a:solidFill>
                                <a:srgbClr val="FFC000"/>
                              </a:solidFill>
                              <a:latin typeface="Cambria Math" panose="02040503050406030204" pitchFamily="18" charset="0"/>
                            </a:rPr>
                            <m:t> </m:t>
                          </m:r>
                          <m:r>
                            <a:rPr lang="en-GB" sz="1400" b="0" i="1" spc="-150" smtClean="0">
                              <a:solidFill>
                                <a:srgbClr val="FFC000"/>
                              </a:solidFill>
                              <a:latin typeface="Cambria Math" panose="02040503050406030204" pitchFamily="18" charset="0"/>
                            </a:rPr>
                            <m:t>𝑁𝑎𝑡</m:t>
                          </m:r>
                          <m:r>
                            <a:rPr lang="en-GB" sz="1400" i="1" spc="-300">
                              <a:solidFill>
                                <a:srgbClr val="FFC000"/>
                              </a:solidFill>
                              <a:latin typeface="Cambria Math" panose="02040503050406030204" pitchFamily="18" charset="0"/>
                            </a:rPr>
                            <m:t>.</m:t>
                          </m:r>
                          <m:r>
                            <a:rPr lang="en-GB" sz="1400" i="1" spc="-150">
                              <a:solidFill>
                                <a:srgbClr val="FFC000"/>
                              </a:solidFill>
                              <a:latin typeface="Cambria Math" panose="02040503050406030204" pitchFamily="18" charset="0"/>
                            </a:rPr>
                            <m:t>𝑓𝑙𝑜𝑜𝑑</m:t>
                          </m:r>
                        </m:oMath>
                      </m:oMathPara>
                    </a14:m>
                    <a:endParaRPr lang="en-GB" sz="1400" spc="-150" baseline="-25000" dirty="0">
                      <a:solidFill>
                        <a:srgbClr val="FFC000"/>
                      </a:solidFill>
                    </a:endParaRPr>
                  </a:p>
                </p:txBody>
              </p:sp>
            </mc:Choice>
            <mc:Fallback xmlns="">
              <p:sp>
                <p:nvSpPr>
                  <p:cNvPr id="63" name="TextBox 62">
                    <a:extLst>
                      <a:ext uri="{FF2B5EF4-FFF2-40B4-BE49-F238E27FC236}">
                        <a16:creationId xmlns:a16="http://schemas.microsoft.com/office/drawing/2014/main" id="{066A7EBD-6C41-C34B-9304-741C0C69066F}"/>
                      </a:ext>
                    </a:extLst>
                  </p:cNvPr>
                  <p:cNvSpPr txBox="1">
                    <a:spLocks noRot="1" noChangeAspect="1" noMove="1" noResize="1" noEditPoints="1" noAdjustHandles="1" noChangeArrowheads="1" noChangeShapeType="1" noTextEdit="1"/>
                  </p:cNvSpPr>
                  <p:nvPr/>
                </p:nvSpPr>
                <p:spPr>
                  <a:xfrm>
                    <a:off x="3211853" y="3041071"/>
                    <a:ext cx="1468610" cy="573420"/>
                  </a:xfrm>
                  <a:prstGeom prst="roundRect">
                    <a:avLst/>
                  </a:prstGeom>
                  <a:blipFill>
                    <a:blip r:embed="rId16"/>
                    <a:stretch>
                      <a:fillRect/>
                    </a:stretch>
                  </a:blipFill>
                  <a:ln>
                    <a:solidFill>
                      <a:srgbClr val="FFC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6D6BFB8-EEC4-4842-9CA2-5766077E40FC}"/>
                      </a:ext>
                    </a:extLst>
                  </p:cNvPr>
                  <p:cNvSpPr txBox="1"/>
                  <p:nvPr/>
                </p:nvSpPr>
                <p:spPr>
                  <a:xfrm>
                    <a:off x="268331" y="3945772"/>
                    <a:ext cx="1488856" cy="57888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rPr>
                            <m:t>𝐸𝑝𝑖𝑑</m:t>
                          </m:r>
                          <m:r>
                            <a:rPr lang="en-GB" sz="1400" i="1" smtClean="0">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𝑆𝑖𝑐𝑘</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𝑎𝑙𝑖𝑐𝑒</m:t>
                          </m:r>
                        </m:oMath>
                      </m:oMathPara>
                    </a14:m>
                    <a:endParaRPr lang="en-GB" sz="1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tx1"/>
                              </a:solidFill>
                              <a:latin typeface="Cambria Math" panose="02040503050406030204" pitchFamily="18" charset="0"/>
                            </a:rPr>
                            <m:t>𝑇𝑟𝑎𝑣𝑒𝑙</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𝑎𝑙𝑖𝑐𝑒</m:t>
                          </m:r>
                        </m:oMath>
                      </m:oMathPara>
                    </a14:m>
                    <a:endParaRPr lang="en-GB" sz="1400" dirty="0">
                      <a:solidFill>
                        <a:schemeClr val="tx1"/>
                      </a:solidFill>
                    </a:endParaRPr>
                  </a:p>
                </p:txBody>
              </p:sp>
            </mc:Choice>
            <mc:Fallback xmlns="">
              <p:sp>
                <p:nvSpPr>
                  <p:cNvPr id="64" name="TextBox 63">
                    <a:extLst>
                      <a:ext uri="{FF2B5EF4-FFF2-40B4-BE49-F238E27FC236}">
                        <a16:creationId xmlns:a16="http://schemas.microsoft.com/office/drawing/2014/main" id="{B6D6BFB8-EEC4-4842-9CA2-5766077E40FC}"/>
                      </a:ext>
                    </a:extLst>
                  </p:cNvPr>
                  <p:cNvSpPr txBox="1">
                    <a:spLocks noRot="1" noChangeAspect="1" noMove="1" noResize="1" noEditPoints="1" noAdjustHandles="1" noChangeArrowheads="1" noChangeShapeType="1" noTextEdit="1"/>
                  </p:cNvSpPr>
                  <p:nvPr/>
                </p:nvSpPr>
                <p:spPr>
                  <a:xfrm>
                    <a:off x="268331" y="3945772"/>
                    <a:ext cx="1488856" cy="578882"/>
                  </a:xfrm>
                  <a:prstGeom prst="roundRect">
                    <a:avLst/>
                  </a:prstGeom>
                  <a:blipFill>
                    <a:blip r:embed="rId1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EE2C1EB-DE74-0045-8126-C56CDB34332C}"/>
                      </a:ext>
                    </a:extLst>
                  </p:cNvPr>
                  <p:cNvSpPr txBox="1"/>
                  <p:nvPr/>
                </p:nvSpPr>
                <p:spPr>
                  <a:xfrm>
                    <a:off x="3256676" y="3945772"/>
                    <a:ext cx="1378965" cy="57888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rPr>
                            <m:t>𝐸𝑝𝑖𝑑</m:t>
                          </m:r>
                          <m:r>
                            <a:rPr lang="en-GB" sz="1400" i="1" smtClean="0">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𝑆𝑖𝑐𝑘</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𝑒𝑣𝑒</m:t>
                          </m:r>
                        </m:oMath>
                      </m:oMathPara>
                    </a14:m>
                    <a:endParaRPr lang="en-GB" sz="14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tx1"/>
                              </a:solidFill>
                              <a:latin typeface="Cambria Math" panose="02040503050406030204" pitchFamily="18" charset="0"/>
                            </a:rPr>
                            <m:t>𝑇𝑟𝑎𝑣𝑒𝑙</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𝑒𝑣𝑒</m:t>
                          </m:r>
                        </m:oMath>
                      </m:oMathPara>
                    </a14:m>
                    <a:endParaRPr lang="en-GB" sz="1400" dirty="0">
                      <a:solidFill>
                        <a:schemeClr val="tx1"/>
                      </a:solidFill>
                    </a:endParaRPr>
                  </a:p>
                </p:txBody>
              </p:sp>
            </mc:Choice>
            <mc:Fallback xmlns="">
              <p:sp>
                <p:nvSpPr>
                  <p:cNvPr id="67" name="TextBox 66">
                    <a:extLst>
                      <a:ext uri="{FF2B5EF4-FFF2-40B4-BE49-F238E27FC236}">
                        <a16:creationId xmlns:a16="http://schemas.microsoft.com/office/drawing/2014/main" id="{BEE2C1EB-DE74-0045-8126-C56CDB34332C}"/>
                      </a:ext>
                    </a:extLst>
                  </p:cNvPr>
                  <p:cNvSpPr txBox="1">
                    <a:spLocks noRot="1" noChangeAspect="1" noMove="1" noResize="1" noEditPoints="1" noAdjustHandles="1" noChangeArrowheads="1" noChangeShapeType="1" noTextEdit="1"/>
                  </p:cNvSpPr>
                  <p:nvPr/>
                </p:nvSpPr>
                <p:spPr>
                  <a:xfrm>
                    <a:off x="3256676" y="3945772"/>
                    <a:ext cx="1378965" cy="578882"/>
                  </a:xfrm>
                  <a:prstGeom prst="roundRect">
                    <a:avLst/>
                  </a:prstGeom>
                  <a:blipFill>
                    <a:blip r:embed="rId1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B92DB7D-8DE6-234B-90A7-FC41D1B2E229}"/>
                      </a:ext>
                    </a:extLst>
                  </p:cNvPr>
                  <p:cNvSpPr txBox="1"/>
                  <p:nvPr/>
                </p:nvSpPr>
                <p:spPr>
                  <a:xfrm>
                    <a:off x="6015287" y="3945772"/>
                    <a:ext cx="1390620" cy="57888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panose="02040503050406030204" pitchFamily="18" charset="0"/>
                            </a:rPr>
                            <m:t>𝐸𝑝𝑖𝑑</m:t>
                          </m:r>
                          <m:r>
                            <a:rPr lang="en-GB" sz="1400" i="1" smtClean="0">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𝑆𝑖𝑐𝑘</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𝑏𝑜𝑏</m:t>
                          </m:r>
                        </m:oMath>
                      </m:oMathPara>
                    </a14:m>
                    <a:endParaRPr lang="en-GB" sz="14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tx1"/>
                              </a:solidFill>
                              <a:latin typeface="Cambria Math" panose="02040503050406030204" pitchFamily="18" charset="0"/>
                            </a:rPr>
                            <m:t>𝑇𝑟𝑎𝑣𝑒𝑙</m:t>
                          </m:r>
                          <m:r>
                            <a:rPr lang="en-GB" sz="1400" i="1">
                              <a:solidFill>
                                <a:schemeClr val="tx1"/>
                              </a:solidFill>
                              <a:latin typeface="Cambria Math" panose="02040503050406030204" pitchFamily="18" charset="0"/>
                            </a:rPr>
                            <m:t>.</m:t>
                          </m:r>
                          <m:r>
                            <a:rPr lang="en-GB" sz="1400" i="1">
                              <a:solidFill>
                                <a:schemeClr val="tx1"/>
                              </a:solidFill>
                              <a:latin typeface="Cambria Math" panose="02040503050406030204" pitchFamily="18" charset="0"/>
                            </a:rPr>
                            <m:t>𝑏𝑜𝑏</m:t>
                          </m:r>
                        </m:oMath>
                      </m:oMathPara>
                    </a14:m>
                    <a:endParaRPr lang="en-GB" sz="1400" dirty="0">
                      <a:solidFill>
                        <a:schemeClr val="tx1"/>
                      </a:solidFill>
                    </a:endParaRPr>
                  </a:p>
                </p:txBody>
              </p:sp>
            </mc:Choice>
            <mc:Fallback xmlns="">
              <p:sp>
                <p:nvSpPr>
                  <p:cNvPr id="68" name="TextBox 67">
                    <a:extLst>
                      <a:ext uri="{FF2B5EF4-FFF2-40B4-BE49-F238E27FC236}">
                        <a16:creationId xmlns:a16="http://schemas.microsoft.com/office/drawing/2014/main" id="{CB92DB7D-8DE6-234B-90A7-FC41D1B2E229}"/>
                      </a:ext>
                    </a:extLst>
                  </p:cNvPr>
                  <p:cNvSpPr txBox="1">
                    <a:spLocks noRot="1" noChangeAspect="1" noMove="1" noResize="1" noEditPoints="1" noAdjustHandles="1" noChangeArrowheads="1" noChangeShapeType="1" noTextEdit="1"/>
                  </p:cNvSpPr>
                  <p:nvPr/>
                </p:nvSpPr>
                <p:spPr>
                  <a:xfrm>
                    <a:off x="6015287" y="3945772"/>
                    <a:ext cx="1390620" cy="578882"/>
                  </a:xfrm>
                  <a:prstGeom prst="roundRect">
                    <a:avLst/>
                  </a:prstGeom>
                  <a:blipFill>
                    <a:blip r:embed="rId1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C9396B0-2574-5442-B511-E8C6EAD52E2C}"/>
                      </a:ext>
                    </a:extLst>
                  </p:cNvPr>
                  <p:cNvSpPr txBox="1"/>
                  <p:nvPr/>
                </p:nvSpPr>
                <p:spPr>
                  <a:xfrm>
                    <a:off x="-755053" y="4845417"/>
                    <a:ext cx="1488856"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𝑇</m:t>
                          </m:r>
                          <m:r>
                            <a:rPr lang="en-GB" sz="1400" i="1">
                              <a:solidFill>
                                <a:schemeClr val="accent1"/>
                              </a:solidFill>
                              <a:latin typeface="Cambria Math" panose="02040503050406030204" pitchFamily="18" charset="0"/>
                            </a:rPr>
                            <m:t>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1</m:t>
                          </m:r>
                        </m:oMath>
                      </m:oMathPara>
                    </a14:m>
                    <a:endParaRPr lang="en-GB" sz="1400" baseline="-25000" dirty="0">
                      <a:solidFill>
                        <a:schemeClr val="accent1"/>
                      </a:solidFill>
                    </a:endParaRPr>
                  </a:p>
                </p:txBody>
              </p:sp>
            </mc:Choice>
            <mc:Fallback xmlns="">
              <p:sp>
                <p:nvSpPr>
                  <p:cNvPr id="69" name="TextBox 68">
                    <a:extLst>
                      <a:ext uri="{FF2B5EF4-FFF2-40B4-BE49-F238E27FC236}">
                        <a16:creationId xmlns:a16="http://schemas.microsoft.com/office/drawing/2014/main" id="{EC9396B0-2574-5442-B511-E8C6EAD52E2C}"/>
                      </a:ext>
                    </a:extLst>
                  </p:cNvPr>
                  <p:cNvSpPr txBox="1">
                    <a:spLocks noRot="1" noChangeAspect="1" noMove="1" noResize="1" noEditPoints="1" noAdjustHandles="1" noChangeArrowheads="1" noChangeShapeType="1" noTextEdit="1"/>
                  </p:cNvSpPr>
                  <p:nvPr/>
                </p:nvSpPr>
                <p:spPr>
                  <a:xfrm>
                    <a:off x="-755053" y="4845417"/>
                    <a:ext cx="1488856" cy="573420"/>
                  </a:xfrm>
                  <a:prstGeom prst="roundRect">
                    <a:avLst/>
                  </a:prstGeom>
                  <a:blipFill>
                    <a:blip r:embed="rId20"/>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F9AABEB-FCD3-2D45-8B7B-55DA30392095}"/>
                      </a:ext>
                    </a:extLst>
                  </p:cNvPr>
                  <p:cNvSpPr txBox="1"/>
                  <p:nvPr/>
                </p:nvSpPr>
                <p:spPr>
                  <a:xfrm>
                    <a:off x="1215407" y="4845417"/>
                    <a:ext cx="1501777"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𝑎𝑙𝑖𝑐𝑒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2</m:t>
                          </m:r>
                        </m:oMath>
                      </m:oMathPara>
                    </a14:m>
                    <a:endParaRPr lang="en-GB" sz="1400" baseline="-25000" dirty="0">
                      <a:solidFill>
                        <a:schemeClr val="accent1"/>
                      </a:solidFill>
                    </a:endParaRPr>
                  </a:p>
                </p:txBody>
              </p:sp>
            </mc:Choice>
            <mc:Fallback xmlns="">
              <p:sp>
                <p:nvSpPr>
                  <p:cNvPr id="70" name="TextBox 69">
                    <a:extLst>
                      <a:ext uri="{FF2B5EF4-FFF2-40B4-BE49-F238E27FC236}">
                        <a16:creationId xmlns:a16="http://schemas.microsoft.com/office/drawing/2014/main" id="{BF9AABEB-FCD3-2D45-8B7B-55DA30392095}"/>
                      </a:ext>
                    </a:extLst>
                  </p:cNvPr>
                  <p:cNvSpPr txBox="1">
                    <a:spLocks noRot="1" noChangeAspect="1" noMove="1" noResize="1" noEditPoints="1" noAdjustHandles="1" noChangeArrowheads="1" noChangeShapeType="1" noTextEdit="1"/>
                  </p:cNvSpPr>
                  <p:nvPr/>
                </p:nvSpPr>
                <p:spPr>
                  <a:xfrm>
                    <a:off x="1215407" y="4845417"/>
                    <a:ext cx="1501777" cy="573420"/>
                  </a:xfrm>
                  <a:prstGeom prst="roundRect">
                    <a:avLst/>
                  </a:prstGeom>
                  <a:blipFill>
                    <a:blip r:embed="rId21"/>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B96145C-C106-1749-97AE-3669B1943ADF}"/>
                      </a:ext>
                    </a:extLst>
                  </p:cNvPr>
                  <p:cNvSpPr txBox="1"/>
                  <p:nvPr/>
                </p:nvSpPr>
                <p:spPr>
                  <a:xfrm>
                    <a:off x="2323224" y="5719489"/>
                    <a:ext cx="1378966"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1</m:t>
                          </m:r>
                        </m:oMath>
                      </m:oMathPara>
                    </a14:m>
                    <a:endParaRPr lang="en-GB" sz="1400" baseline="-25000" dirty="0">
                      <a:solidFill>
                        <a:schemeClr val="accent1"/>
                      </a:solidFill>
                    </a:endParaRPr>
                  </a:p>
                </p:txBody>
              </p:sp>
            </mc:Choice>
            <mc:Fallback xmlns="">
              <p:sp>
                <p:nvSpPr>
                  <p:cNvPr id="71" name="TextBox 70">
                    <a:extLst>
                      <a:ext uri="{FF2B5EF4-FFF2-40B4-BE49-F238E27FC236}">
                        <a16:creationId xmlns:a16="http://schemas.microsoft.com/office/drawing/2014/main" id="{EB96145C-C106-1749-97AE-3669B1943ADF}"/>
                      </a:ext>
                    </a:extLst>
                  </p:cNvPr>
                  <p:cNvSpPr txBox="1">
                    <a:spLocks noRot="1" noChangeAspect="1" noMove="1" noResize="1" noEditPoints="1" noAdjustHandles="1" noChangeArrowheads="1" noChangeShapeType="1" noTextEdit="1"/>
                  </p:cNvSpPr>
                  <p:nvPr/>
                </p:nvSpPr>
                <p:spPr>
                  <a:xfrm>
                    <a:off x="2323224" y="5719489"/>
                    <a:ext cx="1378966" cy="573420"/>
                  </a:xfrm>
                  <a:prstGeom prst="roundRect">
                    <a:avLst/>
                  </a:prstGeom>
                  <a:blipFill>
                    <a:blip r:embed="rId22"/>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A9BFD71-FFC4-934B-B057-327BD27F9E42}"/>
                      </a:ext>
                    </a:extLst>
                  </p:cNvPr>
                  <p:cNvSpPr txBox="1"/>
                  <p:nvPr/>
                </p:nvSpPr>
                <p:spPr>
                  <a:xfrm>
                    <a:off x="4177455" y="5719489"/>
                    <a:ext cx="1378966"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𝑒𝑣𝑒</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2</m:t>
                          </m:r>
                        </m:oMath>
                      </m:oMathPara>
                    </a14:m>
                    <a:endParaRPr lang="en-GB" sz="1400" baseline="-25000" dirty="0">
                      <a:solidFill>
                        <a:schemeClr val="accent1"/>
                      </a:solidFill>
                    </a:endParaRPr>
                  </a:p>
                </p:txBody>
              </p:sp>
            </mc:Choice>
            <mc:Fallback xmlns="">
              <p:sp>
                <p:nvSpPr>
                  <p:cNvPr id="72" name="TextBox 71">
                    <a:extLst>
                      <a:ext uri="{FF2B5EF4-FFF2-40B4-BE49-F238E27FC236}">
                        <a16:creationId xmlns:a16="http://schemas.microsoft.com/office/drawing/2014/main" id="{6A9BFD71-FFC4-934B-B057-327BD27F9E42}"/>
                      </a:ext>
                    </a:extLst>
                  </p:cNvPr>
                  <p:cNvSpPr txBox="1">
                    <a:spLocks noRot="1" noChangeAspect="1" noMove="1" noResize="1" noEditPoints="1" noAdjustHandles="1" noChangeArrowheads="1" noChangeShapeType="1" noTextEdit="1"/>
                  </p:cNvSpPr>
                  <p:nvPr/>
                </p:nvSpPr>
                <p:spPr>
                  <a:xfrm>
                    <a:off x="4177455" y="5719489"/>
                    <a:ext cx="1378966" cy="573420"/>
                  </a:xfrm>
                  <a:prstGeom prst="roundRect">
                    <a:avLst/>
                  </a:prstGeom>
                  <a:blipFill>
                    <a:blip r:embed="rId23"/>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F06E691-421F-6041-BE77-467F6786AB1A}"/>
                      </a:ext>
                    </a:extLst>
                  </p:cNvPr>
                  <p:cNvSpPr txBox="1"/>
                  <p:nvPr/>
                </p:nvSpPr>
                <p:spPr>
                  <a:xfrm>
                    <a:off x="5073008" y="4845417"/>
                    <a:ext cx="1390620"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1</m:t>
                          </m:r>
                        </m:oMath>
                      </m:oMathPara>
                    </a14:m>
                    <a:endParaRPr lang="en-GB" sz="1400" baseline="-25000" dirty="0">
                      <a:solidFill>
                        <a:schemeClr val="accent1"/>
                      </a:solidFill>
                    </a:endParaRPr>
                  </a:p>
                </p:txBody>
              </p:sp>
            </mc:Choice>
            <mc:Fallback xmlns="">
              <p:sp>
                <p:nvSpPr>
                  <p:cNvPr id="73" name="TextBox 72">
                    <a:extLst>
                      <a:ext uri="{FF2B5EF4-FFF2-40B4-BE49-F238E27FC236}">
                        <a16:creationId xmlns:a16="http://schemas.microsoft.com/office/drawing/2014/main" id="{8F06E691-421F-6041-BE77-467F6786AB1A}"/>
                      </a:ext>
                    </a:extLst>
                  </p:cNvPr>
                  <p:cNvSpPr txBox="1">
                    <a:spLocks noRot="1" noChangeAspect="1" noMove="1" noResize="1" noEditPoints="1" noAdjustHandles="1" noChangeArrowheads="1" noChangeShapeType="1" noTextEdit="1"/>
                  </p:cNvSpPr>
                  <p:nvPr/>
                </p:nvSpPr>
                <p:spPr>
                  <a:xfrm>
                    <a:off x="5073008" y="4845417"/>
                    <a:ext cx="1390620" cy="573420"/>
                  </a:xfrm>
                  <a:prstGeom prst="roundRect">
                    <a:avLst/>
                  </a:prstGeom>
                  <a:blipFill>
                    <a:blip r:embed="rId24"/>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4EEB6C6-8577-8D40-9AC9-59874B190E65}"/>
                      </a:ext>
                    </a:extLst>
                  </p:cNvPr>
                  <p:cNvSpPr txBox="1"/>
                  <p:nvPr/>
                </p:nvSpPr>
                <p:spPr>
                  <a:xfrm>
                    <a:off x="6902758" y="4845417"/>
                    <a:ext cx="1390620" cy="573420"/>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1400" i="1" smtClean="0">
                              <a:solidFill>
                                <a:schemeClr val="accent1"/>
                              </a:solidFill>
                              <a:latin typeface="Cambria Math" panose="02040503050406030204" pitchFamily="18" charset="0"/>
                            </a:rPr>
                            <m:t>𝐸𝑝𝑖𝑑</m:t>
                          </m:r>
                          <m:r>
                            <a:rPr lang="en-GB" sz="1400" i="1" smtClean="0">
                              <a:solidFill>
                                <a:schemeClr val="accent1"/>
                              </a:solidFill>
                              <a:latin typeface="Cambria Math" panose="02040503050406030204" pitchFamily="18" charset="0"/>
                            </a:rPr>
                            <m:t> </m:t>
                          </m:r>
                          <m:r>
                            <a:rPr lang="en-GB" sz="1400" i="1">
                              <a:solidFill>
                                <a:schemeClr val="accent1"/>
                              </a:solidFill>
                              <a:latin typeface="Cambria Math" panose="02040503050406030204" pitchFamily="18" charset="0"/>
                            </a:rPr>
                            <m:t>𝑆𝑖𝑐𝑘</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oMath>
                      </m:oMathPara>
                    </a14:m>
                    <a:endParaRPr lang="en-GB" sz="1400" i="1" dirty="0">
                      <a:solidFill>
                        <a:schemeClr val="accent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400" i="1">
                              <a:solidFill>
                                <a:schemeClr val="accent1"/>
                              </a:solidFill>
                              <a:latin typeface="Cambria Math" panose="02040503050406030204" pitchFamily="18" charset="0"/>
                            </a:rPr>
                            <m:t>𝑇𝑟𝑒𝑎𝑡</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𝑏𝑜𝑏</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m:t>
                          </m:r>
                          <m:r>
                            <a:rPr lang="en-GB" sz="1400" i="1" baseline="-25000">
                              <a:solidFill>
                                <a:schemeClr val="accent1"/>
                              </a:solidFill>
                              <a:latin typeface="Cambria Math" panose="02040503050406030204" pitchFamily="18" charset="0"/>
                            </a:rPr>
                            <m:t>2</m:t>
                          </m:r>
                        </m:oMath>
                      </m:oMathPara>
                    </a14:m>
                    <a:endParaRPr lang="en-GB" sz="1400" baseline="-25000" dirty="0">
                      <a:solidFill>
                        <a:schemeClr val="accent1"/>
                      </a:solidFill>
                    </a:endParaRPr>
                  </a:p>
                </p:txBody>
              </p:sp>
            </mc:Choice>
            <mc:Fallback xmlns="">
              <p:sp>
                <p:nvSpPr>
                  <p:cNvPr id="74" name="TextBox 73">
                    <a:extLst>
                      <a:ext uri="{FF2B5EF4-FFF2-40B4-BE49-F238E27FC236}">
                        <a16:creationId xmlns:a16="http://schemas.microsoft.com/office/drawing/2014/main" id="{64EEB6C6-8577-8D40-9AC9-59874B190E65}"/>
                      </a:ext>
                    </a:extLst>
                  </p:cNvPr>
                  <p:cNvSpPr txBox="1">
                    <a:spLocks noRot="1" noChangeAspect="1" noMove="1" noResize="1" noEditPoints="1" noAdjustHandles="1" noChangeArrowheads="1" noChangeShapeType="1" noTextEdit="1"/>
                  </p:cNvSpPr>
                  <p:nvPr/>
                </p:nvSpPr>
                <p:spPr>
                  <a:xfrm>
                    <a:off x="6902758" y="4845417"/>
                    <a:ext cx="1390620" cy="573420"/>
                  </a:xfrm>
                  <a:prstGeom prst="roundRect">
                    <a:avLst/>
                  </a:prstGeom>
                  <a:blipFill>
                    <a:blip r:embed="rId25"/>
                    <a:stretch>
                      <a:fillRect/>
                    </a:stretch>
                  </a:blipFill>
                  <a:ln>
                    <a:solidFill>
                      <a:schemeClr val="accent1"/>
                    </a:solidFill>
                  </a:ln>
                </p:spPr>
                <p:txBody>
                  <a:bodyPr/>
                  <a:lstStyle/>
                  <a:p>
                    <a:r>
                      <a:rPr lang="en-GB">
                        <a:noFill/>
                      </a:rPr>
                      <a:t> </a:t>
                    </a:r>
                  </a:p>
                </p:txBody>
              </p:sp>
            </mc:Fallback>
          </mc:AlternateContent>
          <p:cxnSp>
            <p:nvCxnSpPr>
              <p:cNvPr id="75" name="Straight Connector 74">
                <a:extLst>
                  <a:ext uri="{FF2B5EF4-FFF2-40B4-BE49-F238E27FC236}">
                    <a16:creationId xmlns:a16="http://schemas.microsoft.com/office/drawing/2014/main" id="{E9F61724-5A2C-DB48-ACB7-ABFB65979B7C}"/>
                  </a:ext>
                </a:extLst>
              </p:cNvPr>
              <p:cNvCxnSpPr>
                <a:stCxn id="63" idx="0"/>
                <a:endCxn id="62" idx="2"/>
              </p:cNvCxnSpPr>
              <p:nvPr/>
            </p:nvCxnSpPr>
            <p:spPr>
              <a:xfrm flipV="1">
                <a:off x="3946158" y="2729130"/>
                <a:ext cx="0" cy="311941"/>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ACF7C52C-CDA2-6445-B92A-FDBBA6612A82}"/>
                  </a:ext>
                </a:extLst>
              </p:cNvPr>
              <p:cNvCxnSpPr>
                <a:stCxn id="63" idx="2"/>
                <a:endCxn id="67" idx="0"/>
              </p:cNvCxnSpPr>
              <p:nvPr/>
            </p:nvCxnSpPr>
            <p:spPr>
              <a:xfrm>
                <a:off x="3946158" y="3614491"/>
                <a:ext cx="1" cy="331281"/>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69735E0-D346-BE46-B09B-D4E48B62E064}"/>
                  </a:ext>
                </a:extLst>
              </p:cNvPr>
              <p:cNvCxnSpPr>
                <a:stCxn id="63" idx="3"/>
                <a:endCxn id="68" idx="0"/>
              </p:cNvCxnSpPr>
              <p:nvPr/>
            </p:nvCxnSpPr>
            <p:spPr>
              <a:xfrm>
                <a:off x="4680463" y="3327781"/>
                <a:ext cx="2030134" cy="617991"/>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D23B2219-8925-C44D-8335-BE46726EE5E4}"/>
                  </a:ext>
                </a:extLst>
              </p:cNvPr>
              <p:cNvCxnSpPr>
                <a:stCxn id="64" idx="0"/>
                <a:endCxn id="63" idx="1"/>
              </p:cNvCxnSpPr>
              <p:nvPr/>
            </p:nvCxnSpPr>
            <p:spPr>
              <a:xfrm flipV="1">
                <a:off x="1012759" y="3327781"/>
                <a:ext cx="2199094" cy="617991"/>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5375848F-BCCF-FE4B-8039-B888DC89A35D}"/>
                  </a:ext>
                </a:extLst>
              </p:cNvPr>
              <p:cNvCxnSpPr>
                <a:stCxn id="67" idx="2"/>
                <a:endCxn id="72" idx="0"/>
              </p:cNvCxnSpPr>
              <p:nvPr/>
            </p:nvCxnSpPr>
            <p:spPr>
              <a:xfrm>
                <a:off x="3946159" y="4524654"/>
                <a:ext cx="920779" cy="1194835"/>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73BE326-170D-FB40-8936-5DCEFFBD606A}"/>
                  </a:ext>
                </a:extLst>
              </p:cNvPr>
              <p:cNvCxnSpPr>
                <a:stCxn id="71" idx="0"/>
                <a:endCxn id="67" idx="2"/>
              </p:cNvCxnSpPr>
              <p:nvPr/>
            </p:nvCxnSpPr>
            <p:spPr>
              <a:xfrm flipV="1">
                <a:off x="3012707" y="4524654"/>
                <a:ext cx="933452" cy="1194835"/>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0D4A5F3E-8800-8542-B0A8-99206632563C}"/>
                  </a:ext>
                </a:extLst>
              </p:cNvPr>
              <p:cNvCxnSpPr>
                <a:stCxn id="73" idx="0"/>
                <a:endCxn id="68" idx="2"/>
              </p:cNvCxnSpPr>
              <p:nvPr/>
            </p:nvCxnSpPr>
            <p:spPr>
              <a:xfrm flipV="1">
                <a:off x="5768318" y="4524654"/>
                <a:ext cx="942279"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ADF01173-AFC1-404A-BC3A-55E9BC1D9937}"/>
                  </a:ext>
                </a:extLst>
              </p:cNvPr>
              <p:cNvCxnSpPr>
                <a:stCxn id="68" idx="2"/>
                <a:endCxn id="74" idx="0"/>
              </p:cNvCxnSpPr>
              <p:nvPr/>
            </p:nvCxnSpPr>
            <p:spPr>
              <a:xfrm>
                <a:off x="6710597" y="4524654"/>
                <a:ext cx="887471"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6223A93C-1B6D-2346-8FB4-FD4685486F69}"/>
                  </a:ext>
                </a:extLst>
              </p:cNvPr>
              <p:cNvCxnSpPr>
                <a:stCxn id="64" idx="2"/>
                <a:endCxn id="70" idx="0"/>
              </p:cNvCxnSpPr>
              <p:nvPr/>
            </p:nvCxnSpPr>
            <p:spPr>
              <a:xfrm>
                <a:off x="1012759" y="4524654"/>
                <a:ext cx="953537" cy="320763"/>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9D4611ED-84FC-4545-8118-7682642A3B67}"/>
                  </a:ext>
                </a:extLst>
              </p:cNvPr>
              <p:cNvCxnSpPr>
                <a:stCxn id="64" idx="2"/>
                <a:endCxn id="69" idx="0"/>
              </p:cNvCxnSpPr>
              <p:nvPr/>
            </p:nvCxnSpPr>
            <p:spPr>
              <a:xfrm flipH="1">
                <a:off x="-10625" y="4524654"/>
                <a:ext cx="1023384" cy="320763"/>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0" name="Rectangle 9">
            <a:extLst>
              <a:ext uri="{FF2B5EF4-FFF2-40B4-BE49-F238E27FC236}">
                <a16:creationId xmlns:a16="http://schemas.microsoft.com/office/drawing/2014/main" id="{978CDB23-3D81-7A46-9C08-13558FBF1441}"/>
              </a:ext>
            </a:extLst>
          </p:cNvPr>
          <p:cNvSpPr/>
          <p:nvPr/>
        </p:nvSpPr>
        <p:spPr>
          <a:xfrm>
            <a:off x="8250318" y="3280229"/>
            <a:ext cx="3861853" cy="1836057"/>
          </a:xfrm>
          <a:prstGeom prst="rect">
            <a:avLst/>
          </a:prstGeom>
          <a:gradFill flip="none" rotWithShape="1">
            <a:gsLst>
              <a:gs pos="0">
                <a:schemeClr val="bg1">
                  <a:alpha val="30000"/>
                </a:schemeClr>
              </a:gs>
              <a:gs pos="12000">
                <a:schemeClr val="bg1">
                  <a:alpha val="9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2155DB92-D64C-E940-8304-FA439039D456}"/>
              </a:ext>
            </a:extLst>
          </p:cNvPr>
          <p:cNvSpPr/>
          <p:nvPr/>
        </p:nvSpPr>
        <p:spPr>
          <a:xfrm>
            <a:off x="2460280" y="3249127"/>
            <a:ext cx="3861853" cy="1836057"/>
          </a:xfrm>
          <a:prstGeom prst="rect">
            <a:avLst/>
          </a:prstGeom>
          <a:gradFill flip="none" rotWithShape="1">
            <a:gsLst>
              <a:gs pos="0">
                <a:schemeClr val="bg1">
                  <a:alpha val="30000"/>
                </a:schemeClr>
              </a:gs>
              <a:gs pos="12000">
                <a:schemeClr val="bg1">
                  <a:alpha val="9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3" name="Rectangle 82"/>
              <p:cNvSpPr/>
              <p:nvPr/>
            </p:nvSpPr>
            <p:spPr>
              <a:xfrm>
                <a:off x="2720652" y="5273393"/>
                <a:ext cx="3034087" cy="674672"/>
              </a:xfrm>
              <a:prstGeom prst="rect">
                <a:avLst/>
              </a:prstGeom>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charset="0"/>
                          </a:rPr>
                          <m:t>𝑚</m:t>
                        </m:r>
                      </m:e>
                      <m:sub>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sub>
                    </m:sSub>
                    <m:r>
                      <a:rPr lang="de-DE" i="1">
                        <a:latin typeface="Cambria Math" charset="0"/>
                      </a:rPr>
                      <m:t>: </m:t>
                    </m:r>
                  </m:oMath>
                </a14:m>
                <a:r>
                  <a:rPr lang="en-US" dirty="0"/>
                  <a:t>Eliminate</a:t>
                </a:r>
                <a14:m>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a14:m>
                <a:r>
                  <a:rPr lang="en-GB" dirty="0"/>
                  <a:t> </a:t>
                </a:r>
              </a:p>
              <a:p>
                <a:r>
                  <a:rPr lang="en-GB" dirty="0"/>
                  <a:t>	from </a:t>
                </a:r>
                <a14:m>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i="1">
                            <a:latin typeface="Cambria Math" panose="02040503050406030204" pitchFamily="18" charset="0"/>
                          </a:rPr>
                          <m:t>1</m:t>
                        </m:r>
                      </m:sup>
                    </m:sSubSup>
                  </m:oMath>
                </a14:m>
                <a:endParaRPr lang="en-GB" dirty="0"/>
              </a:p>
            </p:txBody>
          </p:sp>
        </mc:Choice>
        <mc:Fallback xmlns="">
          <p:sp>
            <p:nvSpPr>
              <p:cNvPr id="83" name="Rectangle 82"/>
              <p:cNvSpPr>
                <a:spLocks noRot="1" noChangeAspect="1" noMove="1" noResize="1" noEditPoints="1" noAdjustHandles="1" noChangeArrowheads="1" noChangeShapeType="1" noTextEdit="1"/>
              </p:cNvSpPr>
              <p:nvPr/>
            </p:nvSpPr>
            <p:spPr>
              <a:xfrm>
                <a:off x="2720652" y="5273393"/>
                <a:ext cx="3034087" cy="674672"/>
              </a:xfrm>
              <a:prstGeom prst="rect">
                <a:avLst/>
              </a:prstGeom>
              <a:blipFill>
                <a:blip r:embed="rId26"/>
                <a:stretch>
                  <a:fillRect t="-5556" b="-1296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9086830" y="5280297"/>
                <a:ext cx="3098925" cy="675249"/>
              </a:xfrm>
              <a:prstGeom prst="rect">
                <a:avLst/>
              </a:prstGeom>
            </p:spPr>
            <p:txBody>
              <a:bodyPr wrap="square">
                <a:spAutoFit/>
              </a:bodyPr>
              <a:lstStyle/>
              <a:p>
                <a:pPr marL="11113" lvl="1"/>
                <a14:m>
                  <m:oMath xmlns:m="http://schemas.openxmlformats.org/officeDocument/2006/math">
                    <m:sSub>
                      <m:sSubPr>
                        <m:ctrlPr>
                          <a:rPr lang="de-DE" i="1">
                            <a:latin typeface="Cambria Math" panose="02040503050406030204" pitchFamily="18" charset="0"/>
                          </a:rPr>
                        </m:ctrlPr>
                      </m:sSubPr>
                      <m:e>
                        <m:r>
                          <a:rPr lang="de-DE" i="1">
                            <a:latin typeface="Cambria Math" charset="0"/>
                          </a:rPr>
                          <m:t>𝑚</m:t>
                        </m:r>
                      </m:e>
                      <m:sub>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sub>
                    </m:sSub>
                    <m:r>
                      <a:rPr lang="de-DE" i="1">
                        <a:latin typeface="Cambria Math" charset="0"/>
                      </a:rPr>
                      <m:t>: </m:t>
                    </m:r>
                  </m:oMath>
                </a14:m>
                <a:r>
                  <a:rPr lang="en-US" dirty="0"/>
                  <a:t>Eliminate </a:t>
                </a:r>
                <a14:m>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a14:m>
                <a:r>
                  <a:rPr lang="en-GB" dirty="0"/>
                  <a:t> </a:t>
                </a:r>
              </a:p>
              <a:p>
                <a:pPr marL="11113" lvl="1"/>
                <a:r>
                  <a:rPr lang="en-GB" dirty="0"/>
                  <a:t>	from </a:t>
                </a:r>
                <a14:m>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i="1">
                            <a:latin typeface="Cambria Math" panose="02040503050406030204" pitchFamily="18" charset="0"/>
                          </a:rPr>
                          <m:t>2</m:t>
                        </m:r>
                      </m:sup>
                    </m:sSubSup>
                  </m:oMath>
                </a14:m>
                <a:endParaRPr lang="en-GB" dirty="0"/>
              </a:p>
            </p:txBody>
          </p:sp>
        </mc:Choice>
        <mc:Fallback xmlns="">
          <p:sp>
            <p:nvSpPr>
              <p:cNvPr id="84" name="Rectangle 83"/>
              <p:cNvSpPr>
                <a:spLocks noRot="1" noChangeAspect="1" noMove="1" noResize="1" noEditPoints="1" noAdjustHandles="1" noChangeArrowheads="1" noChangeShapeType="1" noTextEdit="1"/>
              </p:cNvSpPr>
              <p:nvPr/>
            </p:nvSpPr>
            <p:spPr>
              <a:xfrm>
                <a:off x="9086830" y="5280297"/>
                <a:ext cx="3098925" cy="675249"/>
              </a:xfrm>
              <a:prstGeom prst="rect">
                <a:avLst/>
              </a:prstGeom>
              <a:blipFill>
                <a:blip r:embed="rId27"/>
                <a:stretch>
                  <a:fillRect t="-5556" b="-1296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6738576" y="4016924"/>
                <a:ext cx="963854" cy="32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1"/>
                              </a:solidFill>
                              <a:latin typeface="Cambria Math" panose="02040503050406030204" pitchFamily="18" charset="0"/>
                            </a:rPr>
                          </m:ctrlPr>
                        </m:sSubPr>
                        <m:e>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charset="0"/>
                                </a:rPr>
                                <m:t>𝑚</m:t>
                              </m:r>
                            </m:e>
                            <m:sub>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i="1">
                                      <a:solidFill>
                                        <a:schemeClr val="accent1"/>
                                      </a:solidFill>
                                      <a:latin typeface="Cambria Math" charset="0"/>
                                    </a:rPr>
                                    <m:t>1</m:t>
                                  </m:r>
                                </m:sub>
                              </m:sSub>
                            </m:sub>
                          </m:sSub>
                          <m:r>
                            <a:rPr lang="de-DE" sz="1400" i="1">
                              <a:solidFill>
                                <a:schemeClr val="accent1"/>
                              </a:solidFill>
                              <a:latin typeface="Cambria Math" charset="0"/>
                            </a:rPr>
                            <m:t> </m:t>
                          </m:r>
                          <m:r>
                            <a:rPr lang="de-DE" sz="1400" i="1">
                              <a:solidFill>
                                <a:schemeClr val="accent1"/>
                              </a:solidFill>
                              <a:latin typeface="Cambria Math" charset="0"/>
                            </a:rPr>
                            <m:t>𝑚</m:t>
                          </m:r>
                        </m:e>
                        <m:sub>
                          <m:sSub>
                            <m:sSubPr>
                              <m:ctrlPr>
                                <a:rPr lang="de-DE" sz="1400" b="0" i="1" smtClean="0">
                                  <a:solidFill>
                                    <a:schemeClr val="accent1"/>
                                  </a:solidFill>
                                  <a:latin typeface="Cambria Math" panose="02040503050406030204" pitchFamily="18" charset="0"/>
                                </a:rPr>
                              </m:ctrlPr>
                            </m:sSubPr>
                            <m:e>
                              <m:r>
                                <a:rPr lang="de-DE" sz="1400" i="1">
                                  <a:solidFill>
                                    <a:schemeClr val="accent1"/>
                                  </a:solidFill>
                                  <a:latin typeface="Cambria Math" panose="02040503050406030204" pitchFamily="18" charset="0"/>
                                </a:rPr>
                                <m:t>𝑚</m:t>
                              </m:r>
                            </m:e>
                            <m:sub>
                              <m:r>
                                <a:rPr lang="de-DE" sz="1400" b="0" i="1" smtClean="0">
                                  <a:solidFill>
                                    <a:schemeClr val="accent1"/>
                                  </a:solidFill>
                                  <a:latin typeface="Cambria Math" panose="02040503050406030204" pitchFamily="18" charset="0"/>
                                </a:rPr>
                                <m:t>2</m:t>
                              </m:r>
                            </m:sub>
                          </m:sSub>
                        </m:sub>
                      </m:sSub>
                    </m:oMath>
                  </m:oMathPara>
                </a14:m>
                <a:endParaRPr lang="en-GB" sz="1400" dirty="0">
                  <a:solidFill>
                    <a:schemeClr val="accent1"/>
                  </a:solidFill>
                </a:endParaRPr>
              </a:p>
            </p:txBody>
          </p:sp>
        </mc:Choice>
        <mc:Fallback xmlns="">
          <p:sp>
            <p:nvSpPr>
              <p:cNvPr id="85" name="Rectangle 84"/>
              <p:cNvSpPr>
                <a:spLocks noRot="1" noChangeAspect="1" noMove="1" noResize="1" noEditPoints="1" noAdjustHandles="1" noChangeArrowheads="1" noChangeShapeType="1" noTextEdit="1"/>
              </p:cNvSpPr>
              <p:nvPr/>
            </p:nvSpPr>
            <p:spPr>
              <a:xfrm>
                <a:off x="6738576" y="4016924"/>
                <a:ext cx="963854" cy="326243"/>
              </a:xfrm>
              <a:prstGeom prst="rect">
                <a:avLst/>
              </a:prstGeom>
              <a:blipFill>
                <a:blip r:embed="rId28"/>
                <a:stretch>
                  <a:fillRect b="-37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6989426" y="3120014"/>
                <a:ext cx="60164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1"/>
                              </a:solidFill>
                              <a:latin typeface="Cambria Math" panose="02040503050406030204" pitchFamily="18" charset="0"/>
                            </a:rPr>
                          </m:ctrlPr>
                        </m:sSubPr>
                        <m:e>
                          <m:r>
                            <a:rPr lang="de-DE" sz="1400" i="1">
                              <a:solidFill>
                                <a:schemeClr val="accent1"/>
                              </a:solidFill>
                              <a:latin typeface="Cambria Math" charset="0"/>
                            </a:rPr>
                            <m:t>𝑚</m:t>
                          </m:r>
                        </m:e>
                        <m:sub>
                          <m:r>
                            <a:rPr lang="de-DE" sz="1400" i="1">
                              <a:solidFill>
                                <a:schemeClr val="accent1"/>
                              </a:solidFill>
                              <a:latin typeface="Cambria Math" charset="0"/>
                            </a:rPr>
                            <m:t>𝑒𝑣𝑒</m:t>
                          </m:r>
                        </m:sub>
                      </m:sSub>
                    </m:oMath>
                  </m:oMathPara>
                </a14:m>
                <a:endParaRPr lang="en-GB" sz="1400" dirty="0">
                  <a:solidFill>
                    <a:schemeClr val="accent1"/>
                  </a:solidFill>
                </a:endParaRPr>
              </a:p>
            </p:txBody>
          </p:sp>
        </mc:Choice>
        <mc:Fallback xmlns="">
          <p:sp>
            <p:nvSpPr>
              <p:cNvPr id="87" name="Rectangle 86"/>
              <p:cNvSpPr>
                <a:spLocks noRot="1" noChangeAspect="1" noMove="1" noResize="1" noEditPoints="1" noAdjustHandles="1" noChangeArrowheads="1" noChangeShapeType="1" noTextEdit="1"/>
              </p:cNvSpPr>
              <p:nvPr/>
            </p:nvSpPr>
            <p:spPr>
              <a:xfrm>
                <a:off x="6989426" y="3120014"/>
                <a:ext cx="601640" cy="307777"/>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5534999" y="5021696"/>
                <a:ext cx="909928" cy="32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5"/>
                              </a:solidFill>
                              <a:latin typeface="Cambria Math" panose="02040503050406030204" pitchFamily="18" charset="0"/>
                            </a:rPr>
                          </m:ctrlPr>
                        </m:sSubPr>
                        <m:e>
                          <m:r>
                            <a:rPr lang="de-DE" sz="1400" i="1">
                              <a:solidFill>
                                <a:schemeClr val="accent5"/>
                              </a:solidFill>
                              <a:latin typeface="Cambria Math" charset="0"/>
                            </a:rPr>
                            <m:t>𝑚</m:t>
                          </m:r>
                        </m:e>
                        <m:sub>
                          <m:sSub>
                            <m:sSubPr>
                              <m:ctrlPr>
                                <a:rPr lang="de-DE" sz="1400" i="1">
                                  <a:solidFill>
                                    <a:schemeClr val="accent5"/>
                                  </a:solidFill>
                                  <a:latin typeface="Cambria Math" panose="02040503050406030204" pitchFamily="18" charset="0"/>
                                </a:rPr>
                              </m:ctrlPr>
                            </m:sSubPr>
                            <m:e>
                              <m:r>
                                <a:rPr lang="de-DE" sz="1400" i="1">
                                  <a:solidFill>
                                    <a:schemeClr val="accent5"/>
                                  </a:solidFill>
                                  <a:latin typeface="Cambria Math" panose="02040503050406030204" pitchFamily="18" charset="0"/>
                                </a:rPr>
                                <m:t>𝑚</m:t>
                              </m:r>
                            </m:e>
                            <m:sub>
                              <m:r>
                                <a:rPr lang="de-DE" sz="1400" i="1">
                                  <a:solidFill>
                                    <a:schemeClr val="accent5"/>
                                  </a:solidFill>
                                  <a:latin typeface="Cambria Math" panose="02040503050406030204" pitchFamily="18" charset="0"/>
                                </a:rPr>
                                <m:t>1</m:t>
                              </m:r>
                            </m:sub>
                          </m:sSub>
                          <m:r>
                            <a:rPr lang="de-DE" sz="1400" i="1">
                              <a:solidFill>
                                <a:schemeClr val="accent5"/>
                              </a:solidFill>
                              <a:latin typeface="Cambria Math" panose="02040503050406030204" pitchFamily="18" charset="0"/>
                            </a:rPr>
                            <m:t>,</m:t>
                          </m:r>
                          <m:r>
                            <a:rPr lang="de-DE" sz="1400" i="1">
                              <a:solidFill>
                                <a:schemeClr val="accent5"/>
                              </a:solidFill>
                              <a:latin typeface="Cambria Math" panose="02040503050406030204" pitchFamily="18" charset="0"/>
                            </a:rPr>
                            <m:t>𝑏𝑎𝑐𝑘</m:t>
                          </m:r>
                        </m:sub>
                      </m:sSub>
                    </m:oMath>
                  </m:oMathPara>
                </a14:m>
                <a:endParaRPr lang="en-GB" sz="1400" dirty="0">
                  <a:solidFill>
                    <a:schemeClr val="accent5"/>
                  </a:solidFill>
                </a:endParaRPr>
              </a:p>
            </p:txBody>
          </p:sp>
        </mc:Choice>
        <mc:Fallback xmlns="">
          <p:sp>
            <p:nvSpPr>
              <p:cNvPr id="89" name="Rectangle 88"/>
              <p:cNvSpPr>
                <a:spLocks noRot="1" noChangeAspect="1" noMove="1" noResize="1" noEditPoints="1" noAdjustHandles="1" noChangeArrowheads="1" noChangeShapeType="1" noTextEdit="1"/>
              </p:cNvSpPr>
              <p:nvPr/>
            </p:nvSpPr>
            <p:spPr>
              <a:xfrm>
                <a:off x="5534999" y="5021696"/>
                <a:ext cx="909928" cy="326243"/>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7380860" y="5021695"/>
                <a:ext cx="909928" cy="32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5"/>
                              </a:solidFill>
                              <a:latin typeface="Cambria Math" panose="02040503050406030204" pitchFamily="18" charset="0"/>
                            </a:rPr>
                          </m:ctrlPr>
                        </m:sSubPr>
                        <m:e>
                          <m:r>
                            <a:rPr lang="de-DE" sz="1400" i="1">
                              <a:solidFill>
                                <a:schemeClr val="accent5"/>
                              </a:solidFill>
                              <a:latin typeface="Cambria Math" charset="0"/>
                            </a:rPr>
                            <m:t>𝑚</m:t>
                          </m:r>
                        </m:e>
                        <m:sub>
                          <m:sSub>
                            <m:sSubPr>
                              <m:ctrlPr>
                                <a:rPr lang="de-DE" sz="1400" i="1">
                                  <a:solidFill>
                                    <a:schemeClr val="accent5"/>
                                  </a:solidFill>
                                  <a:latin typeface="Cambria Math" panose="02040503050406030204" pitchFamily="18" charset="0"/>
                                </a:rPr>
                              </m:ctrlPr>
                            </m:sSubPr>
                            <m:e>
                              <m:r>
                                <a:rPr lang="de-DE" sz="1400" i="1">
                                  <a:solidFill>
                                    <a:schemeClr val="accent5"/>
                                  </a:solidFill>
                                  <a:latin typeface="Cambria Math" panose="02040503050406030204" pitchFamily="18" charset="0"/>
                                </a:rPr>
                                <m:t>𝑚</m:t>
                              </m:r>
                            </m:e>
                            <m:sub>
                              <m:r>
                                <a:rPr lang="de-DE" sz="1400" i="1">
                                  <a:solidFill>
                                    <a:schemeClr val="accent5"/>
                                  </a:solidFill>
                                  <a:latin typeface="Cambria Math" panose="02040503050406030204" pitchFamily="18" charset="0"/>
                                </a:rPr>
                                <m:t>2</m:t>
                              </m:r>
                            </m:sub>
                          </m:sSub>
                          <m:r>
                            <a:rPr lang="de-DE" sz="1400" i="1">
                              <a:solidFill>
                                <a:schemeClr val="accent5"/>
                              </a:solidFill>
                              <a:latin typeface="Cambria Math" panose="02040503050406030204" pitchFamily="18" charset="0"/>
                            </a:rPr>
                            <m:t>,</m:t>
                          </m:r>
                          <m:r>
                            <a:rPr lang="de-DE" sz="1400" i="1">
                              <a:solidFill>
                                <a:schemeClr val="accent5"/>
                              </a:solidFill>
                              <a:latin typeface="Cambria Math" panose="02040503050406030204" pitchFamily="18" charset="0"/>
                            </a:rPr>
                            <m:t>𝑏𝑎𝑐𝑘</m:t>
                          </m:r>
                        </m:sub>
                      </m:sSub>
                    </m:oMath>
                  </m:oMathPara>
                </a14:m>
                <a:endParaRPr lang="en-GB" sz="1400" dirty="0">
                  <a:solidFill>
                    <a:schemeClr val="accent5"/>
                  </a:solidFill>
                </a:endParaRPr>
              </a:p>
            </p:txBody>
          </p:sp>
        </mc:Choice>
        <mc:Fallback xmlns="">
          <p:sp>
            <p:nvSpPr>
              <p:cNvPr id="90" name="Rectangle 89"/>
              <p:cNvSpPr>
                <a:spLocks noRot="1" noChangeAspect="1" noMove="1" noResize="1" noEditPoints="1" noAdjustHandles="1" noChangeArrowheads="1" noChangeShapeType="1" noTextEdit="1"/>
              </p:cNvSpPr>
              <p:nvPr/>
            </p:nvSpPr>
            <p:spPr>
              <a:xfrm>
                <a:off x="7380860" y="5021695"/>
                <a:ext cx="909928" cy="326243"/>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509755" y="3271571"/>
                <a:ext cx="793038" cy="31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5"/>
                              </a:solidFill>
                              <a:latin typeface="Cambria Math" panose="02040503050406030204" pitchFamily="18" charset="0"/>
                            </a:rPr>
                          </m:ctrlPr>
                        </m:sSubPr>
                        <m:e>
                          <m:r>
                            <a:rPr lang="de-DE" sz="1400" i="1">
                              <a:solidFill>
                                <a:schemeClr val="accent5"/>
                              </a:solidFill>
                              <a:latin typeface="Cambria Math" charset="0"/>
                            </a:rPr>
                            <m:t>𝑚</m:t>
                          </m:r>
                        </m:e>
                        <m:sub>
                          <m:r>
                            <a:rPr lang="de-DE" sz="1400" i="1">
                              <a:solidFill>
                                <a:schemeClr val="accent5"/>
                              </a:solidFill>
                              <a:latin typeface="Cambria Math" panose="02040503050406030204" pitchFamily="18" charset="0"/>
                            </a:rPr>
                            <m:t>𝑒</m:t>
                          </m:r>
                          <m:r>
                            <a:rPr lang="de-DE" sz="1400" i="1">
                              <a:solidFill>
                                <a:schemeClr val="accent5"/>
                              </a:solidFill>
                              <a:latin typeface="Cambria Math" panose="02040503050406030204" pitchFamily="18" charset="0"/>
                            </a:rPr>
                            <m:t>,</m:t>
                          </m:r>
                          <m:r>
                            <a:rPr lang="de-DE" sz="1400" i="1">
                              <a:solidFill>
                                <a:schemeClr val="accent5"/>
                              </a:solidFill>
                              <a:latin typeface="Cambria Math" panose="02040503050406030204" pitchFamily="18" charset="0"/>
                            </a:rPr>
                            <m:t>𝑏𝑎𝑐𝑘</m:t>
                          </m:r>
                        </m:sub>
                      </m:sSub>
                    </m:oMath>
                  </m:oMathPara>
                </a14:m>
                <a:endParaRPr lang="en-GB" sz="1400" dirty="0">
                  <a:solidFill>
                    <a:schemeClr val="accent5"/>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509755" y="3271571"/>
                <a:ext cx="793038" cy="317203"/>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Rectangle 90"/>
              <p:cNvSpPr/>
              <p:nvPr/>
            </p:nvSpPr>
            <p:spPr>
              <a:xfrm>
                <a:off x="2783632" y="3558467"/>
                <a:ext cx="3814770" cy="679994"/>
              </a:xfrm>
              <a:prstGeom prst="rect">
                <a:avLst/>
              </a:prstGeom>
            </p:spPr>
            <p:txBody>
              <a:bodyPr wrap="square">
                <a:spAutoFit/>
              </a:bodyPr>
              <a:lstStyle/>
              <a:p>
                <a:pPr marL="11113" lvl="1"/>
                <a14:m>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𝑚</m:t>
                        </m:r>
                      </m:e>
                      <m:sub>
                        <m:r>
                          <a:rPr lang="de-DE" i="1">
                            <a:latin typeface="Cambria Math" charset="0"/>
                          </a:rPr>
                          <m:t>𝑒𝑣𝑒</m:t>
                        </m:r>
                      </m:sub>
                    </m:sSub>
                    <m:r>
                      <a:rPr lang="de-DE" i="1">
                        <a:latin typeface="Cambria Math" charset="0"/>
                      </a:rPr>
                      <m:t>: </m:t>
                    </m:r>
                  </m:oMath>
                </a14:m>
                <a:r>
                  <a:rPr lang="en-US" dirty="0"/>
                  <a:t>Eliminate </a:t>
                </a:r>
                <a14:m>
                  <m:oMath xmlns:m="http://schemas.openxmlformats.org/officeDocument/2006/math">
                    <m:r>
                      <a:rPr lang="de-DE" i="1">
                        <a:latin typeface="Cambria Math" charset="0"/>
                      </a:rPr>
                      <m:t>𝑇𝑟𝑎𝑣𝑒𝑙</m:t>
                    </m:r>
                    <m:r>
                      <m:rPr>
                        <m:nor/>
                      </m:rPr>
                      <a:rPr lang="de-DE">
                        <a:latin typeface="Cambria Math" charset="0"/>
                      </a:rPr>
                      <m:t>.</m:t>
                    </m:r>
                    <m:r>
                      <a:rPr lang="de-DE" i="1">
                        <a:latin typeface="Cambria Math" charset="0"/>
                      </a:rPr>
                      <m:t>𝑒𝑣𝑒</m:t>
                    </m:r>
                    <m:r>
                      <a:rPr lang="de-DE" i="1">
                        <a:latin typeface="Cambria Math" charset="0"/>
                      </a:rPr>
                      <m:t>, </m:t>
                    </m:r>
                    <m:r>
                      <a:rPr lang="de-DE" i="1">
                        <a:latin typeface="Cambria Math" charset="0"/>
                      </a:rPr>
                      <m:t>𝑆𝑖𝑐𝑘</m:t>
                    </m:r>
                    <m:r>
                      <m:rPr>
                        <m:nor/>
                      </m:rPr>
                      <a:rPr lang="de-DE">
                        <a:latin typeface="Cambria Math" charset="0"/>
                      </a:rPr>
                      <m:t>.</m:t>
                    </m:r>
                    <m:r>
                      <a:rPr lang="de-DE" i="1">
                        <a:latin typeface="Cambria Math" charset="0"/>
                      </a:rPr>
                      <m:t>𝑒𝑣𝑒</m:t>
                    </m:r>
                  </m:oMath>
                </a14:m>
                <a:r>
                  <a:rPr lang="en-GB" dirty="0"/>
                  <a:t> 	from </a:t>
                </a:r>
                <a14:m>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r>
                      <a:rPr lang="de-DE" i="1">
                        <a:latin typeface="Cambria Math" charset="0"/>
                      </a:rPr>
                      <m:t>, </m:t>
                    </m:r>
                    <m:sSub>
                      <m:sSubPr>
                        <m:ctrlPr>
                          <a:rPr lang="de-DE" i="1">
                            <a:latin typeface="Cambria Math" panose="02040503050406030204" pitchFamily="18" charset="0"/>
                          </a:rPr>
                        </m:ctrlPr>
                      </m:sSubPr>
                      <m:e>
                        <m:r>
                          <a:rPr lang="de-DE" i="1">
                            <a:latin typeface="Cambria Math" charset="0"/>
                          </a:rPr>
                          <m:t>𝑚</m:t>
                        </m:r>
                      </m:e>
                      <m:sub>
                        <m:sSub>
                          <m:sSubPr>
                            <m:ctrlPr>
                              <a:rPr lang="de-DE" i="1">
                                <a:latin typeface="Cambria Math" panose="02040503050406030204" pitchFamily="18" charset="0"/>
                              </a:rPr>
                            </m:ctrlPr>
                          </m:sSubPr>
                          <m:e>
                            <m:r>
                              <a:rPr lang="de-DE" b="0" i="1" smtClean="0">
                                <a:latin typeface="Cambria Math" panose="02040503050406030204" pitchFamily="18" charset="0"/>
                              </a:rPr>
                              <m:t>𝑚</m:t>
                            </m:r>
                          </m:e>
                          <m:sub>
                            <m:r>
                              <a:rPr lang="de-DE" i="1">
                                <a:latin typeface="Cambria Math" charset="0"/>
                              </a:rPr>
                              <m:t>1</m:t>
                            </m:r>
                          </m:sub>
                        </m:sSub>
                      </m:sub>
                    </m:sSub>
                    <m:r>
                      <a:rPr lang="de-DE" i="1">
                        <a:latin typeface="Cambria Math" charset="0"/>
                      </a:rPr>
                      <m:t>,</m:t>
                    </m:r>
                    <m:sSub>
                      <m:sSubPr>
                        <m:ctrlPr>
                          <a:rPr lang="de-DE" i="1">
                            <a:latin typeface="Cambria Math" panose="02040503050406030204" pitchFamily="18" charset="0"/>
                          </a:rPr>
                        </m:ctrlPr>
                      </m:sSubPr>
                      <m:e>
                        <m:r>
                          <a:rPr lang="de-DE" i="1">
                            <a:latin typeface="Cambria Math" charset="0"/>
                          </a:rPr>
                          <m:t>𝑚</m:t>
                        </m:r>
                      </m:e>
                      <m:sub>
                        <m:sSub>
                          <m:sSubPr>
                            <m:ctrlPr>
                              <a:rPr lang="de-DE" i="1">
                                <a:latin typeface="Cambria Math" panose="02040503050406030204" pitchFamily="18" charset="0"/>
                              </a:rPr>
                            </m:ctrlPr>
                          </m:sSubPr>
                          <m:e>
                            <m:r>
                              <a:rPr lang="de-DE" b="0" i="1" smtClean="0">
                                <a:latin typeface="Cambria Math" panose="02040503050406030204" pitchFamily="18" charset="0"/>
                              </a:rPr>
                              <m:t>𝑚</m:t>
                            </m:r>
                          </m:e>
                          <m:sub>
                            <m:r>
                              <a:rPr lang="de-DE" i="1">
                                <a:latin typeface="Cambria Math" charset="0"/>
                              </a:rPr>
                              <m:t>2</m:t>
                            </m:r>
                          </m:sub>
                        </m:sSub>
                      </m:sub>
                    </m:sSub>
                  </m:oMath>
                </a14:m>
                <a:endParaRPr lang="en-GB" dirty="0"/>
              </a:p>
            </p:txBody>
          </p:sp>
        </mc:Choice>
        <mc:Fallback xmlns="">
          <p:sp>
            <p:nvSpPr>
              <p:cNvPr id="91" name="Rectangle 90"/>
              <p:cNvSpPr>
                <a:spLocks noRot="1" noChangeAspect="1" noMove="1" noResize="1" noEditPoints="1" noAdjustHandles="1" noChangeArrowheads="1" noChangeShapeType="1" noTextEdit="1"/>
              </p:cNvSpPr>
              <p:nvPr/>
            </p:nvSpPr>
            <p:spPr>
              <a:xfrm>
                <a:off x="2783632" y="3558467"/>
                <a:ext cx="3814770" cy="679994"/>
              </a:xfrm>
              <a:prstGeom prst="rect">
                <a:avLst/>
              </a:prstGeom>
              <a:blipFill>
                <a:blip r:embed="rId33"/>
                <a:stretch>
                  <a:fillRect t="-5556" b="-740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90570" y="3116218"/>
                <a:ext cx="62042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1"/>
                              </a:solidFill>
                              <a:latin typeface="Cambria Math" panose="02040503050406030204" pitchFamily="18" charset="0"/>
                            </a:rPr>
                          </m:ctrlPr>
                        </m:sSubPr>
                        <m:e>
                          <m:r>
                            <a:rPr lang="de-DE" sz="1400" i="1">
                              <a:solidFill>
                                <a:schemeClr val="accent1"/>
                              </a:solidFill>
                              <a:latin typeface="Cambria Math" charset="0"/>
                            </a:rPr>
                            <m:t>𝑚</m:t>
                          </m:r>
                        </m:e>
                        <m:sub>
                          <m:r>
                            <a:rPr lang="de-DE" sz="1400" i="1">
                              <a:solidFill>
                                <a:schemeClr val="accent1"/>
                              </a:solidFill>
                              <a:latin typeface="Cambria Math" charset="0"/>
                            </a:rPr>
                            <m:t>𝑏𝑜𝑏</m:t>
                          </m:r>
                        </m:sub>
                      </m:sSub>
                    </m:oMath>
                  </m:oMathPara>
                </a14:m>
                <a:endParaRPr lang="en-GB" sz="1400" dirty="0">
                  <a:solidFill>
                    <a:schemeClr val="accent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890570" y="3116218"/>
                <a:ext cx="620426" cy="307777"/>
              </a:xfrm>
              <a:prstGeom prst="rect">
                <a:avLst/>
              </a:prstGeom>
              <a:blipFill>
                <a:blip r:embed="rId3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32" y="2366376"/>
                <a:ext cx="72494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𝑚</m:t>
                          </m:r>
                        </m:e>
                        <m:sub>
                          <m:r>
                            <a:rPr lang="de-DE" sz="1400" b="0" i="1" smtClean="0">
                              <a:solidFill>
                                <a:srgbClr val="7030A0"/>
                              </a:solidFill>
                              <a:latin typeface="Cambria Math" panose="02040503050406030204" pitchFamily="18" charset="0"/>
                            </a:rPr>
                            <m:t>𝑐h𝑒𝑚</m:t>
                          </m:r>
                        </m:sub>
                      </m:sSub>
                    </m:oMath>
                  </m:oMathPara>
                </a14:m>
                <a:endParaRPr lang="en-GB" sz="1400" dirty="0">
                  <a:solidFill>
                    <a:srgbClr val="7030A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858032" y="2366376"/>
                <a:ext cx="724942" cy="307777"/>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7B0C340-5DEC-454B-8577-3C1824B9D491}"/>
                  </a:ext>
                </a:extLst>
              </p:cNvPr>
              <p:cNvSpPr/>
              <p:nvPr/>
            </p:nvSpPr>
            <p:spPr>
              <a:xfrm>
                <a:off x="9056064" y="3170369"/>
                <a:ext cx="800604" cy="31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5"/>
                              </a:solidFill>
                              <a:latin typeface="Cambria Math" panose="02040503050406030204" pitchFamily="18" charset="0"/>
                            </a:rPr>
                          </m:ctrlPr>
                        </m:sSubPr>
                        <m:e>
                          <m:r>
                            <a:rPr lang="de-DE" sz="1400" i="1">
                              <a:solidFill>
                                <a:schemeClr val="accent5"/>
                              </a:solidFill>
                              <a:latin typeface="Cambria Math" charset="0"/>
                            </a:rPr>
                            <m:t>𝑚</m:t>
                          </m:r>
                        </m:e>
                        <m:sub>
                          <m:r>
                            <a:rPr lang="de-DE" sz="1400" i="1">
                              <a:solidFill>
                                <a:schemeClr val="accent5"/>
                              </a:solidFill>
                              <a:latin typeface="Cambria Math" panose="02040503050406030204" pitchFamily="18" charset="0"/>
                            </a:rPr>
                            <m:t>𝑏</m:t>
                          </m:r>
                          <m:r>
                            <a:rPr lang="de-DE" sz="1400" i="1">
                              <a:solidFill>
                                <a:schemeClr val="accent5"/>
                              </a:solidFill>
                              <a:latin typeface="Cambria Math" panose="02040503050406030204" pitchFamily="18" charset="0"/>
                            </a:rPr>
                            <m:t>,</m:t>
                          </m:r>
                          <m:r>
                            <a:rPr lang="de-DE" sz="1400" i="1">
                              <a:solidFill>
                                <a:schemeClr val="accent5"/>
                              </a:solidFill>
                              <a:latin typeface="Cambria Math" panose="02040503050406030204" pitchFamily="18" charset="0"/>
                            </a:rPr>
                            <m:t>𝑏𝑎𝑐𝑘</m:t>
                          </m:r>
                        </m:sub>
                      </m:sSub>
                    </m:oMath>
                  </m:oMathPara>
                </a14:m>
                <a:endParaRPr lang="en-GB" sz="1400" dirty="0">
                  <a:solidFill>
                    <a:schemeClr val="accent5"/>
                  </a:solidFill>
                </a:endParaRPr>
              </a:p>
            </p:txBody>
          </p:sp>
        </mc:Choice>
        <mc:Fallback xmlns="">
          <p:sp>
            <p:nvSpPr>
              <p:cNvPr id="44" name="Rectangle 43">
                <a:extLst>
                  <a:ext uri="{FF2B5EF4-FFF2-40B4-BE49-F238E27FC236}">
                    <a16:creationId xmlns:a16="http://schemas.microsoft.com/office/drawing/2014/main" id="{57B0C340-5DEC-454B-8577-3C1824B9D491}"/>
                  </a:ext>
                </a:extLst>
              </p:cNvPr>
              <p:cNvSpPr>
                <a:spLocks noRot="1" noChangeAspect="1" noMove="1" noResize="1" noEditPoints="1" noAdjustHandles="1" noChangeArrowheads="1" noChangeShapeType="1" noTextEdit="1"/>
              </p:cNvSpPr>
              <p:nvPr/>
            </p:nvSpPr>
            <p:spPr>
              <a:xfrm>
                <a:off x="9056064" y="3170369"/>
                <a:ext cx="800604" cy="317203"/>
              </a:xfrm>
              <a:prstGeom prst="rect">
                <a:avLst/>
              </a:prstGeom>
              <a:blipFill>
                <a:blip r:embed="rId3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5B5A2C6-0785-2145-BBFF-0F5278BE13A7}"/>
                  </a:ext>
                </a:extLst>
              </p:cNvPr>
              <p:cNvSpPr/>
              <p:nvPr/>
            </p:nvSpPr>
            <p:spPr>
              <a:xfrm>
                <a:off x="4625053" y="3092751"/>
                <a:ext cx="803490" cy="317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accent5"/>
                              </a:solidFill>
                              <a:latin typeface="Cambria Math" panose="02040503050406030204" pitchFamily="18" charset="0"/>
                            </a:rPr>
                          </m:ctrlPr>
                        </m:sSubPr>
                        <m:e>
                          <m:r>
                            <a:rPr lang="de-DE" sz="1400" i="1">
                              <a:solidFill>
                                <a:schemeClr val="accent5"/>
                              </a:solidFill>
                              <a:latin typeface="Cambria Math" charset="0"/>
                            </a:rPr>
                            <m:t>𝑚</m:t>
                          </m:r>
                        </m:e>
                        <m:sub>
                          <m:r>
                            <a:rPr lang="de-DE" sz="1400" i="1">
                              <a:solidFill>
                                <a:schemeClr val="accent5"/>
                              </a:solidFill>
                              <a:latin typeface="Cambria Math" panose="02040503050406030204" pitchFamily="18" charset="0"/>
                            </a:rPr>
                            <m:t>𝑎</m:t>
                          </m:r>
                          <m:r>
                            <a:rPr lang="de-DE" sz="1400" i="1">
                              <a:solidFill>
                                <a:schemeClr val="accent5"/>
                              </a:solidFill>
                              <a:latin typeface="Cambria Math" panose="02040503050406030204" pitchFamily="18" charset="0"/>
                            </a:rPr>
                            <m:t>,</m:t>
                          </m:r>
                          <m:r>
                            <a:rPr lang="de-DE" sz="1400" i="1">
                              <a:solidFill>
                                <a:schemeClr val="accent5"/>
                              </a:solidFill>
                              <a:latin typeface="Cambria Math" panose="02040503050406030204" pitchFamily="18" charset="0"/>
                            </a:rPr>
                            <m:t>𝑏𝑎𝑐𝑘</m:t>
                          </m:r>
                        </m:sub>
                      </m:sSub>
                    </m:oMath>
                  </m:oMathPara>
                </a14:m>
                <a:endParaRPr lang="en-GB" sz="1400" dirty="0">
                  <a:solidFill>
                    <a:schemeClr val="accent5"/>
                  </a:solidFill>
                </a:endParaRPr>
              </a:p>
            </p:txBody>
          </p:sp>
        </mc:Choice>
        <mc:Fallback xmlns="">
          <p:sp>
            <p:nvSpPr>
              <p:cNvPr id="45" name="Rectangle 44">
                <a:extLst>
                  <a:ext uri="{FF2B5EF4-FFF2-40B4-BE49-F238E27FC236}">
                    <a16:creationId xmlns:a16="http://schemas.microsoft.com/office/drawing/2014/main" id="{05B5A2C6-0785-2145-BBFF-0F5278BE13A7}"/>
                  </a:ext>
                </a:extLst>
              </p:cNvPr>
              <p:cNvSpPr>
                <a:spLocks noRot="1" noChangeAspect="1" noMove="1" noResize="1" noEditPoints="1" noAdjustHandles="1" noChangeArrowheads="1" noChangeShapeType="1" noTextEdit="1"/>
              </p:cNvSpPr>
              <p:nvPr/>
            </p:nvSpPr>
            <p:spPr>
              <a:xfrm>
                <a:off x="4625053" y="3092751"/>
                <a:ext cx="803490" cy="317203"/>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2611-C12F-B34C-9B50-21B1B8D8B08D}"/>
                  </a:ext>
                </a:extLst>
              </p:cNvPr>
              <p:cNvSpPr/>
              <p:nvPr/>
            </p:nvSpPr>
            <p:spPr>
              <a:xfrm>
                <a:off x="5968017" y="3114378"/>
                <a:ext cx="69782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accent1"/>
                              </a:solidFill>
                              <a:latin typeface="Cambria Math" panose="02040503050406030204" pitchFamily="18" charset="0"/>
                            </a:rPr>
                          </m:ctrlPr>
                        </m:sSubPr>
                        <m:e>
                          <m:r>
                            <a:rPr lang="de-DE" sz="1400" i="1">
                              <a:solidFill>
                                <a:schemeClr val="accent1"/>
                              </a:solidFill>
                              <a:latin typeface="Cambria Math" charset="0"/>
                            </a:rPr>
                            <m:t>𝑚</m:t>
                          </m:r>
                        </m:e>
                        <m:sub>
                          <m:r>
                            <a:rPr lang="de-DE" sz="1400" i="1">
                              <a:solidFill>
                                <a:schemeClr val="accent1"/>
                              </a:solidFill>
                              <a:latin typeface="Cambria Math" charset="0"/>
                            </a:rPr>
                            <m:t>𝑎𝑙𝑖𝑐𝑒</m:t>
                          </m:r>
                        </m:sub>
                      </m:sSub>
                    </m:oMath>
                  </m:oMathPara>
                </a14:m>
                <a:endParaRPr lang="en-GB" sz="1400" dirty="0"/>
              </a:p>
            </p:txBody>
          </p:sp>
        </mc:Choice>
        <mc:Fallback xmlns="">
          <p:sp>
            <p:nvSpPr>
              <p:cNvPr id="11" name="Rectangle 10">
                <a:extLst>
                  <a:ext uri="{FF2B5EF4-FFF2-40B4-BE49-F238E27FC236}">
                    <a16:creationId xmlns:a16="http://schemas.microsoft.com/office/drawing/2014/main" id="{F18B2611-C12F-B34C-9B50-21B1B8D8B08D}"/>
                  </a:ext>
                </a:extLst>
              </p:cNvPr>
              <p:cNvSpPr>
                <a:spLocks noRot="1" noChangeAspect="1" noMove="1" noResize="1" noEditPoints="1" noAdjustHandles="1" noChangeArrowheads="1" noChangeShapeType="1" noTextEdit="1"/>
              </p:cNvSpPr>
              <p:nvPr/>
            </p:nvSpPr>
            <p:spPr>
              <a:xfrm>
                <a:off x="5968017" y="3114378"/>
                <a:ext cx="697820" cy="307777"/>
              </a:xfrm>
              <a:prstGeom prst="rect">
                <a:avLst/>
              </a:prstGeom>
              <a:blipFill>
                <a:blip r:embed="rId38"/>
                <a:stretch>
                  <a:fillRect/>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D1B3AE5E-E8E4-0751-4A41-AB1E211B5D55}"/>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8" name="Footer Placeholder 7">
            <a:extLst>
              <a:ext uri="{FF2B5EF4-FFF2-40B4-BE49-F238E27FC236}">
                <a16:creationId xmlns:a16="http://schemas.microsoft.com/office/drawing/2014/main" id="{1AC83071-B189-2F5F-E4C8-CACB0BA22B4E}"/>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9" name="Slide Number Placeholder 8">
            <a:extLst>
              <a:ext uri="{FF2B5EF4-FFF2-40B4-BE49-F238E27FC236}">
                <a16:creationId xmlns:a16="http://schemas.microsoft.com/office/drawing/2014/main" id="{E277C13D-EAC0-0AD5-BBFA-7756A7742230}"/>
              </a:ext>
            </a:extLst>
          </p:cNvPr>
          <p:cNvSpPr>
            <a:spLocks noGrp="1"/>
          </p:cNvSpPr>
          <p:nvPr>
            <p:ph type="sldNum" sz="quarter" idx="11"/>
          </p:nvPr>
        </p:nvSpPr>
        <p:spPr/>
        <p:txBody>
          <a:bodyPr/>
          <a:lstStyle/>
          <a:p>
            <a:fld id="{EB1502E6-D9AE-3544-B6D5-378AAA0B915F}" type="slidenum">
              <a:rPr lang="de-DE" altLang="de-DE" smtClean="0"/>
              <a:pPr/>
              <a:t>68</a:t>
            </a:fld>
            <a:endParaRPr lang="de-DE" altLang="de-DE" dirty="0"/>
          </a:p>
        </p:txBody>
      </p:sp>
    </p:spTree>
    <p:extLst>
      <p:ext uri="{BB962C8B-B14F-4D97-AF65-F5344CB8AC3E}">
        <p14:creationId xmlns:p14="http://schemas.microsoft.com/office/powerpoint/2010/main" val="26736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7" grpId="0"/>
      <p:bldP spid="89" grpId="0"/>
      <p:bldP spid="90" grpId="0"/>
      <p:bldP spid="5" grpId="0"/>
      <p:bldP spid="91" grpId="0"/>
      <p:bldP spid="6" grpId="0"/>
      <p:bldP spid="7" grpId="0"/>
      <p:bldP spid="44" grpId="0"/>
      <p:bldP spid="45"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F65E-6803-2B42-9C3A-7BC091A4CBE8}"/>
              </a:ext>
            </a:extLst>
          </p:cNvPr>
          <p:cNvSpPr>
            <a:spLocks noGrp="1"/>
          </p:cNvSpPr>
          <p:nvPr>
            <p:ph type="title"/>
          </p:nvPr>
        </p:nvSpPr>
        <p:spPr/>
        <p:txBody>
          <a:bodyPr/>
          <a:lstStyle/>
          <a:p>
            <a:pPr algn="l"/>
            <a:r>
              <a:rPr lang="en-GB" dirty="0"/>
              <a:t>Message Calculation Strategies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DD36B0-3912-2D4C-AD2E-97C7A653E814}"/>
                  </a:ext>
                </a:extLst>
              </p:cNvPr>
              <p:cNvSpPr>
                <a:spLocks noGrp="1"/>
              </p:cNvSpPr>
              <p:nvPr>
                <p:ph type="body" sz="quarter" idx="13"/>
              </p:nvPr>
            </p:nvSpPr>
            <p:spPr>
              <a:xfrm>
                <a:off x="623392" y="1332843"/>
                <a:ext cx="7744137" cy="4584266"/>
              </a:xfrm>
            </p:spPr>
            <p:txBody>
              <a:bodyPr>
                <a:normAutofit fontScale="85000" lnSpcReduction="20000"/>
              </a:bodyPr>
              <a:lstStyle/>
              <a:p>
                <a:r>
                  <a:rPr lang="en-GB" dirty="0"/>
                  <a:t>Strategy used so far: so-called </a:t>
                </a:r>
                <a:r>
                  <a:rPr lang="en-GB" dirty="0">
                    <a:solidFill>
                      <a:schemeClr val="accent1"/>
                    </a:solidFill>
                  </a:rPr>
                  <a:t>Shafer-Shenoy architecture</a:t>
                </a:r>
                <a:r>
                  <a:rPr lang="en-GB" dirty="0"/>
                  <a:t> </a:t>
                </a:r>
                <a:br>
                  <a:rPr lang="en-GB" dirty="0"/>
                </a:br>
                <a:r>
                  <a:rPr lang="en-GB" sz="1898" dirty="0">
                    <a:solidFill>
                      <a:schemeClr val="tx1">
                        <a:lumMod val="60000"/>
                        <a:lumOff val="40000"/>
                      </a:schemeClr>
                    </a:solidFill>
                  </a:rPr>
                  <a:t>[Shafer and Shenoy, 1989]</a:t>
                </a:r>
                <a:endParaRPr lang="en-GB" dirty="0">
                  <a:solidFill>
                    <a:schemeClr val="tx1">
                      <a:lumMod val="60000"/>
                      <a:lumOff val="40000"/>
                    </a:schemeClr>
                  </a:solidFill>
                </a:endParaRPr>
              </a:p>
              <a:p>
                <a:pPr lvl="1"/>
                <a:r>
                  <a:rPr lang="en-GB" dirty="0"/>
                  <a:t>Disadvantage: many operations (multiplications) duplicated</a:t>
                </a:r>
              </a:p>
              <a:p>
                <a:pPr lvl="2"/>
                <a:r>
                  <a:rPr lang="en-GB" dirty="0"/>
                  <a:t>Especially in (FO) jtrees with high degree</a:t>
                </a:r>
              </a:p>
              <a:p>
                <a:pPr lvl="3"/>
                <a:r>
                  <a:rPr lang="en-GB" dirty="0"/>
                  <a:t>Even if only one factor per </a:t>
                </a:r>
                <a:r>
                  <a:rPr lang="en-GB" dirty="0" err="1"/>
                  <a:t>parlcuster</a:t>
                </a:r>
                <a:r>
                  <a:rPr lang="en-GB" dirty="0"/>
                  <a:t> and message</a:t>
                </a:r>
              </a:p>
              <a:p>
                <a:pPr lvl="3"/>
                <a:r>
                  <a:rPr lang="en-GB" dirty="0"/>
                  <a:t>Example right: for each outgoing message, only one incoming message changes</a:t>
                </a:r>
              </a:p>
              <a:p>
                <a:r>
                  <a:rPr lang="en-GB" dirty="0"/>
                  <a:t>Alternative: </a:t>
                </a:r>
                <a:r>
                  <a:rPr lang="en-GB" dirty="0" err="1">
                    <a:solidFill>
                      <a:schemeClr val="accent1"/>
                    </a:solidFill>
                  </a:rPr>
                  <a:t>Hugin</a:t>
                </a:r>
                <a:r>
                  <a:rPr lang="en-GB" dirty="0">
                    <a:solidFill>
                      <a:schemeClr val="accent1"/>
                    </a:solidFill>
                  </a:rPr>
                  <a:t> architecture </a:t>
                </a:r>
                <a:r>
                  <a:rPr lang="en-GB" sz="1898" dirty="0">
                    <a:solidFill>
                      <a:schemeClr val="tx1">
                        <a:lumMod val="60000"/>
                        <a:lumOff val="40000"/>
                      </a:schemeClr>
                    </a:solidFill>
                  </a:rPr>
                  <a:t>[Jensen et al., 1989]</a:t>
                </a:r>
                <a:endParaRPr lang="en-GB" dirty="0">
                  <a:solidFill>
                    <a:schemeClr val="tx1">
                      <a:lumMod val="60000"/>
                      <a:lumOff val="40000"/>
                    </a:schemeClr>
                  </a:solidFill>
                </a:endParaRPr>
              </a:p>
              <a:p>
                <a:pPr lvl="1"/>
                <a:r>
                  <a:rPr lang="en-GB" dirty="0" err="1"/>
                  <a:t>Hugin</a:t>
                </a:r>
                <a:r>
                  <a:rPr lang="en-GB" dirty="0"/>
                  <a:t> factor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h</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𝜙</m:t>
                        </m:r>
                      </m:e>
                      <m:sub>
                        <m:r>
                          <a:rPr lang="en-GB" i="1">
                            <a:latin typeface="Cambria Math" panose="02040503050406030204" pitchFamily="18" charset="0"/>
                            <a:ea typeface="Cambria Math" panose="02040503050406030204" pitchFamily="18" charset="0"/>
                          </a:rPr>
                          <m:t>𝑖</m:t>
                        </m:r>
                      </m:sub>
                    </m:sSub>
                    <m:d>
                      <m:dPr>
                        <m:ctrlPr>
                          <a:rPr lang="en-GB" i="1">
                            <a:latin typeface="Cambria Math" panose="02040503050406030204" pitchFamily="18" charset="0"/>
                            <a:ea typeface="Cambria Math" panose="02040503050406030204" pitchFamily="18" charset="0"/>
                          </a:rPr>
                        </m:ctrlPr>
                      </m:dPr>
                      <m:e>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e>
                    </m:d>
                  </m:oMath>
                </a14:m>
                <a:r>
                  <a:rPr lang="en-GB" dirty="0"/>
                  <a:t> per parcluster </a:t>
                </a:r>
                <a14:m>
                  <m:oMath xmlns:m="http://schemas.openxmlformats.org/officeDocument/2006/math">
                    <m:sSub>
                      <m:sSubPr>
                        <m:ctrlPr>
                          <a:rPr lang="en-GB" i="1">
                            <a:latin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oMath>
                </a14:m>
                <a:r>
                  <a:rPr lang="en-GB" dirty="0"/>
                  <a:t> as a product of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𝐺</m:t>
                        </m:r>
                      </m:e>
                      <m:sub>
                        <m:r>
                          <a:rPr lang="en-GB" i="1">
                            <a:latin typeface="Cambria Math" panose="02040503050406030204" pitchFamily="18" charset="0"/>
                          </a:rPr>
                          <m:t>𝑖</m:t>
                        </m:r>
                      </m:sub>
                    </m:sSub>
                  </m:oMath>
                </a14:m>
                <a:endParaRPr lang="en-GB" dirty="0"/>
              </a:p>
              <a:p>
                <a:pPr lvl="1"/>
                <a:r>
                  <a:rPr lang="en-GB" dirty="0"/>
                  <a:t>Incoming messages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𝑚</m:t>
                        </m:r>
                      </m:e>
                      <m:sub>
                        <m:r>
                          <a:rPr lang="en-GB" b="0" i="1" smtClean="0">
                            <a:latin typeface="Cambria Math" panose="02040503050406030204" pitchFamily="18" charset="0"/>
                          </a:rPr>
                          <m:t>𝑗𝑖</m:t>
                        </m:r>
                      </m:sub>
                    </m:sSub>
                  </m:oMath>
                </a14:m>
                <a:r>
                  <a:rPr lang="en-GB" dirty="0"/>
                  <a:t> multiplied into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h</m:t>
                        </m:r>
                      </m:e>
                      <m:sub>
                        <m:r>
                          <a:rPr lang="en-GB" i="1">
                            <a:latin typeface="Cambria Math" panose="02040503050406030204" pitchFamily="18" charset="0"/>
                          </a:rPr>
                          <m:t>𝑖</m:t>
                        </m:r>
                      </m:sub>
                    </m:sSub>
                  </m:oMath>
                </a14:m>
                <a:r>
                  <a:rPr lang="en-GB" dirty="0"/>
                  <a:t> (and stored): </a:t>
                </a:r>
                <a14:m>
                  <m:oMath xmlns:m="http://schemas.openxmlformats.org/officeDocument/2006/math">
                    <m:sSub>
                      <m:sSubPr>
                        <m:ctrlPr>
                          <a:rPr lang="en-GB" i="1">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h</m:t>
                        </m:r>
                      </m:e>
                      <m:sub>
                        <m:r>
                          <a:rPr lang="en-GB" i="1">
                            <a:solidFill>
                              <a:schemeClr val="accent1"/>
                            </a:solidFill>
                            <a:latin typeface="Cambria Math" panose="02040503050406030204" pitchFamily="18" charset="0"/>
                          </a:rPr>
                          <m:t>𝑖</m:t>
                        </m:r>
                      </m:sub>
                    </m:sSub>
                    <m:r>
                      <a:rPr lang="en-GB" i="1" smtClean="0">
                        <a:solidFill>
                          <a:schemeClr val="accent1"/>
                        </a:solidFill>
                        <a:latin typeface="Cambria Math" panose="02040503050406030204" pitchFamily="18" charset="0"/>
                        <a:ea typeface="Cambria Math" panose="02040503050406030204" pitchFamily="18" charset="0"/>
                      </a:rPr>
                      <m:t>←</m:t>
                    </m:r>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h</m:t>
                        </m:r>
                      </m:e>
                      <m:sub>
                        <m:r>
                          <a:rPr lang="en-GB" b="0" i="1" smtClean="0">
                            <a:solidFill>
                              <a:schemeClr val="accent1"/>
                            </a:solidFill>
                            <a:latin typeface="Cambria Math" panose="02040503050406030204" pitchFamily="18" charset="0"/>
                          </a:rPr>
                          <m:t>𝑖</m:t>
                        </m:r>
                      </m:sub>
                    </m:sSub>
                    <m:r>
                      <a:rPr lang="en-GB" i="1" smtClean="0">
                        <a:solidFill>
                          <a:schemeClr val="accent1"/>
                        </a:solidFill>
                        <a:latin typeface="Cambria Math" panose="02040503050406030204" pitchFamily="18" charset="0"/>
                        <a:ea typeface="Cambria Math" panose="02040503050406030204" pitchFamily="18" charset="0"/>
                      </a:rPr>
                      <m:t>∙</m:t>
                    </m:r>
                    <m:sSub>
                      <m:sSubPr>
                        <m:ctrlPr>
                          <a:rPr lang="en-GB" i="1">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𝑚</m:t>
                        </m:r>
                      </m:e>
                      <m:sub>
                        <m:r>
                          <a:rPr lang="en-GB" i="1">
                            <a:solidFill>
                              <a:schemeClr val="accent1"/>
                            </a:solidFill>
                            <a:latin typeface="Cambria Math" panose="02040503050406030204" pitchFamily="18" charset="0"/>
                          </a:rPr>
                          <m:t>𝑗𝑖</m:t>
                        </m:r>
                      </m:sub>
                    </m:sSub>
                  </m:oMath>
                </a14:m>
                <a:endParaRPr lang="en-GB" dirty="0"/>
              </a:p>
              <a:p>
                <a:pPr lvl="1"/>
                <a:r>
                  <a:rPr lang="en-GB" dirty="0"/>
                  <a:t>When calculating message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𝑖𝑗</m:t>
                        </m:r>
                      </m:sub>
                    </m:sSub>
                  </m:oMath>
                </a14:m>
                <a:r>
                  <a:rPr lang="en-GB" dirty="0"/>
                  <a:t> back: </a:t>
                </a:r>
                <a14:m>
                  <m:oMath xmlns:m="http://schemas.openxmlformats.org/officeDocument/2006/math">
                    <m:r>
                      <m:rPr>
                        <m:sty m:val="p"/>
                      </m:rPr>
                      <a:rPr lang="en-GB" b="0" i="0" smtClean="0">
                        <a:latin typeface="Cambria Math" panose="02040503050406030204" pitchFamily="18" charset="0"/>
                      </a:rPr>
                      <m:t>VE</m:t>
                    </m:r>
                    <m:r>
                      <m:rPr>
                        <m:nor/>
                      </m:rPr>
                      <a:rPr lang="en-GB" b="0" i="0" smtClean="0">
                        <a:latin typeface="Cambria Math" panose="02040503050406030204" pitchFamily="18" charset="0"/>
                      </a:rPr>
                      <m:t>−</m:t>
                    </m:r>
                    <m:r>
                      <m:rPr>
                        <m:sty m:val="p"/>
                      </m:rPr>
                      <a:rPr lang="en-GB" b="0" i="0" smtClean="0">
                        <a:latin typeface="Cambria Math" panose="02040503050406030204" pitchFamily="18" charset="0"/>
                      </a:rPr>
                      <m:t>JT</m:t>
                    </m:r>
                    <m:d>
                      <m:dPr>
                        <m:ctrlPr>
                          <a:rPr lang="en-GB" b="0" i="1" smtClean="0">
                            <a:latin typeface="Cambria Math" panose="02040503050406030204" pitchFamily="18" charset="0"/>
                          </a:rPr>
                        </m:ctrlPr>
                      </m:dPr>
                      <m:e>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𝑓</m:t>
                            </m:r>
                          </m:e>
                          <m:sub>
                            <m:r>
                              <a:rPr lang="en-GB" b="0" i="1" smtClean="0">
                                <a:solidFill>
                                  <a:schemeClr val="accent1"/>
                                </a:solidFill>
                                <a:latin typeface="Cambria Math" panose="02040503050406030204" pitchFamily="18" charset="0"/>
                              </a:rPr>
                              <m:t>𝑖</m:t>
                            </m:r>
                          </m:sub>
                        </m:sSub>
                        <m:r>
                          <a:rPr lang="en-GB" i="1" smtClean="0">
                            <a:solidFill>
                              <a:schemeClr val="accent1"/>
                            </a:solidFill>
                            <a:latin typeface="Cambria Math" panose="02040503050406030204" pitchFamily="18" charset="0"/>
                            <a:ea typeface="Cambria Math" panose="02040503050406030204" pitchFamily="18" charset="0"/>
                          </a:rPr>
                          <m:t>∕</m:t>
                        </m:r>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𝑚</m:t>
                            </m:r>
                          </m:e>
                          <m:sub>
                            <m:r>
                              <a:rPr lang="en-GB" b="0" i="1" smtClean="0">
                                <a:solidFill>
                                  <a:schemeClr val="accent1"/>
                                </a:solidFill>
                                <a:latin typeface="Cambria Math" panose="02040503050406030204" pitchFamily="18" charset="0"/>
                              </a:rPr>
                              <m:t>𝑗𝑖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e>
                    </m:d>
                  </m:oMath>
                </a14:m>
                <a:endParaRPr lang="en-GB" dirty="0"/>
              </a:p>
              <a:p>
                <a:pPr lvl="2"/>
                <a:r>
                  <a:rPr lang="en-GB" dirty="0"/>
                  <a:t>Divide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h</m:t>
                        </m:r>
                      </m:e>
                      <m:sub>
                        <m:r>
                          <a:rPr lang="en-GB" i="1">
                            <a:latin typeface="Cambria Math" panose="02040503050406030204" pitchFamily="18" charset="0"/>
                          </a:rPr>
                          <m:t>𝑖</m:t>
                        </m:r>
                      </m:sub>
                    </m:sSub>
                  </m:oMath>
                </a14:m>
                <a:r>
                  <a:rPr lang="en-GB" dirty="0"/>
                  <a:t> by message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𝑗𝑖</m:t>
                        </m:r>
                      </m:sub>
                    </m:sSub>
                  </m:oMath>
                </a14:m>
                <a:r>
                  <a:rPr lang="en-GB" dirty="0"/>
                  <a:t>, then sum out non-separators</a:t>
                </a:r>
              </a:p>
              <a:p>
                <a:pPr lvl="3"/>
                <a:r>
                  <a:rPr lang="en-GB" dirty="0"/>
                  <a:t>One multiplication and one division instead of multiple multiplications</a:t>
                </a:r>
              </a:p>
            </p:txBody>
          </p:sp>
        </mc:Choice>
        <mc:Fallback xmlns="">
          <p:sp>
            <p:nvSpPr>
              <p:cNvPr id="3" name="Content Placeholder 2">
                <a:extLst>
                  <a:ext uri="{FF2B5EF4-FFF2-40B4-BE49-F238E27FC236}">
                    <a16:creationId xmlns:a16="http://schemas.microsoft.com/office/drawing/2014/main" id="{0FDD36B0-3912-2D4C-AD2E-97C7A653E814}"/>
                  </a:ext>
                </a:extLst>
              </p:cNvPr>
              <p:cNvSpPr>
                <a:spLocks noGrp="1" noRot="1" noChangeAspect="1" noMove="1" noResize="1" noEditPoints="1" noAdjustHandles="1" noChangeArrowheads="1" noChangeShapeType="1" noTextEdit="1"/>
              </p:cNvSpPr>
              <p:nvPr>
                <p:ph type="body" sz="quarter" idx="13"/>
              </p:nvPr>
            </p:nvSpPr>
            <p:spPr>
              <a:xfrm>
                <a:off x="623392" y="1332843"/>
                <a:ext cx="7744137" cy="4584266"/>
              </a:xfrm>
              <a:blipFill>
                <a:blip r:embed="rId3"/>
                <a:stretch>
                  <a:fillRect l="-2124" t="-3039"/>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8F5ABA-82CE-0941-A5FF-D32129E53509}"/>
                  </a:ext>
                </a:extLst>
              </p:cNvPr>
              <p:cNvSpPr txBox="1"/>
              <p:nvPr/>
            </p:nvSpPr>
            <p:spPr>
              <a:xfrm>
                <a:off x="9699261" y="3616110"/>
                <a:ext cx="983046" cy="408198"/>
              </a:xfrm>
              <a:prstGeom prst="roundRect">
                <a:avLst/>
              </a:prstGeom>
            </p:spPr>
            <p:style>
              <a:lnRef idx="2">
                <a:schemeClr val="dk1"/>
              </a:lnRef>
              <a:fillRef idx="1">
                <a:schemeClr val="lt1"/>
              </a:fillRef>
              <a:effectRef idx="0">
                <a:schemeClr val="dk1"/>
              </a:effectRef>
              <a:fontRef idx="minor">
                <a:schemeClr val="dk1"/>
              </a:fontRef>
            </p:style>
            <p:txBody>
              <a:bodyPr wrap="square" lIns="71925" rIns="0" rtlCol="0">
                <a:spAutoFit/>
              </a:bodyPr>
              <a:lstStyle/>
              <a:p>
                <a:pPr algn="ctr"/>
                <a14:m>
                  <m:oMathPara xmlns:m="http://schemas.openxmlformats.org/officeDocument/2006/math">
                    <m:oMathParaPr>
                      <m:jc m:val="centerGroup"/>
                    </m:oMathParaPr>
                    <m:oMath xmlns:m="http://schemas.openxmlformats.org/officeDocument/2006/math">
                      <m:r>
                        <a:rPr lang="en-GB" sz="1798" i="1">
                          <a:latin typeface="Cambria Math" panose="02040503050406030204" pitchFamily="18" charset="0"/>
                        </a:rPr>
                        <m:t>𝑅</m:t>
                      </m:r>
                      <m:r>
                        <a:rPr lang="en-GB" sz="1798" i="1">
                          <a:latin typeface="Cambria Math" panose="02040503050406030204" pitchFamily="18" charset="0"/>
                        </a:rPr>
                        <m:t>, </m:t>
                      </m:r>
                      <m:r>
                        <a:rPr lang="en-GB" sz="1798" i="1">
                          <a:latin typeface="Cambria Math" panose="02040503050406030204" pitchFamily="18" charset="0"/>
                        </a:rPr>
                        <m:t>𝑆</m:t>
                      </m:r>
                      <m:r>
                        <a:rPr lang="en-GB" sz="1798" i="1">
                          <a:latin typeface="Cambria Math" panose="02040503050406030204" pitchFamily="18" charset="0"/>
                        </a:rPr>
                        <m:t>, </m:t>
                      </m:r>
                      <m:r>
                        <a:rPr lang="en-GB" sz="1798" i="1">
                          <a:latin typeface="Cambria Math" panose="02040503050406030204" pitchFamily="18" charset="0"/>
                        </a:rPr>
                        <m:t>𝑇</m:t>
                      </m:r>
                    </m:oMath>
                  </m:oMathPara>
                </a14:m>
                <a:endParaRPr lang="en-GB" sz="1798" dirty="0"/>
              </a:p>
            </p:txBody>
          </p:sp>
        </mc:Choice>
        <mc:Fallback xmlns="">
          <p:sp>
            <p:nvSpPr>
              <p:cNvPr id="7" name="TextBox 6">
                <a:extLst>
                  <a:ext uri="{FF2B5EF4-FFF2-40B4-BE49-F238E27FC236}">
                    <a16:creationId xmlns:a16="http://schemas.microsoft.com/office/drawing/2014/main" id="{C28F5ABA-82CE-0941-A5FF-D32129E53509}"/>
                  </a:ext>
                </a:extLst>
              </p:cNvPr>
              <p:cNvSpPr txBox="1">
                <a:spLocks noRot="1" noChangeAspect="1" noMove="1" noResize="1" noEditPoints="1" noAdjustHandles="1" noChangeArrowheads="1" noChangeShapeType="1" noTextEdit="1"/>
              </p:cNvSpPr>
              <p:nvPr/>
            </p:nvSpPr>
            <p:spPr>
              <a:xfrm>
                <a:off x="9699261" y="3616110"/>
                <a:ext cx="983046" cy="408198"/>
              </a:xfrm>
              <a:prstGeom prst="roundRect">
                <a:avLst/>
              </a:prstGeom>
              <a:blipFill>
                <a:blip r:embed="rId4"/>
                <a:stretch>
                  <a:fillRect/>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1823BCC1-980F-C24A-B469-49CCD5C7AD4C}"/>
              </a:ext>
            </a:extLst>
          </p:cNvPr>
          <p:cNvCxnSpPr>
            <a:cxnSpLocks/>
            <a:stCxn id="7" idx="1"/>
            <a:endCxn id="15" idx="1"/>
          </p:cNvCxnSpPr>
          <p:nvPr/>
        </p:nvCxnSpPr>
        <p:spPr>
          <a:xfrm flipH="1">
            <a:off x="9120807" y="3820210"/>
            <a:ext cx="578454" cy="261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7F5DDA-7591-5842-B119-416F0E65A6C1}"/>
              </a:ext>
            </a:extLst>
          </p:cNvPr>
          <p:cNvCxnSpPr>
            <a:cxnSpLocks/>
            <a:stCxn id="7" idx="1"/>
            <a:endCxn id="14" idx="1"/>
          </p:cNvCxnSpPr>
          <p:nvPr/>
        </p:nvCxnSpPr>
        <p:spPr>
          <a:xfrm flipH="1" flipV="1">
            <a:off x="9120807" y="3574835"/>
            <a:ext cx="578454" cy="245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D86E10-A695-2641-B986-CFC5548FDC00}"/>
              </a:ext>
            </a:extLst>
          </p:cNvPr>
          <p:cNvCxnSpPr>
            <a:cxnSpLocks/>
            <a:stCxn id="7" idx="3"/>
            <a:endCxn id="16" idx="3"/>
          </p:cNvCxnSpPr>
          <p:nvPr/>
        </p:nvCxnSpPr>
        <p:spPr>
          <a:xfrm flipV="1">
            <a:off x="10682307" y="3574835"/>
            <a:ext cx="573060" cy="245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C7451C-654D-7C4A-9DD6-896FEA9C9DB4}"/>
              </a:ext>
            </a:extLst>
          </p:cNvPr>
          <p:cNvCxnSpPr>
            <a:cxnSpLocks/>
            <a:stCxn id="7" idx="0"/>
          </p:cNvCxnSpPr>
          <p:nvPr/>
        </p:nvCxnSpPr>
        <p:spPr>
          <a:xfrm flipH="1" flipV="1">
            <a:off x="9916748" y="3253450"/>
            <a:ext cx="274036" cy="362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01A796-7512-0C49-B46C-E4BB53878C0C}"/>
              </a:ext>
            </a:extLst>
          </p:cNvPr>
          <p:cNvCxnSpPr>
            <a:cxnSpLocks/>
            <a:stCxn id="7" idx="0"/>
          </p:cNvCxnSpPr>
          <p:nvPr/>
        </p:nvCxnSpPr>
        <p:spPr>
          <a:xfrm flipV="1">
            <a:off x="10190784" y="3253450"/>
            <a:ext cx="230449" cy="362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A97DD1-98F2-3F4F-BAB7-2EE4E4443416}"/>
              </a:ext>
            </a:extLst>
          </p:cNvPr>
          <p:cNvCxnSpPr>
            <a:cxnSpLocks/>
            <a:stCxn id="7" idx="3"/>
            <a:endCxn id="17" idx="3"/>
          </p:cNvCxnSpPr>
          <p:nvPr/>
        </p:nvCxnSpPr>
        <p:spPr>
          <a:xfrm>
            <a:off x="10682307" y="3820210"/>
            <a:ext cx="573659" cy="261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0E246D0-6CDA-F249-AE24-896793204A42}"/>
                  </a:ext>
                </a:extLst>
              </p:cNvPr>
              <p:cNvSpPr txBox="1"/>
              <p:nvPr/>
            </p:nvSpPr>
            <p:spPr>
              <a:xfrm>
                <a:off x="9120806" y="3421106"/>
                <a:ext cx="504484"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6</m:t>
                          </m:r>
                          <m:r>
                            <a:rPr lang="en-GB" sz="1399" i="1">
                              <a:latin typeface="Cambria Math" panose="02040503050406030204" pitchFamily="18" charset="0"/>
                            </a:rPr>
                            <m:t>𝑖</m:t>
                          </m:r>
                        </m:sub>
                      </m:sSub>
                    </m:oMath>
                  </m:oMathPara>
                </a14:m>
                <a:endParaRPr lang="en-GB" sz="1399" dirty="0"/>
              </a:p>
            </p:txBody>
          </p:sp>
        </mc:Choice>
        <mc:Fallback xmlns="">
          <p:sp>
            <p:nvSpPr>
              <p:cNvPr id="14" name="TextBox 13">
                <a:extLst>
                  <a:ext uri="{FF2B5EF4-FFF2-40B4-BE49-F238E27FC236}">
                    <a16:creationId xmlns:a16="http://schemas.microsoft.com/office/drawing/2014/main" id="{F0E246D0-6CDA-F249-AE24-896793204A42}"/>
                  </a:ext>
                </a:extLst>
              </p:cNvPr>
              <p:cNvSpPr txBox="1">
                <a:spLocks noRot="1" noChangeAspect="1" noMove="1" noResize="1" noEditPoints="1" noAdjustHandles="1" noChangeArrowheads="1" noChangeShapeType="1" noTextEdit="1"/>
              </p:cNvSpPr>
              <p:nvPr/>
            </p:nvSpPr>
            <p:spPr>
              <a:xfrm>
                <a:off x="9120806" y="3421106"/>
                <a:ext cx="504484" cy="30745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5475D2-1534-7D4E-B41E-1E9E5A264E28}"/>
                  </a:ext>
                </a:extLst>
              </p:cNvPr>
              <p:cNvSpPr txBox="1"/>
              <p:nvPr/>
            </p:nvSpPr>
            <p:spPr>
              <a:xfrm>
                <a:off x="9120806" y="3927531"/>
                <a:ext cx="504484"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5</m:t>
                          </m:r>
                          <m:r>
                            <a:rPr lang="en-GB" sz="1399" i="1">
                              <a:latin typeface="Cambria Math" panose="02040503050406030204" pitchFamily="18" charset="0"/>
                            </a:rPr>
                            <m:t>𝑖</m:t>
                          </m:r>
                        </m:sub>
                      </m:sSub>
                    </m:oMath>
                  </m:oMathPara>
                </a14:m>
                <a:endParaRPr lang="en-GB" sz="1399" dirty="0"/>
              </a:p>
            </p:txBody>
          </p:sp>
        </mc:Choice>
        <mc:Fallback xmlns="">
          <p:sp>
            <p:nvSpPr>
              <p:cNvPr id="15" name="TextBox 14">
                <a:extLst>
                  <a:ext uri="{FF2B5EF4-FFF2-40B4-BE49-F238E27FC236}">
                    <a16:creationId xmlns:a16="http://schemas.microsoft.com/office/drawing/2014/main" id="{205475D2-1534-7D4E-B41E-1E9E5A264E28}"/>
                  </a:ext>
                </a:extLst>
              </p:cNvPr>
              <p:cNvSpPr txBox="1">
                <a:spLocks noRot="1" noChangeAspect="1" noMove="1" noResize="1" noEditPoints="1" noAdjustHandles="1" noChangeArrowheads="1" noChangeShapeType="1" noTextEdit="1"/>
              </p:cNvSpPr>
              <p:nvPr/>
            </p:nvSpPr>
            <p:spPr>
              <a:xfrm>
                <a:off x="9120806" y="3927531"/>
                <a:ext cx="504484" cy="30745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504A6DC-85A2-064A-AE93-8CEAA638FA8D}"/>
                  </a:ext>
                </a:extLst>
              </p:cNvPr>
              <p:cNvSpPr txBox="1"/>
              <p:nvPr/>
            </p:nvSpPr>
            <p:spPr>
              <a:xfrm>
                <a:off x="10750882" y="3421106"/>
                <a:ext cx="504484"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3</m:t>
                          </m:r>
                          <m:r>
                            <a:rPr lang="en-GB" sz="1399" i="1">
                              <a:latin typeface="Cambria Math" panose="02040503050406030204" pitchFamily="18" charset="0"/>
                            </a:rPr>
                            <m:t>𝑖</m:t>
                          </m:r>
                        </m:sub>
                      </m:sSub>
                    </m:oMath>
                  </m:oMathPara>
                </a14:m>
                <a:endParaRPr lang="en-GB" sz="1399" dirty="0"/>
              </a:p>
            </p:txBody>
          </p:sp>
        </mc:Choice>
        <mc:Fallback xmlns="">
          <p:sp>
            <p:nvSpPr>
              <p:cNvPr id="16" name="TextBox 15">
                <a:extLst>
                  <a:ext uri="{FF2B5EF4-FFF2-40B4-BE49-F238E27FC236}">
                    <a16:creationId xmlns:a16="http://schemas.microsoft.com/office/drawing/2014/main" id="{8504A6DC-85A2-064A-AE93-8CEAA638FA8D}"/>
                  </a:ext>
                </a:extLst>
              </p:cNvPr>
              <p:cNvSpPr txBox="1">
                <a:spLocks noRot="1" noChangeAspect="1" noMove="1" noResize="1" noEditPoints="1" noAdjustHandles="1" noChangeArrowheads="1" noChangeShapeType="1" noTextEdit="1"/>
              </p:cNvSpPr>
              <p:nvPr/>
            </p:nvSpPr>
            <p:spPr>
              <a:xfrm>
                <a:off x="10750882" y="3421106"/>
                <a:ext cx="504484" cy="30745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E32C27-AB52-194F-9F47-05912DA37741}"/>
                  </a:ext>
                </a:extLst>
              </p:cNvPr>
              <p:cNvSpPr txBox="1"/>
              <p:nvPr/>
            </p:nvSpPr>
            <p:spPr>
              <a:xfrm>
                <a:off x="10751482" y="3927531"/>
                <a:ext cx="504484"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4</m:t>
                          </m:r>
                          <m:r>
                            <a:rPr lang="en-GB" sz="1399" i="1">
                              <a:latin typeface="Cambria Math" panose="02040503050406030204" pitchFamily="18" charset="0"/>
                            </a:rPr>
                            <m:t>𝑖</m:t>
                          </m:r>
                        </m:sub>
                      </m:sSub>
                    </m:oMath>
                  </m:oMathPara>
                </a14:m>
                <a:endParaRPr lang="en-GB" sz="1399" dirty="0"/>
              </a:p>
            </p:txBody>
          </p:sp>
        </mc:Choice>
        <mc:Fallback xmlns="">
          <p:sp>
            <p:nvSpPr>
              <p:cNvPr id="17" name="TextBox 16">
                <a:extLst>
                  <a:ext uri="{FF2B5EF4-FFF2-40B4-BE49-F238E27FC236}">
                    <a16:creationId xmlns:a16="http://schemas.microsoft.com/office/drawing/2014/main" id="{B2E32C27-AB52-194F-9F47-05912DA37741}"/>
                  </a:ext>
                </a:extLst>
              </p:cNvPr>
              <p:cNvSpPr txBox="1">
                <a:spLocks noRot="1" noChangeAspect="1" noMove="1" noResize="1" noEditPoints="1" noAdjustHandles="1" noChangeArrowheads="1" noChangeShapeType="1" noTextEdit="1"/>
              </p:cNvSpPr>
              <p:nvPr/>
            </p:nvSpPr>
            <p:spPr>
              <a:xfrm>
                <a:off x="10751482" y="3927531"/>
                <a:ext cx="504484" cy="30745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544B9B-5440-A546-B2AA-5FBF53CB9B89}"/>
                  </a:ext>
                </a:extLst>
              </p:cNvPr>
              <p:cNvSpPr txBox="1"/>
              <p:nvPr/>
            </p:nvSpPr>
            <p:spPr>
              <a:xfrm>
                <a:off x="9511786" y="3188261"/>
                <a:ext cx="504484"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1</m:t>
                          </m:r>
                          <m:r>
                            <a:rPr lang="en-GB" sz="1399" i="1">
                              <a:latin typeface="Cambria Math" panose="02040503050406030204" pitchFamily="18" charset="0"/>
                            </a:rPr>
                            <m:t>𝑖</m:t>
                          </m:r>
                        </m:sub>
                      </m:sSub>
                    </m:oMath>
                  </m:oMathPara>
                </a14:m>
                <a:endParaRPr lang="en-GB" sz="1399" dirty="0"/>
              </a:p>
            </p:txBody>
          </p:sp>
        </mc:Choice>
        <mc:Fallback xmlns="">
          <p:sp>
            <p:nvSpPr>
              <p:cNvPr id="18" name="TextBox 17">
                <a:extLst>
                  <a:ext uri="{FF2B5EF4-FFF2-40B4-BE49-F238E27FC236}">
                    <a16:creationId xmlns:a16="http://schemas.microsoft.com/office/drawing/2014/main" id="{1D544B9B-5440-A546-B2AA-5FBF53CB9B89}"/>
                  </a:ext>
                </a:extLst>
              </p:cNvPr>
              <p:cNvSpPr txBox="1">
                <a:spLocks noRot="1" noChangeAspect="1" noMove="1" noResize="1" noEditPoints="1" noAdjustHandles="1" noChangeArrowheads="1" noChangeShapeType="1" noTextEdit="1"/>
              </p:cNvSpPr>
              <p:nvPr/>
            </p:nvSpPr>
            <p:spPr>
              <a:xfrm>
                <a:off x="9511786" y="3188261"/>
                <a:ext cx="504484" cy="30745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B6E8BF3-AEEE-0345-9065-4ABA0E07B59B}"/>
                  </a:ext>
                </a:extLst>
              </p:cNvPr>
              <p:cNvSpPr txBox="1"/>
              <p:nvPr/>
            </p:nvSpPr>
            <p:spPr>
              <a:xfrm>
                <a:off x="10342329" y="3188261"/>
                <a:ext cx="504484"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2</m:t>
                          </m:r>
                          <m:r>
                            <a:rPr lang="en-GB" sz="1399" i="1">
                              <a:latin typeface="Cambria Math" panose="02040503050406030204" pitchFamily="18" charset="0"/>
                            </a:rPr>
                            <m:t>𝑖</m:t>
                          </m:r>
                        </m:sub>
                      </m:sSub>
                    </m:oMath>
                  </m:oMathPara>
                </a14:m>
                <a:endParaRPr lang="en-GB" sz="1399" dirty="0"/>
              </a:p>
            </p:txBody>
          </p:sp>
        </mc:Choice>
        <mc:Fallback xmlns="">
          <p:sp>
            <p:nvSpPr>
              <p:cNvPr id="19" name="TextBox 18">
                <a:extLst>
                  <a:ext uri="{FF2B5EF4-FFF2-40B4-BE49-F238E27FC236}">
                    <a16:creationId xmlns:a16="http://schemas.microsoft.com/office/drawing/2014/main" id="{DB6E8BF3-AEEE-0345-9065-4ABA0E07B59B}"/>
                  </a:ext>
                </a:extLst>
              </p:cNvPr>
              <p:cNvSpPr txBox="1">
                <a:spLocks noRot="1" noChangeAspect="1" noMove="1" noResize="1" noEditPoints="1" noAdjustHandles="1" noChangeArrowheads="1" noChangeShapeType="1" noTextEdit="1"/>
              </p:cNvSpPr>
              <p:nvPr/>
            </p:nvSpPr>
            <p:spPr>
              <a:xfrm>
                <a:off x="10342329" y="3188261"/>
                <a:ext cx="504484" cy="30745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63518E8-4727-DE4C-8A40-72CC542E0575}"/>
                  </a:ext>
                </a:extLst>
              </p:cNvPr>
              <p:cNvSpPr txBox="1"/>
              <p:nvPr/>
            </p:nvSpPr>
            <p:spPr>
              <a:xfrm>
                <a:off x="10013708" y="4024308"/>
                <a:ext cx="354152" cy="3074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𝑓</m:t>
                          </m:r>
                        </m:e>
                        <m:sub>
                          <m:r>
                            <a:rPr lang="en-GB" sz="1399" i="1">
                              <a:latin typeface="Cambria Math" panose="02040503050406030204" pitchFamily="18" charset="0"/>
                            </a:rPr>
                            <m:t>𝑖</m:t>
                          </m:r>
                        </m:sub>
                      </m:sSub>
                    </m:oMath>
                  </m:oMathPara>
                </a14:m>
                <a:endParaRPr lang="en-GB" sz="1399" dirty="0"/>
              </a:p>
            </p:txBody>
          </p:sp>
        </mc:Choice>
        <mc:Fallback xmlns="">
          <p:sp>
            <p:nvSpPr>
              <p:cNvPr id="20" name="TextBox 19">
                <a:extLst>
                  <a:ext uri="{FF2B5EF4-FFF2-40B4-BE49-F238E27FC236}">
                    <a16:creationId xmlns:a16="http://schemas.microsoft.com/office/drawing/2014/main" id="{763518E8-4727-DE4C-8A40-72CC542E0575}"/>
                  </a:ext>
                </a:extLst>
              </p:cNvPr>
              <p:cNvSpPr txBox="1">
                <a:spLocks noRot="1" noChangeAspect="1" noMove="1" noResize="1" noEditPoints="1" noAdjustHandles="1" noChangeArrowheads="1" noChangeShapeType="1" noTextEdit="1"/>
              </p:cNvSpPr>
              <p:nvPr/>
            </p:nvSpPr>
            <p:spPr>
              <a:xfrm>
                <a:off x="10013708" y="4024308"/>
                <a:ext cx="354152" cy="307457"/>
              </a:xfrm>
              <a:prstGeom prst="rect">
                <a:avLst/>
              </a:prstGeom>
              <a:blipFill>
                <a:blip r:embed="rId11"/>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AE75A8-D867-D44E-A6EE-19A1C5F83D49}"/>
                  </a:ext>
                </a:extLst>
              </p:cNvPr>
              <p:cNvSpPr txBox="1"/>
              <p:nvPr/>
            </p:nvSpPr>
            <p:spPr>
              <a:xfrm>
                <a:off x="8776082" y="4511480"/>
                <a:ext cx="1205037" cy="1383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smtClean="0">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oMath>
                  </m:oMathPara>
                </a14:m>
                <a:endParaRPr lang="en-GB" sz="1399" dirty="0">
                  <a:ea typeface="Cambria Math" panose="02040503050406030204" pitchFamily="18" charset="0"/>
                </a:endParaRPr>
              </a:p>
            </p:txBody>
          </p:sp>
        </mc:Choice>
        <mc:Fallback xmlns="">
          <p:sp>
            <p:nvSpPr>
              <p:cNvPr id="21" name="TextBox 20">
                <a:extLst>
                  <a:ext uri="{FF2B5EF4-FFF2-40B4-BE49-F238E27FC236}">
                    <a16:creationId xmlns:a16="http://schemas.microsoft.com/office/drawing/2014/main" id="{D1AE75A8-D867-D44E-A6EE-19A1C5F83D49}"/>
                  </a:ext>
                </a:extLst>
              </p:cNvPr>
              <p:cNvSpPr txBox="1">
                <a:spLocks noRot="1" noChangeAspect="1" noMove="1" noResize="1" noEditPoints="1" noAdjustHandles="1" noChangeArrowheads="1" noChangeShapeType="1" noTextEdit="1"/>
              </p:cNvSpPr>
              <p:nvPr/>
            </p:nvSpPr>
            <p:spPr>
              <a:xfrm>
                <a:off x="8776082" y="4511480"/>
                <a:ext cx="1205037" cy="13835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96B102A-D8A8-9940-935D-BCC8C10EED3C}"/>
                  </a:ext>
                </a:extLst>
              </p:cNvPr>
              <p:cNvSpPr txBox="1"/>
              <p:nvPr/>
            </p:nvSpPr>
            <p:spPr>
              <a:xfrm>
                <a:off x="10213340" y="4519783"/>
                <a:ext cx="1442418" cy="1383554"/>
              </a:xfrm>
              <a:prstGeom prst="rect">
                <a:avLst/>
              </a:prstGeom>
              <a:noFill/>
            </p:spPr>
            <p:txBody>
              <a:bodyPr wrap="none" rtlCol="0">
                <a:spAutoFit/>
              </a:bodyPr>
              <a:lstStyle/>
              <a:p>
                <a14:m>
                  <m:oMath xmlns:m="http://schemas.openxmlformats.org/officeDocument/2006/math">
                    <m:sSub>
                      <m:sSubPr>
                        <m:ctrlPr>
                          <a:rPr lang="en-GB" sz="1399" i="1" smtClean="0">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oMath>
                </a14:m>
                <a:r>
                  <a:rPr lang="en-GB" sz="1399" dirty="0">
                    <a:ea typeface="Cambria Math" panose="02040503050406030204" pitchFamily="18" charset="0"/>
                  </a:rPr>
                  <a:t> ➝ VE-JT</a:t>
                </a:r>
              </a:p>
              <a:p>
                <a14:m>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oMath>
                </a14:m>
                <a:r>
                  <a:rPr lang="en-GB" sz="1399" dirty="0">
                    <a:ea typeface="Cambria Math" panose="02040503050406030204" pitchFamily="18" charset="0"/>
                  </a:rPr>
                  <a:t> ➝ VE-JT</a:t>
                </a:r>
              </a:p>
              <a:p>
                <a14:m>
                  <m:oMath xmlns:m="http://schemas.openxmlformats.org/officeDocument/2006/math">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oMath>
                </a14:m>
                <a:r>
                  <a:rPr lang="en-GB" sz="1399" dirty="0">
                    <a:ea typeface="Cambria Math" panose="02040503050406030204" pitchFamily="18" charset="0"/>
                  </a:rPr>
                  <a:t> ➝ VE-JT</a:t>
                </a:r>
              </a:p>
              <a:p>
                <a14:m>
                  <m:oMath xmlns:m="http://schemas.openxmlformats.org/officeDocument/2006/math">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oMath>
                </a14:m>
                <a:r>
                  <a:rPr lang="en-GB" sz="1399" dirty="0">
                    <a:ea typeface="Cambria Math" panose="02040503050406030204" pitchFamily="18" charset="0"/>
                  </a:rPr>
                  <a:t> ➝ VE-JT</a:t>
                </a:r>
              </a:p>
              <a:p>
                <a14:m>
                  <m:oMath xmlns:m="http://schemas.openxmlformats.org/officeDocument/2006/math">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oMath>
                </a14:m>
                <a:r>
                  <a:rPr lang="en-GB" sz="1399" dirty="0">
                    <a:ea typeface="Cambria Math" panose="02040503050406030204" pitchFamily="18" charset="0"/>
                  </a:rPr>
                  <a:t> ➝ VE-JT</a:t>
                </a:r>
              </a:p>
              <a:p>
                <a14:m>
                  <m:oMath xmlns:m="http://schemas.openxmlformats.org/officeDocument/2006/math">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h</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oMath>
                </a14:m>
                <a:r>
                  <a:rPr lang="en-GB" sz="1399" dirty="0">
                    <a:ea typeface="Cambria Math" panose="02040503050406030204" pitchFamily="18" charset="0"/>
                  </a:rPr>
                  <a:t> ➝ VE-JT</a:t>
                </a:r>
              </a:p>
            </p:txBody>
          </p:sp>
        </mc:Choice>
        <mc:Fallback xmlns="">
          <p:sp>
            <p:nvSpPr>
              <p:cNvPr id="22" name="TextBox 21">
                <a:extLst>
                  <a:ext uri="{FF2B5EF4-FFF2-40B4-BE49-F238E27FC236}">
                    <a16:creationId xmlns:a16="http://schemas.microsoft.com/office/drawing/2014/main" id="{D96B102A-D8A8-9940-935D-BCC8C10EED3C}"/>
                  </a:ext>
                </a:extLst>
              </p:cNvPr>
              <p:cNvSpPr txBox="1">
                <a:spLocks noRot="1" noChangeAspect="1" noMove="1" noResize="1" noEditPoints="1" noAdjustHandles="1" noChangeArrowheads="1" noChangeShapeType="1" noTextEdit="1"/>
              </p:cNvSpPr>
              <p:nvPr/>
            </p:nvSpPr>
            <p:spPr>
              <a:xfrm>
                <a:off x="10213340" y="4519783"/>
                <a:ext cx="1442418" cy="1383554"/>
              </a:xfrm>
              <a:prstGeom prst="rect">
                <a:avLst/>
              </a:prstGeom>
              <a:blipFill>
                <a:blip r:embed="rId13"/>
                <a:stretch>
                  <a:fillRect t="-1818" b="-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76CD835-87D2-1940-9873-4A72781C96AE}"/>
                  </a:ext>
                </a:extLst>
              </p:cNvPr>
              <p:cNvSpPr/>
              <p:nvPr/>
            </p:nvSpPr>
            <p:spPr>
              <a:xfrm>
                <a:off x="9809793" y="4212492"/>
                <a:ext cx="761979" cy="307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399" i="1" smtClean="0">
                              <a:latin typeface="Cambria Math" panose="02040503050406030204" pitchFamily="18" charset="0"/>
                            </a:rPr>
                          </m:ctrlPr>
                        </m:sSubPr>
                        <m:e>
                          <m:r>
                            <a:rPr lang="en-GB" sz="1399" i="1">
                              <a:latin typeface="Cambria Math" panose="02040503050406030204" pitchFamily="18" charset="0"/>
                            </a:rPr>
                            <m:t>h</m:t>
                          </m:r>
                        </m:e>
                        <m:sub>
                          <m:r>
                            <a:rPr lang="en-GB" sz="1399" i="1">
                              <a:latin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oMath>
                  </m:oMathPara>
                </a14:m>
                <a:endParaRPr lang="en-GB" sz="1399" dirty="0"/>
              </a:p>
            </p:txBody>
          </p:sp>
        </mc:Choice>
        <mc:Fallback xmlns="">
          <p:sp>
            <p:nvSpPr>
              <p:cNvPr id="23" name="Rectangle 22">
                <a:extLst>
                  <a:ext uri="{FF2B5EF4-FFF2-40B4-BE49-F238E27FC236}">
                    <a16:creationId xmlns:a16="http://schemas.microsoft.com/office/drawing/2014/main" id="{276CD835-87D2-1940-9873-4A72781C96AE}"/>
                  </a:ext>
                </a:extLst>
              </p:cNvPr>
              <p:cNvSpPr>
                <a:spLocks noRot="1" noChangeAspect="1" noMove="1" noResize="1" noEditPoints="1" noAdjustHandles="1" noChangeArrowheads="1" noChangeShapeType="1" noTextEdit="1"/>
              </p:cNvSpPr>
              <p:nvPr/>
            </p:nvSpPr>
            <p:spPr>
              <a:xfrm>
                <a:off x="9809793" y="4212492"/>
                <a:ext cx="761979" cy="307457"/>
              </a:xfrm>
              <a:prstGeom prst="rect">
                <a:avLst/>
              </a:prstGeom>
              <a:blipFill>
                <a:blip r:embed="rId14"/>
                <a:stretch>
                  <a:fillRect b="-8000"/>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6CE96B74-6915-4440-BE67-FF1E1B1CC856}"/>
              </a:ext>
            </a:extLst>
          </p:cNvPr>
          <p:cNvSpPr txBox="1"/>
          <p:nvPr/>
        </p:nvSpPr>
        <p:spPr>
          <a:xfrm>
            <a:off x="2423592" y="6136182"/>
            <a:ext cx="9232166" cy="646331"/>
          </a:xfrm>
          <a:prstGeom prst="rect">
            <a:avLst/>
          </a:prstGeom>
          <a:noFill/>
        </p:spPr>
        <p:txBody>
          <a:bodyPr wrap="square" rtlCol="0">
            <a:spAutoFit/>
          </a:bodyPr>
          <a:lstStyle/>
          <a:p>
            <a:pPr algn="ctr"/>
            <a:r>
              <a:rPr lang="en-GB" sz="900" dirty="0">
                <a:solidFill>
                  <a:schemeClr val="bg1">
                    <a:lumMod val="85000"/>
                  </a:schemeClr>
                </a:solidFill>
              </a:rPr>
              <a:t>Glenn R. Shafer and Prakash P. Shenoy: Probability Propagation. In: Annals of Mathematics and Artificial Intelligence, 1990.</a:t>
            </a:r>
          </a:p>
          <a:p>
            <a:pPr algn="ctr"/>
            <a:r>
              <a:rPr lang="en-GB" sz="900" dirty="0">
                <a:solidFill>
                  <a:schemeClr val="bg1">
                    <a:lumMod val="85000"/>
                  </a:schemeClr>
                </a:solidFill>
              </a:rPr>
              <a:t>Finn V. Jensen and Steffen L. Lauritzen and Kristian G. Olesen: Bayesian Updating in Recursive Graphical Models by Local Computations. In: </a:t>
            </a:r>
            <a:r>
              <a:rPr lang="en-GB" sz="900" i="1" dirty="0">
                <a:solidFill>
                  <a:schemeClr val="bg1">
                    <a:lumMod val="85000"/>
                  </a:schemeClr>
                </a:solidFill>
              </a:rPr>
              <a:t>Computational Statistics Quarterly</a:t>
            </a:r>
            <a:r>
              <a:rPr lang="en-GB" sz="900" dirty="0">
                <a:solidFill>
                  <a:schemeClr val="bg1">
                    <a:lumMod val="85000"/>
                  </a:schemeClr>
                </a:solidFill>
              </a:rPr>
              <a:t>, 1990.</a:t>
            </a:r>
          </a:p>
          <a:p>
            <a:pPr algn="ctr"/>
            <a:r>
              <a:rPr lang="en-GB" sz="900" dirty="0">
                <a:solidFill>
                  <a:schemeClr val="bg1">
                    <a:lumMod val="85000"/>
                  </a:schemeClr>
                </a:solidFill>
              </a:rPr>
              <a:t>Moritz Hoffmann, Tanya B, and Ralf </a:t>
            </a:r>
            <a:r>
              <a:rPr lang="en-GB" sz="900" dirty="0" err="1">
                <a:solidFill>
                  <a:schemeClr val="bg1">
                    <a:lumMod val="85000"/>
                  </a:schemeClr>
                </a:solidFill>
              </a:rPr>
              <a:t>Möller</a:t>
            </a:r>
            <a:r>
              <a:rPr lang="en-GB" sz="900" dirty="0">
                <a:solidFill>
                  <a:schemeClr val="bg1">
                    <a:lumMod val="85000"/>
                  </a:schemeClr>
                </a:solidFill>
              </a:rPr>
              <a:t>: Lifted Division for Lifted </a:t>
            </a:r>
            <a:r>
              <a:rPr lang="en-GB" sz="900" dirty="0" err="1">
                <a:solidFill>
                  <a:schemeClr val="bg1">
                    <a:lumMod val="85000"/>
                  </a:schemeClr>
                </a:solidFill>
              </a:rPr>
              <a:t>Hugin</a:t>
            </a:r>
            <a:r>
              <a:rPr lang="en-GB" sz="900" dirty="0">
                <a:solidFill>
                  <a:schemeClr val="bg1">
                    <a:lumMod val="85000"/>
                  </a:schemeClr>
                </a:solidFill>
              </a:rPr>
              <a:t> Belief Propagation. In: </a:t>
            </a:r>
            <a:r>
              <a:rPr lang="en-GB" sz="900" i="1" dirty="0">
                <a:solidFill>
                  <a:schemeClr val="bg1">
                    <a:lumMod val="85000"/>
                  </a:schemeClr>
                </a:solidFill>
              </a:rPr>
              <a:t>AISTATS-22 Proceedings of the 25th International Conference on Artificial Intelligence and Statistics</a:t>
            </a:r>
            <a:r>
              <a:rPr lang="en-GB" sz="900" dirty="0">
                <a:solidFill>
                  <a:schemeClr val="bg1">
                    <a:lumMod val="85000"/>
                  </a:schemeClr>
                </a:solidFill>
              </a:rPr>
              <a:t>, 2022</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A20AB1A-F7F4-0746-A652-A27167D64C5F}"/>
                  </a:ext>
                </a:extLst>
              </p:cNvPr>
              <p:cNvSpPr txBox="1"/>
              <p:nvPr/>
            </p:nvSpPr>
            <p:spPr>
              <a:xfrm>
                <a:off x="8274464" y="1668553"/>
                <a:ext cx="3832636" cy="1383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399" i="1" smtClean="0">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𝑖</m:t>
                          </m:r>
                          <m:r>
                            <a:rPr lang="en-GB" sz="1399" i="1">
                              <a:latin typeface="Cambria Math" panose="02040503050406030204" pitchFamily="18" charset="0"/>
                            </a:rPr>
                            <m:t>1</m:t>
                          </m:r>
                        </m:sub>
                      </m:sSub>
                      <m:r>
                        <a:rPr lang="en-GB" sz="1399" i="1">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VE</m:t>
                      </m:r>
                      <m:r>
                        <m:rPr>
                          <m:nor/>
                        </m:rPr>
                        <a:rPr lang="en-GB" sz="1399">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JT</m:t>
                      </m:r>
                      <m:d>
                        <m:dPr>
                          <m:ctrlPr>
                            <a:rPr lang="en-GB" sz="1399" i="1">
                              <a:latin typeface="Cambria Math" panose="02040503050406030204" pitchFamily="18" charset="0"/>
                              <a:ea typeface="Cambria Math" panose="02040503050406030204" pitchFamily="18" charset="0"/>
                            </a:rPr>
                          </m:ctrlPr>
                        </m:dPr>
                        <m:e>
                          <m:d>
                            <m:dPr>
                              <m:begChr m:val="{"/>
                              <m:endChr m:val="}"/>
                              <m:ctrlPr>
                                <a:rPr lang="en-GB" sz="1399" i="1">
                                  <a:latin typeface="Cambria Math" panose="02040503050406030204" pitchFamily="18" charset="0"/>
                                  <a:ea typeface="Cambria Math" panose="02040503050406030204" pitchFamily="18" charset="0"/>
                                </a:rPr>
                              </m:ctrlPr>
                            </m:dPr>
                            <m:e>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e>
                          </m:d>
                          <m:r>
                            <a:rPr lang="en-GB" sz="1399" i="1">
                              <a:latin typeface="Cambria Math" panose="02040503050406030204" pitchFamily="18" charset="0"/>
                              <a:ea typeface="Cambria Math" panose="02040503050406030204" pitchFamily="18" charset="0"/>
                            </a:rPr>
                            <m:t>,.,.,.</m:t>
                          </m:r>
                        </m:e>
                      </m:d>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𝑖</m:t>
                          </m:r>
                          <m:r>
                            <a:rPr lang="en-GB" sz="1399" i="1">
                              <a:latin typeface="Cambria Math" panose="02040503050406030204" pitchFamily="18" charset="0"/>
                            </a:rPr>
                            <m:t>2</m:t>
                          </m:r>
                        </m:sub>
                      </m:sSub>
                      <m:r>
                        <a:rPr lang="en-GB" sz="1399" i="1">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VE</m:t>
                      </m:r>
                      <m:r>
                        <m:rPr>
                          <m:nor/>
                        </m:rPr>
                        <a:rPr lang="en-GB" sz="1399">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JT</m:t>
                      </m:r>
                      <m:d>
                        <m:dPr>
                          <m:ctrlPr>
                            <a:rPr lang="en-GB" sz="1399" i="1">
                              <a:latin typeface="Cambria Math" panose="02040503050406030204" pitchFamily="18" charset="0"/>
                              <a:ea typeface="Cambria Math" panose="02040503050406030204" pitchFamily="18" charset="0"/>
                            </a:rPr>
                          </m:ctrlPr>
                        </m:dPr>
                        <m:e>
                          <m:d>
                            <m:dPr>
                              <m:begChr m:val="{"/>
                              <m:endChr m:val="}"/>
                              <m:ctrlPr>
                                <a:rPr lang="en-GB" sz="1399" i="1">
                                  <a:latin typeface="Cambria Math" panose="02040503050406030204" pitchFamily="18" charset="0"/>
                                  <a:ea typeface="Cambria Math" panose="02040503050406030204" pitchFamily="18" charset="0"/>
                                </a:rPr>
                              </m:ctrlPr>
                            </m:dPr>
                            <m:e>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e>
                          </m:d>
                          <m:r>
                            <a:rPr lang="en-GB" sz="1399" i="1">
                              <a:latin typeface="Cambria Math" panose="02040503050406030204" pitchFamily="18" charset="0"/>
                              <a:ea typeface="Cambria Math" panose="02040503050406030204" pitchFamily="18" charset="0"/>
                            </a:rPr>
                            <m:t>,.,.,.</m:t>
                          </m:r>
                        </m:e>
                      </m:d>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𝑖</m:t>
                          </m:r>
                          <m:r>
                            <a:rPr lang="en-GB" sz="1399" i="1">
                              <a:latin typeface="Cambria Math" panose="02040503050406030204" pitchFamily="18" charset="0"/>
                            </a:rPr>
                            <m:t>3</m:t>
                          </m:r>
                        </m:sub>
                      </m:sSub>
                      <m:r>
                        <a:rPr lang="en-GB" sz="1399" i="1">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VE</m:t>
                      </m:r>
                      <m:r>
                        <m:rPr>
                          <m:nor/>
                        </m:rPr>
                        <a:rPr lang="en-GB" sz="1399">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JT</m:t>
                      </m:r>
                      <m:d>
                        <m:dPr>
                          <m:ctrlPr>
                            <a:rPr lang="en-GB" sz="1399" i="1">
                              <a:latin typeface="Cambria Math" panose="02040503050406030204" pitchFamily="18" charset="0"/>
                              <a:ea typeface="Cambria Math" panose="02040503050406030204" pitchFamily="18" charset="0"/>
                            </a:rPr>
                          </m:ctrlPr>
                        </m:dPr>
                        <m:e>
                          <m:d>
                            <m:dPr>
                              <m:begChr m:val="{"/>
                              <m:endChr m:val="}"/>
                              <m:ctrlPr>
                                <a:rPr lang="en-GB" sz="1399" i="1">
                                  <a:latin typeface="Cambria Math" panose="02040503050406030204" pitchFamily="18" charset="0"/>
                                  <a:ea typeface="Cambria Math" panose="02040503050406030204" pitchFamily="18" charset="0"/>
                                </a:rPr>
                              </m:ctrlPr>
                            </m:dPr>
                            <m:e>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e>
                          </m:d>
                          <m:r>
                            <a:rPr lang="en-GB" sz="1399" i="1">
                              <a:latin typeface="Cambria Math" panose="02040503050406030204" pitchFamily="18" charset="0"/>
                              <a:ea typeface="Cambria Math" panose="02040503050406030204" pitchFamily="18" charset="0"/>
                            </a:rPr>
                            <m:t>,.,.,.</m:t>
                          </m:r>
                        </m:e>
                      </m:d>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𝑖</m:t>
                          </m:r>
                          <m:r>
                            <a:rPr lang="en-GB" sz="1399" i="1">
                              <a:latin typeface="Cambria Math" panose="02040503050406030204" pitchFamily="18" charset="0"/>
                            </a:rPr>
                            <m:t>4</m:t>
                          </m:r>
                        </m:sub>
                      </m:sSub>
                      <m:r>
                        <a:rPr lang="en-GB" sz="1399" i="1">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VE</m:t>
                      </m:r>
                      <m:r>
                        <m:rPr>
                          <m:nor/>
                        </m:rPr>
                        <a:rPr lang="en-GB" sz="1399">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JT</m:t>
                      </m:r>
                      <m:d>
                        <m:dPr>
                          <m:ctrlPr>
                            <a:rPr lang="en-GB" sz="1399" i="1">
                              <a:latin typeface="Cambria Math" panose="02040503050406030204" pitchFamily="18" charset="0"/>
                              <a:ea typeface="Cambria Math" panose="02040503050406030204" pitchFamily="18" charset="0"/>
                            </a:rPr>
                          </m:ctrlPr>
                        </m:dPr>
                        <m:e>
                          <m:d>
                            <m:dPr>
                              <m:begChr m:val="{"/>
                              <m:endChr m:val="}"/>
                              <m:ctrlPr>
                                <a:rPr lang="en-GB" sz="1399" i="1">
                                  <a:latin typeface="Cambria Math" panose="02040503050406030204" pitchFamily="18" charset="0"/>
                                  <a:ea typeface="Cambria Math" panose="02040503050406030204" pitchFamily="18" charset="0"/>
                                </a:rPr>
                              </m:ctrlPr>
                            </m:dPr>
                            <m:e>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e>
                          </m:d>
                          <m:r>
                            <a:rPr lang="en-GB" sz="1399" i="1">
                              <a:latin typeface="Cambria Math" panose="02040503050406030204" pitchFamily="18" charset="0"/>
                              <a:ea typeface="Cambria Math" panose="02040503050406030204" pitchFamily="18" charset="0"/>
                            </a:rPr>
                            <m:t>,.,.,.</m:t>
                          </m:r>
                        </m:e>
                      </m:d>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𝑖</m:t>
                          </m:r>
                          <m:r>
                            <a:rPr lang="en-GB" sz="1399" i="1">
                              <a:latin typeface="Cambria Math" panose="02040503050406030204" pitchFamily="18" charset="0"/>
                            </a:rPr>
                            <m:t>5</m:t>
                          </m:r>
                        </m:sub>
                      </m:sSub>
                      <m:r>
                        <a:rPr lang="en-GB" sz="1399" i="1">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VE</m:t>
                      </m:r>
                      <m:r>
                        <m:rPr>
                          <m:nor/>
                        </m:rPr>
                        <a:rPr lang="en-GB" sz="1399">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JT</m:t>
                      </m:r>
                      <m:d>
                        <m:dPr>
                          <m:ctrlPr>
                            <a:rPr lang="en-GB" sz="1399" i="1">
                              <a:latin typeface="Cambria Math" panose="02040503050406030204" pitchFamily="18" charset="0"/>
                              <a:ea typeface="Cambria Math" panose="02040503050406030204" pitchFamily="18" charset="0"/>
                            </a:rPr>
                          </m:ctrlPr>
                        </m:dPr>
                        <m:e>
                          <m:d>
                            <m:dPr>
                              <m:begChr m:val="{"/>
                              <m:endChr m:val="}"/>
                              <m:ctrlPr>
                                <a:rPr lang="en-GB" sz="1399" i="1">
                                  <a:latin typeface="Cambria Math" panose="02040503050406030204" pitchFamily="18" charset="0"/>
                                  <a:ea typeface="Cambria Math" panose="02040503050406030204" pitchFamily="18" charset="0"/>
                                </a:rPr>
                              </m:ctrlPr>
                            </m:dPr>
                            <m:e>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6</m:t>
                                  </m:r>
                                  <m:r>
                                    <a:rPr lang="en-GB" sz="1399" i="1">
                                      <a:latin typeface="Cambria Math" panose="02040503050406030204" pitchFamily="18" charset="0"/>
                                      <a:ea typeface="Cambria Math" panose="02040503050406030204" pitchFamily="18" charset="0"/>
                                    </a:rPr>
                                    <m:t>𝑖</m:t>
                                  </m:r>
                                </m:sub>
                              </m:sSub>
                            </m:e>
                          </m:d>
                          <m:r>
                            <a:rPr lang="en-GB" sz="1399" i="1">
                              <a:latin typeface="Cambria Math" panose="02040503050406030204" pitchFamily="18" charset="0"/>
                              <a:ea typeface="Cambria Math" panose="02040503050406030204" pitchFamily="18" charset="0"/>
                            </a:rPr>
                            <m:t>,.,.,.</m:t>
                          </m:r>
                        </m:e>
                      </m:d>
                    </m:oMath>
                  </m:oMathPara>
                </a14:m>
                <a:endParaRPr lang="en-GB" sz="1399"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1399" i="1">
                              <a:latin typeface="Cambria Math" panose="02040503050406030204" pitchFamily="18" charset="0"/>
                            </a:rPr>
                          </m:ctrlPr>
                        </m:sSubPr>
                        <m:e>
                          <m:r>
                            <a:rPr lang="en-GB" sz="1399" i="1">
                              <a:latin typeface="Cambria Math" panose="02040503050406030204" pitchFamily="18" charset="0"/>
                            </a:rPr>
                            <m:t>𝑚</m:t>
                          </m:r>
                        </m:e>
                        <m:sub>
                          <m:r>
                            <a:rPr lang="en-GB" sz="1399" i="1">
                              <a:latin typeface="Cambria Math" panose="02040503050406030204" pitchFamily="18" charset="0"/>
                            </a:rPr>
                            <m:t>𝑖</m:t>
                          </m:r>
                          <m:r>
                            <a:rPr lang="en-GB" sz="1399" i="1">
                              <a:latin typeface="Cambria Math" panose="02040503050406030204" pitchFamily="18" charset="0"/>
                            </a:rPr>
                            <m:t>6</m:t>
                          </m:r>
                        </m:sub>
                      </m:sSub>
                      <m:r>
                        <a:rPr lang="en-GB" sz="1399" i="1">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VE</m:t>
                      </m:r>
                      <m:r>
                        <m:rPr>
                          <m:nor/>
                        </m:rPr>
                        <a:rPr lang="en-GB" sz="1399">
                          <a:latin typeface="Cambria Math" panose="02040503050406030204" pitchFamily="18" charset="0"/>
                          <a:ea typeface="Cambria Math" panose="02040503050406030204" pitchFamily="18" charset="0"/>
                        </a:rPr>
                        <m:t>−</m:t>
                      </m:r>
                      <m:r>
                        <m:rPr>
                          <m:sty m:val="p"/>
                        </m:rPr>
                        <a:rPr lang="en-GB" sz="1399">
                          <a:latin typeface="Cambria Math" panose="02040503050406030204" pitchFamily="18" charset="0"/>
                          <a:ea typeface="Cambria Math" panose="02040503050406030204" pitchFamily="18" charset="0"/>
                        </a:rPr>
                        <m:t>JT</m:t>
                      </m:r>
                      <m:d>
                        <m:dPr>
                          <m:ctrlPr>
                            <a:rPr lang="en-GB" sz="1399" i="1">
                              <a:latin typeface="Cambria Math" panose="02040503050406030204" pitchFamily="18" charset="0"/>
                              <a:ea typeface="Cambria Math" panose="02040503050406030204" pitchFamily="18" charset="0"/>
                            </a:rPr>
                          </m:ctrlPr>
                        </m:dPr>
                        <m:e>
                          <m:d>
                            <m:dPr>
                              <m:begChr m:val="{"/>
                              <m:endChr m:val="}"/>
                              <m:ctrlPr>
                                <a:rPr lang="en-GB" sz="1399" i="1">
                                  <a:latin typeface="Cambria Math" panose="02040503050406030204" pitchFamily="18" charset="0"/>
                                  <a:ea typeface="Cambria Math" panose="02040503050406030204" pitchFamily="18" charset="0"/>
                                </a:rPr>
                              </m:ctrlPr>
                            </m:dPr>
                            <m:e>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𝑓</m:t>
                                  </m:r>
                                </m:e>
                                <m:sub>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1</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2</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3</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4</m:t>
                                  </m:r>
                                  <m:r>
                                    <a:rPr lang="en-GB" sz="1399" i="1">
                                      <a:latin typeface="Cambria Math" panose="02040503050406030204" pitchFamily="18" charset="0"/>
                                      <a:ea typeface="Cambria Math" panose="02040503050406030204" pitchFamily="18" charset="0"/>
                                    </a:rPr>
                                    <m:t>𝑖</m:t>
                                  </m:r>
                                </m:sub>
                              </m:sSub>
                              <m:r>
                                <a:rPr lang="en-GB" sz="1399" i="1">
                                  <a:latin typeface="Cambria Math" panose="02040503050406030204" pitchFamily="18" charset="0"/>
                                  <a:ea typeface="Cambria Math" panose="02040503050406030204" pitchFamily="18" charset="0"/>
                                </a:rPr>
                                <m:t>, </m:t>
                              </m:r>
                              <m:sSub>
                                <m:sSubPr>
                                  <m:ctrlPr>
                                    <a:rPr lang="en-GB" sz="1399" i="1">
                                      <a:latin typeface="Cambria Math" panose="02040503050406030204" pitchFamily="18" charset="0"/>
                                      <a:ea typeface="Cambria Math" panose="02040503050406030204" pitchFamily="18" charset="0"/>
                                    </a:rPr>
                                  </m:ctrlPr>
                                </m:sSubPr>
                                <m:e>
                                  <m:r>
                                    <a:rPr lang="en-GB" sz="1399" i="1">
                                      <a:latin typeface="Cambria Math" panose="02040503050406030204" pitchFamily="18" charset="0"/>
                                      <a:ea typeface="Cambria Math" panose="02040503050406030204" pitchFamily="18" charset="0"/>
                                    </a:rPr>
                                    <m:t>𝑚</m:t>
                                  </m:r>
                                </m:e>
                                <m:sub>
                                  <m:r>
                                    <a:rPr lang="en-GB" sz="1399" i="1">
                                      <a:latin typeface="Cambria Math" panose="02040503050406030204" pitchFamily="18" charset="0"/>
                                      <a:ea typeface="Cambria Math" panose="02040503050406030204" pitchFamily="18" charset="0"/>
                                    </a:rPr>
                                    <m:t>5</m:t>
                                  </m:r>
                                  <m:r>
                                    <a:rPr lang="en-GB" sz="1399" i="1">
                                      <a:latin typeface="Cambria Math" panose="02040503050406030204" pitchFamily="18" charset="0"/>
                                      <a:ea typeface="Cambria Math" panose="02040503050406030204" pitchFamily="18" charset="0"/>
                                    </a:rPr>
                                    <m:t>𝑖</m:t>
                                  </m:r>
                                </m:sub>
                              </m:sSub>
                            </m:e>
                          </m:d>
                          <m:r>
                            <a:rPr lang="en-GB" sz="1399" i="1">
                              <a:latin typeface="Cambria Math" panose="02040503050406030204" pitchFamily="18" charset="0"/>
                              <a:ea typeface="Cambria Math" panose="02040503050406030204" pitchFamily="18" charset="0"/>
                            </a:rPr>
                            <m:t>,.,.,.</m:t>
                          </m:r>
                        </m:e>
                      </m:d>
                    </m:oMath>
                  </m:oMathPara>
                </a14:m>
                <a:endParaRPr lang="en-GB" sz="1399" dirty="0">
                  <a:ea typeface="Cambria Math" panose="02040503050406030204" pitchFamily="18" charset="0"/>
                </a:endParaRPr>
              </a:p>
            </p:txBody>
          </p:sp>
        </mc:Choice>
        <mc:Fallback xmlns="">
          <p:sp>
            <p:nvSpPr>
              <p:cNvPr id="26" name="TextBox 25">
                <a:extLst>
                  <a:ext uri="{FF2B5EF4-FFF2-40B4-BE49-F238E27FC236}">
                    <a16:creationId xmlns:a16="http://schemas.microsoft.com/office/drawing/2014/main" id="{6A20AB1A-F7F4-0746-A652-A27167D64C5F}"/>
                  </a:ext>
                </a:extLst>
              </p:cNvPr>
              <p:cNvSpPr txBox="1">
                <a:spLocks noRot="1" noChangeAspect="1" noMove="1" noResize="1" noEditPoints="1" noAdjustHandles="1" noChangeArrowheads="1" noChangeShapeType="1" noTextEdit="1"/>
              </p:cNvSpPr>
              <p:nvPr/>
            </p:nvSpPr>
            <p:spPr>
              <a:xfrm>
                <a:off x="8274464" y="1668553"/>
                <a:ext cx="3832636" cy="1383554"/>
              </a:xfrm>
              <a:prstGeom prst="rect">
                <a:avLst/>
              </a:prstGeom>
              <a:blipFill>
                <a:blip r:embed="rId15"/>
                <a:stretch>
                  <a:fillRect b="-909"/>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8ACCE77B-C4EE-1F4A-976C-022020EE2CBA}"/>
              </a:ext>
            </a:extLst>
          </p:cNvPr>
          <p:cNvSpPr txBox="1"/>
          <p:nvPr/>
        </p:nvSpPr>
        <p:spPr>
          <a:xfrm>
            <a:off x="8274464" y="410696"/>
            <a:ext cx="3950553"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t>There is also a lifted version of </a:t>
            </a:r>
            <a:r>
              <a:rPr lang="en-GB" dirty="0" err="1"/>
              <a:t>Hugin</a:t>
            </a:r>
            <a:r>
              <a:rPr lang="en-GB" dirty="0"/>
              <a:t> using a lifted division operator</a:t>
            </a:r>
          </a:p>
          <a:p>
            <a:r>
              <a:rPr lang="en-GB" sz="1400" dirty="0">
                <a:solidFill>
                  <a:schemeClr val="tx1">
                    <a:lumMod val="20000"/>
                    <a:lumOff val="80000"/>
                  </a:schemeClr>
                </a:solidFill>
              </a:rPr>
              <a:t>[Hoffmann et al., 2022]</a:t>
            </a:r>
          </a:p>
        </p:txBody>
      </p:sp>
      <p:sp>
        <p:nvSpPr>
          <p:cNvPr id="4" name="Date Placeholder 3">
            <a:extLst>
              <a:ext uri="{FF2B5EF4-FFF2-40B4-BE49-F238E27FC236}">
                <a16:creationId xmlns:a16="http://schemas.microsoft.com/office/drawing/2014/main" id="{0EAD9E5D-9C44-3D5D-1C4F-B720F96001B4}"/>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77015DC3-6FCE-2B89-6E97-313A8EA18B49}"/>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7602511-0D5D-1BB2-1262-E50C04DC815B}"/>
              </a:ext>
            </a:extLst>
          </p:cNvPr>
          <p:cNvSpPr>
            <a:spLocks noGrp="1"/>
          </p:cNvSpPr>
          <p:nvPr>
            <p:ph type="sldNum" sz="quarter" idx="11"/>
          </p:nvPr>
        </p:nvSpPr>
        <p:spPr/>
        <p:txBody>
          <a:bodyPr/>
          <a:lstStyle/>
          <a:p>
            <a:fld id="{EB1502E6-D9AE-3544-B6D5-378AAA0B915F}" type="slidenum">
              <a:rPr lang="de-DE" altLang="de-DE" smtClean="0"/>
              <a:pPr/>
              <a:t>69</a:t>
            </a:fld>
            <a:endParaRPr lang="de-DE" altLang="de-DE" dirty="0"/>
          </a:p>
        </p:txBody>
      </p:sp>
    </p:spTree>
    <p:extLst>
      <p:ext uri="{BB962C8B-B14F-4D97-AF65-F5344CB8AC3E}">
        <p14:creationId xmlns:p14="http://schemas.microsoft.com/office/powerpoint/2010/main" val="271068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6"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a:xfrm>
                <a:off x="623393" y="1332843"/>
                <a:ext cx="6016144" cy="4584266"/>
              </a:xfrm>
            </p:spPr>
            <p:txBody>
              <a:bodyPr>
                <a:normAutofit fontScale="85000" lnSpcReduction="10000"/>
              </a:bodyPr>
              <a:lstStyle/>
              <a:p>
                <a:r>
                  <a:rPr lang="en-GB" dirty="0"/>
                  <a:t>Factorised models encode independences:</a:t>
                </a:r>
              </a:p>
              <a:p>
                <a:pPr lvl="1"/>
                <a:r>
                  <a:rPr lang="en-GB" dirty="0"/>
                  <a:t>Any two subsets of variables are conditionally independent given a </a:t>
                </a:r>
                <a:r>
                  <a:rPr lang="en-GB" i="1" dirty="0"/>
                  <a:t>separating</a:t>
                </a:r>
                <a:r>
                  <a:rPr lang="en-GB" dirty="0"/>
                  <a:t> subset </a:t>
                </a:r>
                <a14:m>
                  <m:oMath xmlns:m="http://schemas.openxmlformats.org/officeDocument/2006/math">
                    <m:r>
                      <a:rPr lang="de-DE" b="1" i="1" smtClean="0">
                        <a:latin typeface="Cambria Math" panose="02040503050406030204" pitchFamily="18" charset="0"/>
                      </a:rPr>
                      <m:t>𝑺</m:t>
                    </m:r>
                  </m:oMath>
                </a14:m>
                <a:endParaRPr lang="en-GB" b="1" dirty="0"/>
              </a:p>
              <a:p>
                <a:pPr lvl="2"/>
                <a:r>
                  <a:rPr lang="en-GB" i="1" dirty="0">
                    <a:solidFill>
                      <a:srgbClr val="FFC000"/>
                    </a:solidFill>
                  </a:rPr>
                  <a:t>Separating</a:t>
                </a:r>
                <a:r>
                  <a:rPr lang="en-GB" dirty="0"/>
                  <a:t> subset </a:t>
                </a:r>
                <a14:m>
                  <m:oMath xmlns:m="http://schemas.openxmlformats.org/officeDocument/2006/math">
                    <m:r>
                      <a:rPr lang="de-DE" b="1" i="1">
                        <a:latin typeface="Cambria Math" panose="02040503050406030204" pitchFamily="18" charset="0"/>
                      </a:rPr>
                      <m:t>𝑺</m:t>
                    </m:r>
                  </m:oMath>
                </a14:m>
                <a:r>
                  <a:rPr lang="en-GB" dirty="0"/>
                  <a:t>: All paths from one subset</a:t>
                </a:r>
                <a:br>
                  <a:rPr lang="en-GB" dirty="0"/>
                </a:br>
                <a:r>
                  <a:rPr lang="en-GB" dirty="0"/>
                  <a:t>to the other run through </a:t>
                </a:r>
                <a14:m>
                  <m:oMath xmlns:m="http://schemas.openxmlformats.org/officeDocument/2006/math">
                    <m:r>
                      <a:rPr lang="de-DE" b="1" i="1">
                        <a:latin typeface="Cambria Math" panose="02040503050406030204" pitchFamily="18" charset="0"/>
                      </a:rPr>
                      <m:t>𝑺</m:t>
                    </m:r>
                  </m:oMath>
                </a14:m>
                <a:endParaRPr lang="en-GB" dirty="0"/>
              </a:p>
              <a:p>
                <a:pPr lvl="3"/>
                <a:r>
                  <a:rPr lang="en-GB" dirty="0"/>
                  <a:t>Also known as </a:t>
                </a:r>
                <a:r>
                  <a:rPr lang="en-GB" i="1" dirty="0"/>
                  <a:t>global Markov property</a:t>
                </a:r>
              </a:p>
              <a:p>
                <a:pPr lvl="2"/>
                <a:r>
                  <a:rPr lang="en-GB" dirty="0"/>
                  <a:t>E.g.,</a:t>
                </a:r>
              </a:p>
              <a:p>
                <a:pPr lvl="3"/>
                <a14:m>
                  <m:oMath xmlns:m="http://schemas.openxmlformats.org/officeDocument/2006/math">
                    <m:r>
                      <a:rPr lang="de-DE" i="1" smtClean="0">
                        <a:solidFill>
                          <a:schemeClr val="accent6"/>
                        </a:solidFill>
                        <a:latin typeface="Cambria Math" charset="0"/>
                      </a:rPr>
                      <m:t>𝑁𝑎𝑡</m:t>
                    </m:r>
                    <m:d>
                      <m:dPr>
                        <m:ctrlPr>
                          <a:rPr lang="de-DE" i="1">
                            <a:solidFill>
                              <a:schemeClr val="accent6"/>
                            </a:solidFill>
                            <a:latin typeface="Cambria Math" panose="02040503050406030204" pitchFamily="18" charset="0"/>
                          </a:rPr>
                        </m:ctrlPr>
                      </m:dPr>
                      <m:e>
                        <m:r>
                          <a:rPr lang="de-DE" i="1">
                            <a:solidFill>
                              <a:schemeClr val="accent6"/>
                            </a:solidFill>
                            <a:latin typeface="Cambria Math" panose="02040503050406030204" pitchFamily="18" charset="0"/>
                          </a:rPr>
                          <m:t>𝐷</m:t>
                        </m:r>
                      </m:e>
                    </m:d>
                  </m:oMath>
                </a14:m>
                <a:r>
                  <a:rPr lang="en-GB" dirty="0">
                    <a:solidFill>
                      <a:schemeClr val="accent6"/>
                    </a:solidFill>
                  </a:rPr>
                  <a:t>, </a:t>
                </a:r>
                <a14:m>
                  <m:oMath xmlns:m="http://schemas.openxmlformats.org/officeDocument/2006/math">
                    <m:r>
                      <a:rPr lang="de-DE" b="0" i="1" smtClean="0">
                        <a:solidFill>
                          <a:schemeClr val="accent6"/>
                        </a:solidFill>
                        <a:latin typeface="Cambria Math" panose="02040503050406030204" pitchFamily="18" charset="0"/>
                      </a:rPr>
                      <m:t>𝐴𝑐𝑐</m:t>
                    </m:r>
                    <m:d>
                      <m:dPr>
                        <m:ctrlPr>
                          <a:rPr lang="de-DE" i="1">
                            <a:solidFill>
                              <a:schemeClr val="accent6"/>
                            </a:solidFill>
                            <a:latin typeface="Cambria Math" panose="02040503050406030204" pitchFamily="18" charset="0"/>
                          </a:rPr>
                        </m:ctrlPr>
                      </m:dPr>
                      <m:e>
                        <m:r>
                          <a:rPr lang="de-DE" b="0" i="1" smtClean="0">
                            <a:solidFill>
                              <a:schemeClr val="accent6"/>
                            </a:solidFill>
                            <a:latin typeface="Cambria Math" panose="02040503050406030204" pitchFamily="18" charset="0"/>
                          </a:rPr>
                          <m:t>𝐼</m:t>
                        </m:r>
                      </m:e>
                    </m:d>
                  </m:oMath>
                </a14:m>
                <a:r>
                  <a:rPr lang="en-GB" dirty="0">
                    <a:solidFill>
                      <a:schemeClr val="accent6"/>
                    </a:solidFill>
                  </a:rPr>
                  <a:t>, </a:t>
                </a:r>
                <a14:m>
                  <m:oMath xmlns:m="http://schemas.openxmlformats.org/officeDocument/2006/math">
                    <m:r>
                      <a:rPr lang="de-DE" i="1">
                        <a:solidFill>
                          <a:schemeClr val="accent6"/>
                        </a:solidFill>
                        <a:latin typeface="Cambria Math" charset="0"/>
                      </a:rPr>
                      <m:t>𝐸𝑝𝑖𝑑</m:t>
                    </m:r>
                  </m:oMath>
                </a14:m>
                <a:r>
                  <a:rPr lang="en-GB" dirty="0">
                    <a:solidFill>
                      <a:schemeClr val="accent6"/>
                    </a:solidFill>
                  </a:rPr>
                  <a:t>: </a:t>
                </a:r>
                <a14:m>
                  <m:oMath xmlns:m="http://schemas.openxmlformats.org/officeDocument/2006/math">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a14:m>
                <a:r>
                  <a:rPr lang="en-GB" dirty="0">
                    <a:solidFill>
                      <a:schemeClr val="accent1"/>
                    </a:solidFill>
                  </a:rPr>
                  <a:t> </a:t>
                </a:r>
                <a:br>
                  <a:rPr lang="en-GB" dirty="0">
                    <a:solidFill>
                      <a:schemeClr val="accent1"/>
                    </a:solidFill>
                  </a:rPr>
                </a:br>
                <a:r>
                  <a:rPr lang="en-GB" dirty="0">
                    <a:solidFill>
                      <a:schemeClr val="accent6"/>
                    </a:solidFill>
                  </a:rPr>
                  <a:t>➝ independent of the rest given </a:t>
                </a:r>
                <a14:m>
                  <m:oMath xmlns:m="http://schemas.openxmlformats.org/officeDocument/2006/math">
                    <m:r>
                      <a:rPr lang="de-DE" i="1" smtClean="0">
                        <a:solidFill>
                          <a:srgbClr val="FFC000"/>
                        </a:solidFill>
                        <a:latin typeface="Cambria Math" charset="0"/>
                      </a:rPr>
                      <m:t>𝐸𝑝𝑖𝑑</m:t>
                    </m:r>
                    <m:r>
                      <a:rPr lang="de-DE" i="1">
                        <a:latin typeface="Cambria Math" charset="0"/>
                      </a:rPr>
                      <m:t> </m:t>
                    </m:r>
                  </m:oMath>
                </a14:m>
                <a:endParaRPr lang="de-DE" i="1" dirty="0">
                  <a:latin typeface="Cambria Math" charset="0"/>
                </a:endParaRPr>
              </a:p>
              <a:p>
                <a:pPr lvl="3"/>
                <a14:m>
                  <m:oMath xmlns:m="http://schemas.openxmlformats.org/officeDocument/2006/math">
                    <m:r>
                      <a:rPr lang="de-DE" b="0" i="1" smtClean="0">
                        <a:solidFill>
                          <a:schemeClr val="tx1">
                            <a:lumMod val="60000"/>
                            <a:lumOff val="40000"/>
                          </a:schemeClr>
                        </a:solidFill>
                        <a:latin typeface="Cambria Math" panose="02040503050406030204" pitchFamily="18" charset="0"/>
                      </a:rPr>
                      <m:t>𝑇𝑟𝑎𝑣𝑒𝑙</m:t>
                    </m:r>
                    <m:d>
                      <m:dPr>
                        <m:ctrlPr>
                          <a:rPr lang="de-DE" i="1">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oMath>
                </a14:m>
                <a:r>
                  <a:rPr lang="en-GB" dirty="0">
                    <a:solidFill>
                      <a:schemeClr val="tx1">
                        <a:lumMod val="60000"/>
                        <a:lumOff val="40000"/>
                      </a:schemeClr>
                    </a:solidFill>
                  </a:rPr>
                  <a:t>, </a:t>
                </a:r>
                <a14:m>
                  <m:oMath xmlns:m="http://schemas.openxmlformats.org/officeDocument/2006/math">
                    <m:r>
                      <a:rPr lang="de-DE" b="0" i="1" smtClean="0">
                        <a:solidFill>
                          <a:schemeClr val="tx1">
                            <a:lumMod val="60000"/>
                            <a:lumOff val="40000"/>
                          </a:schemeClr>
                        </a:solidFill>
                        <a:latin typeface="Cambria Math" panose="02040503050406030204" pitchFamily="18" charset="0"/>
                      </a:rPr>
                      <m:t>𝑆𝑖𝑐𝑘</m:t>
                    </m:r>
                    <m:d>
                      <m:dPr>
                        <m:ctrlPr>
                          <a:rPr lang="de-DE" i="1">
                            <a:solidFill>
                              <a:schemeClr val="tx1">
                                <a:lumMod val="60000"/>
                                <a:lumOff val="40000"/>
                              </a:schemeClr>
                            </a:solidFill>
                            <a:latin typeface="Cambria Math" panose="02040503050406030204" pitchFamily="18" charset="0"/>
                          </a:rPr>
                        </m:ctrlPr>
                      </m:dPr>
                      <m:e>
                        <m:r>
                          <a:rPr lang="de-DE" b="0" i="1" smtClean="0">
                            <a:solidFill>
                              <a:schemeClr val="tx1">
                                <a:lumMod val="60000"/>
                                <a:lumOff val="40000"/>
                              </a:schemeClr>
                            </a:solidFill>
                            <a:latin typeface="Cambria Math" panose="02040503050406030204" pitchFamily="18" charset="0"/>
                          </a:rPr>
                          <m:t>𝑋</m:t>
                        </m:r>
                      </m:e>
                    </m:d>
                  </m:oMath>
                </a14:m>
                <a:r>
                  <a:rPr lang="en-GB" dirty="0">
                    <a:solidFill>
                      <a:schemeClr val="tx1">
                        <a:lumMod val="60000"/>
                        <a:lumOff val="40000"/>
                      </a:schemeClr>
                    </a:solidFill>
                  </a:rPr>
                  <a:t>, </a:t>
                </a:r>
                <a14:m>
                  <m:oMath xmlns:m="http://schemas.openxmlformats.org/officeDocument/2006/math">
                    <m:r>
                      <a:rPr lang="de-DE" i="1">
                        <a:solidFill>
                          <a:schemeClr val="tx1">
                            <a:lumMod val="60000"/>
                            <a:lumOff val="40000"/>
                          </a:schemeClr>
                        </a:solidFill>
                        <a:latin typeface="Cambria Math" charset="0"/>
                      </a:rPr>
                      <m:t>𝐸𝑝𝑖𝑑</m:t>
                    </m:r>
                  </m:oMath>
                </a14:m>
                <a:r>
                  <a:rPr lang="en-GB" dirty="0">
                    <a:solidFill>
                      <a:schemeClr val="tx1">
                        <a:lumMod val="60000"/>
                        <a:lumOff val="40000"/>
                      </a:schemeClr>
                    </a:solidFill>
                  </a:rPr>
                  <a:t>: </a:t>
                </a:r>
                <a14:m>
                  <m:oMath xmlns:m="http://schemas.openxmlformats.org/officeDocument/2006/math">
                    <m:sSub>
                      <m:sSubPr>
                        <m:ctrlPr>
                          <a:rPr lang="de-DE" b="0" i="1" smtClean="0">
                            <a:solidFill>
                              <a:schemeClr val="tx1">
                                <a:lumMod val="60000"/>
                                <a:lumOff val="40000"/>
                              </a:schemeClr>
                            </a:solidFill>
                            <a:latin typeface="Cambria Math" panose="02040503050406030204" pitchFamily="18" charset="0"/>
                          </a:rPr>
                        </m:ctrlPr>
                      </m:sSubPr>
                      <m:e>
                        <m:r>
                          <a:rPr lang="de-DE" b="0" i="1" smtClean="0">
                            <a:solidFill>
                              <a:schemeClr val="tx1">
                                <a:lumMod val="60000"/>
                                <a:lumOff val="40000"/>
                              </a:schemeClr>
                            </a:solidFill>
                            <a:latin typeface="Cambria Math" panose="02040503050406030204" pitchFamily="18" charset="0"/>
                          </a:rPr>
                          <m:t>𝑔</m:t>
                        </m:r>
                      </m:e>
                      <m:sub>
                        <m:r>
                          <a:rPr lang="de-DE" b="0" i="1" smtClean="0">
                            <a:solidFill>
                              <a:schemeClr val="tx1">
                                <a:lumMod val="60000"/>
                                <a:lumOff val="40000"/>
                              </a:schemeClr>
                            </a:solidFill>
                            <a:latin typeface="Cambria Math" panose="02040503050406030204" pitchFamily="18" charset="0"/>
                          </a:rPr>
                          <m:t>2</m:t>
                        </m:r>
                      </m:sub>
                    </m:sSub>
                  </m:oMath>
                </a14:m>
                <a:r>
                  <a:rPr lang="en-GB" dirty="0">
                    <a:solidFill>
                      <a:schemeClr val="tx1">
                        <a:lumMod val="60000"/>
                        <a:lumOff val="40000"/>
                      </a:schemeClr>
                    </a:solidFill>
                  </a:rPr>
                  <a:t> </a:t>
                </a:r>
                <a:br>
                  <a:rPr lang="en-GB" dirty="0">
                    <a:solidFill>
                      <a:schemeClr val="tx1">
                        <a:lumMod val="60000"/>
                        <a:lumOff val="40000"/>
                      </a:schemeClr>
                    </a:solidFill>
                  </a:rPr>
                </a:br>
                <a:r>
                  <a:rPr lang="en-GB" dirty="0">
                    <a:solidFill>
                      <a:schemeClr val="tx1">
                        <a:lumMod val="60000"/>
                        <a:lumOff val="40000"/>
                      </a:schemeClr>
                    </a:solidFill>
                  </a:rPr>
                  <a:t>➝ independent of the rest giv</a:t>
                </a:r>
                <a:r>
                  <a:rPr lang="en-GB" dirty="0">
                    <a:solidFill>
                      <a:schemeClr val="tx1">
                        <a:lumMod val="50000"/>
                        <a:lumOff val="50000"/>
                      </a:schemeClr>
                    </a:solidFill>
                  </a:rPr>
                  <a:t>en </a:t>
                </a:r>
                <a14:m>
                  <m:oMath xmlns:m="http://schemas.openxmlformats.org/officeDocument/2006/math">
                    <m:r>
                      <a:rPr lang="de-DE" i="1" smtClean="0">
                        <a:solidFill>
                          <a:srgbClr val="FFC000"/>
                        </a:solidFill>
                        <a:latin typeface="Cambria Math" charset="0"/>
                      </a:rPr>
                      <m:t>𝐸𝑝𝑖𝑑</m:t>
                    </m:r>
                    <m:r>
                      <a:rPr lang="de-DE" b="0" i="1" smtClean="0">
                        <a:solidFill>
                          <a:srgbClr val="FFC000"/>
                        </a:solidFill>
                        <a:latin typeface="Cambria Math" panose="02040503050406030204" pitchFamily="18" charset="0"/>
                      </a:rPr>
                      <m:t>,</m:t>
                    </m:r>
                    <m:r>
                      <a:rPr lang="de-DE" b="0" i="1" smtClean="0">
                        <a:solidFill>
                          <a:srgbClr val="FFC000"/>
                        </a:solidFill>
                        <a:latin typeface="Cambria Math" panose="02040503050406030204" pitchFamily="18" charset="0"/>
                      </a:rPr>
                      <m:t>𝑆𝑖𝑐𝑘</m:t>
                    </m:r>
                    <m:d>
                      <m:dPr>
                        <m:ctrlPr>
                          <a:rPr lang="de-DE" b="0" i="1" smtClean="0">
                            <a:solidFill>
                              <a:srgbClr val="FFC000"/>
                            </a:solidFill>
                            <a:latin typeface="Cambria Math" panose="02040503050406030204" pitchFamily="18" charset="0"/>
                          </a:rPr>
                        </m:ctrlPr>
                      </m:dPr>
                      <m:e>
                        <m:r>
                          <a:rPr lang="de-DE" b="0" i="1" smtClean="0">
                            <a:solidFill>
                              <a:srgbClr val="FFC000"/>
                            </a:solidFill>
                            <a:latin typeface="Cambria Math" panose="02040503050406030204" pitchFamily="18" charset="0"/>
                          </a:rPr>
                          <m:t>𝑋</m:t>
                        </m:r>
                      </m:e>
                    </m:d>
                  </m:oMath>
                </a14:m>
                <a:endParaRPr lang="en-GB" dirty="0">
                  <a:solidFill>
                    <a:schemeClr val="tx1">
                      <a:lumMod val="50000"/>
                      <a:lumOff val="50000"/>
                    </a:schemeClr>
                  </a:solidFill>
                </a:endParaRPr>
              </a:p>
              <a:p>
                <a:pPr lvl="3"/>
                <a14:m>
                  <m:oMath xmlns:m="http://schemas.openxmlformats.org/officeDocument/2006/math">
                    <m:r>
                      <a:rPr lang="de-DE" i="1" smtClean="0">
                        <a:solidFill>
                          <a:srgbClr val="7030A0"/>
                        </a:solidFill>
                        <a:latin typeface="Cambria Math" charset="0"/>
                      </a:rPr>
                      <m:t>𝑇𝑟𝑒𝑎𝑡</m:t>
                    </m:r>
                    <m:d>
                      <m:dPr>
                        <m:ctrlPr>
                          <a:rPr lang="de-DE" i="1">
                            <a:solidFill>
                              <a:srgbClr val="7030A0"/>
                            </a:solidFill>
                            <a:latin typeface="Cambria Math" panose="02040503050406030204" pitchFamily="18" charset="0"/>
                          </a:rPr>
                        </m:ctrlPr>
                      </m:dPr>
                      <m:e>
                        <m:r>
                          <a:rPr lang="de-DE" i="1">
                            <a:solidFill>
                              <a:srgbClr val="7030A0"/>
                            </a:solidFill>
                            <a:latin typeface="Cambria Math" charset="0"/>
                          </a:rPr>
                          <m:t>𝑋</m:t>
                        </m:r>
                        <m:r>
                          <a:rPr lang="de-DE" i="1">
                            <a:solidFill>
                              <a:srgbClr val="7030A0"/>
                            </a:solidFill>
                            <a:latin typeface="Cambria Math" charset="0"/>
                          </a:rPr>
                          <m:t>,</m:t>
                        </m:r>
                        <m:r>
                          <a:rPr lang="de-DE" b="0" i="1" smtClean="0">
                            <a:solidFill>
                              <a:srgbClr val="7030A0"/>
                            </a:solidFill>
                            <a:latin typeface="Cambria Math" panose="02040503050406030204" pitchFamily="18" charset="0"/>
                          </a:rPr>
                          <m:t>𝑀</m:t>
                        </m:r>
                      </m:e>
                    </m:d>
                  </m:oMath>
                </a14:m>
                <a:r>
                  <a:rPr lang="en-GB" dirty="0">
                    <a:solidFill>
                      <a:srgbClr val="7030A0"/>
                    </a:solidFill>
                  </a:rPr>
                  <a:t>, </a:t>
                </a:r>
                <a14:m>
                  <m:oMath xmlns:m="http://schemas.openxmlformats.org/officeDocument/2006/math">
                    <m:r>
                      <a:rPr lang="de-DE" i="1">
                        <a:solidFill>
                          <a:srgbClr val="7030A0"/>
                        </a:solidFill>
                        <a:latin typeface="Cambria Math" panose="02040503050406030204" pitchFamily="18" charset="0"/>
                      </a:rPr>
                      <m:t>𝑆𝑖𝑐𝑘</m:t>
                    </m:r>
                    <m:d>
                      <m:dPr>
                        <m:ctrlPr>
                          <a:rPr lang="de-DE" i="1">
                            <a:solidFill>
                              <a:srgbClr val="7030A0"/>
                            </a:solidFill>
                            <a:latin typeface="Cambria Math" panose="02040503050406030204" pitchFamily="18" charset="0"/>
                          </a:rPr>
                        </m:ctrlPr>
                      </m:dPr>
                      <m:e>
                        <m:r>
                          <a:rPr lang="de-DE" i="1">
                            <a:solidFill>
                              <a:srgbClr val="7030A0"/>
                            </a:solidFill>
                            <a:latin typeface="Cambria Math" panose="02040503050406030204" pitchFamily="18" charset="0"/>
                          </a:rPr>
                          <m:t>𝑋</m:t>
                        </m:r>
                      </m:e>
                    </m:d>
                  </m:oMath>
                </a14:m>
                <a:r>
                  <a:rPr lang="en-GB" dirty="0">
                    <a:solidFill>
                      <a:srgbClr val="7030A0"/>
                    </a:solidFill>
                  </a:rPr>
                  <a:t>, </a:t>
                </a:r>
                <a14:m>
                  <m:oMath xmlns:m="http://schemas.openxmlformats.org/officeDocument/2006/math">
                    <m:r>
                      <a:rPr lang="de-DE" i="1">
                        <a:solidFill>
                          <a:srgbClr val="7030A0"/>
                        </a:solidFill>
                        <a:latin typeface="Cambria Math" charset="0"/>
                      </a:rPr>
                      <m:t>𝐸𝑝𝑖𝑑</m:t>
                    </m:r>
                  </m:oMath>
                </a14:m>
                <a:r>
                  <a:rPr lang="en-GB" dirty="0">
                    <a:solidFill>
                      <a:srgbClr val="7030A0"/>
                    </a:solidFill>
                  </a:rPr>
                  <a:t>: </a:t>
                </a:r>
                <a14:m>
                  <m:oMath xmlns:m="http://schemas.openxmlformats.org/officeDocument/2006/math">
                    <m:sSub>
                      <m:sSubPr>
                        <m:ctrlPr>
                          <a:rPr lang="de-DE" b="0" i="1" smtClean="0">
                            <a:solidFill>
                              <a:srgbClr val="7030A0"/>
                            </a:solidFill>
                            <a:latin typeface="Cambria Math" panose="02040503050406030204" pitchFamily="18" charset="0"/>
                          </a:rPr>
                        </m:ctrlPr>
                      </m:sSubPr>
                      <m:e>
                        <m:r>
                          <a:rPr lang="de-DE" b="0" i="1" smtClean="0">
                            <a:solidFill>
                              <a:srgbClr val="7030A0"/>
                            </a:solidFill>
                            <a:latin typeface="Cambria Math" panose="02040503050406030204" pitchFamily="18" charset="0"/>
                          </a:rPr>
                          <m:t>𝑔</m:t>
                        </m:r>
                      </m:e>
                      <m:sub>
                        <m:r>
                          <a:rPr lang="de-DE" b="0" i="1" smtClean="0">
                            <a:solidFill>
                              <a:srgbClr val="7030A0"/>
                            </a:solidFill>
                            <a:latin typeface="Cambria Math" panose="02040503050406030204" pitchFamily="18" charset="0"/>
                          </a:rPr>
                          <m:t>3</m:t>
                        </m:r>
                      </m:sub>
                    </m:sSub>
                  </m:oMath>
                </a14:m>
                <a:r>
                  <a:rPr lang="en-GB" dirty="0">
                    <a:solidFill>
                      <a:srgbClr val="7030A0"/>
                    </a:solidFill>
                  </a:rPr>
                  <a:t> </a:t>
                </a:r>
                <a:br>
                  <a:rPr lang="en-GB" dirty="0">
                    <a:solidFill>
                      <a:srgbClr val="7030A0"/>
                    </a:solidFill>
                  </a:rPr>
                </a:br>
                <a:r>
                  <a:rPr lang="en-GB" dirty="0">
                    <a:solidFill>
                      <a:srgbClr val="7030A0"/>
                    </a:solidFill>
                  </a:rPr>
                  <a:t>➝ independent of the rest given </a:t>
                </a:r>
                <a14:m>
                  <m:oMath xmlns:m="http://schemas.openxmlformats.org/officeDocument/2006/math">
                    <m:r>
                      <a:rPr lang="de-DE" i="1" smtClean="0">
                        <a:solidFill>
                          <a:srgbClr val="FFC000"/>
                        </a:solidFill>
                        <a:latin typeface="Cambria Math" charset="0"/>
                      </a:rPr>
                      <m:t>𝐸𝑝𝑖𝑑</m:t>
                    </m:r>
                    <m:r>
                      <a:rPr lang="de-DE" i="1">
                        <a:solidFill>
                          <a:srgbClr val="FFC000"/>
                        </a:solidFill>
                        <a:latin typeface="Cambria Math" panose="02040503050406030204" pitchFamily="18" charset="0"/>
                      </a:rPr>
                      <m:t>,</m:t>
                    </m:r>
                    <m:r>
                      <a:rPr lang="de-DE" i="1">
                        <a:solidFill>
                          <a:srgbClr val="FFC000"/>
                        </a:solidFill>
                        <a:latin typeface="Cambria Math" panose="02040503050406030204" pitchFamily="18" charset="0"/>
                      </a:rPr>
                      <m:t>𝑆𝑖𝑐𝑘</m:t>
                    </m:r>
                    <m:d>
                      <m:dPr>
                        <m:ctrlPr>
                          <a:rPr lang="de-DE" i="1">
                            <a:solidFill>
                              <a:srgbClr val="FFC000"/>
                            </a:solidFill>
                            <a:latin typeface="Cambria Math" panose="02040503050406030204" pitchFamily="18" charset="0"/>
                          </a:rPr>
                        </m:ctrlPr>
                      </m:dPr>
                      <m:e>
                        <m:r>
                          <a:rPr lang="de-DE" i="1">
                            <a:solidFill>
                              <a:srgbClr val="FFC000"/>
                            </a:solidFill>
                            <a:latin typeface="Cambria Math" panose="02040503050406030204" pitchFamily="18" charset="0"/>
                          </a:rPr>
                          <m:t>𝑋</m:t>
                        </m:r>
                      </m:e>
                    </m:d>
                  </m:oMath>
                </a14:m>
                <a:endParaRPr lang="en-GB" dirty="0">
                  <a:solidFill>
                    <a:schemeClr val="tx1">
                      <a:lumMod val="50000"/>
                      <a:lumOff val="50000"/>
                    </a:schemeClr>
                  </a:solidFill>
                </a:endParaRPr>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xfrm>
                <a:off x="623393" y="1332843"/>
                <a:ext cx="6016144" cy="4584266"/>
              </a:xfrm>
              <a:blipFill>
                <a:blip r:embed="rId2"/>
                <a:stretch>
                  <a:fillRect l="-2737" t="-2486" r="-1053"/>
                </a:stretch>
              </a:blipFill>
            </p:spPr>
            <p:txBody>
              <a:bodyPr/>
              <a:lstStyle/>
              <a:p>
                <a:r>
                  <a:rPr lang="en-DE">
                    <a:noFill/>
                  </a:rPr>
                  <a:t> </a:t>
                </a:r>
              </a:p>
            </p:txBody>
          </p:sp>
        </mc:Fallback>
      </mc:AlternateContent>
      <p:sp>
        <p:nvSpPr>
          <p:cNvPr id="40" name="Oval 39">
            <a:extLst>
              <a:ext uri="{FF2B5EF4-FFF2-40B4-BE49-F238E27FC236}">
                <a16:creationId xmlns:a16="http://schemas.microsoft.com/office/drawing/2014/main" id="{2A02B133-9DA0-5E44-8813-1A090C36CBDD}"/>
              </a:ext>
            </a:extLst>
          </p:cNvPr>
          <p:cNvSpPr/>
          <p:nvPr/>
        </p:nvSpPr>
        <p:spPr>
          <a:xfrm>
            <a:off x="6185090" y="2800351"/>
            <a:ext cx="5245982" cy="171262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a:extLst>
              <a:ext uri="{FF2B5EF4-FFF2-40B4-BE49-F238E27FC236}">
                <a16:creationId xmlns:a16="http://schemas.microsoft.com/office/drawing/2014/main" id="{6B820CB2-EA33-E841-B32D-1459ED3C072F}"/>
              </a:ext>
            </a:extLst>
          </p:cNvPr>
          <p:cNvSpPr/>
          <p:nvPr/>
        </p:nvSpPr>
        <p:spPr>
          <a:xfrm>
            <a:off x="5982005" y="4029923"/>
            <a:ext cx="3530222" cy="1895182"/>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a:extLst>
              <a:ext uri="{FF2B5EF4-FFF2-40B4-BE49-F238E27FC236}">
                <a16:creationId xmlns:a16="http://schemas.microsoft.com/office/drawing/2014/main" id="{FFDD1390-AC03-1A46-B99A-F502718895B3}"/>
              </a:ext>
            </a:extLst>
          </p:cNvPr>
          <p:cNvSpPr/>
          <p:nvPr/>
        </p:nvSpPr>
        <p:spPr>
          <a:xfrm>
            <a:off x="8197157" y="4087460"/>
            <a:ext cx="3636734" cy="189045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3A3CAE9B-D1DD-E043-B235-FB8CE68C29FE}"/>
              </a:ext>
            </a:extLst>
          </p:cNvPr>
          <p:cNvGrpSpPr/>
          <p:nvPr/>
        </p:nvGrpSpPr>
        <p:grpSpPr>
          <a:xfrm>
            <a:off x="5982005" y="3451959"/>
            <a:ext cx="5849670" cy="2453955"/>
            <a:chOff x="5982005" y="3451959"/>
            <a:chExt cx="5849670" cy="2453955"/>
          </a:xfrm>
        </p:grpSpPr>
        <p:cxnSp>
          <p:nvCxnSpPr>
            <p:cNvPr id="45" name="Straight Connector 44">
              <a:extLst>
                <a:ext uri="{FF2B5EF4-FFF2-40B4-BE49-F238E27FC236}">
                  <a16:creationId xmlns:a16="http://schemas.microsoft.com/office/drawing/2014/main" id="{6B186A1F-67E2-4346-BCC7-A6588DE5E4F2}"/>
                </a:ext>
              </a:extLst>
            </p:cNvPr>
            <p:cNvCxnSpPr>
              <a:cxnSpLocks/>
              <a:stCxn id="49" idx="6"/>
              <a:endCxn id="76" idx="1"/>
            </p:cNvCxnSpPr>
            <p:nvPr/>
          </p:nvCxnSpPr>
          <p:spPr>
            <a:xfrm flipV="1">
              <a:off x="7317202" y="3646293"/>
              <a:ext cx="1466539"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AEB1E4A-4A41-DB45-BAE9-AE4613504122}"/>
                </a:ext>
              </a:extLst>
            </p:cNvPr>
            <p:cNvCxnSpPr>
              <a:cxnSpLocks/>
              <a:stCxn id="50" idx="2"/>
              <a:endCxn id="76" idx="3"/>
            </p:cNvCxnSpPr>
            <p:nvPr/>
          </p:nvCxnSpPr>
          <p:spPr>
            <a:xfrm flipH="1" flipV="1">
              <a:off x="8927741" y="3646293"/>
              <a:ext cx="151232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1D838-0F84-164A-96A0-23B1897FE38E}"/>
                </a:ext>
              </a:extLst>
            </p:cNvPr>
            <p:cNvCxnSpPr>
              <a:cxnSpLocks/>
              <a:stCxn id="53" idx="0"/>
              <a:endCxn id="76" idx="2"/>
            </p:cNvCxnSpPr>
            <p:nvPr/>
          </p:nvCxnSpPr>
          <p:spPr>
            <a:xfrm flipH="1" flipV="1">
              <a:off x="8855741" y="3718293"/>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D4CF00FD-BA57-6A48-8ECE-6F3E828D94C4}"/>
                </a:ext>
              </a:extLst>
            </p:cNvPr>
            <p:cNvGrpSpPr/>
            <p:nvPr/>
          </p:nvGrpSpPr>
          <p:grpSpPr>
            <a:xfrm>
              <a:off x="8746652" y="3535379"/>
              <a:ext cx="520306" cy="392206"/>
              <a:chOff x="9540595" y="2902693"/>
              <a:chExt cx="520306" cy="392206"/>
            </a:xfrm>
          </p:grpSpPr>
          <p:sp>
            <p:nvSpPr>
              <p:cNvPr id="75" name="Rectangle 74">
                <a:extLst>
                  <a:ext uri="{FF2B5EF4-FFF2-40B4-BE49-F238E27FC236}">
                    <a16:creationId xmlns:a16="http://schemas.microsoft.com/office/drawing/2014/main" id="{2C617948-FC4C-514F-B131-7EFF7B5A5391}"/>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ACE10B05-705F-5041-B784-13379AEC2788}"/>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471B8F20-0D28-2145-A66E-7B433E7198ED}"/>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BC6F7C2-8716-4445-A561-21C28B8CFF21}"/>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9"/>
                    <a:stretch>
                      <a:fillRect l="-16667" b="-217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9ED905CF-D9DD-1F4C-ADC5-817689AC5BDB}"/>
                    </a:ext>
                  </a:extLst>
                </p:cNvPr>
                <p:cNvSpPr/>
                <p:nvPr/>
              </p:nvSpPr>
              <p:spPr>
                <a:xfrm>
                  <a:off x="6185090" y="3451959"/>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49" name="Oval 48">
                  <a:extLst>
                    <a:ext uri="{FF2B5EF4-FFF2-40B4-BE49-F238E27FC236}">
                      <a16:creationId xmlns:a16="http://schemas.microsoft.com/office/drawing/2014/main" id="{9ED905CF-D9DD-1F4C-ADC5-817689AC5BDB}"/>
                    </a:ext>
                  </a:extLst>
                </p:cNvPr>
                <p:cNvSpPr>
                  <a:spLocks noRot="1" noChangeAspect="1" noMove="1" noResize="1" noEditPoints="1" noAdjustHandles="1" noChangeArrowheads="1" noChangeShapeType="1" noTextEdit="1"/>
                </p:cNvSpPr>
                <p:nvPr/>
              </p:nvSpPr>
              <p:spPr>
                <a:xfrm>
                  <a:off x="6185090" y="3451959"/>
                  <a:ext cx="1132112" cy="389513"/>
                </a:xfrm>
                <a:prstGeom prst="ellipse">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2B111D9B-AEC0-324B-8A42-5CAA3DDDB7B2}"/>
                    </a:ext>
                  </a:extLst>
                </p:cNvPr>
                <p:cNvSpPr/>
                <p:nvPr/>
              </p:nvSpPr>
              <p:spPr>
                <a:xfrm>
                  <a:off x="10440069" y="3451959"/>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50" name="Oval 49">
                  <a:extLst>
                    <a:ext uri="{FF2B5EF4-FFF2-40B4-BE49-F238E27FC236}">
                      <a16:creationId xmlns:a16="http://schemas.microsoft.com/office/drawing/2014/main" id="{2B111D9B-AEC0-324B-8A42-5CAA3DDDB7B2}"/>
                    </a:ext>
                  </a:extLst>
                </p:cNvPr>
                <p:cNvSpPr>
                  <a:spLocks noRot="1" noChangeAspect="1" noMove="1" noResize="1" noEditPoints="1" noAdjustHandles="1" noChangeArrowheads="1" noChangeShapeType="1" noTextEdit="1"/>
                </p:cNvSpPr>
                <p:nvPr/>
              </p:nvSpPr>
              <p:spPr>
                <a:xfrm>
                  <a:off x="10440069" y="3451959"/>
                  <a:ext cx="991003" cy="389513"/>
                </a:xfrm>
                <a:prstGeom prst="ellipse">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BF248BCC-E088-9443-A0DA-A849A20BD5C1}"/>
                    </a:ext>
                  </a:extLst>
                </p:cNvPr>
                <p:cNvSpPr/>
                <p:nvPr/>
              </p:nvSpPr>
              <p:spPr>
                <a:xfrm>
                  <a:off x="8260742" y="5516401"/>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C000"/>
                            </a:solidFill>
                            <a:latin typeface="Cambria Math" panose="02040503050406030204" pitchFamily="18" charset="0"/>
                          </a:rPr>
                          <m:t>𝑆𝑖𝑐𝑘</m:t>
                        </m:r>
                        <m:d>
                          <m:dPr>
                            <m:ctrlPr>
                              <a:rPr lang="de-DE" i="1">
                                <a:solidFill>
                                  <a:srgbClr val="FFC000"/>
                                </a:solidFill>
                                <a:latin typeface="Cambria Math" panose="02040503050406030204" pitchFamily="18" charset="0"/>
                              </a:rPr>
                            </m:ctrlPr>
                          </m:dPr>
                          <m:e>
                            <m:r>
                              <a:rPr lang="de-DE" b="0" i="1" smtClean="0">
                                <a:solidFill>
                                  <a:srgbClr val="FFC000"/>
                                </a:solidFill>
                                <a:latin typeface="Cambria Math" panose="02040503050406030204" pitchFamily="18" charset="0"/>
                              </a:rPr>
                              <m:t>𝑋</m:t>
                            </m:r>
                          </m:e>
                        </m:d>
                      </m:oMath>
                    </m:oMathPara>
                  </a14:m>
                  <a:endParaRPr lang="en-GB" dirty="0">
                    <a:solidFill>
                      <a:srgbClr val="FFC000"/>
                    </a:solidFill>
                  </a:endParaRPr>
                </a:p>
              </p:txBody>
            </p:sp>
          </mc:Choice>
          <mc:Fallback xmlns="">
            <p:sp>
              <p:nvSpPr>
                <p:cNvPr id="51" name="Oval 50">
                  <a:extLst>
                    <a:ext uri="{FF2B5EF4-FFF2-40B4-BE49-F238E27FC236}">
                      <a16:creationId xmlns:a16="http://schemas.microsoft.com/office/drawing/2014/main" id="{BF248BCC-E088-9443-A0DA-A849A20BD5C1}"/>
                    </a:ext>
                  </a:extLst>
                </p:cNvPr>
                <p:cNvSpPr>
                  <a:spLocks noRot="1" noChangeAspect="1" noMove="1" noResize="1" noEditPoints="1" noAdjustHandles="1" noChangeArrowheads="1" noChangeShapeType="1" noTextEdit="1"/>
                </p:cNvSpPr>
                <p:nvPr/>
              </p:nvSpPr>
              <p:spPr>
                <a:xfrm>
                  <a:off x="8260742" y="5516401"/>
                  <a:ext cx="1189998" cy="389513"/>
                </a:xfrm>
                <a:prstGeom prst="ellipse">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a16="http://schemas.microsoft.com/office/drawing/2014/main" id="{47446C30-59BE-7649-8878-D986C61A0442}"/>
                    </a:ext>
                  </a:extLst>
                </p:cNvPr>
                <p:cNvSpPr/>
                <p:nvPr/>
              </p:nvSpPr>
              <p:spPr>
                <a:xfrm>
                  <a:off x="5982005" y="4778198"/>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52" name="Oval 51">
                  <a:extLst>
                    <a:ext uri="{FF2B5EF4-FFF2-40B4-BE49-F238E27FC236}">
                      <a16:creationId xmlns:a16="http://schemas.microsoft.com/office/drawing/2014/main" id="{47446C30-59BE-7649-8878-D986C61A0442}"/>
                    </a:ext>
                  </a:extLst>
                </p:cNvPr>
                <p:cNvSpPr>
                  <a:spLocks noRot="1" noChangeAspect="1" noMove="1" noResize="1" noEditPoints="1" noAdjustHandles="1" noChangeArrowheads="1" noChangeShapeType="1" noTextEdit="1"/>
                </p:cNvSpPr>
                <p:nvPr/>
              </p:nvSpPr>
              <p:spPr>
                <a:xfrm>
                  <a:off x="5982005" y="4778198"/>
                  <a:ext cx="1536412" cy="389513"/>
                </a:xfrm>
                <a:prstGeom prst="ellipse">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8FB463BE-FC9E-1E4D-A4C4-CC0B27DBCB46}"/>
                    </a:ext>
                  </a:extLst>
                </p:cNvPr>
                <p:cNvSpPr/>
                <p:nvPr/>
              </p:nvSpPr>
              <p:spPr>
                <a:xfrm>
                  <a:off x="8476417" y="4087460"/>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C000"/>
                            </a:solidFill>
                            <a:latin typeface="Cambria Math" panose="02040503050406030204" pitchFamily="18" charset="0"/>
                          </a:rPr>
                          <m:t>𝐸𝑝𝑖𝑑</m:t>
                        </m:r>
                      </m:oMath>
                    </m:oMathPara>
                  </a14:m>
                  <a:endParaRPr lang="en-GB" dirty="0">
                    <a:solidFill>
                      <a:srgbClr val="FFC000"/>
                    </a:solidFill>
                  </a:endParaRPr>
                </a:p>
              </p:txBody>
            </p:sp>
          </mc:Choice>
          <mc:Fallback xmlns="">
            <p:sp>
              <p:nvSpPr>
                <p:cNvPr id="53" name="Oval 52">
                  <a:extLst>
                    <a:ext uri="{FF2B5EF4-FFF2-40B4-BE49-F238E27FC236}">
                      <a16:creationId xmlns:a16="http://schemas.microsoft.com/office/drawing/2014/main" id="{8FB463BE-FC9E-1E4D-A4C4-CC0B27DBCB46}"/>
                    </a:ext>
                  </a:extLst>
                </p:cNvPr>
                <p:cNvSpPr>
                  <a:spLocks noRot="1" noChangeAspect="1" noMove="1" noResize="1" noEditPoints="1" noAdjustHandles="1" noChangeArrowheads="1" noChangeShapeType="1" noTextEdit="1"/>
                </p:cNvSpPr>
                <p:nvPr/>
              </p:nvSpPr>
              <p:spPr>
                <a:xfrm>
                  <a:off x="8476417" y="4087460"/>
                  <a:ext cx="758649" cy="389513"/>
                </a:xfrm>
                <a:prstGeom prst="ellipse">
                  <a:avLst/>
                </a:prstGeom>
                <a:blipFill>
                  <a:blip r:embed="rId1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1BA27345-1CFB-F94A-B1A0-05F8540E58E7}"/>
                    </a:ext>
                  </a:extLst>
                </p:cNvPr>
                <p:cNvSpPr/>
                <p:nvPr/>
              </p:nvSpPr>
              <p:spPr>
                <a:xfrm>
                  <a:off x="10039464" y="4778198"/>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54" name="Oval 53">
                  <a:extLst>
                    <a:ext uri="{FF2B5EF4-FFF2-40B4-BE49-F238E27FC236}">
                      <a16:creationId xmlns:a16="http://schemas.microsoft.com/office/drawing/2014/main" id="{1BA27345-1CFB-F94A-B1A0-05F8540E58E7}"/>
                    </a:ext>
                  </a:extLst>
                </p:cNvPr>
                <p:cNvSpPr>
                  <a:spLocks noRot="1" noChangeAspect="1" noMove="1" noResize="1" noEditPoints="1" noAdjustHandles="1" noChangeArrowheads="1" noChangeShapeType="1" noTextEdit="1"/>
                </p:cNvSpPr>
                <p:nvPr/>
              </p:nvSpPr>
              <p:spPr>
                <a:xfrm>
                  <a:off x="10039464" y="4778198"/>
                  <a:ext cx="1792211"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p:cxnSp>
          <p:nvCxnSpPr>
            <p:cNvPr id="55" name="Straight Connector 54">
              <a:extLst>
                <a:ext uri="{FF2B5EF4-FFF2-40B4-BE49-F238E27FC236}">
                  <a16:creationId xmlns:a16="http://schemas.microsoft.com/office/drawing/2014/main" id="{4B8C9CCB-142D-D54B-A4DF-D4C2358E927F}"/>
                </a:ext>
              </a:extLst>
            </p:cNvPr>
            <p:cNvCxnSpPr>
              <a:cxnSpLocks/>
              <a:stCxn id="52" idx="6"/>
              <a:endCxn id="72" idx="1"/>
            </p:cNvCxnSpPr>
            <p:nvPr/>
          </p:nvCxnSpPr>
          <p:spPr>
            <a:xfrm flipV="1">
              <a:off x="7518417" y="4972954"/>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BF4F015-E16B-0049-9105-BA3E3A5A2340}"/>
                </a:ext>
              </a:extLst>
            </p:cNvPr>
            <p:cNvCxnSpPr>
              <a:cxnSpLocks/>
              <a:stCxn id="53" idx="4"/>
              <a:endCxn id="72" idx="0"/>
            </p:cNvCxnSpPr>
            <p:nvPr/>
          </p:nvCxnSpPr>
          <p:spPr>
            <a:xfrm flipH="1">
              <a:off x="8046549" y="4476973"/>
              <a:ext cx="809193"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0EDB33D-B008-D241-A49A-B90F18840930}"/>
                </a:ext>
              </a:extLst>
            </p:cNvPr>
            <p:cNvCxnSpPr>
              <a:cxnSpLocks/>
              <a:stCxn id="51" idx="0"/>
              <a:endCxn id="72" idx="2"/>
            </p:cNvCxnSpPr>
            <p:nvPr/>
          </p:nvCxnSpPr>
          <p:spPr>
            <a:xfrm flipH="1" flipV="1">
              <a:off x="8046549" y="5044954"/>
              <a:ext cx="809192"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DCC68A5-D5CE-9041-8AA5-B206D4E03051}"/>
                </a:ext>
              </a:extLst>
            </p:cNvPr>
            <p:cNvGrpSpPr/>
            <p:nvPr/>
          </p:nvGrpSpPr>
          <p:grpSpPr>
            <a:xfrm>
              <a:off x="7685565" y="4860142"/>
              <a:ext cx="474503" cy="391710"/>
              <a:chOff x="9288700" y="2902693"/>
              <a:chExt cx="474503" cy="391710"/>
            </a:xfrm>
          </p:grpSpPr>
          <p:sp>
            <p:nvSpPr>
              <p:cNvPr id="71" name="Rectangle 70">
                <a:extLst>
                  <a:ext uri="{FF2B5EF4-FFF2-40B4-BE49-F238E27FC236}">
                    <a16:creationId xmlns:a16="http://schemas.microsoft.com/office/drawing/2014/main" id="{A5259DCD-99CA-9543-AFF0-34C94ECF431B}"/>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11A81E3-24F4-D74E-A112-68BCAFC2CC68}"/>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A5D3F4A7-17D1-DC4B-B871-4E3FD0D5CF17}"/>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41DEF04-604B-1B47-BA10-C0EA6C74E5E3}"/>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6"/>
                    <a:stretch>
                      <a:fillRect l="-16667" r="-4167" b="-26087"/>
                    </a:stretch>
                  </a:blipFill>
                </p:spPr>
                <p:txBody>
                  <a:bodyPr/>
                  <a:lstStyle/>
                  <a:p>
                    <a:r>
                      <a:rPr lang="en-GB">
                        <a:noFill/>
                      </a:rPr>
                      <a:t> </a:t>
                    </a:r>
                  </a:p>
                </p:txBody>
              </p:sp>
            </mc:Fallback>
          </mc:AlternateContent>
        </p:grpSp>
        <p:cxnSp>
          <p:nvCxnSpPr>
            <p:cNvPr id="59" name="Straight Connector 58">
              <a:extLst>
                <a:ext uri="{FF2B5EF4-FFF2-40B4-BE49-F238E27FC236}">
                  <a16:creationId xmlns:a16="http://schemas.microsoft.com/office/drawing/2014/main" id="{A8772958-689F-6147-A5DE-B2DB1504425C}"/>
                </a:ext>
              </a:extLst>
            </p:cNvPr>
            <p:cNvCxnSpPr>
              <a:cxnSpLocks/>
              <a:stCxn id="53" idx="4"/>
              <a:endCxn id="68" idx="0"/>
            </p:cNvCxnSpPr>
            <p:nvPr/>
          </p:nvCxnSpPr>
          <p:spPr>
            <a:xfrm>
              <a:off x="8855742" y="4476973"/>
              <a:ext cx="81001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DEDFE4-4582-BA4D-B08D-0BF98FD5EF35}"/>
                </a:ext>
              </a:extLst>
            </p:cNvPr>
            <p:cNvCxnSpPr>
              <a:cxnSpLocks/>
              <a:stCxn id="54" idx="2"/>
              <a:endCxn id="68" idx="3"/>
            </p:cNvCxnSpPr>
            <p:nvPr/>
          </p:nvCxnSpPr>
          <p:spPr>
            <a:xfrm flipH="1" flipV="1">
              <a:off x="9737756" y="4972954"/>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C6DF48-9D2E-8D4E-917E-469961FDA279}"/>
                </a:ext>
              </a:extLst>
            </p:cNvPr>
            <p:cNvCxnSpPr>
              <a:cxnSpLocks/>
              <a:stCxn id="51" idx="0"/>
              <a:endCxn id="68" idx="2"/>
            </p:cNvCxnSpPr>
            <p:nvPr/>
          </p:nvCxnSpPr>
          <p:spPr>
            <a:xfrm flipV="1">
              <a:off x="8855741" y="5044954"/>
              <a:ext cx="81001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F9FC120-931F-BC40-BF96-276172DA5053}"/>
                </a:ext>
              </a:extLst>
            </p:cNvPr>
            <p:cNvGrpSpPr/>
            <p:nvPr/>
          </p:nvGrpSpPr>
          <p:grpSpPr>
            <a:xfrm>
              <a:off x="9556667" y="4860142"/>
              <a:ext cx="525629" cy="392206"/>
              <a:chOff x="9540595" y="2902693"/>
              <a:chExt cx="525629" cy="392206"/>
            </a:xfrm>
          </p:grpSpPr>
          <p:sp>
            <p:nvSpPr>
              <p:cNvPr id="67" name="Rectangle 66">
                <a:extLst>
                  <a:ext uri="{FF2B5EF4-FFF2-40B4-BE49-F238E27FC236}">
                    <a16:creationId xmlns:a16="http://schemas.microsoft.com/office/drawing/2014/main" id="{2DFB61BD-D172-CC49-AC89-C8A83BE265B1}"/>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AC0C2FC-5659-B747-B432-A93B67EB801B}"/>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9935BCEC-A3D8-E046-9D4F-AECF6E194F13}"/>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219461B-6923-FF4E-9D43-29B7C91E2D0F}"/>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70" name="TextBox 69">
                    <a:extLst>
                      <a:ext uri="{FF2B5EF4-FFF2-40B4-BE49-F238E27FC236}">
                        <a16:creationId xmlns:a16="http://schemas.microsoft.com/office/drawing/2014/main" id="{D219461B-6923-FF4E-9D43-29B7C91E2D0F}"/>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17"/>
                    <a:stretch>
                      <a:fillRect l="-16667" r="-4167" b="-21739"/>
                    </a:stretch>
                  </a:blipFill>
                </p:spPr>
                <p:txBody>
                  <a:bodyPr/>
                  <a:lstStyle/>
                  <a:p>
                    <a:r>
                      <a:rPr lang="en-GB">
                        <a:noFill/>
                      </a:rPr>
                      <a:t> </a:t>
                    </a:r>
                  </a:p>
                </p:txBody>
              </p:sp>
            </mc:Fallback>
          </mc:AlternateContent>
        </p:grpSp>
        <p:cxnSp>
          <p:nvCxnSpPr>
            <p:cNvPr id="63" name="Straight Connector 62">
              <a:extLst>
                <a:ext uri="{FF2B5EF4-FFF2-40B4-BE49-F238E27FC236}">
                  <a16:creationId xmlns:a16="http://schemas.microsoft.com/office/drawing/2014/main" id="{7FC54A03-FF09-3549-90FC-97622242657A}"/>
                </a:ext>
              </a:extLst>
            </p:cNvPr>
            <p:cNvCxnSpPr>
              <a:cxnSpLocks/>
              <a:stCxn id="53" idx="6"/>
              <a:endCxn id="65" idx="1"/>
            </p:cNvCxnSpPr>
            <p:nvPr/>
          </p:nvCxnSpPr>
          <p:spPr>
            <a:xfrm flipV="1">
              <a:off x="9235066" y="4282216"/>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7C8D0786-393F-6B43-AE77-2054D1548B10}"/>
                </a:ext>
              </a:extLst>
            </p:cNvPr>
            <p:cNvGrpSpPr/>
            <p:nvPr/>
          </p:nvGrpSpPr>
          <p:grpSpPr>
            <a:xfrm>
              <a:off x="9559597" y="4210216"/>
              <a:ext cx="437414" cy="348999"/>
              <a:chOff x="8957481" y="2952819"/>
              <a:chExt cx="437414" cy="348999"/>
            </a:xfrm>
          </p:grpSpPr>
          <p:sp>
            <p:nvSpPr>
              <p:cNvPr id="65" name="Rectangle 64">
                <a:extLst>
                  <a:ext uri="{FF2B5EF4-FFF2-40B4-BE49-F238E27FC236}">
                    <a16:creationId xmlns:a16="http://schemas.microsoft.com/office/drawing/2014/main" id="{31A45F1F-6F8E-1B4A-B4B0-6F48E5A4F976}"/>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8D1AE26-4227-F84D-82CD-4C4182E0ADB4}"/>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18"/>
                    <a:stretch>
                      <a:fillRect l="-16667" r="-4167" b="-21739"/>
                    </a:stretch>
                  </a:blipFill>
                </p:spPr>
                <p:txBody>
                  <a:bodyPr/>
                  <a:lstStyle/>
                  <a:p>
                    <a:r>
                      <a:rPr lang="en-GB">
                        <a:noFill/>
                      </a:rPr>
                      <a:t> </a:t>
                    </a:r>
                  </a:p>
                </p:txBody>
              </p:sp>
            </mc:Fallback>
          </mc:AlternateContent>
        </p:grpSp>
      </p:grpSp>
      <p:sp>
        <p:nvSpPr>
          <p:cNvPr id="4" name="Date Placeholder 3">
            <a:extLst>
              <a:ext uri="{FF2B5EF4-FFF2-40B4-BE49-F238E27FC236}">
                <a16:creationId xmlns:a16="http://schemas.microsoft.com/office/drawing/2014/main" id="{82D469FA-F10D-E1F3-9606-0D2D0F591390}"/>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33D1A494-F627-B238-4502-B9DEF3C3DBC0}"/>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D5E024B0-1897-0CBF-985C-B836728ED605}"/>
              </a:ext>
            </a:extLst>
          </p:cNvPr>
          <p:cNvSpPr>
            <a:spLocks noGrp="1"/>
          </p:cNvSpPr>
          <p:nvPr>
            <p:ph type="sldNum" sz="quarter" idx="11"/>
          </p:nvPr>
        </p:nvSpPr>
        <p:spPr/>
        <p:txBody>
          <a:bodyPr/>
          <a:lstStyle/>
          <a:p>
            <a:fld id="{EB1502E6-D9AE-3544-B6D5-378AAA0B915F}" type="slidenum">
              <a:rPr lang="de-DE" altLang="de-DE" smtClean="0"/>
              <a:pPr/>
              <a:t>7</a:t>
            </a:fld>
            <a:endParaRPr lang="de-DE" altLang="de-DE" dirty="0"/>
          </a:p>
        </p:txBody>
      </p:sp>
    </p:spTree>
    <p:extLst>
      <p:ext uri="{BB962C8B-B14F-4D97-AF65-F5344CB8AC3E}">
        <p14:creationId xmlns:p14="http://schemas.microsoft.com/office/powerpoint/2010/main" val="5652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F4EA-18A5-2043-8A59-C88F73E91940}"/>
              </a:ext>
            </a:extLst>
          </p:cNvPr>
          <p:cNvSpPr>
            <a:spLocks noGrp="1"/>
          </p:cNvSpPr>
          <p:nvPr>
            <p:ph type="title"/>
          </p:nvPr>
        </p:nvSpPr>
        <p:spPr/>
        <p:txBody>
          <a:bodyPr>
            <a:normAutofit/>
          </a:bodyPr>
          <a:lstStyle/>
          <a:p>
            <a:r>
              <a:rPr lang="en-GB" dirty="0"/>
              <a:t>In terms of Lifting: Is it that simple?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AA5844-4FE1-F142-8591-D7D3DF1F679B}"/>
                  </a:ext>
                </a:extLst>
              </p:cNvPr>
              <p:cNvSpPr>
                <a:spLocks noGrp="1"/>
              </p:cNvSpPr>
              <p:nvPr>
                <p:ph type="body" sz="quarter" idx="13"/>
              </p:nvPr>
            </p:nvSpPr>
            <p:spPr>
              <a:xfrm>
                <a:off x="623392" y="1332843"/>
                <a:ext cx="11087099" cy="3708816"/>
              </a:xfrm>
            </p:spPr>
            <p:txBody>
              <a:bodyPr>
                <a:normAutofit/>
              </a:bodyPr>
              <a:lstStyle/>
              <a:p>
                <a:r>
                  <a:rPr lang="en-GB" sz="1800" dirty="0"/>
                  <a:t>Algorithm-induced </a:t>
                </a:r>
                <a:r>
                  <a:rPr lang="en-GB" sz="1800" dirty="0">
                    <a:solidFill>
                      <a:srgbClr val="FFC000"/>
                    </a:solidFill>
                  </a:rPr>
                  <a:t>groundings</a:t>
                </a:r>
                <a:r>
                  <a:rPr lang="en-GB" sz="1800" dirty="0"/>
                  <a:t> due to message passing</a:t>
                </a:r>
              </a:p>
              <a:p>
                <a:pPr lvl="1"/>
                <a:r>
                  <a:rPr lang="en-GB" sz="1800" dirty="0"/>
                  <a:t>For message calculation, non-separator PRVs are eliminated </a:t>
                </a:r>
              </a:p>
              <a:p>
                <a:pPr lvl="2"/>
                <a:r>
                  <a:rPr lang="en-GB" sz="1800" dirty="0"/>
                  <a:t>Separator as the query terms containing </a:t>
                </a:r>
                <a:r>
                  <a:rPr lang="en-GB" sz="1800" i="1" dirty="0"/>
                  <a:t>logical variables</a:t>
                </a:r>
              </a:p>
              <a:p>
                <a:pPr lvl="1"/>
                <a:r>
                  <a:rPr lang="en-GB" sz="1800" dirty="0"/>
                  <a:t>Non-separator PRVs have to fulfil </a:t>
                </a:r>
                <a14:m>
                  <m:oMath xmlns:m="http://schemas.openxmlformats.org/officeDocument/2006/math">
                    <m:r>
                      <m:rPr>
                        <m:nor/>
                      </m:rPr>
                      <a:rPr lang="en-GB" sz="1800" i="0" smtClean="0">
                        <a:latin typeface="Cambria Math" panose="02040503050406030204" pitchFamily="18" charset="0"/>
                      </a:rPr>
                      <m:t>sum</m:t>
                    </m:r>
                    <m:r>
                      <m:rPr>
                        <m:nor/>
                      </m:rPr>
                      <a:rPr lang="en-GB" sz="1800" i="0" smtClean="0">
                        <a:latin typeface="Cambria Math" panose="02040503050406030204" pitchFamily="18" charset="0"/>
                      </a:rPr>
                      <m:t>−</m:t>
                    </m:r>
                    <m:r>
                      <m:rPr>
                        <m:nor/>
                      </m:rPr>
                      <a:rPr lang="en-GB" sz="1800" i="0" smtClean="0">
                        <a:latin typeface="Cambria Math" panose="02040503050406030204" pitchFamily="18" charset="0"/>
                      </a:rPr>
                      <m:t>out</m:t>
                    </m:r>
                  </m:oMath>
                </a14:m>
                <a:r>
                  <a:rPr lang="en-GB" sz="1800" dirty="0"/>
                  <a:t> preconditions</a:t>
                </a:r>
              </a:p>
              <a:p>
                <a:pPr lvl="2"/>
                <a:r>
                  <a:rPr lang="en-GB" sz="1800" dirty="0"/>
                  <a:t>Preconditions 1 + 3 fulfilled by construction</a:t>
                </a:r>
              </a:p>
              <a:p>
                <a:pPr lvl="2"/>
                <a:r>
                  <a:rPr lang="en-GB" sz="1800" i="1" dirty="0"/>
                  <a:t>May be that Precondition 2 is </a:t>
                </a:r>
                <a:r>
                  <a:rPr lang="en-GB" sz="1800" i="1" dirty="0">
                    <a:solidFill>
                      <a:srgbClr val="FFC000"/>
                    </a:solidFill>
                  </a:rPr>
                  <a:t>not</a:t>
                </a:r>
                <a:r>
                  <a:rPr lang="en-GB" sz="1800" i="1" dirty="0"/>
                  <a:t> fulfilled ➝ can cause groundings</a:t>
                </a:r>
              </a:p>
              <a:p>
                <a:pPr lvl="1"/>
                <a:r>
                  <a:rPr lang="en-GB" sz="1800" dirty="0"/>
                  <a:t>E.g., logical variable </a:t>
                </a:r>
                <a14:m>
                  <m:oMath xmlns:m="http://schemas.openxmlformats.org/officeDocument/2006/math">
                    <m:r>
                      <a:rPr lang="en-GB" sz="1800" i="1" smtClean="0">
                        <a:solidFill>
                          <a:schemeClr val="accent1"/>
                        </a:solidFill>
                        <a:latin typeface="Cambria Math" panose="02040503050406030204" pitchFamily="18" charset="0"/>
                      </a:rPr>
                      <m:t>𝐸</m:t>
                    </m:r>
                  </m:oMath>
                </a14:m>
                <a:r>
                  <a:rPr lang="en-GB" sz="1800" dirty="0"/>
                  <a:t> added to PRVs </a:t>
                </a:r>
                <a14:m>
                  <m:oMath xmlns:m="http://schemas.openxmlformats.org/officeDocument/2006/math">
                    <m:r>
                      <a:rPr lang="en-GB" sz="1800" i="1" smtClean="0">
                        <a:solidFill>
                          <a:schemeClr val="tx1"/>
                        </a:solidFill>
                        <a:latin typeface="Cambria Math" charset="0"/>
                      </a:rPr>
                      <m:t>𝐸𝑝𝑖𝑑</m:t>
                    </m:r>
                    <m:r>
                      <a:rPr lang="en-GB" sz="1800" b="0" i="1" smtClean="0">
                        <a:solidFill>
                          <a:schemeClr val="tx1"/>
                        </a:solidFill>
                        <a:latin typeface="Cambria Math" panose="02040503050406030204" pitchFamily="18" charset="0"/>
                      </a:rPr>
                      <m:t>,</m:t>
                    </m:r>
                    <m:r>
                      <a:rPr lang="en-GB" sz="1800" i="1">
                        <a:solidFill>
                          <a:schemeClr val="tx1"/>
                        </a:solidFill>
                        <a:latin typeface="Cambria Math" charset="0"/>
                      </a:rPr>
                      <m:t>𝑆𝑖𝑐𝑘</m:t>
                    </m:r>
                    <m:d>
                      <m:dPr>
                        <m:ctrlPr>
                          <a:rPr lang="en-GB" sz="1800" i="1" smtClean="0">
                            <a:solidFill>
                              <a:schemeClr val="tx1"/>
                            </a:solidFill>
                            <a:latin typeface="Cambria Math" panose="02040503050406030204" pitchFamily="18" charset="0"/>
                          </a:rPr>
                        </m:ctrlPr>
                      </m:dPr>
                      <m:e>
                        <m:r>
                          <a:rPr lang="en-GB" sz="1800" i="1" smtClean="0">
                            <a:solidFill>
                              <a:schemeClr val="tx1"/>
                            </a:solidFill>
                            <a:latin typeface="Cambria Math" panose="02040503050406030204" pitchFamily="18" charset="0"/>
                          </a:rPr>
                          <m:t>𝑋</m:t>
                        </m:r>
                      </m:e>
                    </m:d>
                    <m:r>
                      <a:rPr lang="en-GB" sz="1800" b="0" i="1" smtClean="0">
                        <a:solidFill>
                          <a:schemeClr val="tx1"/>
                        </a:solidFill>
                        <a:latin typeface="Cambria Math" panose="02040503050406030204" pitchFamily="18" charset="0"/>
                      </a:rPr>
                      <m:t>,</m:t>
                    </m:r>
                    <m:r>
                      <a:rPr lang="en-GB" sz="1800" i="1" smtClean="0">
                        <a:solidFill>
                          <a:schemeClr val="tx1"/>
                        </a:solidFill>
                        <a:latin typeface="Cambria Math" charset="0"/>
                      </a:rPr>
                      <m:t>𝑇𝑟𝑒𝑎𝑡</m:t>
                    </m:r>
                    <m:d>
                      <m:dPr>
                        <m:ctrlPr>
                          <a:rPr lang="en-GB" sz="1800" i="1" smtClean="0">
                            <a:solidFill>
                              <a:schemeClr val="tx1"/>
                            </a:solidFill>
                            <a:latin typeface="Cambria Math" panose="02040503050406030204" pitchFamily="18" charset="0"/>
                          </a:rPr>
                        </m:ctrlPr>
                      </m:dPr>
                      <m:e>
                        <m:r>
                          <a:rPr lang="en-GB" sz="1800" i="1" smtClean="0">
                            <a:solidFill>
                              <a:schemeClr val="tx1"/>
                            </a:solidFill>
                            <a:latin typeface="Cambria Math" charset="0"/>
                          </a:rPr>
                          <m:t>𝑋</m:t>
                        </m:r>
                        <m:r>
                          <a:rPr lang="en-GB" sz="1800" i="1" smtClean="0">
                            <a:solidFill>
                              <a:schemeClr val="tx1"/>
                            </a:solidFill>
                            <a:latin typeface="Cambria Math" charset="0"/>
                          </a:rPr>
                          <m:t>,</m:t>
                        </m:r>
                        <m:r>
                          <a:rPr lang="en-GB" sz="1800" i="1" smtClean="0">
                            <a:solidFill>
                              <a:schemeClr val="tx1"/>
                            </a:solidFill>
                            <a:latin typeface="Cambria Math" panose="02040503050406030204" pitchFamily="18" charset="0"/>
                          </a:rPr>
                          <m:t>𝑀</m:t>
                        </m:r>
                      </m:e>
                    </m:d>
                    <m:r>
                      <a:rPr lang="en-GB" sz="1800" i="1" smtClean="0">
                        <a:solidFill>
                          <a:schemeClr val="tx1"/>
                        </a:solidFill>
                        <a:latin typeface="Cambria Math" panose="02040503050406030204" pitchFamily="18" charset="0"/>
                      </a:rPr>
                      <m:t> </m:t>
                    </m:r>
                  </m:oMath>
                </a14:m>
                <a:endParaRPr lang="en-GB" sz="1800" dirty="0">
                  <a:solidFill>
                    <a:schemeClr val="tx1"/>
                  </a:solidFill>
                </a:endParaRPr>
              </a:p>
              <a:p>
                <a:pPr lvl="2"/>
                <a:r>
                  <a:rPr lang="en-GB" sz="1800" dirty="0"/>
                  <a:t>When calculating </a:t>
                </a:r>
                <a14:m>
                  <m:oMath xmlns:m="http://schemas.openxmlformats.org/officeDocument/2006/math">
                    <m:sSub>
                      <m:sSubPr>
                        <m:ctrlPr>
                          <a:rPr lang="en-GB" sz="1800" b="0" i="1" smtClean="0">
                            <a:solidFill>
                              <a:schemeClr val="tx1">
                                <a:lumMod val="60000"/>
                                <a:lumOff val="40000"/>
                              </a:schemeClr>
                            </a:solidFill>
                            <a:latin typeface="Cambria Math" panose="02040503050406030204" pitchFamily="18" charset="0"/>
                          </a:rPr>
                        </m:ctrlPr>
                      </m:sSubPr>
                      <m:e>
                        <m:r>
                          <a:rPr lang="en-GB" sz="1800" i="1" smtClean="0">
                            <a:solidFill>
                              <a:schemeClr val="tx1">
                                <a:lumMod val="60000"/>
                                <a:lumOff val="40000"/>
                              </a:schemeClr>
                            </a:solidFill>
                            <a:latin typeface="Cambria Math" panose="02040503050406030204" pitchFamily="18" charset="0"/>
                          </a:rPr>
                          <m:t>𝑚</m:t>
                        </m:r>
                      </m:e>
                      <m:sub>
                        <m:r>
                          <a:rPr lang="en-GB" sz="1800" b="0" i="1" smtClean="0">
                            <a:solidFill>
                              <a:schemeClr val="tx1">
                                <a:lumMod val="60000"/>
                                <a:lumOff val="40000"/>
                              </a:schemeClr>
                            </a:solidFill>
                            <a:latin typeface="Cambria Math" panose="02040503050406030204" pitchFamily="18" charset="0"/>
                          </a:rPr>
                          <m:t>23</m:t>
                        </m:r>
                      </m:sub>
                    </m:sSub>
                  </m:oMath>
                </a14:m>
                <a:r>
                  <a:rPr lang="en-GB" sz="1800" dirty="0">
                    <a:solidFill>
                      <a:schemeClr val="tx1"/>
                    </a:solidFill>
                  </a:rPr>
                  <a:t>, one has to eliminate </a:t>
                </a:r>
                <a14:m>
                  <m:oMath xmlns:m="http://schemas.openxmlformats.org/officeDocument/2006/math">
                    <m:r>
                      <a:rPr lang="en-GB" sz="1800" i="1">
                        <a:latin typeface="Cambria Math" charset="0"/>
                      </a:rPr>
                      <m:t>𝑇𝑟𝑎𝑣𝑒𝑙</m:t>
                    </m:r>
                    <m:d>
                      <m:dPr>
                        <m:ctrlPr>
                          <a:rPr lang="en-GB" sz="1800" i="1" smtClean="0">
                            <a:latin typeface="Cambria Math" panose="02040503050406030204" pitchFamily="18" charset="0"/>
                          </a:rPr>
                        </m:ctrlPr>
                      </m:dPr>
                      <m:e>
                        <m:r>
                          <a:rPr lang="en-GB" sz="1800" i="1" smtClean="0">
                            <a:latin typeface="Cambria Math" charset="0"/>
                          </a:rPr>
                          <m:t>𝑋</m:t>
                        </m:r>
                      </m:e>
                    </m:d>
                  </m:oMath>
                </a14:m>
                <a:r>
                  <a:rPr lang="en-GB" sz="1800" dirty="0">
                    <a:solidFill>
                      <a:schemeClr val="tx1"/>
                    </a:solidFill>
                  </a:rPr>
                  <a:t> </a:t>
                </a:r>
              </a:p>
              <a:p>
                <a:pPr lvl="3"/>
                <a:r>
                  <a:rPr lang="en-GB" sz="1600" dirty="0">
                    <a:solidFill>
                      <a:schemeClr val="tx1"/>
                    </a:solidFill>
                  </a:rPr>
                  <a:t>But: does not contain both </a:t>
                </a:r>
                <a14:m>
                  <m:oMath xmlns:m="http://schemas.openxmlformats.org/officeDocument/2006/math">
                    <m:r>
                      <a:rPr lang="en-GB" sz="1600" i="1" smtClean="0">
                        <a:latin typeface="Cambria Math" charset="0"/>
                      </a:rPr>
                      <m:t>𝑋</m:t>
                    </m:r>
                  </m:oMath>
                </a14:m>
                <a:r>
                  <a:rPr lang="en-GB" sz="1600" dirty="0"/>
                  <a:t> and </a:t>
                </a:r>
                <a14:m>
                  <m:oMath xmlns:m="http://schemas.openxmlformats.org/officeDocument/2006/math">
                    <m:r>
                      <a:rPr lang="en-GB" sz="1600" i="1" smtClean="0">
                        <a:solidFill>
                          <a:schemeClr val="accent1"/>
                        </a:solidFill>
                        <a:latin typeface="Cambria Math" panose="02040503050406030204" pitchFamily="18" charset="0"/>
                      </a:rPr>
                      <m:t>𝐸</m:t>
                    </m:r>
                  </m:oMath>
                </a14:m>
                <a:r>
                  <a:rPr lang="en-GB" sz="1600" dirty="0">
                    <a:solidFill>
                      <a:schemeClr val="tx1"/>
                    </a:solidFill>
                  </a:rPr>
                  <a:t>, count conversion does not apply (</a:t>
                </a:r>
                <a14:m>
                  <m:oMath xmlns:m="http://schemas.openxmlformats.org/officeDocument/2006/math">
                    <m:r>
                      <a:rPr lang="en-GB" sz="1600" i="1" smtClean="0">
                        <a:solidFill>
                          <a:schemeClr val="accent1"/>
                        </a:solidFill>
                        <a:latin typeface="Cambria Math" panose="02040503050406030204" pitchFamily="18" charset="0"/>
                      </a:rPr>
                      <m:t>𝐸</m:t>
                    </m:r>
                  </m:oMath>
                </a14:m>
                <a:r>
                  <a:rPr lang="en-GB" sz="1600" dirty="0">
                    <a:solidFill>
                      <a:schemeClr val="tx1"/>
                    </a:solidFill>
                  </a:rPr>
                  <a:t> occurs in two PRVs) ➝ </a:t>
                </a:r>
                <a:r>
                  <a:rPr lang="en-GB" sz="1600" dirty="0">
                    <a:solidFill>
                      <a:srgbClr val="FFC000"/>
                    </a:solidFill>
                  </a:rPr>
                  <a:t>ground</a:t>
                </a:r>
                <a:r>
                  <a:rPr lang="en-GB" sz="1600" dirty="0">
                    <a:solidFill>
                      <a:schemeClr val="tx1"/>
                    </a:solidFill>
                  </a:rPr>
                  <a:t> </a:t>
                </a:r>
                <a14:m>
                  <m:oMath xmlns:m="http://schemas.openxmlformats.org/officeDocument/2006/math">
                    <m:r>
                      <a:rPr lang="en-GB" sz="1600" i="1" smtClean="0">
                        <a:solidFill>
                          <a:schemeClr val="accent1"/>
                        </a:solidFill>
                        <a:latin typeface="Cambria Math" panose="02040503050406030204" pitchFamily="18" charset="0"/>
                      </a:rPr>
                      <m:t>𝐸</m:t>
                    </m:r>
                  </m:oMath>
                </a14:m>
                <a:endParaRPr lang="en-GB" sz="1600" dirty="0">
                  <a:solidFill>
                    <a:srgbClr val="FFC000"/>
                  </a:solidFill>
                </a:endParaRPr>
              </a:p>
            </p:txBody>
          </p:sp>
        </mc:Choice>
        <mc:Fallback xmlns="">
          <p:sp>
            <p:nvSpPr>
              <p:cNvPr id="3" name="Content Placeholder 2">
                <a:extLst>
                  <a:ext uri="{FF2B5EF4-FFF2-40B4-BE49-F238E27FC236}">
                    <a16:creationId xmlns:a16="http://schemas.microsoft.com/office/drawing/2014/main" id="{E5AA5844-4FE1-F142-8591-D7D3DF1F679B}"/>
                  </a:ext>
                </a:extLst>
              </p:cNvPr>
              <p:cNvSpPr>
                <a:spLocks noGrp="1" noRot="1" noChangeAspect="1" noMove="1" noResize="1" noEditPoints="1" noAdjustHandles="1" noChangeArrowheads="1" noChangeShapeType="1" noTextEdit="1"/>
              </p:cNvSpPr>
              <p:nvPr>
                <p:ph type="body" sz="quarter" idx="13"/>
              </p:nvPr>
            </p:nvSpPr>
            <p:spPr>
              <a:xfrm>
                <a:off x="623392" y="1332843"/>
                <a:ext cx="11087099" cy="3708816"/>
              </a:xfrm>
              <a:blipFill>
                <a:blip r:embed="rId2"/>
                <a:stretch>
                  <a:fillRect l="-1371" t="-1370"/>
                </a:stretch>
              </a:blipFill>
            </p:spPr>
            <p:txBody>
              <a:bodyPr/>
              <a:lstStyle/>
              <a:p>
                <a:r>
                  <a:rPr lang="en-DE">
                    <a:noFill/>
                  </a:rPr>
                  <a:t> </a:t>
                </a:r>
              </a:p>
            </p:txBody>
          </p:sp>
        </mc:Fallback>
      </mc:AlternateContent>
      <p:cxnSp>
        <p:nvCxnSpPr>
          <p:cNvPr id="31" name="Curved Connector 30">
            <a:extLst>
              <a:ext uri="{FF2B5EF4-FFF2-40B4-BE49-F238E27FC236}">
                <a16:creationId xmlns:a16="http://schemas.microsoft.com/office/drawing/2014/main" id="{25C748B9-681B-B448-8EBF-39E110D68D9B}"/>
              </a:ext>
            </a:extLst>
          </p:cNvPr>
          <p:cNvCxnSpPr>
            <a:cxnSpLocks/>
          </p:cNvCxnSpPr>
          <p:nvPr/>
        </p:nvCxnSpPr>
        <p:spPr>
          <a:xfrm rot="16200000" flipH="1">
            <a:off x="9232327" y="4336707"/>
            <a:ext cx="12700" cy="2786597"/>
          </a:xfrm>
          <a:prstGeom prst="curvedConnector3">
            <a:avLst>
              <a:gd name="adj1" fmla="val 1800000"/>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8156A742-4BE5-D94F-9527-174B55283CB1}"/>
                  </a:ext>
                </a:extLst>
              </p:cNvPr>
              <p:cNvSpPr/>
              <p:nvPr/>
            </p:nvSpPr>
            <p:spPr>
              <a:xfrm>
                <a:off x="7748594" y="5764112"/>
                <a:ext cx="53354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panose="02040503050406030204" pitchFamily="18" charset="0"/>
                            </a:rPr>
                            <m:t>𝑚</m:t>
                          </m:r>
                        </m:e>
                        <m:sub>
                          <m:r>
                            <a:rPr lang="de-DE" sz="1400" i="1">
                              <a:solidFill>
                                <a:schemeClr val="tx1">
                                  <a:lumMod val="60000"/>
                                  <a:lumOff val="40000"/>
                                </a:schemeClr>
                              </a:solidFill>
                              <a:latin typeface="Cambria Math" panose="02040503050406030204" pitchFamily="18" charset="0"/>
                            </a:rPr>
                            <m:t>23</m:t>
                          </m:r>
                        </m:sub>
                      </m:sSub>
                    </m:oMath>
                  </m:oMathPara>
                </a14:m>
                <a:endParaRPr lang="en-GB" sz="1400" dirty="0">
                  <a:solidFill>
                    <a:schemeClr val="tx1">
                      <a:lumMod val="60000"/>
                      <a:lumOff val="40000"/>
                    </a:schemeClr>
                  </a:solidFill>
                </a:endParaRPr>
              </a:p>
            </p:txBody>
          </p:sp>
        </mc:Choice>
        <mc:Fallback xmlns="">
          <p:sp>
            <p:nvSpPr>
              <p:cNvPr id="32" name="Rectangle 31">
                <a:extLst>
                  <a:ext uri="{FF2B5EF4-FFF2-40B4-BE49-F238E27FC236}">
                    <a16:creationId xmlns:a16="http://schemas.microsoft.com/office/drawing/2014/main" id="{8156A742-4BE5-D94F-9527-174B55283CB1}"/>
                  </a:ext>
                </a:extLst>
              </p:cNvPr>
              <p:cNvSpPr>
                <a:spLocks noRot="1" noChangeAspect="1" noMove="1" noResize="1" noEditPoints="1" noAdjustHandles="1" noChangeArrowheads="1" noChangeShapeType="1" noTextEdit="1"/>
              </p:cNvSpPr>
              <p:nvPr/>
            </p:nvSpPr>
            <p:spPr>
              <a:xfrm>
                <a:off x="7748594" y="5764112"/>
                <a:ext cx="533544" cy="307777"/>
              </a:xfrm>
              <a:prstGeom prst="rect">
                <a:avLst/>
              </a:prstGeom>
              <a:blipFill>
                <a:blip r:embed="rId3"/>
                <a:stretch>
                  <a:fillRect/>
                </a:stretch>
              </a:blipFill>
            </p:spPr>
            <p:txBody>
              <a:bodyPr/>
              <a:lstStyle/>
              <a:p>
                <a:r>
                  <a:rPr lang="en-GB">
                    <a:noFill/>
                  </a:rPr>
                  <a:t> </a:t>
                </a:r>
              </a:p>
            </p:txBody>
          </p:sp>
        </mc:Fallback>
      </mc:AlternateContent>
      <p:grpSp>
        <p:nvGrpSpPr>
          <p:cNvPr id="21" name="Group 20">
            <a:extLst>
              <a:ext uri="{FF2B5EF4-FFF2-40B4-BE49-F238E27FC236}">
                <a16:creationId xmlns:a16="http://schemas.microsoft.com/office/drawing/2014/main" id="{F1505978-CE8D-EB40-A66F-5F4C5DC835AD}"/>
              </a:ext>
            </a:extLst>
          </p:cNvPr>
          <p:cNvGrpSpPr/>
          <p:nvPr/>
        </p:nvGrpSpPr>
        <p:grpSpPr>
          <a:xfrm>
            <a:off x="3747080" y="5017770"/>
            <a:ext cx="8084595" cy="952521"/>
            <a:chOff x="3793062" y="1663629"/>
            <a:chExt cx="8084595" cy="952521"/>
          </a:xfrm>
        </p:grpSpPr>
        <p:cxnSp>
          <p:nvCxnSpPr>
            <p:cNvPr id="22" name="Straight Connector 21">
              <a:extLst>
                <a:ext uri="{FF2B5EF4-FFF2-40B4-BE49-F238E27FC236}">
                  <a16:creationId xmlns:a16="http://schemas.microsoft.com/office/drawing/2014/main" id="{7C16A8E4-66F7-1246-BE09-5C10438B327C}"/>
                </a:ext>
              </a:extLst>
            </p:cNvPr>
            <p:cNvCxnSpPr>
              <a:cxnSpLocks/>
              <a:stCxn id="37" idx="3"/>
              <a:endCxn id="41" idx="1"/>
            </p:cNvCxnSpPr>
            <p:nvPr/>
          </p:nvCxnSpPr>
          <p:spPr>
            <a:xfrm flipV="1">
              <a:off x="5667303" y="2021174"/>
              <a:ext cx="9577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41023D-2EE1-B241-82A6-B04246AE8734}"/>
                </a:ext>
              </a:extLst>
            </p:cNvPr>
            <p:cNvCxnSpPr>
              <a:cxnSpLocks/>
              <a:stCxn id="41" idx="3"/>
              <a:endCxn id="39" idx="1"/>
            </p:cNvCxnSpPr>
            <p:nvPr/>
          </p:nvCxnSpPr>
          <p:spPr>
            <a:xfrm>
              <a:off x="8790532" y="2021174"/>
              <a:ext cx="932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AC36312-DA77-1845-833D-E209246676B1}"/>
                </a:ext>
              </a:extLst>
            </p:cNvPr>
            <p:cNvGrpSpPr/>
            <p:nvPr/>
          </p:nvGrpSpPr>
          <p:grpSpPr>
            <a:xfrm>
              <a:off x="6625053" y="1663629"/>
              <a:ext cx="2165479" cy="871319"/>
              <a:chOff x="2358910" y="4890630"/>
              <a:chExt cx="2165479" cy="871319"/>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1B344AA-E180-EE48-9C56-8DF1DF1E6058}"/>
                      </a:ext>
                    </a:extLst>
                  </p:cNvPr>
                  <p:cNvSpPr txBox="1"/>
                  <p:nvPr/>
                </p:nvSpPr>
                <p:spPr>
                  <a:xfrm>
                    <a:off x="332799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2</m:t>
                              </m:r>
                            </m:sub>
                          </m:sSub>
                        </m:oMath>
                      </m:oMathPara>
                    </a14:m>
                    <a:endParaRPr lang="en-GB" sz="1400" dirty="0">
                      <a:solidFill>
                        <a:schemeClr val="tx1"/>
                      </a:solidFill>
                    </a:endParaRPr>
                  </a:p>
                </p:txBody>
              </p:sp>
            </mc:Choice>
            <mc:Fallback xmlns="">
              <p:sp>
                <p:nvSpPr>
                  <p:cNvPr id="40" name="TextBox 39">
                    <a:extLst>
                      <a:ext uri="{FF2B5EF4-FFF2-40B4-BE49-F238E27FC236}">
                        <a16:creationId xmlns:a16="http://schemas.microsoft.com/office/drawing/2014/main" id="{D1B344AA-E180-EE48-9C56-8DF1DF1E6058}"/>
                      </a:ext>
                    </a:extLst>
                  </p:cNvPr>
                  <p:cNvSpPr txBox="1">
                    <a:spLocks noRot="1" noChangeAspect="1" noMove="1" noResize="1" noEditPoints="1" noAdjustHandles="1" noChangeArrowheads="1" noChangeShapeType="1" noTextEdit="1"/>
                  </p:cNvSpPr>
                  <p:nvPr/>
                </p:nvSpPr>
                <p:spPr>
                  <a:xfrm>
                    <a:off x="3327994" y="5546505"/>
                    <a:ext cx="227305" cy="215444"/>
                  </a:xfrm>
                  <a:prstGeom prst="rect">
                    <a:avLst/>
                  </a:prstGeom>
                  <a:blipFill>
                    <a:blip r:embed="rId4"/>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534FA0D-3BC9-0942-95B0-B74A2E713943}"/>
                      </a:ext>
                    </a:extLst>
                  </p:cNvPr>
                  <p:cNvSpPr txBox="1"/>
                  <p:nvPr/>
                </p:nvSpPr>
                <p:spPr>
                  <a:xfrm>
                    <a:off x="2358910" y="4890630"/>
                    <a:ext cx="2165479"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en-GB" dirty="0">
                      <a:solidFill>
                        <a:schemeClr val="tx1"/>
                      </a:solidFill>
                    </a:endParaRPr>
                  </a:p>
                </p:txBody>
              </p:sp>
            </mc:Choice>
            <mc:Fallback xmlns="">
              <p:sp>
                <p:nvSpPr>
                  <p:cNvPr id="41" name="TextBox 40">
                    <a:extLst>
                      <a:ext uri="{FF2B5EF4-FFF2-40B4-BE49-F238E27FC236}">
                        <a16:creationId xmlns:a16="http://schemas.microsoft.com/office/drawing/2014/main" id="{4534FA0D-3BC9-0942-95B0-B74A2E713943}"/>
                      </a:ext>
                    </a:extLst>
                  </p:cNvPr>
                  <p:cNvSpPr txBox="1">
                    <a:spLocks noRot="1" noChangeAspect="1" noMove="1" noResize="1" noEditPoints="1" noAdjustHandles="1" noChangeArrowheads="1" noChangeShapeType="1" noTextEdit="1"/>
                  </p:cNvSpPr>
                  <p:nvPr/>
                </p:nvSpPr>
                <p:spPr>
                  <a:xfrm>
                    <a:off x="2358910" y="4890630"/>
                    <a:ext cx="2165479" cy="715089"/>
                  </a:xfrm>
                  <a:prstGeom prst="roundRect">
                    <a:avLst/>
                  </a:prstGeom>
                  <a:blipFill>
                    <a:blip r:embed="rId5"/>
                    <a:stretch>
                      <a:fillRect/>
                    </a:stretch>
                  </a:blipFill>
                  <a:ln>
                    <a:solidFill>
                      <a:schemeClr val="tx1"/>
                    </a:solidFill>
                  </a:ln>
                </p:spPr>
                <p:txBody>
                  <a:bodyPr/>
                  <a:lstStyle/>
                  <a:p>
                    <a:r>
                      <a:rPr lang="en-GB">
                        <a:noFill/>
                      </a:rPr>
                      <a:t> </a:t>
                    </a:r>
                  </a:p>
                </p:txBody>
              </p:sp>
            </mc:Fallback>
          </mc:AlternateContent>
        </p:grpSp>
        <p:grpSp>
          <p:nvGrpSpPr>
            <p:cNvPr id="25" name="Group 24">
              <a:extLst>
                <a:ext uri="{FF2B5EF4-FFF2-40B4-BE49-F238E27FC236}">
                  <a16:creationId xmlns:a16="http://schemas.microsoft.com/office/drawing/2014/main" id="{D6C1C43B-0313-1649-A6A4-EC340E8F5CBA}"/>
                </a:ext>
              </a:extLst>
            </p:cNvPr>
            <p:cNvGrpSpPr/>
            <p:nvPr/>
          </p:nvGrpSpPr>
          <p:grpSpPr>
            <a:xfrm>
              <a:off x="9722897" y="1663629"/>
              <a:ext cx="2148984" cy="871319"/>
              <a:chOff x="6515526" y="4890630"/>
              <a:chExt cx="2148984" cy="871319"/>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92F5686-5E00-DA4E-94FC-6F12F70BF425}"/>
                      </a:ext>
                    </a:extLst>
                  </p:cNvPr>
                  <p:cNvSpPr txBox="1"/>
                  <p:nvPr/>
                </p:nvSpPr>
                <p:spPr>
                  <a:xfrm>
                    <a:off x="747636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3</m:t>
                              </m:r>
                            </m:sub>
                          </m:sSub>
                        </m:oMath>
                      </m:oMathPara>
                    </a14:m>
                    <a:endParaRPr lang="en-GB" sz="1400" dirty="0">
                      <a:solidFill>
                        <a:schemeClr val="tx1"/>
                      </a:solidFill>
                    </a:endParaRPr>
                  </a:p>
                </p:txBody>
              </p:sp>
            </mc:Choice>
            <mc:Fallback xmlns="">
              <p:sp>
                <p:nvSpPr>
                  <p:cNvPr id="38" name="TextBox 37">
                    <a:extLst>
                      <a:ext uri="{FF2B5EF4-FFF2-40B4-BE49-F238E27FC236}">
                        <a16:creationId xmlns:a16="http://schemas.microsoft.com/office/drawing/2014/main" id="{A92F5686-5E00-DA4E-94FC-6F12F70BF425}"/>
                      </a:ext>
                    </a:extLst>
                  </p:cNvPr>
                  <p:cNvSpPr txBox="1">
                    <a:spLocks noRot="1" noChangeAspect="1" noMove="1" noResize="1" noEditPoints="1" noAdjustHandles="1" noChangeArrowheads="1" noChangeShapeType="1" noTextEdit="1"/>
                  </p:cNvSpPr>
                  <p:nvPr/>
                </p:nvSpPr>
                <p:spPr>
                  <a:xfrm>
                    <a:off x="7476364"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BB40F88-E2EA-BC4A-A8C1-54B4D9C4F76A}"/>
                      </a:ext>
                    </a:extLst>
                  </p:cNvPr>
                  <p:cNvSpPr txBox="1"/>
                  <p:nvPr/>
                </p:nvSpPr>
                <p:spPr>
                  <a:xfrm>
                    <a:off x="6515526" y="4890630"/>
                    <a:ext cx="2148984"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39" name="TextBox 38">
                    <a:extLst>
                      <a:ext uri="{FF2B5EF4-FFF2-40B4-BE49-F238E27FC236}">
                        <a16:creationId xmlns:a16="http://schemas.microsoft.com/office/drawing/2014/main" id="{CBB40F88-E2EA-BC4A-A8C1-54B4D9C4F76A}"/>
                      </a:ext>
                    </a:extLst>
                  </p:cNvPr>
                  <p:cNvSpPr txBox="1">
                    <a:spLocks noRot="1" noChangeAspect="1" noMove="1" noResize="1" noEditPoints="1" noAdjustHandles="1" noChangeArrowheads="1" noChangeShapeType="1" noTextEdit="1"/>
                  </p:cNvSpPr>
                  <p:nvPr/>
                </p:nvSpPr>
                <p:spPr>
                  <a:xfrm>
                    <a:off x="6515526" y="4890630"/>
                    <a:ext cx="2148984" cy="715089"/>
                  </a:xfrm>
                  <a:prstGeom prst="roundRect">
                    <a:avLst/>
                  </a:prstGeom>
                  <a:blipFill>
                    <a:blip r:embed="rId7"/>
                    <a:stretch>
                      <a:fillRect/>
                    </a:stretch>
                  </a:blipFill>
                  <a:ln>
                    <a:solidFill>
                      <a:schemeClr val="tx1"/>
                    </a:solidFill>
                  </a:ln>
                </p:spPr>
                <p:txBody>
                  <a:bodyPr/>
                  <a:lstStyle/>
                  <a:p>
                    <a:r>
                      <a:rPr lang="en-GB">
                        <a:noFill/>
                      </a:rPr>
                      <a:t> </a:t>
                    </a:r>
                  </a:p>
                </p:txBody>
              </p:sp>
            </mc:Fallback>
          </mc:AlternateContent>
        </p:grpSp>
        <p:grpSp>
          <p:nvGrpSpPr>
            <p:cNvPr id="26" name="Group 25">
              <a:extLst>
                <a:ext uri="{FF2B5EF4-FFF2-40B4-BE49-F238E27FC236}">
                  <a16:creationId xmlns:a16="http://schemas.microsoft.com/office/drawing/2014/main" id="{9CF0855E-B82B-7843-86C6-4EE31DEA1C5D}"/>
                </a:ext>
              </a:extLst>
            </p:cNvPr>
            <p:cNvGrpSpPr/>
            <p:nvPr/>
          </p:nvGrpSpPr>
          <p:grpSpPr>
            <a:xfrm>
              <a:off x="3793062" y="1663630"/>
              <a:ext cx="1874241" cy="871784"/>
              <a:chOff x="-1515811" y="4890630"/>
              <a:chExt cx="1874241" cy="871784"/>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5B561EE-5468-8E4E-A820-546A84FFCB47}"/>
                      </a:ext>
                    </a:extLst>
                  </p:cNvPr>
                  <p:cNvSpPr txBox="1"/>
                  <p:nvPr/>
                </p:nvSpPr>
                <p:spPr>
                  <a:xfrm>
                    <a:off x="-823350" y="5546970"/>
                    <a:ext cx="477182"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panose="02040503050406030204" pitchFamily="18" charset="0"/>
                                </a:rPr>
                                <m:t>𝑔</m:t>
                              </m:r>
                            </m:e>
                            <m:sub>
                              <m:r>
                                <a:rPr lang="de-DE" sz="1400" i="1">
                                  <a:solidFill>
                                    <a:schemeClr val="tx1"/>
                                  </a:solidFill>
                                  <a:latin typeface="Cambria Math" panose="02040503050406030204" pitchFamily="18" charset="0"/>
                                </a:rPr>
                                <m:t>0</m:t>
                              </m:r>
                            </m:sub>
                          </m:sSub>
                          <m:r>
                            <a:rPr lang="de-DE" sz="1400" i="1">
                              <a:solidFill>
                                <a:schemeClr val="tx1"/>
                              </a:solidFill>
                              <a:latin typeface="Cambria Math" panose="02040503050406030204" pitchFamily="18" charset="0"/>
                            </a:rPr>
                            <m:t>,</m:t>
                          </m:r>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1</m:t>
                              </m:r>
                            </m:sub>
                          </m:sSub>
                        </m:oMath>
                      </m:oMathPara>
                    </a14:m>
                    <a:endParaRPr lang="en-GB" sz="1400" dirty="0">
                      <a:solidFill>
                        <a:schemeClr val="tx1"/>
                      </a:solidFill>
                    </a:endParaRPr>
                  </a:p>
                </p:txBody>
              </p:sp>
            </mc:Choice>
            <mc:Fallback xmlns="">
              <p:sp>
                <p:nvSpPr>
                  <p:cNvPr id="36" name="TextBox 35">
                    <a:extLst>
                      <a:ext uri="{FF2B5EF4-FFF2-40B4-BE49-F238E27FC236}">
                        <a16:creationId xmlns:a16="http://schemas.microsoft.com/office/drawing/2014/main" id="{E5B561EE-5468-8E4E-A820-546A84FFCB47}"/>
                      </a:ext>
                    </a:extLst>
                  </p:cNvPr>
                  <p:cNvSpPr txBox="1">
                    <a:spLocks noRot="1" noChangeAspect="1" noMove="1" noResize="1" noEditPoints="1" noAdjustHandles="1" noChangeArrowheads="1" noChangeShapeType="1" noTextEdit="1"/>
                  </p:cNvSpPr>
                  <p:nvPr/>
                </p:nvSpPr>
                <p:spPr>
                  <a:xfrm>
                    <a:off x="-823350" y="5546970"/>
                    <a:ext cx="477182" cy="215444"/>
                  </a:xfrm>
                  <a:prstGeom prst="rect">
                    <a:avLst/>
                  </a:prstGeom>
                  <a:blipFill>
                    <a:blip r:embed="rId8"/>
                    <a:stretch>
                      <a:fillRect l="-1315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A0C1970-AA24-1A4A-A0F8-58BE9050D18F}"/>
                      </a:ext>
                    </a:extLst>
                  </p:cNvPr>
                  <p:cNvSpPr txBox="1"/>
                  <p:nvPr/>
                </p:nvSpPr>
                <p:spPr>
                  <a:xfrm>
                    <a:off x="-1515811" y="4890630"/>
                    <a:ext cx="1874241"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b="0" i="1" dirty="0" smtClean="0">
                                  <a:solidFill>
                                    <a:schemeClr val="tx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37" name="TextBox 36">
                    <a:extLst>
                      <a:ext uri="{FF2B5EF4-FFF2-40B4-BE49-F238E27FC236}">
                        <a16:creationId xmlns:a16="http://schemas.microsoft.com/office/drawing/2014/main" id="{FA0C1970-AA24-1A4A-A0F8-58BE9050D18F}"/>
                      </a:ext>
                    </a:extLst>
                  </p:cNvPr>
                  <p:cNvSpPr txBox="1">
                    <a:spLocks noRot="1" noChangeAspect="1" noMove="1" noResize="1" noEditPoints="1" noAdjustHandles="1" noChangeArrowheads="1" noChangeShapeType="1" noTextEdit="1"/>
                  </p:cNvSpPr>
                  <p:nvPr/>
                </p:nvSpPr>
                <p:spPr>
                  <a:xfrm>
                    <a:off x="-1515811" y="4890630"/>
                    <a:ext cx="1874241" cy="715089"/>
                  </a:xfrm>
                  <a:prstGeom prst="roundRect">
                    <a:avLst/>
                  </a:prstGeom>
                  <a:blipFill>
                    <a:blip r:embed="rId9"/>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F4A6B58-893D-1245-8145-7336A8AB4953}"/>
                    </a:ext>
                  </a:extLst>
                </p:cNvPr>
                <p:cNvSpPr/>
                <p:nvPr/>
              </p:nvSpPr>
              <p:spPr>
                <a:xfrm>
                  <a:off x="5631298" y="1985499"/>
                  <a:ext cx="1069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27" name="Rectangle 26">
                  <a:extLst>
                    <a:ext uri="{FF2B5EF4-FFF2-40B4-BE49-F238E27FC236}">
                      <a16:creationId xmlns:a16="http://schemas.microsoft.com/office/drawing/2014/main" id="{9F4A6B58-893D-1245-8145-7336A8AB4953}"/>
                    </a:ext>
                  </a:extLst>
                </p:cNvPr>
                <p:cNvSpPr>
                  <a:spLocks noRot="1" noChangeAspect="1" noMove="1" noResize="1" noEditPoints="1" noAdjustHandles="1" noChangeArrowheads="1" noChangeShapeType="1" noTextEdit="1"/>
                </p:cNvSpPr>
                <p:nvPr/>
              </p:nvSpPr>
              <p:spPr>
                <a:xfrm>
                  <a:off x="5631298" y="1985499"/>
                  <a:ext cx="1069075"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2BD5F24A-8B4A-5041-BBC1-1F2B5811881A}"/>
                    </a:ext>
                  </a:extLst>
                </p:cNvPr>
                <p:cNvSpPr/>
                <p:nvPr/>
              </p:nvSpPr>
              <p:spPr>
                <a:xfrm>
                  <a:off x="8635760" y="1969819"/>
                  <a:ext cx="12584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b="0" i="1" smtClean="0">
                                <a:solidFill>
                                  <a:schemeClr val="tx1"/>
                                </a:solidFill>
                                <a:latin typeface="Cambria Math" panose="02040503050406030204" pitchFamily="18" charset="0"/>
                              </a:rPr>
                            </m:ctrlPr>
                          </m:dPr>
                          <m:e>
                            <m:r>
                              <a:rPr lang="de-DE" b="0" i="1" smtClean="0">
                                <a:solidFill>
                                  <a:schemeClr val="accent1"/>
                                </a:solidFill>
                                <a:latin typeface="Cambria Math" panose="02040503050406030204" pitchFamily="18" charset="0"/>
                              </a:rPr>
                              <m:t>𝐸</m:t>
                            </m:r>
                          </m:e>
                        </m:d>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m:t>
                            </m:r>
                            <m:r>
                              <a:rPr lang="de-DE" b="0" i="1" smtClean="0">
                                <a:solidFill>
                                  <a:schemeClr val="accent1"/>
                                </a:solidFill>
                                <a:latin typeface="Cambria Math" panose="02040503050406030204" pitchFamily="18" charset="0"/>
                              </a:rPr>
                              <m:t>𝐸</m:t>
                            </m:r>
                          </m:e>
                        </m:d>
                      </m:oMath>
                    </m:oMathPara>
                  </a14:m>
                  <a:endParaRPr lang="de-DE" dirty="0">
                    <a:solidFill>
                      <a:schemeClr val="tx1"/>
                    </a:solidFill>
                  </a:endParaRPr>
                </a:p>
              </p:txBody>
            </p:sp>
          </mc:Choice>
          <mc:Fallback xmlns="">
            <p:sp>
              <p:nvSpPr>
                <p:cNvPr id="28" name="Rectangle 27">
                  <a:extLst>
                    <a:ext uri="{FF2B5EF4-FFF2-40B4-BE49-F238E27FC236}">
                      <a16:creationId xmlns:a16="http://schemas.microsoft.com/office/drawing/2014/main" id="{2BD5F24A-8B4A-5041-BBC1-1F2B5811881A}"/>
                    </a:ext>
                  </a:extLst>
                </p:cNvPr>
                <p:cNvSpPr>
                  <a:spLocks noRot="1" noChangeAspect="1" noMove="1" noResize="1" noEditPoints="1" noAdjustHandles="1" noChangeArrowheads="1" noChangeShapeType="1" noTextEdit="1"/>
                </p:cNvSpPr>
                <p:nvPr/>
              </p:nvSpPr>
              <p:spPr>
                <a:xfrm>
                  <a:off x="8635760" y="1969819"/>
                  <a:ext cx="1258486"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D93CB86-5FCE-5E46-85F9-B8DF28BFC341}"/>
                    </a:ext>
                  </a:extLst>
                </p:cNvPr>
                <p:cNvSpPr txBox="1"/>
                <p:nvPr/>
              </p:nvSpPr>
              <p:spPr>
                <a:xfrm rot="5400000">
                  <a:off x="5381316" y="2097047"/>
                  <a:ext cx="270879" cy="295377"/>
                </a:xfrm>
                <a:prstGeom prst="round1Rect">
                  <a:avLst>
                    <a:gd name="adj" fmla="val 3886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33" name="TextBox 32">
                  <a:extLst>
                    <a:ext uri="{FF2B5EF4-FFF2-40B4-BE49-F238E27FC236}">
                      <a16:creationId xmlns:a16="http://schemas.microsoft.com/office/drawing/2014/main" id="{7D93CB86-5FCE-5E46-85F9-B8DF28BFC341}"/>
                    </a:ext>
                  </a:extLst>
                </p:cNvPr>
                <p:cNvSpPr txBox="1">
                  <a:spLocks noRot="1" noChangeAspect="1" noMove="1" noResize="1" noEditPoints="1" noAdjustHandles="1" noChangeArrowheads="1" noChangeShapeType="1" noTextEdit="1"/>
                </p:cNvSpPr>
                <p:nvPr/>
              </p:nvSpPr>
              <p:spPr>
                <a:xfrm rot="5400000">
                  <a:off x="5381316" y="2097047"/>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C66282B-2588-EB4F-AB34-3EDB0DF9FF73}"/>
                    </a:ext>
                  </a:extLst>
                </p:cNvPr>
                <p:cNvSpPr txBox="1"/>
                <p:nvPr/>
              </p:nvSpPr>
              <p:spPr>
                <a:xfrm rot="5400000">
                  <a:off x="8500319" y="2097047"/>
                  <a:ext cx="270879" cy="295377"/>
                </a:xfrm>
                <a:prstGeom prst="round1Rect">
                  <a:avLst>
                    <a:gd name="adj" fmla="val 3545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34" name="TextBox 33">
                  <a:extLst>
                    <a:ext uri="{FF2B5EF4-FFF2-40B4-BE49-F238E27FC236}">
                      <a16:creationId xmlns:a16="http://schemas.microsoft.com/office/drawing/2014/main" id="{1C66282B-2588-EB4F-AB34-3EDB0DF9FF73}"/>
                    </a:ext>
                  </a:extLst>
                </p:cNvPr>
                <p:cNvSpPr txBox="1">
                  <a:spLocks noRot="1" noChangeAspect="1" noMove="1" noResize="1" noEditPoints="1" noAdjustHandles="1" noChangeArrowheads="1" noChangeShapeType="1" noTextEdit="1"/>
                </p:cNvSpPr>
                <p:nvPr/>
              </p:nvSpPr>
              <p:spPr>
                <a:xfrm rot="5400000">
                  <a:off x="8500319" y="2097047"/>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792209E-2A2D-744D-899B-FDC93B8BDAC2}"/>
                    </a:ext>
                  </a:extLst>
                </p:cNvPr>
                <p:cNvSpPr txBox="1"/>
                <p:nvPr/>
              </p:nvSpPr>
              <p:spPr>
                <a:xfrm rot="5400000">
                  <a:off x="11594529" y="2097047"/>
                  <a:ext cx="270879" cy="295377"/>
                </a:xfrm>
                <a:prstGeom prst="round1Rect">
                  <a:avLst>
                    <a:gd name="adj" fmla="val 37158"/>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35" name="TextBox 34">
                  <a:extLst>
                    <a:ext uri="{FF2B5EF4-FFF2-40B4-BE49-F238E27FC236}">
                      <a16:creationId xmlns:a16="http://schemas.microsoft.com/office/drawing/2014/main" id="{1792209E-2A2D-744D-899B-FDC93B8BDAC2}"/>
                    </a:ext>
                  </a:extLst>
                </p:cNvPr>
                <p:cNvSpPr txBox="1">
                  <a:spLocks noRot="1" noChangeAspect="1" noMove="1" noResize="1" noEditPoints="1" noAdjustHandles="1" noChangeArrowheads="1" noChangeShapeType="1" noTextEdit="1"/>
                </p:cNvSpPr>
                <p:nvPr/>
              </p:nvSpPr>
              <p:spPr>
                <a:xfrm rot="5400000">
                  <a:off x="11594529" y="2097047"/>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pic>
        <p:nvPicPr>
          <p:cNvPr id="14" name="Picture 13">
            <a:extLst>
              <a:ext uri="{FF2B5EF4-FFF2-40B4-BE49-F238E27FC236}">
                <a16:creationId xmlns:a16="http://schemas.microsoft.com/office/drawing/2014/main" id="{7809107A-216E-C048-A525-E689A6E716BB}"/>
              </a:ext>
            </a:extLst>
          </p:cNvPr>
          <p:cNvPicPr>
            <a:picLocks noChangeAspect="1"/>
          </p:cNvPicPr>
          <p:nvPr/>
        </p:nvPicPr>
        <p:blipFill>
          <a:blip r:embed="rId15"/>
          <a:stretch>
            <a:fillRect/>
          </a:stretch>
        </p:blipFill>
        <p:spPr>
          <a:xfrm>
            <a:off x="7551442" y="1818890"/>
            <a:ext cx="5093182" cy="974389"/>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ate Placeholder 3">
            <a:extLst>
              <a:ext uri="{FF2B5EF4-FFF2-40B4-BE49-F238E27FC236}">
                <a16:creationId xmlns:a16="http://schemas.microsoft.com/office/drawing/2014/main" id="{14E4FC82-2342-8285-D032-8563EF645891}"/>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EDD49F3B-4119-71A8-825B-E7BD8522E294}"/>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0E759236-C97F-41FB-1207-7B288B7C9218}"/>
              </a:ext>
            </a:extLst>
          </p:cNvPr>
          <p:cNvSpPr>
            <a:spLocks noGrp="1"/>
          </p:cNvSpPr>
          <p:nvPr>
            <p:ph type="sldNum" sz="quarter" idx="11"/>
          </p:nvPr>
        </p:nvSpPr>
        <p:spPr/>
        <p:txBody>
          <a:bodyPr/>
          <a:lstStyle/>
          <a:p>
            <a:fld id="{EB1502E6-D9AE-3544-B6D5-378AAA0B915F}" type="slidenum">
              <a:rPr lang="de-DE" altLang="de-DE" smtClean="0"/>
              <a:pPr/>
              <a:t>70</a:t>
            </a:fld>
            <a:endParaRPr lang="de-DE" altLang="de-DE" dirty="0"/>
          </a:p>
        </p:txBody>
      </p:sp>
    </p:spTree>
    <p:extLst>
      <p:ext uri="{BB962C8B-B14F-4D97-AF65-F5344CB8AC3E}">
        <p14:creationId xmlns:p14="http://schemas.microsoft.com/office/powerpoint/2010/main" val="3270949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845F-FED0-4C42-A5F8-4CA5E71AEB07}"/>
              </a:ext>
            </a:extLst>
          </p:cNvPr>
          <p:cNvSpPr>
            <a:spLocks noGrp="1"/>
          </p:cNvSpPr>
          <p:nvPr>
            <p:ph type="title"/>
          </p:nvPr>
        </p:nvSpPr>
        <p:spPr/>
        <p:txBody>
          <a:bodyPr/>
          <a:lstStyle/>
          <a:p>
            <a:r>
              <a:rPr lang="en-GB" dirty="0"/>
              <a:t>Conditions on Groundings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EDF7C1-DA57-D540-92A9-6768867EF270}"/>
                  </a:ext>
                </a:extLst>
              </p:cNvPr>
              <p:cNvSpPr>
                <a:spLocks noGrp="1"/>
              </p:cNvSpPr>
              <p:nvPr>
                <p:ph type="body" sz="quarter" idx="13"/>
              </p:nvPr>
            </p:nvSpPr>
            <p:spPr>
              <a:xfrm>
                <a:off x="623392" y="1332843"/>
                <a:ext cx="11087099" cy="2400962"/>
              </a:xfrm>
            </p:spPr>
            <p:txBody>
              <a:bodyPr>
                <a:normAutofit fontScale="92500" lnSpcReduction="10000"/>
              </a:bodyPr>
              <a:lstStyle/>
              <a:p>
                <a:r>
                  <a:rPr lang="en-GB" dirty="0"/>
                  <a:t>For a lifted calculation of 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𝑖𝑗</m:t>
                        </m:r>
                      </m:sub>
                    </m:sSub>
                  </m:oMath>
                </a14:m>
                <a:r>
                  <a:rPr lang="en-GB" dirty="0"/>
                  <a:t>, it necessarily has to hold that </a:t>
                </a:r>
              </a:p>
              <a:p>
                <a:pPr lvl="1"/>
                <a:r>
                  <a:rPr lang="en-GB" dirty="0"/>
                  <a:t>for each PRV </a:t>
                </a:r>
                <a14:m>
                  <m:oMath xmlns:m="http://schemas.openxmlformats.org/officeDocument/2006/math">
                    <m:r>
                      <a:rPr lang="en-GB" i="1" dirty="0" smtClean="0">
                        <a:latin typeface="Cambria Math" panose="02040503050406030204" pitchFamily="18" charset="0"/>
                      </a:rPr>
                      <m:t>𝐴</m:t>
                    </m:r>
                    <m:r>
                      <a:rPr lang="en-GB" i="1" dirty="0" smtClean="0">
                        <a:latin typeface="Cambria Math" panose="02040503050406030204" pitchFamily="18" charset="0"/>
                        <a:ea typeface="Cambria Math" panose="02040503050406030204" pitchFamily="18" charset="0"/>
                      </a:rPr>
                      <m:t>∈</m:t>
                    </m:r>
                    <m:d>
                      <m:dPr>
                        <m:ctrlPr>
                          <a:rPr lang="de-DE" b="0" i="1" dirty="0" smtClean="0">
                            <a:latin typeface="Cambria Math" panose="02040503050406030204" pitchFamily="18" charset="0"/>
                            <a:ea typeface="Cambria Math" panose="02040503050406030204" pitchFamily="18" charset="0"/>
                          </a:rPr>
                        </m:ctrlPr>
                      </m:dPr>
                      <m:e>
                        <m:sSub>
                          <m:sSubPr>
                            <m:ctrlPr>
                              <a:rPr lang="de-DE" b="0" i="1" dirty="0" smtClean="0">
                                <a:latin typeface="Cambria Math" panose="02040503050406030204" pitchFamily="18" charset="0"/>
                                <a:ea typeface="Cambria Math" panose="02040503050406030204" pitchFamily="18" charset="0"/>
                              </a:rPr>
                            </m:ctrlPr>
                          </m:sSubPr>
                          <m:e>
                            <m:r>
                              <a:rPr lang="de-DE" b="1" i="1" dirty="0" smtClean="0">
                                <a:latin typeface="Cambria Math" panose="02040503050406030204" pitchFamily="18" charset="0"/>
                                <a:ea typeface="Cambria Math" panose="02040503050406030204" pitchFamily="18" charset="0"/>
                              </a:rPr>
                              <m:t>𝑪</m:t>
                            </m:r>
                          </m:e>
                          <m:sub>
                            <m:r>
                              <a:rPr lang="de-DE" b="0" i="1" dirty="0" smtClean="0">
                                <a:latin typeface="Cambria Math" panose="02040503050406030204" pitchFamily="18" charset="0"/>
                                <a:ea typeface="Cambria Math" panose="02040503050406030204" pitchFamily="18" charset="0"/>
                              </a:rPr>
                              <m:t>𝑖</m:t>
                            </m:r>
                          </m:sub>
                        </m:sSub>
                        <m:r>
                          <a:rPr lang="de-DE" b="0" i="1" dirty="0" smtClean="0">
                            <a:latin typeface="Cambria Math" panose="02040503050406030204" pitchFamily="18" charset="0"/>
                            <a:ea typeface="Cambria Math" panose="02040503050406030204" pitchFamily="18" charset="0"/>
                          </a:rPr>
                          <m:t>∖</m:t>
                        </m:r>
                        <m:sSub>
                          <m:sSubPr>
                            <m:ctrlPr>
                              <a:rPr lang="de-DE" b="0" i="1" dirty="0" smtClean="0">
                                <a:latin typeface="Cambria Math" panose="02040503050406030204" pitchFamily="18" charset="0"/>
                                <a:ea typeface="Cambria Math" panose="02040503050406030204" pitchFamily="18" charset="0"/>
                              </a:rPr>
                            </m:ctrlPr>
                          </m:sSubPr>
                          <m:e>
                            <m:r>
                              <a:rPr lang="de-DE" b="1" i="1" dirty="0" smtClean="0">
                                <a:latin typeface="Cambria Math" panose="02040503050406030204" pitchFamily="18" charset="0"/>
                                <a:ea typeface="Cambria Math" panose="02040503050406030204" pitchFamily="18" charset="0"/>
                              </a:rPr>
                              <m:t>𝑺</m:t>
                            </m:r>
                          </m:e>
                          <m:sub>
                            <m:r>
                              <a:rPr lang="de-DE" b="0" i="1" dirty="0" smtClean="0">
                                <a:latin typeface="Cambria Math" panose="02040503050406030204" pitchFamily="18" charset="0"/>
                                <a:ea typeface="Cambria Math" panose="02040503050406030204" pitchFamily="18" charset="0"/>
                              </a:rPr>
                              <m:t>𝑖𝑗</m:t>
                            </m:r>
                          </m:sub>
                        </m:sSub>
                      </m:e>
                    </m:d>
                  </m:oMath>
                </a14:m>
                <a:r>
                  <a:rPr lang="en-GB" dirty="0"/>
                  <a:t>, i.e., </a:t>
                </a:r>
                <a14:m>
                  <m:oMath xmlns:m="http://schemas.openxmlformats.org/officeDocument/2006/math">
                    <m:r>
                      <a:rPr lang="en-GB" i="1" dirty="0" smtClean="0">
                        <a:latin typeface="Cambria Math" panose="02040503050406030204" pitchFamily="18" charset="0"/>
                      </a:rPr>
                      <m:t>𝐴</m:t>
                    </m:r>
                  </m:oMath>
                </a14:m>
                <a:r>
                  <a:rPr lang="en-GB" dirty="0"/>
                  <a:t> has to be eliminated:</a:t>
                </a:r>
              </a:p>
              <a:p>
                <a:pPr lvl="2"/>
                <a:r>
                  <a:rPr lang="en-GB" dirty="0"/>
                  <a:t>for each separator PRV </a:t>
                </a:r>
                <a14:m>
                  <m:oMath xmlns:m="http://schemas.openxmlformats.org/officeDocument/2006/math">
                    <m:r>
                      <a:rPr lang="de-DE" b="0" i="1" smtClean="0">
                        <a:latin typeface="Cambria Math" panose="02040503050406030204" pitchFamily="18" charset="0"/>
                      </a:rPr>
                      <m:t>𝑆</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𝑺</m:t>
                        </m:r>
                      </m:e>
                      <m:sub>
                        <m:r>
                          <a:rPr lang="de-DE" b="0" i="1" smtClean="0">
                            <a:latin typeface="Cambria Math" panose="02040503050406030204" pitchFamily="18" charset="0"/>
                            <a:ea typeface="Cambria Math" panose="02040503050406030204" pitchFamily="18" charset="0"/>
                          </a:rPr>
                          <m:t>𝑖𝑗</m:t>
                        </m:r>
                      </m:sub>
                    </m:sSub>
                    <m:r>
                      <a:rPr lang="de-DE" b="0" i="1" smtClean="0">
                        <a:latin typeface="Cambria Math" panose="02040503050406030204" pitchFamily="18" charset="0"/>
                        <a:ea typeface="Cambria Math" panose="02040503050406030204" pitchFamily="18" charset="0"/>
                      </a:rPr>
                      <m:t> :</m:t>
                    </m:r>
                    <m:r>
                      <a:rPr lang="de-DE" b="0" i="1" smtClean="0">
                        <a:solidFill>
                          <a:schemeClr val="accent1"/>
                        </a:solidFill>
                        <a:latin typeface="Cambria Math" panose="02040503050406030204" pitchFamily="18" charset="0"/>
                      </a:rPr>
                      <m:t>𝑙𝑣</m:t>
                    </m:r>
                    <m:d>
                      <m:dPr>
                        <m:ctrlPr>
                          <a:rPr lang="de-DE" b="0" i="1" smtClean="0">
                            <a:solidFill>
                              <a:schemeClr val="accent1"/>
                            </a:solidFill>
                            <a:latin typeface="Cambria Math" panose="02040503050406030204" pitchFamily="18" charset="0"/>
                          </a:rPr>
                        </m:ctrlPr>
                      </m:dPr>
                      <m:e>
                        <m:r>
                          <a:rPr lang="de-DE" b="0" i="1" smtClean="0">
                            <a:solidFill>
                              <a:schemeClr val="accent1"/>
                            </a:solidFill>
                            <a:latin typeface="Cambria Math" panose="02040503050406030204" pitchFamily="18" charset="0"/>
                          </a:rPr>
                          <m:t>𝑆</m:t>
                        </m:r>
                      </m:e>
                    </m:d>
                    <m: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𝑙𝑣</m:t>
                    </m:r>
                    <m:d>
                      <m:dPr>
                        <m:ctrlPr>
                          <a:rPr lang="de-DE" b="0" i="1" smtClean="0">
                            <a:solidFill>
                              <a:schemeClr val="accent1"/>
                            </a:solidFill>
                            <a:latin typeface="Cambria Math" panose="02040503050406030204" pitchFamily="18" charset="0"/>
                            <a:ea typeface="Cambria Math" panose="02040503050406030204" pitchFamily="18" charset="0"/>
                          </a:rPr>
                        </m:ctrlPr>
                      </m:dPr>
                      <m:e>
                        <m:r>
                          <a:rPr lang="de-DE" b="0" i="1" smtClean="0">
                            <a:solidFill>
                              <a:schemeClr val="accent1"/>
                            </a:solidFill>
                            <a:latin typeface="Cambria Math" panose="02040503050406030204" pitchFamily="18" charset="0"/>
                            <a:ea typeface="Cambria Math" panose="02040503050406030204" pitchFamily="18" charset="0"/>
                          </a:rPr>
                          <m:t>𝐴</m:t>
                        </m:r>
                      </m:e>
                    </m:d>
                  </m:oMath>
                </a14:m>
                <a:r>
                  <a:rPr lang="en-GB" dirty="0"/>
                  <a:t>	(Cond. 1)</a:t>
                </a:r>
              </a:p>
              <a:p>
                <a:r>
                  <a:rPr lang="en-GB" dirty="0"/>
                  <a:t>If Cond. 1 does not hold, i.e., </a:t>
                </a:r>
                <a14:m>
                  <m:oMath xmlns:m="http://schemas.openxmlformats.org/officeDocument/2006/math">
                    <m:r>
                      <a:rPr lang="de-DE" i="1" smtClean="0">
                        <a:solidFill>
                          <a:schemeClr val="tx1"/>
                        </a:solidFill>
                        <a:latin typeface="Cambria Math" panose="02040503050406030204" pitchFamily="18" charset="0"/>
                      </a:rPr>
                      <m:t>𝑙𝑣</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𝑆</m:t>
                        </m:r>
                      </m:e>
                    </m:d>
                    <m:r>
                      <a:rPr lang="de-DE" i="1" smtClean="0">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𝑙𝑣</m:t>
                    </m:r>
                    <m:d>
                      <m:dPr>
                        <m:ctrlPr>
                          <a:rPr lang="de-DE" i="1">
                            <a:solidFill>
                              <a:schemeClr val="tx1"/>
                            </a:solidFill>
                            <a:latin typeface="Cambria Math" panose="02040503050406030204" pitchFamily="18" charset="0"/>
                            <a:ea typeface="Cambria Math" panose="02040503050406030204" pitchFamily="18" charset="0"/>
                          </a:rPr>
                        </m:ctrlPr>
                      </m:dPr>
                      <m:e>
                        <m:r>
                          <a:rPr lang="de-DE" i="1">
                            <a:solidFill>
                              <a:schemeClr val="tx1"/>
                            </a:solidFill>
                            <a:latin typeface="Cambria Math" panose="02040503050406030204" pitchFamily="18" charset="0"/>
                            <a:ea typeface="Cambria Math" panose="02040503050406030204" pitchFamily="18" charset="0"/>
                          </a:rPr>
                          <m:t>𝐴</m:t>
                        </m:r>
                      </m:e>
                    </m:d>
                  </m:oMath>
                </a14:m>
                <a:r>
                  <a:rPr lang="en-GB" dirty="0"/>
                  <a:t>, one may induce Cond. 1 by count conversion</a:t>
                </a:r>
              </a:p>
              <a:p>
                <a:pPr lvl="1"/>
                <a:r>
                  <a:rPr lang="en-GB" dirty="0"/>
                  <a:t>If </a:t>
                </a:r>
                <a14:m>
                  <m:oMath xmlns:m="http://schemas.openxmlformats.org/officeDocument/2006/math">
                    <m:r>
                      <a:rPr lang="de-DE" i="1" smtClean="0">
                        <a:solidFill>
                          <a:schemeClr val="accent2"/>
                        </a:solidFill>
                        <a:latin typeface="Cambria Math" panose="02040503050406030204" pitchFamily="18" charset="0"/>
                      </a:rPr>
                      <m:t>𝑙𝑣</m:t>
                    </m:r>
                    <m:d>
                      <m:dPr>
                        <m:ctrlPr>
                          <a:rPr lang="de-DE" i="1">
                            <a:solidFill>
                              <a:schemeClr val="accent2"/>
                            </a:solidFill>
                            <a:latin typeface="Cambria Math" panose="02040503050406030204" pitchFamily="18" charset="0"/>
                          </a:rPr>
                        </m:ctrlPr>
                      </m:dPr>
                      <m:e>
                        <m:r>
                          <a:rPr lang="de-DE" i="1">
                            <a:solidFill>
                              <a:schemeClr val="accent2"/>
                            </a:solidFill>
                            <a:latin typeface="Cambria Math" panose="02040503050406030204" pitchFamily="18" charset="0"/>
                          </a:rPr>
                          <m:t>𝑆</m:t>
                        </m:r>
                      </m:e>
                    </m:d>
                    <m:r>
                      <a:rPr lang="de-DE" i="1" smtClean="0">
                        <a:solidFill>
                          <a:schemeClr val="accent2"/>
                        </a:solidFill>
                        <a:latin typeface="Cambria Math" panose="02040503050406030204" pitchFamily="18" charset="0"/>
                        <a:ea typeface="Cambria Math" panose="02040503050406030204" pitchFamily="18" charset="0"/>
                      </a:rPr>
                      <m:t>∖</m:t>
                    </m:r>
                    <m:r>
                      <a:rPr lang="de-DE" i="1">
                        <a:solidFill>
                          <a:schemeClr val="accent2"/>
                        </a:solidFill>
                        <a:latin typeface="Cambria Math" panose="02040503050406030204" pitchFamily="18" charset="0"/>
                        <a:ea typeface="Cambria Math" panose="02040503050406030204" pitchFamily="18" charset="0"/>
                      </a:rPr>
                      <m:t>𝑙𝑣</m:t>
                    </m:r>
                    <m:d>
                      <m:dPr>
                        <m:ctrlPr>
                          <a:rPr lang="de-DE" i="1">
                            <a:solidFill>
                              <a:schemeClr val="accent2"/>
                            </a:solidFill>
                            <a:latin typeface="Cambria Math" panose="02040503050406030204" pitchFamily="18" charset="0"/>
                            <a:ea typeface="Cambria Math" panose="02040503050406030204" pitchFamily="18" charset="0"/>
                          </a:rPr>
                        </m:ctrlPr>
                      </m:dPr>
                      <m:e>
                        <m:r>
                          <a:rPr lang="de-DE" i="1">
                            <a:solidFill>
                              <a:schemeClr val="accent2"/>
                            </a:solidFill>
                            <a:latin typeface="Cambria Math" panose="02040503050406030204" pitchFamily="18" charset="0"/>
                            <a:ea typeface="Cambria Math" panose="02040503050406030204" pitchFamily="18" charset="0"/>
                          </a:rPr>
                          <m:t>𝐴</m:t>
                        </m:r>
                      </m:e>
                    </m:d>
                  </m:oMath>
                </a14:m>
                <a:r>
                  <a:rPr lang="en-GB" dirty="0">
                    <a:solidFill>
                      <a:schemeClr val="accent2"/>
                    </a:solidFill>
                  </a:rPr>
                  <a:t> are countable</a:t>
                </a:r>
                <a:r>
                  <a:rPr lang="en-GB" dirty="0">
                    <a:solidFill>
                      <a:schemeClr val="accent4"/>
                    </a:solidFill>
                  </a:rPr>
                  <a:t> </a:t>
                </a:r>
                <a:r>
                  <a:rPr lang="en-GB" dirty="0"/>
                  <a:t>in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𝑖𝑗</m:t>
                        </m:r>
                      </m:sub>
                    </m:sSub>
                  </m:oMath>
                </a14:m>
                <a:r>
                  <a:rPr lang="en-GB" dirty="0"/>
                  <a:t>	(Cond. 2)</a:t>
                </a:r>
              </a:p>
            </p:txBody>
          </p:sp>
        </mc:Choice>
        <mc:Fallback xmlns="">
          <p:sp>
            <p:nvSpPr>
              <p:cNvPr id="3" name="Content Placeholder 2">
                <a:extLst>
                  <a:ext uri="{FF2B5EF4-FFF2-40B4-BE49-F238E27FC236}">
                    <a16:creationId xmlns:a16="http://schemas.microsoft.com/office/drawing/2014/main" id="{27EDF7C1-DA57-D540-92A9-6768867EF270}"/>
                  </a:ext>
                </a:extLst>
              </p:cNvPr>
              <p:cNvSpPr>
                <a:spLocks noGrp="1" noRot="1" noChangeAspect="1" noMove="1" noResize="1" noEditPoints="1" noAdjustHandles="1" noChangeArrowheads="1" noChangeShapeType="1" noTextEdit="1"/>
              </p:cNvSpPr>
              <p:nvPr>
                <p:ph type="body" sz="quarter" idx="13"/>
              </p:nvPr>
            </p:nvSpPr>
            <p:spPr>
              <a:xfrm>
                <a:off x="623392" y="1332843"/>
                <a:ext cx="11087099" cy="2400962"/>
              </a:xfrm>
              <a:blipFill>
                <a:blip r:embed="rId2"/>
                <a:stretch>
                  <a:fillRect l="-1600" t="-4737" b="-1579"/>
                </a:stretch>
              </a:blipFill>
            </p:spPr>
            <p:txBody>
              <a:bodyPr/>
              <a:lstStyle/>
              <a:p>
                <a:r>
                  <a:rPr lang="en-DE">
                    <a:noFill/>
                  </a:rPr>
                  <a:t> </a:t>
                </a:r>
              </a:p>
            </p:txBody>
          </p:sp>
        </mc:Fallback>
      </mc:AlternateContent>
      <p:grpSp>
        <p:nvGrpSpPr>
          <p:cNvPr id="59" name="Group 58">
            <a:extLst>
              <a:ext uri="{FF2B5EF4-FFF2-40B4-BE49-F238E27FC236}">
                <a16:creationId xmlns:a16="http://schemas.microsoft.com/office/drawing/2014/main" id="{8BB2E362-AB9B-B84A-82AE-AF27C8F1976E}"/>
              </a:ext>
            </a:extLst>
          </p:cNvPr>
          <p:cNvGrpSpPr/>
          <p:nvPr/>
        </p:nvGrpSpPr>
        <p:grpSpPr>
          <a:xfrm>
            <a:off x="4576745" y="3925927"/>
            <a:ext cx="6288313" cy="952521"/>
            <a:chOff x="5589344" y="1663629"/>
            <a:chExt cx="6288313" cy="952521"/>
          </a:xfrm>
        </p:grpSpPr>
        <p:cxnSp>
          <p:nvCxnSpPr>
            <p:cNvPr id="60" name="Straight Connector 59">
              <a:extLst>
                <a:ext uri="{FF2B5EF4-FFF2-40B4-BE49-F238E27FC236}">
                  <a16:creationId xmlns:a16="http://schemas.microsoft.com/office/drawing/2014/main" id="{679C4FA3-873E-BC40-A36F-F1F20AA290B8}"/>
                </a:ext>
              </a:extLst>
            </p:cNvPr>
            <p:cNvCxnSpPr>
              <a:cxnSpLocks/>
              <a:stCxn id="71" idx="3"/>
              <a:endCxn id="75"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C04F25-2EE6-CC4A-9D3E-E6173CC43AD0}"/>
                </a:ext>
              </a:extLst>
            </p:cNvPr>
            <p:cNvCxnSpPr>
              <a:cxnSpLocks/>
              <a:stCxn id="75" idx="3"/>
              <a:endCxn id="73"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C73111C-C256-C543-BF6D-6E7A91F1F7F5}"/>
                </a:ext>
              </a:extLst>
            </p:cNvPr>
            <p:cNvGrpSpPr/>
            <p:nvPr/>
          </p:nvGrpSpPr>
          <p:grpSpPr>
            <a:xfrm>
              <a:off x="7893400" y="1663629"/>
              <a:ext cx="1631714" cy="877611"/>
              <a:chOff x="3627257" y="4890630"/>
              <a:chExt cx="1631714" cy="877611"/>
            </a:xfrm>
          </p:grpSpPr>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88651AE-AA12-2A4D-84C0-178F39969D60}"/>
                      </a:ext>
                    </a:extLst>
                  </p:cNvPr>
                  <p:cNvSpPr txBox="1"/>
                  <p:nvPr/>
                </p:nvSpPr>
                <p:spPr>
                  <a:xfrm>
                    <a:off x="4335520" y="5552797"/>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2</m:t>
                              </m:r>
                            </m:sub>
                          </m:sSub>
                        </m:oMath>
                      </m:oMathPara>
                    </a14:m>
                    <a:endParaRPr lang="en-GB" sz="1400" dirty="0">
                      <a:solidFill>
                        <a:schemeClr val="tx1"/>
                      </a:solidFill>
                    </a:endParaRPr>
                  </a:p>
                </p:txBody>
              </p:sp>
            </mc:Choice>
            <mc:Fallback xmlns="">
              <p:sp>
                <p:nvSpPr>
                  <p:cNvPr id="74" name="TextBox 73">
                    <a:extLst>
                      <a:ext uri="{FF2B5EF4-FFF2-40B4-BE49-F238E27FC236}">
                        <a16:creationId xmlns:a16="http://schemas.microsoft.com/office/drawing/2014/main" id="{F88651AE-AA12-2A4D-84C0-178F39969D60}"/>
                      </a:ext>
                    </a:extLst>
                  </p:cNvPr>
                  <p:cNvSpPr txBox="1">
                    <a:spLocks noRot="1" noChangeAspect="1" noMove="1" noResize="1" noEditPoints="1" noAdjustHandles="1" noChangeArrowheads="1" noChangeShapeType="1" noTextEdit="1"/>
                  </p:cNvSpPr>
                  <p:nvPr/>
                </p:nvSpPr>
                <p:spPr>
                  <a:xfrm>
                    <a:off x="4335520" y="5552797"/>
                    <a:ext cx="227305" cy="215444"/>
                  </a:xfrm>
                  <a:prstGeom prst="rect">
                    <a:avLst/>
                  </a:prstGeom>
                  <a:blipFill>
                    <a:blip r:embed="rId3"/>
                    <a:stretch>
                      <a:fillRect l="-2777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7EC9B1C-18A6-DD4B-ABCA-C118FC710128}"/>
                      </a:ext>
                    </a:extLst>
                  </p:cNvPr>
                  <p:cNvSpPr txBox="1"/>
                  <p:nvPr/>
                </p:nvSpPr>
                <p:spPr>
                  <a:xfrm>
                    <a:off x="3627257" y="4890630"/>
                    <a:ext cx="1631714"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en-GB" dirty="0">
                      <a:solidFill>
                        <a:schemeClr val="tx1"/>
                      </a:solidFill>
                    </a:endParaRPr>
                  </a:p>
                </p:txBody>
              </p:sp>
            </mc:Choice>
            <mc:Fallback xmlns="">
              <p:sp>
                <p:nvSpPr>
                  <p:cNvPr id="75" name="TextBox 74">
                    <a:extLst>
                      <a:ext uri="{FF2B5EF4-FFF2-40B4-BE49-F238E27FC236}">
                        <a16:creationId xmlns:a16="http://schemas.microsoft.com/office/drawing/2014/main" id="{A7EC9B1C-18A6-DD4B-ABCA-C118FC710128}"/>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solidFill>
                  </a:ln>
                </p:spPr>
                <p:txBody>
                  <a:bodyPr/>
                  <a:lstStyle/>
                  <a:p>
                    <a:r>
                      <a:rPr lang="en-GB">
                        <a:noFill/>
                      </a:rPr>
                      <a:t> </a:t>
                    </a:r>
                  </a:p>
                </p:txBody>
              </p:sp>
            </mc:Fallback>
          </mc:AlternateContent>
        </p:grpSp>
        <p:grpSp>
          <p:nvGrpSpPr>
            <p:cNvPr id="63" name="Group 62">
              <a:extLst>
                <a:ext uri="{FF2B5EF4-FFF2-40B4-BE49-F238E27FC236}">
                  <a16:creationId xmlns:a16="http://schemas.microsoft.com/office/drawing/2014/main" id="{5AFB39E4-9CEF-F845-94F7-A1047B869454}"/>
                </a:ext>
              </a:extLst>
            </p:cNvPr>
            <p:cNvGrpSpPr/>
            <p:nvPr/>
          </p:nvGrpSpPr>
          <p:grpSpPr>
            <a:xfrm>
              <a:off x="10254802" y="1663629"/>
              <a:ext cx="1622190" cy="881149"/>
              <a:chOff x="7047431" y="4890630"/>
              <a:chExt cx="1622190" cy="881149"/>
            </a:xfrm>
          </p:grpSpPr>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A9AE2F9-0F73-2544-A37E-EC3CD6C3F358}"/>
                      </a:ext>
                    </a:extLst>
                  </p:cNvPr>
                  <p:cNvSpPr txBox="1"/>
                  <p:nvPr/>
                </p:nvSpPr>
                <p:spPr>
                  <a:xfrm>
                    <a:off x="7744872" y="555633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3</m:t>
                              </m:r>
                            </m:sub>
                          </m:sSub>
                        </m:oMath>
                      </m:oMathPara>
                    </a14:m>
                    <a:endParaRPr lang="en-GB" sz="1400" dirty="0">
                      <a:solidFill>
                        <a:schemeClr val="tx1"/>
                      </a:solidFill>
                    </a:endParaRPr>
                  </a:p>
                </p:txBody>
              </p:sp>
            </mc:Choice>
            <mc:Fallback xmlns="">
              <p:sp>
                <p:nvSpPr>
                  <p:cNvPr id="72" name="TextBox 71">
                    <a:extLst>
                      <a:ext uri="{FF2B5EF4-FFF2-40B4-BE49-F238E27FC236}">
                        <a16:creationId xmlns:a16="http://schemas.microsoft.com/office/drawing/2014/main" id="{EA9AE2F9-0F73-2544-A37E-EC3CD6C3F358}"/>
                      </a:ext>
                    </a:extLst>
                  </p:cNvPr>
                  <p:cNvSpPr txBox="1">
                    <a:spLocks noRot="1" noChangeAspect="1" noMove="1" noResize="1" noEditPoints="1" noAdjustHandles="1" noChangeArrowheads="1" noChangeShapeType="1" noTextEdit="1"/>
                  </p:cNvSpPr>
                  <p:nvPr/>
                </p:nvSpPr>
                <p:spPr>
                  <a:xfrm>
                    <a:off x="7744872" y="5556335"/>
                    <a:ext cx="227305" cy="215444"/>
                  </a:xfrm>
                  <a:prstGeom prst="rect">
                    <a:avLst/>
                  </a:prstGeom>
                  <a:blipFill>
                    <a:blip r:embed="rId5"/>
                    <a:stretch>
                      <a:fillRect l="-26316"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B16868F-EC08-D046-9950-66A116125137}"/>
                      </a:ext>
                    </a:extLst>
                  </p:cNvPr>
                  <p:cNvSpPr txBox="1"/>
                  <p:nvPr/>
                </p:nvSpPr>
                <p:spPr>
                  <a:xfrm>
                    <a:off x="7047431" y="4890630"/>
                    <a:ext cx="1622190"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𝑋</m:t>
                              </m:r>
                            </m:e>
                          </m:d>
                        </m:oMath>
                      </m:oMathPara>
                    </a14:m>
                    <a:endParaRPr lang="de-DE"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73" name="TextBox 72">
                    <a:extLst>
                      <a:ext uri="{FF2B5EF4-FFF2-40B4-BE49-F238E27FC236}">
                        <a16:creationId xmlns:a16="http://schemas.microsoft.com/office/drawing/2014/main" id="{4B16868F-EC08-D046-9950-66A11612513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b="-1724"/>
                    </a:stretch>
                  </a:blipFill>
                  <a:ln>
                    <a:solidFill>
                      <a:schemeClr val="tx1"/>
                    </a:solidFill>
                  </a:ln>
                </p:spPr>
                <p:txBody>
                  <a:bodyPr/>
                  <a:lstStyle/>
                  <a:p>
                    <a:r>
                      <a:rPr lang="en-GB">
                        <a:noFill/>
                      </a:rPr>
                      <a:t> </a:t>
                    </a:r>
                  </a:p>
                </p:txBody>
              </p:sp>
            </mc:Fallback>
          </mc:AlternateContent>
        </p:grpSp>
        <p:grpSp>
          <p:nvGrpSpPr>
            <p:cNvPr id="64" name="Group 63">
              <a:extLst>
                <a:ext uri="{FF2B5EF4-FFF2-40B4-BE49-F238E27FC236}">
                  <a16:creationId xmlns:a16="http://schemas.microsoft.com/office/drawing/2014/main" id="{C5A2ACE2-37C0-3F48-AC68-58A37668BD94}"/>
                </a:ext>
              </a:extLst>
            </p:cNvPr>
            <p:cNvGrpSpPr/>
            <p:nvPr/>
          </p:nvGrpSpPr>
          <p:grpSpPr>
            <a:xfrm>
              <a:off x="5589344" y="1663630"/>
              <a:ext cx="1532812" cy="877934"/>
              <a:chOff x="280471" y="4890630"/>
              <a:chExt cx="1532812" cy="877934"/>
            </a:xfrm>
          </p:grpSpPr>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E7CDFD0-3F20-384C-8A53-012E7534889E}"/>
                      </a:ext>
                    </a:extLst>
                  </p:cNvPr>
                  <p:cNvSpPr txBox="1"/>
                  <p:nvPr/>
                </p:nvSpPr>
                <p:spPr>
                  <a:xfrm>
                    <a:off x="808284" y="5553120"/>
                    <a:ext cx="47718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panose="02040503050406030204" pitchFamily="18" charset="0"/>
                                </a:rPr>
                                <m:t>𝑔</m:t>
                              </m:r>
                            </m:e>
                            <m:sub>
                              <m:r>
                                <a:rPr lang="de-DE" sz="1400" i="1">
                                  <a:solidFill>
                                    <a:schemeClr val="tx1"/>
                                  </a:solidFill>
                                  <a:latin typeface="Cambria Math" panose="02040503050406030204" pitchFamily="18" charset="0"/>
                                </a:rPr>
                                <m:t>0</m:t>
                              </m:r>
                            </m:sub>
                          </m:sSub>
                          <m:r>
                            <a:rPr lang="de-DE" sz="1400" i="1">
                              <a:solidFill>
                                <a:schemeClr val="tx1"/>
                              </a:solidFill>
                              <a:latin typeface="Cambria Math" panose="02040503050406030204" pitchFamily="18" charset="0"/>
                            </a:rPr>
                            <m:t>,</m:t>
                          </m:r>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1</m:t>
                              </m:r>
                            </m:sub>
                          </m:sSub>
                        </m:oMath>
                      </m:oMathPara>
                    </a14:m>
                    <a:endParaRPr lang="en-GB" sz="1400" dirty="0">
                      <a:solidFill>
                        <a:schemeClr val="tx1"/>
                      </a:solidFill>
                    </a:endParaRPr>
                  </a:p>
                </p:txBody>
              </p:sp>
            </mc:Choice>
            <mc:Fallback xmlns="">
              <p:sp>
                <p:nvSpPr>
                  <p:cNvPr id="70" name="TextBox 69">
                    <a:extLst>
                      <a:ext uri="{FF2B5EF4-FFF2-40B4-BE49-F238E27FC236}">
                        <a16:creationId xmlns:a16="http://schemas.microsoft.com/office/drawing/2014/main" id="{3E7CDFD0-3F20-384C-8A53-012E7534889E}"/>
                      </a:ext>
                    </a:extLst>
                  </p:cNvPr>
                  <p:cNvSpPr txBox="1">
                    <a:spLocks noRot="1" noChangeAspect="1" noMove="1" noResize="1" noEditPoints="1" noAdjustHandles="1" noChangeArrowheads="1" noChangeShapeType="1" noTextEdit="1"/>
                  </p:cNvSpPr>
                  <p:nvPr/>
                </p:nvSpPr>
                <p:spPr>
                  <a:xfrm>
                    <a:off x="808284" y="5553120"/>
                    <a:ext cx="477182" cy="215444"/>
                  </a:xfrm>
                  <a:prstGeom prst="rect">
                    <a:avLst/>
                  </a:prstGeom>
                  <a:blipFill>
                    <a:blip r:embed="rId7"/>
                    <a:stretch>
                      <a:fillRect l="-12821"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F8D7059-1508-D24F-9B7E-5B33A20AAE76}"/>
                      </a:ext>
                    </a:extLst>
                  </p:cNvPr>
                  <p:cNvSpPr txBox="1"/>
                  <p:nvPr/>
                </p:nvSpPr>
                <p:spPr>
                  <a:xfrm>
                    <a:off x="280471" y="4890630"/>
                    <a:ext cx="1532812"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71" name="TextBox 70">
                    <a:extLst>
                      <a:ext uri="{FF2B5EF4-FFF2-40B4-BE49-F238E27FC236}">
                        <a16:creationId xmlns:a16="http://schemas.microsoft.com/office/drawing/2014/main" id="{6F8D7059-1508-D24F-9B7E-5B33A20AAE76}"/>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571583A4-834F-ED41-92A0-0AC4CD917D56}"/>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59" name="Rectangle 58">
                  <a:extLst>
                    <a:ext uri="{FF2B5EF4-FFF2-40B4-BE49-F238E27FC236}">
                      <a16:creationId xmlns:a16="http://schemas.microsoft.com/office/drawing/2014/main" id="{B3E636DA-18DD-A544-8E58-7EFFE24D7F21}"/>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7D3AB229-BFF4-EF4B-BB59-BBED64E3DD39}"/>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0" name="Rectangle 59">
                  <a:extLst>
                    <a:ext uri="{FF2B5EF4-FFF2-40B4-BE49-F238E27FC236}">
                      <a16:creationId xmlns:a16="http://schemas.microsoft.com/office/drawing/2014/main" id="{D4728319-06A3-9A42-8BAD-42F1D09385A7}"/>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3DBB41E-CC5E-104F-9379-ED168C8F1753}"/>
                    </a:ext>
                  </a:extLst>
                </p:cNvPr>
                <p:cNvSpPr txBox="1"/>
                <p:nvPr/>
              </p:nvSpPr>
              <p:spPr>
                <a:xfrm rot="5400000">
                  <a:off x="6847230" y="2104304"/>
                  <a:ext cx="270879" cy="295377"/>
                </a:xfrm>
                <a:prstGeom prst="round1Rect">
                  <a:avLst>
                    <a:gd name="adj" fmla="val 3886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C3DBB41E-CC5E-104F-9379-ED168C8F1753}"/>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C3DE6EC-9E92-DA4D-9AEF-776F5AFA2C31}"/>
                    </a:ext>
                  </a:extLst>
                </p:cNvPr>
                <p:cNvSpPr txBox="1"/>
                <p:nvPr/>
              </p:nvSpPr>
              <p:spPr>
                <a:xfrm rot="5400000">
                  <a:off x="9247790" y="2104304"/>
                  <a:ext cx="270879" cy="295377"/>
                </a:xfrm>
                <a:prstGeom prst="round1Rect">
                  <a:avLst>
                    <a:gd name="adj" fmla="val 3545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8C3DE6EC-9E92-DA4D-9AEF-776F5AFA2C31}"/>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B5268C7-9569-874C-9768-580D6EB5C590}"/>
                    </a:ext>
                  </a:extLst>
                </p:cNvPr>
                <p:cNvSpPr txBox="1"/>
                <p:nvPr/>
              </p:nvSpPr>
              <p:spPr>
                <a:xfrm rot="5400000">
                  <a:off x="11594529" y="2104304"/>
                  <a:ext cx="270879" cy="295377"/>
                </a:xfrm>
                <a:prstGeom prst="round1Rect">
                  <a:avLst>
                    <a:gd name="adj" fmla="val 37158"/>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9" name="TextBox 68">
                  <a:extLst>
                    <a:ext uri="{FF2B5EF4-FFF2-40B4-BE49-F238E27FC236}">
                      <a16:creationId xmlns:a16="http://schemas.microsoft.com/office/drawing/2014/main" id="{CB5268C7-9569-874C-9768-580D6EB5C5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
        <p:nvSpPr>
          <p:cNvPr id="29" name="TextBox 28">
            <a:extLst>
              <a:ext uri="{FF2B5EF4-FFF2-40B4-BE49-F238E27FC236}">
                <a16:creationId xmlns:a16="http://schemas.microsoft.com/office/drawing/2014/main" id="{3C8D82DE-B1C6-4641-A24A-DE1CC9B1A719}"/>
              </a:ext>
            </a:extLst>
          </p:cNvPr>
          <p:cNvSpPr txBox="1"/>
          <p:nvPr/>
        </p:nvSpPr>
        <p:spPr>
          <a:xfrm>
            <a:off x="6053004" y="3685805"/>
            <a:ext cx="530915" cy="646331"/>
          </a:xfrm>
          <a:prstGeom prst="rect">
            <a:avLst/>
          </a:prstGeom>
          <a:noFill/>
        </p:spPr>
        <p:txBody>
          <a:bodyPr wrap="none" rtlCol="0">
            <a:spAutoFit/>
          </a:bodyPr>
          <a:lstStyle/>
          <a:p>
            <a:r>
              <a:rPr lang="en-GB" sz="3600" dirty="0">
                <a:solidFill>
                  <a:schemeClr val="accent1"/>
                </a:solidFill>
              </a:rPr>
              <a:t>✓</a:t>
            </a:r>
          </a:p>
        </p:txBody>
      </p:sp>
      <p:sp>
        <p:nvSpPr>
          <p:cNvPr id="30" name="Rectangle 29">
            <a:extLst>
              <a:ext uri="{FF2B5EF4-FFF2-40B4-BE49-F238E27FC236}">
                <a16:creationId xmlns:a16="http://schemas.microsoft.com/office/drawing/2014/main" id="{A48935A5-178C-3D4B-B5C3-2A2716826E1C}"/>
              </a:ext>
            </a:extLst>
          </p:cNvPr>
          <p:cNvSpPr/>
          <p:nvPr/>
        </p:nvSpPr>
        <p:spPr>
          <a:xfrm>
            <a:off x="5632286" y="4813378"/>
            <a:ext cx="519694" cy="584775"/>
          </a:xfrm>
          <a:prstGeom prst="rect">
            <a:avLst/>
          </a:prstGeom>
        </p:spPr>
        <p:txBody>
          <a:bodyPr wrap="none">
            <a:spAutoFit/>
          </a:bodyPr>
          <a:lstStyle/>
          <a:p>
            <a:r>
              <a:rPr lang="en-GB" sz="3200" dirty="0">
                <a:solidFill>
                  <a:schemeClr val="accent1"/>
                </a:solidFill>
              </a:rPr>
              <a:t>✗</a:t>
            </a:r>
          </a:p>
        </p:txBody>
      </p:sp>
      <p:sp>
        <p:nvSpPr>
          <p:cNvPr id="31" name="TextBox 30">
            <a:extLst>
              <a:ext uri="{FF2B5EF4-FFF2-40B4-BE49-F238E27FC236}">
                <a16:creationId xmlns:a16="http://schemas.microsoft.com/office/drawing/2014/main" id="{ADF5225D-A0C7-8B41-B158-3145C9FC1790}"/>
              </a:ext>
            </a:extLst>
          </p:cNvPr>
          <p:cNvSpPr txBox="1"/>
          <p:nvPr/>
        </p:nvSpPr>
        <p:spPr>
          <a:xfrm>
            <a:off x="5650064" y="4792343"/>
            <a:ext cx="530915" cy="646331"/>
          </a:xfrm>
          <a:prstGeom prst="rect">
            <a:avLst/>
          </a:prstGeom>
          <a:noFill/>
        </p:spPr>
        <p:txBody>
          <a:bodyPr wrap="none" rtlCol="0">
            <a:spAutoFit/>
          </a:bodyPr>
          <a:lstStyle/>
          <a:p>
            <a:r>
              <a:rPr lang="en-GB" sz="3600" dirty="0">
                <a:solidFill>
                  <a:schemeClr val="accent2"/>
                </a:solidFill>
              </a:rPr>
              <a:t>✓</a:t>
            </a:r>
          </a:p>
        </p:txBody>
      </p:sp>
      <p:sp>
        <p:nvSpPr>
          <p:cNvPr id="32" name="TextBox 31">
            <a:extLst>
              <a:ext uri="{FF2B5EF4-FFF2-40B4-BE49-F238E27FC236}">
                <a16:creationId xmlns:a16="http://schemas.microsoft.com/office/drawing/2014/main" id="{F0E7B2DB-4E6A-964D-923C-623696C27627}"/>
              </a:ext>
            </a:extLst>
          </p:cNvPr>
          <p:cNvSpPr txBox="1"/>
          <p:nvPr/>
        </p:nvSpPr>
        <p:spPr>
          <a:xfrm>
            <a:off x="6417847" y="3682410"/>
            <a:ext cx="530915" cy="646331"/>
          </a:xfrm>
          <a:prstGeom prst="rect">
            <a:avLst/>
          </a:prstGeom>
          <a:noFill/>
        </p:spPr>
        <p:txBody>
          <a:bodyPr wrap="none" rtlCol="0">
            <a:spAutoFit/>
          </a:bodyPr>
          <a:lstStyle/>
          <a:p>
            <a:r>
              <a:rPr lang="en-GB" sz="3600" dirty="0">
                <a:solidFill>
                  <a:schemeClr val="accent1"/>
                </a:solidFill>
              </a:rPr>
              <a:t>✓</a:t>
            </a:r>
          </a:p>
        </p:txBody>
      </p:sp>
      <p:sp>
        <p:nvSpPr>
          <p:cNvPr id="33" name="TextBox 32">
            <a:extLst>
              <a:ext uri="{FF2B5EF4-FFF2-40B4-BE49-F238E27FC236}">
                <a16:creationId xmlns:a16="http://schemas.microsoft.com/office/drawing/2014/main" id="{4D29F205-F903-8948-94DB-BEA612A33CDC}"/>
              </a:ext>
            </a:extLst>
          </p:cNvPr>
          <p:cNvSpPr txBox="1"/>
          <p:nvPr/>
        </p:nvSpPr>
        <p:spPr>
          <a:xfrm>
            <a:off x="8436489" y="3682450"/>
            <a:ext cx="530915" cy="646331"/>
          </a:xfrm>
          <a:prstGeom prst="rect">
            <a:avLst/>
          </a:prstGeom>
          <a:noFill/>
        </p:spPr>
        <p:txBody>
          <a:bodyPr wrap="none" rtlCol="0">
            <a:spAutoFit/>
          </a:bodyPr>
          <a:lstStyle/>
          <a:p>
            <a:r>
              <a:rPr lang="en-GB" sz="3600" dirty="0">
                <a:solidFill>
                  <a:schemeClr val="accent1"/>
                </a:solidFill>
              </a:rPr>
              <a:t>✓</a:t>
            </a:r>
          </a:p>
        </p:txBody>
      </p:sp>
      <p:sp>
        <p:nvSpPr>
          <p:cNvPr id="34" name="TextBox 33">
            <a:extLst>
              <a:ext uri="{FF2B5EF4-FFF2-40B4-BE49-F238E27FC236}">
                <a16:creationId xmlns:a16="http://schemas.microsoft.com/office/drawing/2014/main" id="{4EC13589-D936-684D-9657-901BBE2A6ACF}"/>
              </a:ext>
            </a:extLst>
          </p:cNvPr>
          <p:cNvSpPr txBox="1"/>
          <p:nvPr/>
        </p:nvSpPr>
        <p:spPr>
          <a:xfrm>
            <a:off x="8807749" y="3682314"/>
            <a:ext cx="530915" cy="646331"/>
          </a:xfrm>
          <a:prstGeom prst="rect">
            <a:avLst/>
          </a:prstGeom>
          <a:noFill/>
        </p:spPr>
        <p:txBody>
          <a:bodyPr wrap="none" rtlCol="0">
            <a:spAutoFit/>
          </a:bodyPr>
          <a:lstStyle/>
          <a:p>
            <a:r>
              <a:rPr lang="en-GB" sz="3600" dirty="0">
                <a:solidFill>
                  <a:schemeClr val="accent1"/>
                </a:solidFill>
              </a:rPr>
              <a:t>✓</a:t>
            </a:r>
          </a:p>
        </p:txBody>
      </p:sp>
      <p:sp>
        <p:nvSpPr>
          <p:cNvPr id="35" name="Rectangle 34">
            <a:extLst>
              <a:ext uri="{FF2B5EF4-FFF2-40B4-BE49-F238E27FC236}">
                <a16:creationId xmlns:a16="http://schemas.microsoft.com/office/drawing/2014/main" id="{B20F7284-0E37-414F-A048-A6B987C5D5C9}"/>
              </a:ext>
            </a:extLst>
          </p:cNvPr>
          <p:cNvSpPr/>
          <p:nvPr/>
        </p:nvSpPr>
        <p:spPr>
          <a:xfrm>
            <a:off x="6076782" y="4800066"/>
            <a:ext cx="519694" cy="584775"/>
          </a:xfrm>
          <a:prstGeom prst="rect">
            <a:avLst/>
          </a:prstGeom>
        </p:spPr>
        <p:txBody>
          <a:bodyPr wrap="none">
            <a:spAutoFit/>
          </a:bodyPr>
          <a:lstStyle/>
          <a:p>
            <a:r>
              <a:rPr lang="en-GB" sz="3200" dirty="0">
                <a:solidFill>
                  <a:schemeClr val="accent1"/>
                </a:solidFill>
              </a:rPr>
              <a:t>✗</a:t>
            </a:r>
          </a:p>
        </p:txBody>
      </p:sp>
      <p:sp>
        <p:nvSpPr>
          <p:cNvPr id="36" name="Rectangle 35">
            <a:extLst>
              <a:ext uri="{FF2B5EF4-FFF2-40B4-BE49-F238E27FC236}">
                <a16:creationId xmlns:a16="http://schemas.microsoft.com/office/drawing/2014/main" id="{CC7572E0-7770-CA45-A64D-BA7B1899A645}"/>
              </a:ext>
            </a:extLst>
          </p:cNvPr>
          <p:cNvSpPr/>
          <p:nvPr/>
        </p:nvSpPr>
        <p:spPr>
          <a:xfrm>
            <a:off x="8744550" y="4877543"/>
            <a:ext cx="519694" cy="584775"/>
          </a:xfrm>
          <a:prstGeom prst="rect">
            <a:avLst/>
          </a:prstGeom>
        </p:spPr>
        <p:txBody>
          <a:bodyPr wrap="none">
            <a:spAutoFit/>
          </a:bodyPr>
          <a:lstStyle/>
          <a:p>
            <a:r>
              <a:rPr lang="en-GB" sz="3200" dirty="0">
                <a:solidFill>
                  <a:schemeClr val="accent1"/>
                </a:solidFill>
              </a:rPr>
              <a:t>✗</a:t>
            </a:r>
          </a:p>
        </p:txBody>
      </p:sp>
      <p:sp>
        <p:nvSpPr>
          <p:cNvPr id="37" name="Rectangle 36">
            <a:extLst>
              <a:ext uri="{FF2B5EF4-FFF2-40B4-BE49-F238E27FC236}">
                <a16:creationId xmlns:a16="http://schemas.microsoft.com/office/drawing/2014/main" id="{DF2A4B5F-6796-C44B-B25C-FDA414BCEE6D}"/>
              </a:ext>
            </a:extLst>
          </p:cNvPr>
          <p:cNvSpPr/>
          <p:nvPr/>
        </p:nvSpPr>
        <p:spPr>
          <a:xfrm>
            <a:off x="9189047" y="4864231"/>
            <a:ext cx="492443" cy="584775"/>
          </a:xfrm>
          <a:prstGeom prst="rect">
            <a:avLst/>
          </a:prstGeom>
        </p:spPr>
        <p:txBody>
          <a:bodyPr wrap="none">
            <a:spAutoFit/>
          </a:bodyPr>
          <a:lstStyle/>
          <a:p>
            <a:r>
              <a:rPr lang="en-GB" sz="3200" dirty="0">
                <a:solidFill>
                  <a:schemeClr val="accent1"/>
                </a:solidFill>
              </a:rPr>
              <a:t>✓</a:t>
            </a:r>
            <a:endParaRPr lang="en-GB" sz="3200" dirty="0">
              <a:solidFill>
                <a:srgbClr val="C00000"/>
              </a:solidFill>
            </a:endParaRPr>
          </a:p>
        </p:txBody>
      </p:sp>
      <p:sp>
        <p:nvSpPr>
          <p:cNvPr id="42" name="TextBox 41">
            <a:extLst>
              <a:ext uri="{FF2B5EF4-FFF2-40B4-BE49-F238E27FC236}">
                <a16:creationId xmlns:a16="http://schemas.microsoft.com/office/drawing/2014/main" id="{5B87C3AC-12BE-144F-85F6-44A1C71A229C}"/>
              </a:ext>
            </a:extLst>
          </p:cNvPr>
          <p:cNvSpPr txBox="1"/>
          <p:nvPr/>
        </p:nvSpPr>
        <p:spPr>
          <a:xfrm>
            <a:off x="6090373" y="4787474"/>
            <a:ext cx="530915" cy="646331"/>
          </a:xfrm>
          <a:prstGeom prst="rect">
            <a:avLst/>
          </a:prstGeom>
          <a:noFill/>
        </p:spPr>
        <p:txBody>
          <a:bodyPr wrap="none" rtlCol="0">
            <a:spAutoFit/>
          </a:bodyPr>
          <a:lstStyle/>
          <a:p>
            <a:r>
              <a:rPr lang="en-GB" sz="3600" dirty="0">
                <a:solidFill>
                  <a:schemeClr val="accent2"/>
                </a:solidFill>
              </a:rPr>
              <a:t>✓</a:t>
            </a:r>
          </a:p>
        </p:txBody>
      </p:sp>
      <p:grpSp>
        <p:nvGrpSpPr>
          <p:cNvPr id="76" name="Group 75">
            <a:extLst>
              <a:ext uri="{FF2B5EF4-FFF2-40B4-BE49-F238E27FC236}">
                <a16:creationId xmlns:a16="http://schemas.microsoft.com/office/drawing/2014/main" id="{6BC5368D-5510-A149-B895-01C89B964A1F}"/>
              </a:ext>
            </a:extLst>
          </p:cNvPr>
          <p:cNvGrpSpPr/>
          <p:nvPr/>
        </p:nvGrpSpPr>
        <p:grpSpPr>
          <a:xfrm>
            <a:off x="3747080" y="5017770"/>
            <a:ext cx="8084595" cy="952521"/>
            <a:chOff x="3793062" y="1663629"/>
            <a:chExt cx="8084595" cy="952521"/>
          </a:xfrm>
        </p:grpSpPr>
        <p:cxnSp>
          <p:nvCxnSpPr>
            <p:cNvPr id="77" name="Straight Connector 76">
              <a:extLst>
                <a:ext uri="{FF2B5EF4-FFF2-40B4-BE49-F238E27FC236}">
                  <a16:creationId xmlns:a16="http://schemas.microsoft.com/office/drawing/2014/main" id="{4D87D999-0042-8C43-9EF8-54A39688F2B3}"/>
                </a:ext>
              </a:extLst>
            </p:cNvPr>
            <p:cNvCxnSpPr>
              <a:cxnSpLocks/>
              <a:stCxn id="88" idx="3"/>
              <a:endCxn id="92" idx="1"/>
            </p:cNvCxnSpPr>
            <p:nvPr/>
          </p:nvCxnSpPr>
          <p:spPr>
            <a:xfrm flipV="1">
              <a:off x="5667303" y="2021174"/>
              <a:ext cx="9577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D06C44F-5C80-7146-B373-5ACC9EE112FF}"/>
                </a:ext>
              </a:extLst>
            </p:cNvPr>
            <p:cNvCxnSpPr>
              <a:cxnSpLocks/>
              <a:stCxn id="92" idx="3"/>
              <a:endCxn id="90" idx="1"/>
            </p:cNvCxnSpPr>
            <p:nvPr/>
          </p:nvCxnSpPr>
          <p:spPr>
            <a:xfrm>
              <a:off x="8790532" y="2021174"/>
              <a:ext cx="932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D4ADB017-358A-1D4F-97B9-60691EC7CF38}"/>
                </a:ext>
              </a:extLst>
            </p:cNvPr>
            <p:cNvGrpSpPr/>
            <p:nvPr/>
          </p:nvGrpSpPr>
          <p:grpSpPr>
            <a:xfrm>
              <a:off x="6625053" y="1663629"/>
              <a:ext cx="2165479" cy="871319"/>
              <a:chOff x="2358910" y="4890630"/>
              <a:chExt cx="2165479" cy="871319"/>
            </a:xfrm>
          </p:grpSpPr>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BA3358F-CC71-964E-A99A-921F9EF61FC1}"/>
                      </a:ext>
                    </a:extLst>
                  </p:cNvPr>
                  <p:cNvSpPr txBox="1"/>
                  <p:nvPr/>
                </p:nvSpPr>
                <p:spPr>
                  <a:xfrm>
                    <a:off x="332799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2</m:t>
                              </m:r>
                            </m:sub>
                          </m:sSub>
                        </m:oMath>
                      </m:oMathPara>
                    </a14:m>
                    <a:endParaRPr lang="en-GB" sz="1400" dirty="0">
                      <a:solidFill>
                        <a:schemeClr val="tx1"/>
                      </a:solidFill>
                    </a:endParaRPr>
                  </a:p>
                </p:txBody>
              </p:sp>
            </mc:Choice>
            <mc:Fallback xmlns="">
              <p:sp>
                <p:nvSpPr>
                  <p:cNvPr id="91" name="TextBox 90">
                    <a:extLst>
                      <a:ext uri="{FF2B5EF4-FFF2-40B4-BE49-F238E27FC236}">
                        <a16:creationId xmlns:a16="http://schemas.microsoft.com/office/drawing/2014/main" id="{CBA3358F-CC71-964E-A99A-921F9EF61FC1}"/>
                      </a:ext>
                    </a:extLst>
                  </p:cNvPr>
                  <p:cNvSpPr txBox="1">
                    <a:spLocks noRot="1" noChangeAspect="1" noMove="1" noResize="1" noEditPoints="1" noAdjustHandles="1" noChangeArrowheads="1" noChangeShapeType="1" noTextEdit="1"/>
                  </p:cNvSpPr>
                  <p:nvPr/>
                </p:nvSpPr>
                <p:spPr>
                  <a:xfrm>
                    <a:off x="3327994" y="5546505"/>
                    <a:ext cx="227305" cy="215444"/>
                  </a:xfrm>
                  <a:prstGeom prst="rect">
                    <a:avLst/>
                  </a:prstGeom>
                  <a:blipFill>
                    <a:blip r:embed="rId14"/>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6CDD410-72B1-6E42-99D2-D1B77854F204}"/>
                      </a:ext>
                    </a:extLst>
                  </p:cNvPr>
                  <p:cNvSpPr txBox="1"/>
                  <p:nvPr/>
                </p:nvSpPr>
                <p:spPr>
                  <a:xfrm>
                    <a:off x="2358910" y="4890630"/>
                    <a:ext cx="2165479"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en-GB" dirty="0">
                      <a:solidFill>
                        <a:schemeClr val="tx1"/>
                      </a:solidFill>
                    </a:endParaRPr>
                  </a:p>
                </p:txBody>
              </p:sp>
            </mc:Choice>
            <mc:Fallback xmlns="">
              <p:sp>
                <p:nvSpPr>
                  <p:cNvPr id="92" name="TextBox 91">
                    <a:extLst>
                      <a:ext uri="{FF2B5EF4-FFF2-40B4-BE49-F238E27FC236}">
                        <a16:creationId xmlns:a16="http://schemas.microsoft.com/office/drawing/2014/main" id="{16CDD410-72B1-6E42-99D2-D1B77854F204}"/>
                      </a:ext>
                    </a:extLst>
                  </p:cNvPr>
                  <p:cNvSpPr txBox="1">
                    <a:spLocks noRot="1" noChangeAspect="1" noMove="1" noResize="1" noEditPoints="1" noAdjustHandles="1" noChangeArrowheads="1" noChangeShapeType="1" noTextEdit="1"/>
                  </p:cNvSpPr>
                  <p:nvPr/>
                </p:nvSpPr>
                <p:spPr>
                  <a:xfrm>
                    <a:off x="2358910" y="4890630"/>
                    <a:ext cx="2165479" cy="715089"/>
                  </a:xfrm>
                  <a:prstGeom prst="roundRect">
                    <a:avLst/>
                  </a:prstGeom>
                  <a:blipFill>
                    <a:blip r:embed="rId15"/>
                    <a:stretch>
                      <a:fillRect/>
                    </a:stretch>
                  </a:blipFill>
                  <a:ln>
                    <a:solidFill>
                      <a:schemeClr val="tx1"/>
                    </a:solidFill>
                  </a:ln>
                </p:spPr>
                <p:txBody>
                  <a:bodyPr/>
                  <a:lstStyle/>
                  <a:p>
                    <a:r>
                      <a:rPr lang="en-GB">
                        <a:noFill/>
                      </a:rPr>
                      <a:t> </a:t>
                    </a:r>
                  </a:p>
                </p:txBody>
              </p:sp>
            </mc:Fallback>
          </mc:AlternateContent>
        </p:grpSp>
        <p:grpSp>
          <p:nvGrpSpPr>
            <p:cNvPr id="80" name="Group 79">
              <a:extLst>
                <a:ext uri="{FF2B5EF4-FFF2-40B4-BE49-F238E27FC236}">
                  <a16:creationId xmlns:a16="http://schemas.microsoft.com/office/drawing/2014/main" id="{3AC38611-7326-6149-9447-2E820F33342F}"/>
                </a:ext>
              </a:extLst>
            </p:cNvPr>
            <p:cNvGrpSpPr/>
            <p:nvPr/>
          </p:nvGrpSpPr>
          <p:grpSpPr>
            <a:xfrm>
              <a:off x="9722897" y="1663629"/>
              <a:ext cx="2148984" cy="871319"/>
              <a:chOff x="6515526" y="4890630"/>
              <a:chExt cx="2148984" cy="871319"/>
            </a:xfrm>
          </p:grpSpPr>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8DC6721-8AD1-2749-9EAC-B1893656450F}"/>
                      </a:ext>
                    </a:extLst>
                  </p:cNvPr>
                  <p:cNvSpPr txBox="1"/>
                  <p:nvPr/>
                </p:nvSpPr>
                <p:spPr>
                  <a:xfrm>
                    <a:off x="747636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3</m:t>
                              </m:r>
                            </m:sub>
                          </m:sSub>
                        </m:oMath>
                      </m:oMathPara>
                    </a14:m>
                    <a:endParaRPr lang="en-GB" sz="1400" dirty="0">
                      <a:solidFill>
                        <a:schemeClr val="tx1"/>
                      </a:solidFill>
                    </a:endParaRPr>
                  </a:p>
                </p:txBody>
              </p:sp>
            </mc:Choice>
            <mc:Fallback xmlns="">
              <p:sp>
                <p:nvSpPr>
                  <p:cNvPr id="89" name="TextBox 88">
                    <a:extLst>
                      <a:ext uri="{FF2B5EF4-FFF2-40B4-BE49-F238E27FC236}">
                        <a16:creationId xmlns:a16="http://schemas.microsoft.com/office/drawing/2014/main" id="{98DC6721-8AD1-2749-9EAC-B1893656450F}"/>
                      </a:ext>
                    </a:extLst>
                  </p:cNvPr>
                  <p:cNvSpPr txBox="1">
                    <a:spLocks noRot="1" noChangeAspect="1" noMove="1" noResize="1" noEditPoints="1" noAdjustHandles="1" noChangeArrowheads="1" noChangeShapeType="1" noTextEdit="1"/>
                  </p:cNvSpPr>
                  <p:nvPr/>
                </p:nvSpPr>
                <p:spPr>
                  <a:xfrm>
                    <a:off x="7476364" y="5546505"/>
                    <a:ext cx="227305" cy="215444"/>
                  </a:xfrm>
                  <a:prstGeom prst="rect">
                    <a:avLst/>
                  </a:prstGeom>
                  <a:blipFill>
                    <a:blip r:embed="rId1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8B961F95-88AB-134A-BC0E-23B860C9B1A2}"/>
                      </a:ext>
                    </a:extLst>
                  </p:cNvPr>
                  <p:cNvSpPr txBox="1"/>
                  <p:nvPr/>
                </p:nvSpPr>
                <p:spPr>
                  <a:xfrm>
                    <a:off x="6515526" y="4890630"/>
                    <a:ext cx="2148984"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90" name="TextBox 89">
                    <a:extLst>
                      <a:ext uri="{FF2B5EF4-FFF2-40B4-BE49-F238E27FC236}">
                        <a16:creationId xmlns:a16="http://schemas.microsoft.com/office/drawing/2014/main" id="{8B961F95-88AB-134A-BC0E-23B860C9B1A2}"/>
                      </a:ext>
                    </a:extLst>
                  </p:cNvPr>
                  <p:cNvSpPr txBox="1">
                    <a:spLocks noRot="1" noChangeAspect="1" noMove="1" noResize="1" noEditPoints="1" noAdjustHandles="1" noChangeArrowheads="1" noChangeShapeType="1" noTextEdit="1"/>
                  </p:cNvSpPr>
                  <p:nvPr/>
                </p:nvSpPr>
                <p:spPr>
                  <a:xfrm>
                    <a:off x="6515526" y="4890630"/>
                    <a:ext cx="2148984" cy="715089"/>
                  </a:xfrm>
                  <a:prstGeom prst="roundRect">
                    <a:avLst/>
                  </a:prstGeom>
                  <a:blipFill>
                    <a:blip r:embed="rId17"/>
                    <a:stretch>
                      <a:fillRect/>
                    </a:stretch>
                  </a:blipFill>
                  <a:ln>
                    <a:solidFill>
                      <a:schemeClr val="tx1"/>
                    </a:solidFill>
                  </a:ln>
                </p:spPr>
                <p:txBody>
                  <a:bodyPr/>
                  <a:lstStyle/>
                  <a:p>
                    <a:r>
                      <a:rPr lang="en-GB">
                        <a:noFill/>
                      </a:rPr>
                      <a:t> </a:t>
                    </a:r>
                  </a:p>
                </p:txBody>
              </p:sp>
            </mc:Fallback>
          </mc:AlternateContent>
        </p:grpSp>
        <p:grpSp>
          <p:nvGrpSpPr>
            <p:cNvPr id="81" name="Group 80">
              <a:extLst>
                <a:ext uri="{FF2B5EF4-FFF2-40B4-BE49-F238E27FC236}">
                  <a16:creationId xmlns:a16="http://schemas.microsoft.com/office/drawing/2014/main" id="{0212ED9A-0444-9A4E-9331-481B4C6B2F25}"/>
                </a:ext>
              </a:extLst>
            </p:cNvPr>
            <p:cNvGrpSpPr/>
            <p:nvPr/>
          </p:nvGrpSpPr>
          <p:grpSpPr>
            <a:xfrm>
              <a:off x="3793062" y="1663630"/>
              <a:ext cx="1874241" cy="871784"/>
              <a:chOff x="-1515811" y="4890630"/>
              <a:chExt cx="1874241" cy="871784"/>
            </a:xfrm>
          </p:grpSpPr>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CEF63F73-801D-244E-9572-87D5681A800B}"/>
                      </a:ext>
                    </a:extLst>
                  </p:cNvPr>
                  <p:cNvSpPr txBox="1"/>
                  <p:nvPr/>
                </p:nvSpPr>
                <p:spPr>
                  <a:xfrm>
                    <a:off x="-823350" y="5546970"/>
                    <a:ext cx="477182"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panose="02040503050406030204" pitchFamily="18" charset="0"/>
                                </a:rPr>
                                <m:t>𝑔</m:t>
                              </m:r>
                            </m:e>
                            <m:sub>
                              <m:r>
                                <a:rPr lang="de-DE" sz="1400" i="1">
                                  <a:solidFill>
                                    <a:schemeClr val="tx1"/>
                                  </a:solidFill>
                                  <a:latin typeface="Cambria Math" panose="02040503050406030204" pitchFamily="18" charset="0"/>
                                </a:rPr>
                                <m:t>0</m:t>
                              </m:r>
                            </m:sub>
                          </m:sSub>
                          <m:r>
                            <a:rPr lang="de-DE" sz="1400" i="1">
                              <a:solidFill>
                                <a:schemeClr val="tx1"/>
                              </a:solidFill>
                              <a:latin typeface="Cambria Math" panose="02040503050406030204" pitchFamily="18" charset="0"/>
                            </a:rPr>
                            <m:t>,</m:t>
                          </m:r>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1</m:t>
                              </m:r>
                            </m:sub>
                          </m:sSub>
                        </m:oMath>
                      </m:oMathPara>
                    </a14:m>
                    <a:endParaRPr lang="en-GB" sz="1400" dirty="0">
                      <a:solidFill>
                        <a:schemeClr val="tx1"/>
                      </a:solidFill>
                    </a:endParaRPr>
                  </a:p>
                </p:txBody>
              </p:sp>
            </mc:Choice>
            <mc:Fallback xmlns="">
              <p:sp>
                <p:nvSpPr>
                  <p:cNvPr id="87" name="TextBox 86">
                    <a:extLst>
                      <a:ext uri="{FF2B5EF4-FFF2-40B4-BE49-F238E27FC236}">
                        <a16:creationId xmlns:a16="http://schemas.microsoft.com/office/drawing/2014/main" id="{CEF63F73-801D-244E-9572-87D5681A800B}"/>
                      </a:ext>
                    </a:extLst>
                  </p:cNvPr>
                  <p:cNvSpPr txBox="1">
                    <a:spLocks noRot="1" noChangeAspect="1" noMove="1" noResize="1" noEditPoints="1" noAdjustHandles="1" noChangeArrowheads="1" noChangeShapeType="1" noTextEdit="1"/>
                  </p:cNvSpPr>
                  <p:nvPr/>
                </p:nvSpPr>
                <p:spPr>
                  <a:xfrm>
                    <a:off x="-823350" y="5546970"/>
                    <a:ext cx="477182" cy="215444"/>
                  </a:xfrm>
                  <a:prstGeom prst="rect">
                    <a:avLst/>
                  </a:prstGeom>
                  <a:blipFill>
                    <a:blip r:embed="rId18"/>
                    <a:stretch>
                      <a:fillRect l="-1315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54E7DE4-6DFB-DC43-B56D-60C640B159FB}"/>
                      </a:ext>
                    </a:extLst>
                  </p:cNvPr>
                  <p:cNvSpPr txBox="1"/>
                  <p:nvPr/>
                </p:nvSpPr>
                <p:spPr>
                  <a:xfrm>
                    <a:off x="-1515811" y="4890630"/>
                    <a:ext cx="1874241"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b="0" i="1" dirty="0" smtClean="0">
                                  <a:solidFill>
                                    <a:schemeClr val="tx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88" name="TextBox 87">
                    <a:extLst>
                      <a:ext uri="{FF2B5EF4-FFF2-40B4-BE49-F238E27FC236}">
                        <a16:creationId xmlns:a16="http://schemas.microsoft.com/office/drawing/2014/main" id="{254E7DE4-6DFB-DC43-B56D-60C640B159FB}"/>
                      </a:ext>
                    </a:extLst>
                  </p:cNvPr>
                  <p:cNvSpPr txBox="1">
                    <a:spLocks noRot="1" noChangeAspect="1" noMove="1" noResize="1" noEditPoints="1" noAdjustHandles="1" noChangeArrowheads="1" noChangeShapeType="1" noTextEdit="1"/>
                  </p:cNvSpPr>
                  <p:nvPr/>
                </p:nvSpPr>
                <p:spPr>
                  <a:xfrm>
                    <a:off x="-1515811" y="4890630"/>
                    <a:ext cx="1874241" cy="715089"/>
                  </a:xfrm>
                  <a:prstGeom prst="roundRect">
                    <a:avLst/>
                  </a:prstGeom>
                  <a:blipFill>
                    <a:blip r:embed="rId19"/>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BD10FED0-EA17-DB41-95DB-3E6EE54DC72A}"/>
                    </a:ext>
                  </a:extLst>
                </p:cNvPr>
                <p:cNvSpPr/>
                <p:nvPr/>
              </p:nvSpPr>
              <p:spPr>
                <a:xfrm>
                  <a:off x="5631298" y="1985499"/>
                  <a:ext cx="1069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82" name="Rectangle 81">
                  <a:extLst>
                    <a:ext uri="{FF2B5EF4-FFF2-40B4-BE49-F238E27FC236}">
                      <a16:creationId xmlns:a16="http://schemas.microsoft.com/office/drawing/2014/main" id="{BD10FED0-EA17-DB41-95DB-3E6EE54DC72A}"/>
                    </a:ext>
                  </a:extLst>
                </p:cNvPr>
                <p:cNvSpPr>
                  <a:spLocks noRot="1" noChangeAspect="1" noMove="1" noResize="1" noEditPoints="1" noAdjustHandles="1" noChangeArrowheads="1" noChangeShapeType="1" noTextEdit="1"/>
                </p:cNvSpPr>
                <p:nvPr/>
              </p:nvSpPr>
              <p:spPr>
                <a:xfrm>
                  <a:off x="5631298" y="1985499"/>
                  <a:ext cx="1069075" cy="369332"/>
                </a:xfrm>
                <a:prstGeom prst="rect">
                  <a:avLst/>
                </a:prstGeom>
                <a:blipFill>
                  <a:blip r:embed="rId2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AD136089-CE82-4347-98F1-CB62C7BC4485}"/>
                    </a:ext>
                  </a:extLst>
                </p:cNvPr>
                <p:cNvSpPr/>
                <p:nvPr/>
              </p:nvSpPr>
              <p:spPr>
                <a:xfrm>
                  <a:off x="8635760" y="1969819"/>
                  <a:ext cx="12584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b="0" i="1" smtClean="0">
                                <a:solidFill>
                                  <a:schemeClr val="tx1"/>
                                </a:solidFill>
                                <a:latin typeface="Cambria Math" panose="02040503050406030204" pitchFamily="18" charset="0"/>
                              </a:rPr>
                            </m:ctrlPr>
                          </m:dPr>
                          <m:e>
                            <m:r>
                              <a:rPr lang="de-DE" b="0" i="1" smtClean="0">
                                <a:solidFill>
                                  <a:schemeClr val="accent1"/>
                                </a:solidFill>
                                <a:latin typeface="Cambria Math" panose="02040503050406030204" pitchFamily="18" charset="0"/>
                              </a:rPr>
                              <m:t>𝐸</m:t>
                            </m:r>
                          </m:e>
                        </m:d>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m:t>
                            </m:r>
                            <m:r>
                              <a:rPr lang="de-DE" b="0" i="1" smtClean="0">
                                <a:solidFill>
                                  <a:schemeClr val="accent1"/>
                                </a:solidFill>
                                <a:latin typeface="Cambria Math" panose="02040503050406030204" pitchFamily="18" charset="0"/>
                              </a:rPr>
                              <m:t>𝐸</m:t>
                            </m:r>
                          </m:e>
                        </m:d>
                      </m:oMath>
                    </m:oMathPara>
                  </a14:m>
                  <a:endParaRPr lang="de-DE" dirty="0">
                    <a:solidFill>
                      <a:schemeClr val="tx1"/>
                    </a:solidFill>
                  </a:endParaRPr>
                </a:p>
              </p:txBody>
            </p:sp>
          </mc:Choice>
          <mc:Fallback xmlns="">
            <p:sp>
              <p:nvSpPr>
                <p:cNvPr id="83" name="Rectangle 82">
                  <a:extLst>
                    <a:ext uri="{FF2B5EF4-FFF2-40B4-BE49-F238E27FC236}">
                      <a16:creationId xmlns:a16="http://schemas.microsoft.com/office/drawing/2014/main" id="{AD136089-CE82-4347-98F1-CB62C7BC4485}"/>
                    </a:ext>
                  </a:extLst>
                </p:cNvPr>
                <p:cNvSpPr>
                  <a:spLocks noRot="1" noChangeAspect="1" noMove="1" noResize="1" noEditPoints="1" noAdjustHandles="1" noChangeArrowheads="1" noChangeShapeType="1" noTextEdit="1"/>
                </p:cNvSpPr>
                <p:nvPr/>
              </p:nvSpPr>
              <p:spPr>
                <a:xfrm>
                  <a:off x="8635760" y="1969819"/>
                  <a:ext cx="1258486" cy="646331"/>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4E4126E4-1351-4841-AE8B-83D73E308DDC}"/>
                    </a:ext>
                  </a:extLst>
                </p:cNvPr>
                <p:cNvSpPr txBox="1"/>
                <p:nvPr/>
              </p:nvSpPr>
              <p:spPr>
                <a:xfrm rot="5400000">
                  <a:off x="5381316" y="2097047"/>
                  <a:ext cx="270879" cy="295377"/>
                </a:xfrm>
                <a:prstGeom prst="round1Rect">
                  <a:avLst>
                    <a:gd name="adj" fmla="val 3886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84" name="TextBox 83">
                  <a:extLst>
                    <a:ext uri="{FF2B5EF4-FFF2-40B4-BE49-F238E27FC236}">
                      <a16:creationId xmlns:a16="http://schemas.microsoft.com/office/drawing/2014/main" id="{4E4126E4-1351-4841-AE8B-83D73E308DDC}"/>
                    </a:ext>
                  </a:extLst>
                </p:cNvPr>
                <p:cNvSpPr txBox="1">
                  <a:spLocks noRot="1" noChangeAspect="1" noMove="1" noResize="1" noEditPoints="1" noAdjustHandles="1" noChangeArrowheads="1" noChangeShapeType="1" noTextEdit="1"/>
                </p:cNvSpPr>
                <p:nvPr/>
              </p:nvSpPr>
              <p:spPr>
                <a:xfrm rot="5400000">
                  <a:off x="5381316" y="2097047"/>
                  <a:ext cx="270879" cy="295377"/>
                </a:xfrm>
                <a:prstGeom prst="round1Rect">
                  <a:avLst>
                    <a:gd name="adj" fmla="val 38863"/>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6EE56E04-2842-6244-BD86-75B64E6FCCC7}"/>
                    </a:ext>
                  </a:extLst>
                </p:cNvPr>
                <p:cNvSpPr txBox="1"/>
                <p:nvPr/>
              </p:nvSpPr>
              <p:spPr>
                <a:xfrm rot="5400000">
                  <a:off x="8500319" y="2097047"/>
                  <a:ext cx="270879" cy="295377"/>
                </a:xfrm>
                <a:prstGeom prst="round1Rect">
                  <a:avLst>
                    <a:gd name="adj" fmla="val 3545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85" name="TextBox 84">
                  <a:extLst>
                    <a:ext uri="{FF2B5EF4-FFF2-40B4-BE49-F238E27FC236}">
                      <a16:creationId xmlns:a16="http://schemas.microsoft.com/office/drawing/2014/main" id="{6EE56E04-2842-6244-BD86-75B64E6FCCC7}"/>
                    </a:ext>
                  </a:extLst>
                </p:cNvPr>
                <p:cNvSpPr txBox="1">
                  <a:spLocks noRot="1" noChangeAspect="1" noMove="1" noResize="1" noEditPoints="1" noAdjustHandles="1" noChangeArrowheads="1" noChangeShapeType="1" noTextEdit="1"/>
                </p:cNvSpPr>
                <p:nvPr/>
              </p:nvSpPr>
              <p:spPr>
                <a:xfrm rot="5400000">
                  <a:off x="8500319" y="2097047"/>
                  <a:ext cx="270879" cy="295377"/>
                </a:xfrm>
                <a:prstGeom prst="round1Rect">
                  <a:avLst>
                    <a:gd name="adj" fmla="val 35453"/>
                  </a:avLst>
                </a:prstGeom>
                <a:blipFill>
                  <a:blip r:embed="rId2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69E1D986-0172-FE47-A6AD-2D671CEAAFA0}"/>
                    </a:ext>
                  </a:extLst>
                </p:cNvPr>
                <p:cNvSpPr txBox="1"/>
                <p:nvPr/>
              </p:nvSpPr>
              <p:spPr>
                <a:xfrm rot="5400000">
                  <a:off x="11594529" y="2097047"/>
                  <a:ext cx="270879" cy="295377"/>
                </a:xfrm>
                <a:prstGeom prst="round1Rect">
                  <a:avLst>
                    <a:gd name="adj" fmla="val 37158"/>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86" name="TextBox 85">
                  <a:extLst>
                    <a:ext uri="{FF2B5EF4-FFF2-40B4-BE49-F238E27FC236}">
                      <a16:creationId xmlns:a16="http://schemas.microsoft.com/office/drawing/2014/main" id="{69E1D986-0172-FE47-A6AD-2D671CEAAFA0}"/>
                    </a:ext>
                  </a:extLst>
                </p:cNvPr>
                <p:cNvSpPr txBox="1">
                  <a:spLocks noRot="1" noChangeAspect="1" noMove="1" noResize="1" noEditPoints="1" noAdjustHandles="1" noChangeArrowheads="1" noChangeShapeType="1" noTextEdit="1"/>
                </p:cNvSpPr>
                <p:nvPr/>
              </p:nvSpPr>
              <p:spPr>
                <a:xfrm rot="5400000">
                  <a:off x="11594529" y="2097047"/>
                  <a:ext cx="270879" cy="295377"/>
                </a:xfrm>
                <a:prstGeom prst="round1Rect">
                  <a:avLst>
                    <a:gd name="adj" fmla="val 37158"/>
                  </a:avLst>
                </a:prstGeom>
                <a:blipFill>
                  <a:blip r:embed="rId24"/>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436302CC-78BC-7FF2-93D7-8F215F1E8DD6}"/>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5BC5DE09-EE16-78E3-2E4C-46803EBF9CA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A29D5671-7937-7EBB-5E03-C7405C1A60ED}"/>
              </a:ext>
            </a:extLst>
          </p:cNvPr>
          <p:cNvSpPr>
            <a:spLocks noGrp="1"/>
          </p:cNvSpPr>
          <p:nvPr>
            <p:ph type="sldNum" sz="quarter" idx="11"/>
          </p:nvPr>
        </p:nvSpPr>
        <p:spPr/>
        <p:txBody>
          <a:bodyPr/>
          <a:lstStyle/>
          <a:p>
            <a:fld id="{EB1502E6-D9AE-3544-B6D5-378AAA0B915F}" type="slidenum">
              <a:rPr lang="de-DE" altLang="de-DE" smtClean="0"/>
              <a:pPr/>
              <a:t>71</a:t>
            </a:fld>
            <a:endParaRPr lang="de-DE" altLang="de-DE" dirty="0"/>
          </a:p>
        </p:txBody>
      </p:sp>
    </p:spTree>
    <p:extLst>
      <p:ext uri="{BB962C8B-B14F-4D97-AF65-F5344CB8AC3E}">
        <p14:creationId xmlns:p14="http://schemas.microsoft.com/office/powerpoint/2010/main" val="28432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0" grpId="1"/>
      <p:bldP spid="31" grpId="0"/>
      <p:bldP spid="32" grpId="0"/>
      <p:bldP spid="33" grpId="0"/>
      <p:bldP spid="34" grpId="0"/>
      <p:bldP spid="35" grpId="0"/>
      <p:bldP spid="35" grpId="1"/>
      <p:bldP spid="36" grpId="0"/>
      <p:bldP spid="37" grpId="0"/>
      <p:bldP spid="4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845F-FED0-4C42-A5F8-4CA5E71AEB07}"/>
              </a:ext>
            </a:extLst>
          </p:cNvPr>
          <p:cNvSpPr>
            <a:spLocks noGrp="1"/>
          </p:cNvSpPr>
          <p:nvPr>
            <p:ph type="title"/>
          </p:nvPr>
        </p:nvSpPr>
        <p:spPr/>
        <p:txBody>
          <a:bodyPr/>
          <a:lstStyle/>
          <a:p>
            <a:r>
              <a:rPr lang="en-GB" dirty="0"/>
              <a:t>Conditions on Groundings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EDF7C1-DA57-D540-92A9-6768867EF270}"/>
                  </a:ext>
                </a:extLst>
              </p:cNvPr>
              <p:cNvSpPr>
                <a:spLocks noGrp="1"/>
              </p:cNvSpPr>
              <p:nvPr>
                <p:ph type="body" sz="quarter" idx="13"/>
              </p:nvPr>
            </p:nvSpPr>
            <p:spPr>
              <a:xfrm>
                <a:off x="623392" y="1332843"/>
                <a:ext cx="11087099" cy="2472077"/>
              </a:xfrm>
            </p:spPr>
            <p:txBody>
              <a:bodyPr>
                <a:normAutofit fontScale="85000" lnSpcReduction="10000"/>
              </a:bodyPr>
              <a:lstStyle/>
              <a:p>
                <a:r>
                  <a:rPr lang="en-GB" dirty="0"/>
                  <a:t>Problem with Cond. 1 induced using count conversions on logical variables </a:t>
                </a:r>
                <a14:m>
                  <m:oMath xmlns:m="http://schemas.openxmlformats.org/officeDocument/2006/math">
                    <m:r>
                      <a:rPr lang="en-GB" i="1">
                        <a:solidFill>
                          <a:schemeClr val="tx1"/>
                        </a:solidFill>
                        <a:latin typeface="Cambria Math" panose="02040503050406030204" pitchFamily="18" charset="0"/>
                      </a:rPr>
                      <m:t>𝑙𝑣</m:t>
                    </m:r>
                    <m:d>
                      <m:dPr>
                        <m:ctrlPr>
                          <a:rPr lang="en-GB" i="1">
                            <a:solidFill>
                              <a:schemeClr val="tx1"/>
                            </a:solidFill>
                            <a:latin typeface="Cambria Math" panose="02040503050406030204" pitchFamily="18" charset="0"/>
                          </a:rPr>
                        </m:ctrlPr>
                      </m:dPr>
                      <m:e>
                        <m:r>
                          <a:rPr lang="en-GB" i="1">
                            <a:solidFill>
                              <a:schemeClr val="tx1"/>
                            </a:solidFill>
                            <a:latin typeface="Cambria Math" panose="02040503050406030204" pitchFamily="18" charset="0"/>
                          </a:rPr>
                          <m:t>𝑆</m:t>
                        </m:r>
                      </m:e>
                    </m:d>
                    <m:r>
                      <a:rPr lang="en-GB" i="1">
                        <a:solidFill>
                          <a:schemeClr val="tx1"/>
                        </a:solidFill>
                        <a:latin typeface="Cambria Math" panose="02040503050406030204" pitchFamily="18" charset="0"/>
                        <a:ea typeface="Cambria Math" panose="02040503050406030204" pitchFamily="18" charset="0"/>
                      </a:rPr>
                      <m:t>∖</m:t>
                    </m:r>
                    <m:r>
                      <a:rPr lang="en-GB" i="1">
                        <a:solidFill>
                          <a:schemeClr val="tx1"/>
                        </a:solidFill>
                        <a:latin typeface="Cambria Math" panose="02040503050406030204" pitchFamily="18" charset="0"/>
                        <a:ea typeface="Cambria Math" panose="02040503050406030204" pitchFamily="18" charset="0"/>
                      </a:rPr>
                      <m:t>𝑙𝑣</m:t>
                    </m:r>
                    <m:d>
                      <m:dPr>
                        <m:ctrlPr>
                          <a:rPr lang="en-GB" i="1">
                            <a:solidFill>
                              <a:schemeClr val="tx1"/>
                            </a:solidFill>
                            <a:latin typeface="Cambria Math" panose="02040503050406030204" pitchFamily="18" charset="0"/>
                            <a:ea typeface="Cambria Math" panose="02040503050406030204" pitchFamily="18" charset="0"/>
                          </a:rPr>
                        </m:ctrlPr>
                      </m:dPr>
                      <m:e>
                        <m:r>
                          <a:rPr lang="en-GB" i="1">
                            <a:solidFill>
                              <a:schemeClr val="tx1"/>
                            </a:solidFill>
                            <a:latin typeface="Cambria Math" panose="02040503050406030204" pitchFamily="18" charset="0"/>
                            <a:ea typeface="Cambria Math" panose="02040503050406030204" pitchFamily="18" charset="0"/>
                          </a:rPr>
                          <m:t>𝐴</m:t>
                        </m:r>
                      </m:e>
                    </m:d>
                  </m:oMath>
                </a14:m>
                <a:r>
                  <a:rPr lang="en-GB" dirty="0">
                    <a:solidFill>
                      <a:schemeClr val="tx1"/>
                    </a:solidFill>
                  </a:rPr>
                  <a:t>:</a:t>
                </a:r>
                <a:endParaRPr lang="en-GB" dirty="0"/>
              </a:p>
              <a:p>
                <a:pPr lvl="1"/>
                <a:r>
                  <a:rPr lang="en-GB" dirty="0"/>
                  <a:t>Logical variables that were previously not counted are now counted</a:t>
                </a:r>
              </a:p>
              <a:p>
                <a:pPr lvl="1"/>
                <a:r>
                  <a:rPr lang="en-GB" dirty="0"/>
                  <a:t>All receiving parclusters need to be able to handle counted versions, which needs to be checked</a:t>
                </a:r>
              </a:p>
              <a:p>
                <a:pPr lvl="2"/>
                <a:r>
                  <a:rPr lang="en-GB" dirty="0"/>
                  <a:t>If newly counted logical variable arrives at parcluster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𝑪</m:t>
                        </m:r>
                      </m:e>
                      <m:sub>
                        <m:r>
                          <a:rPr lang="de-DE" b="0" i="1" dirty="0" smtClean="0">
                            <a:latin typeface="Cambria Math" panose="02040503050406030204" pitchFamily="18" charset="0"/>
                          </a:rPr>
                          <m:t>𝑘</m:t>
                        </m:r>
                      </m:sub>
                    </m:sSub>
                  </m:oMath>
                </a14:m>
                <a:r>
                  <a:rPr lang="en-GB" dirty="0"/>
                  <a:t>, it does not directly lead to </a:t>
                </a:r>
                <a:r>
                  <a:rPr lang="en-GB" dirty="0">
                    <a:solidFill>
                      <a:srgbClr val="7030A0"/>
                    </a:solidFill>
                  </a:rPr>
                  <a:t>groundings in </a:t>
                </a:r>
                <a14:m>
                  <m:oMath xmlns:m="http://schemas.openxmlformats.org/officeDocument/2006/math">
                    <m:sSub>
                      <m:sSubPr>
                        <m:ctrlPr>
                          <a:rPr lang="de-DE" b="0" i="1" dirty="0" smtClean="0">
                            <a:solidFill>
                              <a:srgbClr val="7030A0"/>
                            </a:solidFill>
                            <a:latin typeface="Cambria Math" panose="02040503050406030204" pitchFamily="18" charset="0"/>
                          </a:rPr>
                        </m:ctrlPr>
                      </m:sSubPr>
                      <m:e>
                        <m:r>
                          <a:rPr lang="en-GB" i="1" dirty="0" smtClean="0">
                            <a:solidFill>
                              <a:srgbClr val="7030A0"/>
                            </a:solidFill>
                            <a:latin typeface="Cambria Math" panose="02040503050406030204" pitchFamily="18" charset="0"/>
                          </a:rPr>
                          <m:t>𝐺</m:t>
                        </m:r>
                      </m:e>
                      <m:sub>
                        <m:r>
                          <a:rPr lang="de-DE" b="0" i="1" dirty="0" smtClean="0">
                            <a:solidFill>
                              <a:srgbClr val="7030A0"/>
                            </a:solidFill>
                            <a:latin typeface="Cambria Math" panose="02040503050406030204" pitchFamily="18" charset="0"/>
                          </a:rPr>
                          <m:t>𝑘</m:t>
                        </m:r>
                      </m:sub>
                    </m:sSub>
                  </m:oMath>
                </a14:m>
                <a:r>
                  <a:rPr lang="en-GB" dirty="0">
                    <a:solidFill>
                      <a:srgbClr val="7030A0"/>
                    </a:solidFill>
                  </a:rPr>
                  <a:t> </a:t>
                </a:r>
                <a:r>
                  <a:rPr lang="en-GB" dirty="0"/>
                  <a:t>as well (Cond. 3)</a:t>
                </a:r>
              </a:p>
              <a:p>
                <a:pPr lvl="3"/>
                <a:r>
                  <a:rPr lang="en-GB" dirty="0"/>
                  <a:t>For further calculations, since they refer to the same set of randvars, they have to occur in the same form, i.e., at one point the logical variable has to be counted in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𝑘</m:t>
                        </m:r>
                      </m:sub>
                    </m:sSub>
                  </m:oMath>
                </a14:m>
                <a:r>
                  <a:rPr lang="en-GB" dirty="0"/>
                  <a:t> as well</a:t>
                </a:r>
              </a:p>
            </p:txBody>
          </p:sp>
        </mc:Choice>
        <mc:Fallback xmlns="">
          <p:sp>
            <p:nvSpPr>
              <p:cNvPr id="3" name="Content Placeholder 2">
                <a:extLst>
                  <a:ext uri="{FF2B5EF4-FFF2-40B4-BE49-F238E27FC236}">
                    <a16:creationId xmlns:a16="http://schemas.microsoft.com/office/drawing/2014/main" id="{27EDF7C1-DA57-D540-92A9-6768867EF270}"/>
                  </a:ext>
                </a:extLst>
              </p:cNvPr>
              <p:cNvSpPr>
                <a:spLocks noGrp="1" noRot="1" noChangeAspect="1" noMove="1" noResize="1" noEditPoints="1" noAdjustHandles="1" noChangeArrowheads="1" noChangeShapeType="1" noTextEdit="1"/>
              </p:cNvSpPr>
              <p:nvPr>
                <p:ph type="body" sz="quarter" idx="13"/>
              </p:nvPr>
            </p:nvSpPr>
            <p:spPr>
              <a:xfrm>
                <a:off x="623392" y="1332843"/>
                <a:ext cx="11087099" cy="2472077"/>
              </a:xfrm>
              <a:blipFill>
                <a:blip r:embed="rId2"/>
                <a:stretch>
                  <a:fillRect l="-1486" t="-4615" r="-1029" b="-2051"/>
                </a:stretch>
              </a:blipFill>
            </p:spPr>
            <p:txBody>
              <a:bodyPr/>
              <a:lstStyle/>
              <a:p>
                <a:r>
                  <a:rPr lang="en-DE">
                    <a:noFill/>
                  </a:rPr>
                  <a:t> </a:t>
                </a:r>
              </a:p>
            </p:txBody>
          </p:sp>
        </mc:Fallback>
      </mc:AlternateContent>
      <p:grpSp>
        <p:nvGrpSpPr>
          <p:cNvPr id="121" name="Group 120">
            <a:extLst>
              <a:ext uri="{FF2B5EF4-FFF2-40B4-BE49-F238E27FC236}">
                <a16:creationId xmlns:a16="http://schemas.microsoft.com/office/drawing/2014/main" id="{D1335B71-A70B-AE4F-ACD2-4E21F0712121}"/>
              </a:ext>
            </a:extLst>
          </p:cNvPr>
          <p:cNvGrpSpPr/>
          <p:nvPr/>
        </p:nvGrpSpPr>
        <p:grpSpPr>
          <a:xfrm>
            <a:off x="4576745" y="3925927"/>
            <a:ext cx="6288313" cy="952521"/>
            <a:chOff x="5589344" y="1663629"/>
            <a:chExt cx="6288313" cy="952521"/>
          </a:xfrm>
        </p:grpSpPr>
        <p:cxnSp>
          <p:nvCxnSpPr>
            <p:cNvPr id="122" name="Straight Connector 121">
              <a:extLst>
                <a:ext uri="{FF2B5EF4-FFF2-40B4-BE49-F238E27FC236}">
                  <a16:creationId xmlns:a16="http://schemas.microsoft.com/office/drawing/2014/main" id="{97D340C6-C5F7-D54D-9667-4400B5CFE5EF}"/>
                </a:ext>
              </a:extLst>
            </p:cNvPr>
            <p:cNvCxnSpPr>
              <a:cxnSpLocks/>
              <a:stCxn id="133" idx="3"/>
              <a:endCxn id="137"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33DEC25-E524-3A45-B677-88898F00E993}"/>
                </a:ext>
              </a:extLst>
            </p:cNvPr>
            <p:cNvCxnSpPr>
              <a:cxnSpLocks/>
              <a:stCxn id="137" idx="3"/>
              <a:endCxn id="135"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80BCF96F-CF60-4C43-985A-6668CCCA500B}"/>
                </a:ext>
              </a:extLst>
            </p:cNvPr>
            <p:cNvGrpSpPr/>
            <p:nvPr/>
          </p:nvGrpSpPr>
          <p:grpSpPr>
            <a:xfrm>
              <a:off x="7893400" y="1663629"/>
              <a:ext cx="1631714" cy="877611"/>
              <a:chOff x="3627257" y="4890630"/>
              <a:chExt cx="1631714" cy="877611"/>
            </a:xfrm>
          </p:grpSpPr>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128845A9-6250-1C45-B78E-0D202A3BEB5D}"/>
                      </a:ext>
                    </a:extLst>
                  </p:cNvPr>
                  <p:cNvSpPr txBox="1"/>
                  <p:nvPr/>
                </p:nvSpPr>
                <p:spPr>
                  <a:xfrm>
                    <a:off x="4335520" y="5552797"/>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2</m:t>
                              </m:r>
                            </m:sub>
                          </m:sSub>
                        </m:oMath>
                      </m:oMathPara>
                    </a14:m>
                    <a:endParaRPr lang="en-GB" sz="1400" dirty="0">
                      <a:solidFill>
                        <a:schemeClr val="tx1"/>
                      </a:solidFill>
                    </a:endParaRPr>
                  </a:p>
                </p:txBody>
              </p:sp>
            </mc:Choice>
            <mc:Fallback xmlns="">
              <p:sp>
                <p:nvSpPr>
                  <p:cNvPr id="136" name="TextBox 135">
                    <a:extLst>
                      <a:ext uri="{FF2B5EF4-FFF2-40B4-BE49-F238E27FC236}">
                        <a16:creationId xmlns:a16="http://schemas.microsoft.com/office/drawing/2014/main" id="{128845A9-6250-1C45-B78E-0D202A3BEB5D}"/>
                      </a:ext>
                    </a:extLst>
                  </p:cNvPr>
                  <p:cNvSpPr txBox="1">
                    <a:spLocks noRot="1" noChangeAspect="1" noMove="1" noResize="1" noEditPoints="1" noAdjustHandles="1" noChangeArrowheads="1" noChangeShapeType="1" noTextEdit="1"/>
                  </p:cNvSpPr>
                  <p:nvPr/>
                </p:nvSpPr>
                <p:spPr>
                  <a:xfrm>
                    <a:off x="4335520" y="5552797"/>
                    <a:ext cx="227305" cy="215444"/>
                  </a:xfrm>
                  <a:prstGeom prst="rect">
                    <a:avLst/>
                  </a:prstGeom>
                  <a:blipFill>
                    <a:blip r:embed="rId3"/>
                    <a:stretch>
                      <a:fillRect l="-2777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7E8E6781-00CD-F548-99D1-AD5C12656605}"/>
                      </a:ext>
                    </a:extLst>
                  </p:cNvPr>
                  <p:cNvSpPr txBox="1"/>
                  <p:nvPr/>
                </p:nvSpPr>
                <p:spPr>
                  <a:xfrm>
                    <a:off x="3627257" y="4890630"/>
                    <a:ext cx="1631714"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en-GB" dirty="0">
                      <a:solidFill>
                        <a:schemeClr val="tx1"/>
                      </a:solidFill>
                    </a:endParaRPr>
                  </a:p>
                </p:txBody>
              </p:sp>
            </mc:Choice>
            <mc:Fallback xmlns="">
              <p:sp>
                <p:nvSpPr>
                  <p:cNvPr id="137" name="TextBox 136">
                    <a:extLst>
                      <a:ext uri="{FF2B5EF4-FFF2-40B4-BE49-F238E27FC236}">
                        <a16:creationId xmlns:a16="http://schemas.microsoft.com/office/drawing/2014/main" id="{7E8E6781-00CD-F548-99D1-AD5C12656605}"/>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solidFill>
                  </a:ln>
                </p:spPr>
                <p:txBody>
                  <a:bodyPr/>
                  <a:lstStyle/>
                  <a:p>
                    <a:r>
                      <a:rPr lang="en-GB">
                        <a:noFill/>
                      </a:rPr>
                      <a:t> </a:t>
                    </a:r>
                  </a:p>
                </p:txBody>
              </p:sp>
            </mc:Fallback>
          </mc:AlternateContent>
        </p:grpSp>
        <p:grpSp>
          <p:nvGrpSpPr>
            <p:cNvPr id="125" name="Group 124">
              <a:extLst>
                <a:ext uri="{FF2B5EF4-FFF2-40B4-BE49-F238E27FC236}">
                  <a16:creationId xmlns:a16="http://schemas.microsoft.com/office/drawing/2014/main" id="{8DAABD30-70B9-4841-BF3E-9967880077FD}"/>
                </a:ext>
              </a:extLst>
            </p:cNvPr>
            <p:cNvGrpSpPr/>
            <p:nvPr/>
          </p:nvGrpSpPr>
          <p:grpSpPr>
            <a:xfrm>
              <a:off x="10254802" y="1663629"/>
              <a:ext cx="1622190" cy="881149"/>
              <a:chOff x="7047431" y="4890630"/>
              <a:chExt cx="1622190" cy="881149"/>
            </a:xfrm>
          </p:grpSpPr>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A3BC1AFE-5A48-C246-8BE4-54B6EEF6FF19}"/>
                      </a:ext>
                    </a:extLst>
                  </p:cNvPr>
                  <p:cNvSpPr txBox="1"/>
                  <p:nvPr/>
                </p:nvSpPr>
                <p:spPr>
                  <a:xfrm>
                    <a:off x="7744872" y="555633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3</m:t>
                              </m:r>
                            </m:sub>
                          </m:sSub>
                        </m:oMath>
                      </m:oMathPara>
                    </a14:m>
                    <a:endParaRPr lang="en-GB" sz="1400" dirty="0">
                      <a:solidFill>
                        <a:schemeClr val="tx1"/>
                      </a:solidFill>
                    </a:endParaRPr>
                  </a:p>
                </p:txBody>
              </p:sp>
            </mc:Choice>
            <mc:Fallback xmlns="">
              <p:sp>
                <p:nvSpPr>
                  <p:cNvPr id="134" name="TextBox 133">
                    <a:extLst>
                      <a:ext uri="{FF2B5EF4-FFF2-40B4-BE49-F238E27FC236}">
                        <a16:creationId xmlns:a16="http://schemas.microsoft.com/office/drawing/2014/main" id="{A3BC1AFE-5A48-C246-8BE4-54B6EEF6FF19}"/>
                      </a:ext>
                    </a:extLst>
                  </p:cNvPr>
                  <p:cNvSpPr txBox="1">
                    <a:spLocks noRot="1" noChangeAspect="1" noMove="1" noResize="1" noEditPoints="1" noAdjustHandles="1" noChangeArrowheads="1" noChangeShapeType="1" noTextEdit="1"/>
                  </p:cNvSpPr>
                  <p:nvPr/>
                </p:nvSpPr>
                <p:spPr>
                  <a:xfrm>
                    <a:off x="7744872" y="5556335"/>
                    <a:ext cx="227305" cy="215444"/>
                  </a:xfrm>
                  <a:prstGeom prst="rect">
                    <a:avLst/>
                  </a:prstGeom>
                  <a:blipFill>
                    <a:blip r:embed="rId5"/>
                    <a:stretch>
                      <a:fillRect l="-26316"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7279EF78-CC56-9547-8D6C-6829C82FDC28}"/>
                      </a:ext>
                    </a:extLst>
                  </p:cNvPr>
                  <p:cNvSpPr txBox="1"/>
                  <p:nvPr/>
                </p:nvSpPr>
                <p:spPr>
                  <a:xfrm>
                    <a:off x="7047431" y="4890630"/>
                    <a:ext cx="1622190"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𝑋</m:t>
                              </m:r>
                            </m:e>
                          </m:d>
                        </m:oMath>
                      </m:oMathPara>
                    </a14:m>
                    <a:endParaRPr lang="de-DE"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135" name="TextBox 134">
                    <a:extLst>
                      <a:ext uri="{FF2B5EF4-FFF2-40B4-BE49-F238E27FC236}">
                        <a16:creationId xmlns:a16="http://schemas.microsoft.com/office/drawing/2014/main" id="{7279EF78-CC56-9547-8D6C-6829C82FDC28}"/>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b="-1724"/>
                    </a:stretch>
                  </a:blipFill>
                  <a:ln>
                    <a:solidFill>
                      <a:schemeClr val="tx1"/>
                    </a:solidFill>
                  </a:ln>
                </p:spPr>
                <p:txBody>
                  <a:bodyPr/>
                  <a:lstStyle/>
                  <a:p>
                    <a:r>
                      <a:rPr lang="en-GB">
                        <a:noFill/>
                      </a:rPr>
                      <a:t> </a:t>
                    </a:r>
                  </a:p>
                </p:txBody>
              </p:sp>
            </mc:Fallback>
          </mc:AlternateContent>
        </p:grpSp>
        <p:grpSp>
          <p:nvGrpSpPr>
            <p:cNvPr id="126" name="Group 125">
              <a:extLst>
                <a:ext uri="{FF2B5EF4-FFF2-40B4-BE49-F238E27FC236}">
                  <a16:creationId xmlns:a16="http://schemas.microsoft.com/office/drawing/2014/main" id="{C95B2A5A-DD9E-7A41-891C-DE289718B040}"/>
                </a:ext>
              </a:extLst>
            </p:cNvPr>
            <p:cNvGrpSpPr/>
            <p:nvPr/>
          </p:nvGrpSpPr>
          <p:grpSpPr>
            <a:xfrm>
              <a:off x="5589344" y="1663630"/>
              <a:ext cx="1532812" cy="877934"/>
              <a:chOff x="280471" y="4890630"/>
              <a:chExt cx="1532812" cy="877934"/>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86032B0C-F34C-3642-A6B8-A356A31EEDA4}"/>
                      </a:ext>
                    </a:extLst>
                  </p:cNvPr>
                  <p:cNvSpPr txBox="1"/>
                  <p:nvPr/>
                </p:nvSpPr>
                <p:spPr>
                  <a:xfrm>
                    <a:off x="808284" y="5553120"/>
                    <a:ext cx="477182"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panose="02040503050406030204" pitchFamily="18" charset="0"/>
                                </a:rPr>
                                <m:t>𝑔</m:t>
                              </m:r>
                            </m:e>
                            <m:sub>
                              <m:r>
                                <a:rPr lang="de-DE" sz="1400" i="1">
                                  <a:solidFill>
                                    <a:schemeClr val="tx1"/>
                                  </a:solidFill>
                                  <a:latin typeface="Cambria Math" panose="02040503050406030204" pitchFamily="18" charset="0"/>
                                </a:rPr>
                                <m:t>0</m:t>
                              </m:r>
                            </m:sub>
                          </m:sSub>
                          <m:r>
                            <a:rPr lang="de-DE" sz="1400" i="1">
                              <a:solidFill>
                                <a:schemeClr val="tx1"/>
                              </a:solidFill>
                              <a:latin typeface="Cambria Math" panose="02040503050406030204" pitchFamily="18" charset="0"/>
                            </a:rPr>
                            <m:t>,</m:t>
                          </m:r>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1</m:t>
                              </m:r>
                            </m:sub>
                          </m:sSub>
                        </m:oMath>
                      </m:oMathPara>
                    </a14:m>
                    <a:endParaRPr lang="en-GB" sz="1400" dirty="0">
                      <a:solidFill>
                        <a:schemeClr val="tx1"/>
                      </a:solidFill>
                    </a:endParaRPr>
                  </a:p>
                </p:txBody>
              </p:sp>
            </mc:Choice>
            <mc:Fallback xmlns="">
              <p:sp>
                <p:nvSpPr>
                  <p:cNvPr id="132" name="TextBox 131">
                    <a:extLst>
                      <a:ext uri="{FF2B5EF4-FFF2-40B4-BE49-F238E27FC236}">
                        <a16:creationId xmlns:a16="http://schemas.microsoft.com/office/drawing/2014/main" id="{86032B0C-F34C-3642-A6B8-A356A31EEDA4}"/>
                      </a:ext>
                    </a:extLst>
                  </p:cNvPr>
                  <p:cNvSpPr txBox="1">
                    <a:spLocks noRot="1" noChangeAspect="1" noMove="1" noResize="1" noEditPoints="1" noAdjustHandles="1" noChangeArrowheads="1" noChangeShapeType="1" noTextEdit="1"/>
                  </p:cNvSpPr>
                  <p:nvPr/>
                </p:nvSpPr>
                <p:spPr>
                  <a:xfrm>
                    <a:off x="808284" y="5553120"/>
                    <a:ext cx="477182" cy="215444"/>
                  </a:xfrm>
                  <a:prstGeom prst="rect">
                    <a:avLst/>
                  </a:prstGeom>
                  <a:blipFill>
                    <a:blip r:embed="rId7"/>
                    <a:stretch>
                      <a:fillRect l="-12821"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C04E536-C867-EF46-9400-AC2BEA113343}"/>
                      </a:ext>
                    </a:extLst>
                  </p:cNvPr>
                  <p:cNvSpPr txBox="1"/>
                  <p:nvPr/>
                </p:nvSpPr>
                <p:spPr>
                  <a:xfrm>
                    <a:off x="280471" y="4890630"/>
                    <a:ext cx="1532812"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133" name="TextBox 132">
                    <a:extLst>
                      <a:ext uri="{FF2B5EF4-FFF2-40B4-BE49-F238E27FC236}">
                        <a16:creationId xmlns:a16="http://schemas.microsoft.com/office/drawing/2014/main" id="{6C04E536-C867-EF46-9400-AC2BEA113343}"/>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D2DF2685-852A-D14D-B6FD-F928E9290534}"/>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59" name="Rectangle 58">
                  <a:extLst>
                    <a:ext uri="{FF2B5EF4-FFF2-40B4-BE49-F238E27FC236}">
                      <a16:creationId xmlns:a16="http://schemas.microsoft.com/office/drawing/2014/main" id="{B3E636DA-18DD-A544-8E58-7EFFE24D7F21}"/>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E2C3E8E1-A836-1547-8B47-294D471EA180}"/>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0" name="Rectangle 59">
                  <a:extLst>
                    <a:ext uri="{FF2B5EF4-FFF2-40B4-BE49-F238E27FC236}">
                      <a16:creationId xmlns:a16="http://schemas.microsoft.com/office/drawing/2014/main" id="{D4728319-06A3-9A42-8BAD-42F1D09385A7}"/>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E93A412A-100C-A143-AC4F-8C50B4897ADB}"/>
                    </a:ext>
                  </a:extLst>
                </p:cNvPr>
                <p:cNvSpPr txBox="1"/>
                <p:nvPr/>
              </p:nvSpPr>
              <p:spPr>
                <a:xfrm rot="5400000">
                  <a:off x="6847230" y="2104304"/>
                  <a:ext cx="270879" cy="295377"/>
                </a:xfrm>
                <a:prstGeom prst="round1Rect">
                  <a:avLst>
                    <a:gd name="adj" fmla="val 3886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29" name="TextBox 128">
                  <a:extLst>
                    <a:ext uri="{FF2B5EF4-FFF2-40B4-BE49-F238E27FC236}">
                      <a16:creationId xmlns:a16="http://schemas.microsoft.com/office/drawing/2014/main" id="{E93A412A-100C-A143-AC4F-8C50B4897ADB}"/>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4A2A1DB0-DFBD-F84B-9BBA-1C2F143736A3}"/>
                    </a:ext>
                  </a:extLst>
                </p:cNvPr>
                <p:cNvSpPr txBox="1"/>
                <p:nvPr/>
              </p:nvSpPr>
              <p:spPr>
                <a:xfrm rot="5400000">
                  <a:off x="9247790" y="2104304"/>
                  <a:ext cx="270879" cy="295377"/>
                </a:xfrm>
                <a:prstGeom prst="round1Rect">
                  <a:avLst>
                    <a:gd name="adj" fmla="val 3545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30" name="TextBox 129">
                  <a:extLst>
                    <a:ext uri="{FF2B5EF4-FFF2-40B4-BE49-F238E27FC236}">
                      <a16:creationId xmlns:a16="http://schemas.microsoft.com/office/drawing/2014/main" id="{4A2A1DB0-DFBD-F84B-9BBA-1C2F143736A3}"/>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9FBA238F-D663-4D42-9E3A-E1AFFDB11C15}"/>
                    </a:ext>
                  </a:extLst>
                </p:cNvPr>
                <p:cNvSpPr txBox="1"/>
                <p:nvPr/>
              </p:nvSpPr>
              <p:spPr>
                <a:xfrm rot="5400000">
                  <a:off x="11594529" y="2104304"/>
                  <a:ext cx="270879" cy="295377"/>
                </a:xfrm>
                <a:prstGeom prst="round1Rect">
                  <a:avLst>
                    <a:gd name="adj" fmla="val 37158"/>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131" name="TextBox 130">
                  <a:extLst>
                    <a:ext uri="{FF2B5EF4-FFF2-40B4-BE49-F238E27FC236}">
                      <a16:creationId xmlns:a16="http://schemas.microsoft.com/office/drawing/2014/main" id="{9FBA238F-D663-4D42-9E3A-E1AFFDB11C15}"/>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
        <p:nvSpPr>
          <p:cNvPr id="138" name="TextBox 137">
            <a:extLst>
              <a:ext uri="{FF2B5EF4-FFF2-40B4-BE49-F238E27FC236}">
                <a16:creationId xmlns:a16="http://schemas.microsoft.com/office/drawing/2014/main" id="{63A7932E-1399-9A4E-9C6A-3891CE6C9CDB}"/>
              </a:ext>
            </a:extLst>
          </p:cNvPr>
          <p:cNvSpPr txBox="1"/>
          <p:nvPr/>
        </p:nvSpPr>
        <p:spPr>
          <a:xfrm>
            <a:off x="6053004" y="3685805"/>
            <a:ext cx="530915" cy="646331"/>
          </a:xfrm>
          <a:prstGeom prst="rect">
            <a:avLst/>
          </a:prstGeom>
          <a:noFill/>
        </p:spPr>
        <p:txBody>
          <a:bodyPr wrap="none" rtlCol="0">
            <a:spAutoFit/>
          </a:bodyPr>
          <a:lstStyle/>
          <a:p>
            <a:r>
              <a:rPr lang="en-GB" sz="3600" dirty="0">
                <a:solidFill>
                  <a:schemeClr val="accent1"/>
                </a:solidFill>
              </a:rPr>
              <a:t>✓</a:t>
            </a:r>
          </a:p>
        </p:txBody>
      </p:sp>
      <p:sp>
        <p:nvSpPr>
          <p:cNvPr id="141" name="TextBox 140">
            <a:extLst>
              <a:ext uri="{FF2B5EF4-FFF2-40B4-BE49-F238E27FC236}">
                <a16:creationId xmlns:a16="http://schemas.microsoft.com/office/drawing/2014/main" id="{50974416-ED84-744E-BD8B-FB44B46187AA}"/>
              </a:ext>
            </a:extLst>
          </p:cNvPr>
          <p:cNvSpPr txBox="1"/>
          <p:nvPr/>
        </p:nvSpPr>
        <p:spPr>
          <a:xfrm>
            <a:off x="6417847" y="3682410"/>
            <a:ext cx="530915" cy="646331"/>
          </a:xfrm>
          <a:prstGeom prst="rect">
            <a:avLst/>
          </a:prstGeom>
          <a:noFill/>
        </p:spPr>
        <p:txBody>
          <a:bodyPr wrap="none" rtlCol="0">
            <a:spAutoFit/>
          </a:bodyPr>
          <a:lstStyle/>
          <a:p>
            <a:r>
              <a:rPr lang="en-GB" sz="3600" dirty="0">
                <a:solidFill>
                  <a:schemeClr val="accent1"/>
                </a:solidFill>
              </a:rPr>
              <a:t>✓</a:t>
            </a:r>
          </a:p>
        </p:txBody>
      </p:sp>
      <p:sp>
        <p:nvSpPr>
          <p:cNvPr id="142" name="TextBox 141">
            <a:extLst>
              <a:ext uri="{FF2B5EF4-FFF2-40B4-BE49-F238E27FC236}">
                <a16:creationId xmlns:a16="http://schemas.microsoft.com/office/drawing/2014/main" id="{C39A4EE9-5BBD-9541-95D4-DEFFC8E98FD2}"/>
              </a:ext>
            </a:extLst>
          </p:cNvPr>
          <p:cNvSpPr txBox="1"/>
          <p:nvPr/>
        </p:nvSpPr>
        <p:spPr>
          <a:xfrm>
            <a:off x="8436489" y="3682450"/>
            <a:ext cx="530915" cy="646331"/>
          </a:xfrm>
          <a:prstGeom prst="rect">
            <a:avLst/>
          </a:prstGeom>
          <a:noFill/>
        </p:spPr>
        <p:txBody>
          <a:bodyPr wrap="none" rtlCol="0">
            <a:spAutoFit/>
          </a:bodyPr>
          <a:lstStyle/>
          <a:p>
            <a:r>
              <a:rPr lang="en-GB" sz="3600" dirty="0">
                <a:solidFill>
                  <a:schemeClr val="accent1"/>
                </a:solidFill>
              </a:rPr>
              <a:t>✓</a:t>
            </a:r>
          </a:p>
        </p:txBody>
      </p:sp>
      <p:sp>
        <p:nvSpPr>
          <p:cNvPr id="143" name="TextBox 142">
            <a:extLst>
              <a:ext uri="{FF2B5EF4-FFF2-40B4-BE49-F238E27FC236}">
                <a16:creationId xmlns:a16="http://schemas.microsoft.com/office/drawing/2014/main" id="{BBC92849-67E8-FC42-850A-746B3AB476FF}"/>
              </a:ext>
            </a:extLst>
          </p:cNvPr>
          <p:cNvSpPr txBox="1"/>
          <p:nvPr/>
        </p:nvSpPr>
        <p:spPr>
          <a:xfrm>
            <a:off x="8807749" y="3682314"/>
            <a:ext cx="530915" cy="646331"/>
          </a:xfrm>
          <a:prstGeom prst="rect">
            <a:avLst/>
          </a:prstGeom>
          <a:noFill/>
        </p:spPr>
        <p:txBody>
          <a:bodyPr wrap="none" rtlCol="0">
            <a:spAutoFit/>
          </a:bodyPr>
          <a:lstStyle/>
          <a:p>
            <a:r>
              <a:rPr lang="en-GB" sz="3600" dirty="0">
                <a:solidFill>
                  <a:schemeClr val="accent1"/>
                </a:solidFill>
              </a:rPr>
              <a:t>✓</a:t>
            </a:r>
          </a:p>
        </p:txBody>
      </p:sp>
      <p:sp>
        <p:nvSpPr>
          <p:cNvPr id="145" name="Rectangle 144">
            <a:extLst>
              <a:ext uri="{FF2B5EF4-FFF2-40B4-BE49-F238E27FC236}">
                <a16:creationId xmlns:a16="http://schemas.microsoft.com/office/drawing/2014/main" id="{40ADAF68-9070-2044-867A-29D2586E244E}"/>
              </a:ext>
            </a:extLst>
          </p:cNvPr>
          <p:cNvSpPr/>
          <p:nvPr/>
        </p:nvSpPr>
        <p:spPr>
          <a:xfrm>
            <a:off x="8744550" y="4877543"/>
            <a:ext cx="519694" cy="584775"/>
          </a:xfrm>
          <a:prstGeom prst="rect">
            <a:avLst/>
          </a:prstGeom>
        </p:spPr>
        <p:txBody>
          <a:bodyPr wrap="none">
            <a:spAutoFit/>
          </a:bodyPr>
          <a:lstStyle/>
          <a:p>
            <a:r>
              <a:rPr lang="en-GB" sz="3200" dirty="0">
                <a:solidFill>
                  <a:schemeClr val="accent1"/>
                </a:solidFill>
              </a:rPr>
              <a:t>✗</a:t>
            </a:r>
          </a:p>
        </p:txBody>
      </p:sp>
      <p:sp>
        <p:nvSpPr>
          <p:cNvPr id="146" name="Rectangle 145">
            <a:extLst>
              <a:ext uri="{FF2B5EF4-FFF2-40B4-BE49-F238E27FC236}">
                <a16:creationId xmlns:a16="http://schemas.microsoft.com/office/drawing/2014/main" id="{C2EBF8E0-A213-7240-B7C1-BDC23246AA1D}"/>
              </a:ext>
            </a:extLst>
          </p:cNvPr>
          <p:cNvSpPr/>
          <p:nvPr/>
        </p:nvSpPr>
        <p:spPr>
          <a:xfrm>
            <a:off x="9189047" y="4864231"/>
            <a:ext cx="492443" cy="584775"/>
          </a:xfrm>
          <a:prstGeom prst="rect">
            <a:avLst/>
          </a:prstGeom>
        </p:spPr>
        <p:txBody>
          <a:bodyPr wrap="none">
            <a:spAutoFit/>
          </a:bodyPr>
          <a:lstStyle/>
          <a:p>
            <a:r>
              <a:rPr lang="en-GB" sz="3200" dirty="0">
                <a:solidFill>
                  <a:schemeClr val="accent1"/>
                </a:solidFill>
              </a:rPr>
              <a:t>✓</a:t>
            </a:r>
            <a:endParaRPr lang="en-GB" sz="3200" dirty="0">
              <a:solidFill>
                <a:srgbClr val="C00000"/>
              </a:solidFill>
            </a:endParaRPr>
          </a:p>
        </p:txBody>
      </p:sp>
      <p:grpSp>
        <p:nvGrpSpPr>
          <p:cNvPr id="148" name="Group 147">
            <a:extLst>
              <a:ext uri="{FF2B5EF4-FFF2-40B4-BE49-F238E27FC236}">
                <a16:creationId xmlns:a16="http://schemas.microsoft.com/office/drawing/2014/main" id="{15BCA069-4FB7-EB4D-99B7-7295C4EB0871}"/>
              </a:ext>
            </a:extLst>
          </p:cNvPr>
          <p:cNvGrpSpPr/>
          <p:nvPr/>
        </p:nvGrpSpPr>
        <p:grpSpPr>
          <a:xfrm>
            <a:off x="3747080" y="5017770"/>
            <a:ext cx="8084595" cy="952521"/>
            <a:chOff x="3793062" y="1663629"/>
            <a:chExt cx="8084595" cy="952521"/>
          </a:xfrm>
        </p:grpSpPr>
        <p:cxnSp>
          <p:nvCxnSpPr>
            <p:cNvPr id="149" name="Straight Connector 148">
              <a:extLst>
                <a:ext uri="{FF2B5EF4-FFF2-40B4-BE49-F238E27FC236}">
                  <a16:creationId xmlns:a16="http://schemas.microsoft.com/office/drawing/2014/main" id="{F34A490B-A2C9-DC46-8B72-4040846C6E95}"/>
                </a:ext>
              </a:extLst>
            </p:cNvPr>
            <p:cNvCxnSpPr>
              <a:cxnSpLocks/>
              <a:stCxn id="160" idx="3"/>
              <a:endCxn id="164" idx="1"/>
            </p:cNvCxnSpPr>
            <p:nvPr/>
          </p:nvCxnSpPr>
          <p:spPr>
            <a:xfrm flipV="1">
              <a:off x="5667303" y="2021174"/>
              <a:ext cx="9577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5701CEE-EA62-F042-80E3-FEC811D4CBA7}"/>
                </a:ext>
              </a:extLst>
            </p:cNvPr>
            <p:cNvCxnSpPr>
              <a:cxnSpLocks/>
              <a:stCxn id="164" idx="3"/>
              <a:endCxn id="162" idx="1"/>
            </p:cNvCxnSpPr>
            <p:nvPr/>
          </p:nvCxnSpPr>
          <p:spPr>
            <a:xfrm>
              <a:off x="8790532" y="2021174"/>
              <a:ext cx="932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8B0B290C-50CF-7D4E-A2E5-AFCC79694A1D}"/>
                </a:ext>
              </a:extLst>
            </p:cNvPr>
            <p:cNvGrpSpPr/>
            <p:nvPr/>
          </p:nvGrpSpPr>
          <p:grpSpPr>
            <a:xfrm>
              <a:off x="6625053" y="1663629"/>
              <a:ext cx="2165479" cy="871319"/>
              <a:chOff x="2358910" y="4890630"/>
              <a:chExt cx="2165479" cy="871319"/>
            </a:xfrm>
          </p:grpSpPr>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6CFD269A-274E-994E-82A0-28886C8A7FB6}"/>
                      </a:ext>
                    </a:extLst>
                  </p:cNvPr>
                  <p:cNvSpPr txBox="1"/>
                  <p:nvPr/>
                </p:nvSpPr>
                <p:spPr>
                  <a:xfrm>
                    <a:off x="332799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2</m:t>
                              </m:r>
                            </m:sub>
                          </m:sSub>
                        </m:oMath>
                      </m:oMathPara>
                    </a14:m>
                    <a:endParaRPr lang="en-GB" sz="1400" dirty="0">
                      <a:solidFill>
                        <a:schemeClr val="tx1"/>
                      </a:solidFill>
                    </a:endParaRPr>
                  </a:p>
                </p:txBody>
              </p:sp>
            </mc:Choice>
            <mc:Fallback xmlns="">
              <p:sp>
                <p:nvSpPr>
                  <p:cNvPr id="163" name="TextBox 162">
                    <a:extLst>
                      <a:ext uri="{FF2B5EF4-FFF2-40B4-BE49-F238E27FC236}">
                        <a16:creationId xmlns:a16="http://schemas.microsoft.com/office/drawing/2014/main" id="{6CFD269A-274E-994E-82A0-28886C8A7FB6}"/>
                      </a:ext>
                    </a:extLst>
                  </p:cNvPr>
                  <p:cNvSpPr txBox="1">
                    <a:spLocks noRot="1" noChangeAspect="1" noMove="1" noResize="1" noEditPoints="1" noAdjustHandles="1" noChangeArrowheads="1" noChangeShapeType="1" noTextEdit="1"/>
                  </p:cNvSpPr>
                  <p:nvPr/>
                </p:nvSpPr>
                <p:spPr>
                  <a:xfrm>
                    <a:off x="3327994" y="5546505"/>
                    <a:ext cx="227305" cy="215444"/>
                  </a:xfrm>
                  <a:prstGeom prst="rect">
                    <a:avLst/>
                  </a:prstGeom>
                  <a:blipFill>
                    <a:blip r:embed="rId14"/>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612E74F3-4A3F-3147-B24D-A63A210EE06E}"/>
                      </a:ext>
                    </a:extLst>
                  </p:cNvPr>
                  <p:cNvSpPr txBox="1"/>
                  <p:nvPr/>
                </p:nvSpPr>
                <p:spPr>
                  <a:xfrm>
                    <a:off x="2358910" y="4890630"/>
                    <a:ext cx="2165479"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en-GB" dirty="0">
                      <a:solidFill>
                        <a:schemeClr val="tx1"/>
                      </a:solidFill>
                    </a:endParaRPr>
                  </a:p>
                </p:txBody>
              </p:sp>
            </mc:Choice>
            <mc:Fallback xmlns="">
              <p:sp>
                <p:nvSpPr>
                  <p:cNvPr id="164" name="TextBox 163">
                    <a:extLst>
                      <a:ext uri="{FF2B5EF4-FFF2-40B4-BE49-F238E27FC236}">
                        <a16:creationId xmlns:a16="http://schemas.microsoft.com/office/drawing/2014/main" id="{612E74F3-4A3F-3147-B24D-A63A210EE06E}"/>
                      </a:ext>
                    </a:extLst>
                  </p:cNvPr>
                  <p:cNvSpPr txBox="1">
                    <a:spLocks noRot="1" noChangeAspect="1" noMove="1" noResize="1" noEditPoints="1" noAdjustHandles="1" noChangeArrowheads="1" noChangeShapeType="1" noTextEdit="1"/>
                  </p:cNvSpPr>
                  <p:nvPr/>
                </p:nvSpPr>
                <p:spPr>
                  <a:xfrm>
                    <a:off x="2358910" y="4890630"/>
                    <a:ext cx="2165479" cy="715089"/>
                  </a:xfrm>
                  <a:prstGeom prst="roundRect">
                    <a:avLst/>
                  </a:prstGeom>
                  <a:blipFill>
                    <a:blip r:embed="rId15"/>
                    <a:stretch>
                      <a:fillRect/>
                    </a:stretch>
                  </a:blipFill>
                  <a:ln>
                    <a:solidFill>
                      <a:schemeClr val="tx1"/>
                    </a:solidFill>
                  </a:ln>
                </p:spPr>
                <p:txBody>
                  <a:bodyPr/>
                  <a:lstStyle/>
                  <a:p>
                    <a:r>
                      <a:rPr lang="en-GB">
                        <a:noFill/>
                      </a:rPr>
                      <a:t> </a:t>
                    </a:r>
                  </a:p>
                </p:txBody>
              </p:sp>
            </mc:Fallback>
          </mc:AlternateContent>
        </p:grpSp>
        <p:grpSp>
          <p:nvGrpSpPr>
            <p:cNvPr id="152" name="Group 151">
              <a:extLst>
                <a:ext uri="{FF2B5EF4-FFF2-40B4-BE49-F238E27FC236}">
                  <a16:creationId xmlns:a16="http://schemas.microsoft.com/office/drawing/2014/main" id="{78ACDAFC-8BD6-C844-8178-32F72233CF87}"/>
                </a:ext>
              </a:extLst>
            </p:cNvPr>
            <p:cNvGrpSpPr/>
            <p:nvPr/>
          </p:nvGrpSpPr>
          <p:grpSpPr>
            <a:xfrm>
              <a:off x="9722897" y="1663629"/>
              <a:ext cx="2148984" cy="871319"/>
              <a:chOff x="6515526" y="4890630"/>
              <a:chExt cx="2148984" cy="871319"/>
            </a:xfrm>
          </p:grpSpPr>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C7B9C650-FDB8-E644-A9EE-E47294EB78F3}"/>
                      </a:ext>
                    </a:extLst>
                  </p:cNvPr>
                  <p:cNvSpPr txBox="1"/>
                  <p:nvPr/>
                </p:nvSpPr>
                <p:spPr>
                  <a:xfrm>
                    <a:off x="747636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3</m:t>
                              </m:r>
                            </m:sub>
                          </m:sSub>
                        </m:oMath>
                      </m:oMathPara>
                    </a14:m>
                    <a:endParaRPr lang="en-GB" sz="1400" dirty="0">
                      <a:solidFill>
                        <a:schemeClr val="tx1"/>
                      </a:solidFill>
                    </a:endParaRPr>
                  </a:p>
                </p:txBody>
              </p:sp>
            </mc:Choice>
            <mc:Fallback xmlns="">
              <p:sp>
                <p:nvSpPr>
                  <p:cNvPr id="161" name="TextBox 160">
                    <a:extLst>
                      <a:ext uri="{FF2B5EF4-FFF2-40B4-BE49-F238E27FC236}">
                        <a16:creationId xmlns:a16="http://schemas.microsoft.com/office/drawing/2014/main" id="{C7B9C650-FDB8-E644-A9EE-E47294EB78F3}"/>
                      </a:ext>
                    </a:extLst>
                  </p:cNvPr>
                  <p:cNvSpPr txBox="1">
                    <a:spLocks noRot="1" noChangeAspect="1" noMove="1" noResize="1" noEditPoints="1" noAdjustHandles="1" noChangeArrowheads="1" noChangeShapeType="1" noTextEdit="1"/>
                  </p:cNvSpPr>
                  <p:nvPr/>
                </p:nvSpPr>
                <p:spPr>
                  <a:xfrm>
                    <a:off x="7476364" y="5546505"/>
                    <a:ext cx="227305" cy="215444"/>
                  </a:xfrm>
                  <a:prstGeom prst="rect">
                    <a:avLst/>
                  </a:prstGeom>
                  <a:blipFill>
                    <a:blip r:embed="rId1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24F07565-D938-804F-989C-268600828681}"/>
                      </a:ext>
                    </a:extLst>
                  </p:cNvPr>
                  <p:cNvSpPr txBox="1"/>
                  <p:nvPr/>
                </p:nvSpPr>
                <p:spPr>
                  <a:xfrm>
                    <a:off x="6515526" y="4890630"/>
                    <a:ext cx="2148984"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162" name="TextBox 161">
                    <a:extLst>
                      <a:ext uri="{FF2B5EF4-FFF2-40B4-BE49-F238E27FC236}">
                        <a16:creationId xmlns:a16="http://schemas.microsoft.com/office/drawing/2014/main" id="{24F07565-D938-804F-989C-268600828681}"/>
                      </a:ext>
                    </a:extLst>
                  </p:cNvPr>
                  <p:cNvSpPr txBox="1">
                    <a:spLocks noRot="1" noChangeAspect="1" noMove="1" noResize="1" noEditPoints="1" noAdjustHandles="1" noChangeArrowheads="1" noChangeShapeType="1" noTextEdit="1"/>
                  </p:cNvSpPr>
                  <p:nvPr/>
                </p:nvSpPr>
                <p:spPr>
                  <a:xfrm>
                    <a:off x="6515526" y="4890630"/>
                    <a:ext cx="2148984" cy="715089"/>
                  </a:xfrm>
                  <a:prstGeom prst="roundRect">
                    <a:avLst/>
                  </a:prstGeom>
                  <a:blipFill>
                    <a:blip r:embed="rId17"/>
                    <a:stretch>
                      <a:fillRect/>
                    </a:stretch>
                  </a:blipFill>
                  <a:ln>
                    <a:solidFill>
                      <a:schemeClr val="tx1"/>
                    </a:solidFill>
                  </a:ln>
                </p:spPr>
                <p:txBody>
                  <a:bodyPr/>
                  <a:lstStyle/>
                  <a:p>
                    <a:r>
                      <a:rPr lang="en-GB">
                        <a:noFill/>
                      </a:rPr>
                      <a:t> </a:t>
                    </a:r>
                  </a:p>
                </p:txBody>
              </p:sp>
            </mc:Fallback>
          </mc:AlternateContent>
        </p:grpSp>
        <p:grpSp>
          <p:nvGrpSpPr>
            <p:cNvPr id="153" name="Group 152">
              <a:extLst>
                <a:ext uri="{FF2B5EF4-FFF2-40B4-BE49-F238E27FC236}">
                  <a16:creationId xmlns:a16="http://schemas.microsoft.com/office/drawing/2014/main" id="{B615B82E-0E96-1F49-89D1-F381678BF901}"/>
                </a:ext>
              </a:extLst>
            </p:cNvPr>
            <p:cNvGrpSpPr/>
            <p:nvPr/>
          </p:nvGrpSpPr>
          <p:grpSpPr>
            <a:xfrm>
              <a:off x="3793062" y="1663630"/>
              <a:ext cx="1874241" cy="871784"/>
              <a:chOff x="-1515811" y="4890630"/>
              <a:chExt cx="1874241" cy="871784"/>
            </a:xfrm>
          </p:grpSpPr>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D5DA9BF0-CF8E-9A4E-80E5-7187B33EA93D}"/>
                      </a:ext>
                    </a:extLst>
                  </p:cNvPr>
                  <p:cNvSpPr txBox="1"/>
                  <p:nvPr/>
                </p:nvSpPr>
                <p:spPr>
                  <a:xfrm>
                    <a:off x="-823350" y="5546970"/>
                    <a:ext cx="477182"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panose="02040503050406030204" pitchFamily="18" charset="0"/>
                                </a:rPr>
                                <m:t>𝑔</m:t>
                              </m:r>
                            </m:e>
                            <m:sub>
                              <m:r>
                                <a:rPr lang="de-DE" sz="1400" i="1">
                                  <a:solidFill>
                                    <a:schemeClr val="tx1"/>
                                  </a:solidFill>
                                  <a:latin typeface="Cambria Math" panose="02040503050406030204" pitchFamily="18" charset="0"/>
                                </a:rPr>
                                <m:t>0</m:t>
                              </m:r>
                            </m:sub>
                          </m:sSub>
                          <m:r>
                            <a:rPr lang="de-DE" sz="1400" i="1">
                              <a:solidFill>
                                <a:schemeClr val="tx1"/>
                              </a:solidFill>
                              <a:latin typeface="Cambria Math" panose="02040503050406030204" pitchFamily="18" charset="0"/>
                            </a:rPr>
                            <m:t>,</m:t>
                          </m:r>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1</m:t>
                              </m:r>
                            </m:sub>
                          </m:sSub>
                        </m:oMath>
                      </m:oMathPara>
                    </a14:m>
                    <a:endParaRPr lang="en-GB" sz="1400" dirty="0">
                      <a:solidFill>
                        <a:schemeClr val="tx1"/>
                      </a:solidFill>
                    </a:endParaRPr>
                  </a:p>
                </p:txBody>
              </p:sp>
            </mc:Choice>
            <mc:Fallback xmlns="">
              <p:sp>
                <p:nvSpPr>
                  <p:cNvPr id="159" name="TextBox 158">
                    <a:extLst>
                      <a:ext uri="{FF2B5EF4-FFF2-40B4-BE49-F238E27FC236}">
                        <a16:creationId xmlns:a16="http://schemas.microsoft.com/office/drawing/2014/main" id="{D5DA9BF0-CF8E-9A4E-80E5-7187B33EA93D}"/>
                      </a:ext>
                    </a:extLst>
                  </p:cNvPr>
                  <p:cNvSpPr txBox="1">
                    <a:spLocks noRot="1" noChangeAspect="1" noMove="1" noResize="1" noEditPoints="1" noAdjustHandles="1" noChangeArrowheads="1" noChangeShapeType="1" noTextEdit="1"/>
                  </p:cNvSpPr>
                  <p:nvPr/>
                </p:nvSpPr>
                <p:spPr>
                  <a:xfrm>
                    <a:off x="-823350" y="5546970"/>
                    <a:ext cx="477182" cy="215444"/>
                  </a:xfrm>
                  <a:prstGeom prst="rect">
                    <a:avLst/>
                  </a:prstGeom>
                  <a:blipFill>
                    <a:blip r:embed="rId18"/>
                    <a:stretch>
                      <a:fillRect l="-1315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3691E096-FE90-F84B-B1F6-03DE6E43EFBE}"/>
                      </a:ext>
                    </a:extLst>
                  </p:cNvPr>
                  <p:cNvSpPr txBox="1"/>
                  <p:nvPr/>
                </p:nvSpPr>
                <p:spPr>
                  <a:xfrm>
                    <a:off x="-1515811" y="4890630"/>
                    <a:ext cx="1874241"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b="0" i="1" dirty="0" smtClean="0">
                                  <a:solidFill>
                                    <a:schemeClr val="tx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160" name="TextBox 159">
                    <a:extLst>
                      <a:ext uri="{FF2B5EF4-FFF2-40B4-BE49-F238E27FC236}">
                        <a16:creationId xmlns:a16="http://schemas.microsoft.com/office/drawing/2014/main" id="{3691E096-FE90-F84B-B1F6-03DE6E43EFBE}"/>
                      </a:ext>
                    </a:extLst>
                  </p:cNvPr>
                  <p:cNvSpPr txBox="1">
                    <a:spLocks noRot="1" noChangeAspect="1" noMove="1" noResize="1" noEditPoints="1" noAdjustHandles="1" noChangeArrowheads="1" noChangeShapeType="1" noTextEdit="1"/>
                  </p:cNvSpPr>
                  <p:nvPr/>
                </p:nvSpPr>
                <p:spPr>
                  <a:xfrm>
                    <a:off x="-1515811" y="4890630"/>
                    <a:ext cx="1874241" cy="715089"/>
                  </a:xfrm>
                  <a:prstGeom prst="roundRect">
                    <a:avLst/>
                  </a:prstGeom>
                  <a:blipFill>
                    <a:blip r:embed="rId19"/>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4ACAE3FB-A2DF-444F-8728-0EA98B24AF40}"/>
                    </a:ext>
                  </a:extLst>
                </p:cNvPr>
                <p:cNvSpPr/>
                <p:nvPr/>
              </p:nvSpPr>
              <p:spPr>
                <a:xfrm>
                  <a:off x="5631298" y="1985499"/>
                  <a:ext cx="1069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154" name="Rectangle 153">
                  <a:extLst>
                    <a:ext uri="{FF2B5EF4-FFF2-40B4-BE49-F238E27FC236}">
                      <a16:creationId xmlns:a16="http://schemas.microsoft.com/office/drawing/2014/main" id="{4ACAE3FB-A2DF-444F-8728-0EA98B24AF40}"/>
                    </a:ext>
                  </a:extLst>
                </p:cNvPr>
                <p:cNvSpPr>
                  <a:spLocks noRot="1" noChangeAspect="1" noMove="1" noResize="1" noEditPoints="1" noAdjustHandles="1" noChangeArrowheads="1" noChangeShapeType="1" noTextEdit="1"/>
                </p:cNvSpPr>
                <p:nvPr/>
              </p:nvSpPr>
              <p:spPr>
                <a:xfrm>
                  <a:off x="5631298" y="1985499"/>
                  <a:ext cx="1069075" cy="369332"/>
                </a:xfrm>
                <a:prstGeom prst="rect">
                  <a:avLst/>
                </a:prstGeom>
                <a:blipFill>
                  <a:blip r:embed="rId2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DE6B95A0-E307-704A-B285-B7A2ECD9FDDA}"/>
                    </a:ext>
                  </a:extLst>
                </p:cNvPr>
                <p:cNvSpPr/>
                <p:nvPr/>
              </p:nvSpPr>
              <p:spPr>
                <a:xfrm>
                  <a:off x="8635760" y="1969819"/>
                  <a:ext cx="12584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b="0" i="1" smtClean="0">
                                <a:solidFill>
                                  <a:schemeClr val="tx1"/>
                                </a:solidFill>
                                <a:latin typeface="Cambria Math" panose="02040503050406030204" pitchFamily="18" charset="0"/>
                              </a:rPr>
                            </m:ctrlPr>
                          </m:dPr>
                          <m:e>
                            <m:r>
                              <a:rPr lang="de-DE" b="0" i="1" smtClean="0">
                                <a:solidFill>
                                  <a:schemeClr val="accent1"/>
                                </a:solidFill>
                                <a:latin typeface="Cambria Math" panose="02040503050406030204" pitchFamily="18" charset="0"/>
                              </a:rPr>
                              <m:t>𝐸</m:t>
                            </m:r>
                          </m:e>
                        </m:d>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m:t>
                            </m:r>
                            <m:r>
                              <a:rPr lang="de-DE" b="0" i="1" smtClean="0">
                                <a:solidFill>
                                  <a:schemeClr val="accent1"/>
                                </a:solidFill>
                                <a:latin typeface="Cambria Math" panose="02040503050406030204" pitchFamily="18" charset="0"/>
                              </a:rPr>
                              <m:t>𝐸</m:t>
                            </m:r>
                          </m:e>
                        </m:d>
                      </m:oMath>
                    </m:oMathPara>
                  </a14:m>
                  <a:endParaRPr lang="de-DE" dirty="0">
                    <a:solidFill>
                      <a:schemeClr val="tx1"/>
                    </a:solidFill>
                  </a:endParaRPr>
                </a:p>
              </p:txBody>
            </p:sp>
          </mc:Choice>
          <mc:Fallback xmlns="">
            <p:sp>
              <p:nvSpPr>
                <p:cNvPr id="155" name="Rectangle 154">
                  <a:extLst>
                    <a:ext uri="{FF2B5EF4-FFF2-40B4-BE49-F238E27FC236}">
                      <a16:creationId xmlns:a16="http://schemas.microsoft.com/office/drawing/2014/main" id="{DE6B95A0-E307-704A-B285-B7A2ECD9FDDA}"/>
                    </a:ext>
                  </a:extLst>
                </p:cNvPr>
                <p:cNvSpPr>
                  <a:spLocks noRot="1" noChangeAspect="1" noMove="1" noResize="1" noEditPoints="1" noAdjustHandles="1" noChangeArrowheads="1" noChangeShapeType="1" noTextEdit="1"/>
                </p:cNvSpPr>
                <p:nvPr/>
              </p:nvSpPr>
              <p:spPr>
                <a:xfrm>
                  <a:off x="8635760" y="1969819"/>
                  <a:ext cx="1258486" cy="646331"/>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A87F9D4E-988D-DF4D-861B-CAF8818425B4}"/>
                    </a:ext>
                  </a:extLst>
                </p:cNvPr>
                <p:cNvSpPr txBox="1"/>
                <p:nvPr/>
              </p:nvSpPr>
              <p:spPr>
                <a:xfrm rot="5400000">
                  <a:off x="5381316" y="2097047"/>
                  <a:ext cx="270879" cy="295377"/>
                </a:xfrm>
                <a:prstGeom prst="round1Rect">
                  <a:avLst>
                    <a:gd name="adj" fmla="val 3886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56" name="TextBox 155">
                  <a:extLst>
                    <a:ext uri="{FF2B5EF4-FFF2-40B4-BE49-F238E27FC236}">
                      <a16:creationId xmlns:a16="http://schemas.microsoft.com/office/drawing/2014/main" id="{A87F9D4E-988D-DF4D-861B-CAF8818425B4}"/>
                    </a:ext>
                  </a:extLst>
                </p:cNvPr>
                <p:cNvSpPr txBox="1">
                  <a:spLocks noRot="1" noChangeAspect="1" noMove="1" noResize="1" noEditPoints="1" noAdjustHandles="1" noChangeArrowheads="1" noChangeShapeType="1" noTextEdit="1"/>
                </p:cNvSpPr>
                <p:nvPr/>
              </p:nvSpPr>
              <p:spPr>
                <a:xfrm rot="5400000">
                  <a:off x="5381316" y="2097047"/>
                  <a:ext cx="270879" cy="295377"/>
                </a:xfrm>
                <a:prstGeom prst="round1Rect">
                  <a:avLst>
                    <a:gd name="adj" fmla="val 38863"/>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08E5CBD2-1E0D-1C4B-B946-1C814E04906F}"/>
                    </a:ext>
                  </a:extLst>
                </p:cNvPr>
                <p:cNvSpPr txBox="1"/>
                <p:nvPr/>
              </p:nvSpPr>
              <p:spPr>
                <a:xfrm rot="5400000">
                  <a:off x="8500319" y="2097047"/>
                  <a:ext cx="270879" cy="295377"/>
                </a:xfrm>
                <a:prstGeom prst="round1Rect">
                  <a:avLst>
                    <a:gd name="adj" fmla="val 3545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57" name="TextBox 156">
                  <a:extLst>
                    <a:ext uri="{FF2B5EF4-FFF2-40B4-BE49-F238E27FC236}">
                      <a16:creationId xmlns:a16="http://schemas.microsoft.com/office/drawing/2014/main" id="{08E5CBD2-1E0D-1C4B-B946-1C814E04906F}"/>
                    </a:ext>
                  </a:extLst>
                </p:cNvPr>
                <p:cNvSpPr txBox="1">
                  <a:spLocks noRot="1" noChangeAspect="1" noMove="1" noResize="1" noEditPoints="1" noAdjustHandles="1" noChangeArrowheads="1" noChangeShapeType="1" noTextEdit="1"/>
                </p:cNvSpPr>
                <p:nvPr/>
              </p:nvSpPr>
              <p:spPr>
                <a:xfrm rot="5400000">
                  <a:off x="8500319" y="2097047"/>
                  <a:ext cx="270879" cy="295377"/>
                </a:xfrm>
                <a:prstGeom prst="round1Rect">
                  <a:avLst>
                    <a:gd name="adj" fmla="val 35453"/>
                  </a:avLst>
                </a:prstGeom>
                <a:blipFill>
                  <a:blip r:embed="rId2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7611595-95D0-AD4B-90BF-07D9E70109AE}"/>
                    </a:ext>
                  </a:extLst>
                </p:cNvPr>
                <p:cNvSpPr txBox="1"/>
                <p:nvPr/>
              </p:nvSpPr>
              <p:spPr>
                <a:xfrm rot="5400000">
                  <a:off x="11594529" y="2097047"/>
                  <a:ext cx="270879" cy="295377"/>
                </a:xfrm>
                <a:prstGeom prst="round1Rect">
                  <a:avLst>
                    <a:gd name="adj" fmla="val 37158"/>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158" name="TextBox 157">
                  <a:extLst>
                    <a:ext uri="{FF2B5EF4-FFF2-40B4-BE49-F238E27FC236}">
                      <a16:creationId xmlns:a16="http://schemas.microsoft.com/office/drawing/2014/main" id="{E7611595-95D0-AD4B-90BF-07D9E70109AE}"/>
                    </a:ext>
                  </a:extLst>
                </p:cNvPr>
                <p:cNvSpPr txBox="1">
                  <a:spLocks noRot="1" noChangeAspect="1" noMove="1" noResize="1" noEditPoints="1" noAdjustHandles="1" noChangeArrowheads="1" noChangeShapeType="1" noTextEdit="1"/>
                </p:cNvSpPr>
                <p:nvPr/>
              </p:nvSpPr>
              <p:spPr>
                <a:xfrm rot="5400000">
                  <a:off x="11594529" y="2097047"/>
                  <a:ext cx="270879" cy="295377"/>
                </a:xfrm>
                <a:prstGeom prst="round1Rect">
                  <a:avLst>
                    <a:gd name="adj" fmla="val 37158"/>
                  </a:avLst>
                </a:prstGeom>
                <a:blipFill>
                  <a:blip r:embed="rId24"/>
                  <a:stretch>
                    <a:fillRect/>
                  </a:stretch>
                </a:blipFill>
              </p:spPr>
              <p:txBody>
                <a:bodyPr/>
                <a:lstStyle/>
                <a:p>
                  <a:r>
                    <a:rPr lang="en-GB">
                      <a:noFill/>
                    </a:rPr>
                    <a:t> </a:t>
                  </a:r>
                </a:p>
              </p:txBody>
            </p:sp>
          </mc:Fallback>
        </mc:AlternateContent>
      </p:grpSp>
      <p:sp>
        <p:nvSpPr>
          <p:cNvPr id="165" name="TextBox 164">
            <a:extLst>
              <a:ext uri="{FF2B5EF4-FFF2-40B4-BE49-F238E27FC236}">
                <a16:creationId xmlns:a16="http://schemas.microsoft.com/office/drawing/2014/main" id="{E80E78FD-50FA-0941-B832-CD0C7ECA684F}"/>
              </a:ext>
            </a:extLst>
          </p:cNvPr>
          <p:cNvSpPr txBox="1"/>
          <p:nvPr/>
        </p:nvSpPr>
        <p:spPr>
          <a:xfrm>
            <a:off x="5650064" y="4792343"/>
            <a:ext cx="530915" cy="646331"/>
          </a:xfrm>
          <a:prstGeom prst="rect">
            <a:avLst/>
          </a:prstGeom>
          <a:noFill/>
        </p:spPr>
        <p:txBody>
          <a:bodyPr wrap="none" rtlCol="0">
            <a:spAutoFit/>
          </a:bodyPr>
          <a:lstStyle/>
          <a:p>
            <a:r>
              <a:rPr lang="en-GB" sz="3600" dirty="0">
                <a:solidFill>
                  <a:schemeClr val="accent2"/>
                </a:solidFill>
              </a:rPr>
              <a:t>✓</a:t>
            </a:r>
          </a:p>
        </p:txBody>
      </p:sp>
      <p:sp>
        <p:nvSpPr>
          <p:cNvPr id="166" name="TextBox 165">
            <a:extLst>
              <a:ext uri="{FF2B5EF4-FFF2-40B4-BE49-F238E27FC236}">
                <a16:creationId xmlns:a16="http://schemas.microsoft.com/office/drawing/2014/main" id="{C52273F8-C507-2B46-B25F-EF7E67EC9774}"/>
              </a:ext>
            </a:extLst>
          </p:cNvPr>
          <p:cNvSpPr txBox="1"/>
          <p:nvPr/>
        </p:nvSpPr>
        <p:spPr>
          <a:xfrm>
            <a:off x="6090373" y="4787474"/>
            <a:ext cx="530915" cy="646331"/>
          </a:xfrm>
          <a:prstGeom prst="rect">
            <a:avLst/>
          </a:prstGeom>
          <a:noFill/>
        </p:spPr>
        <p:txBody>
          <a:bodyPr wrap="none" rtlCol="0">
            <a:spAutoFit/>
          </a:bodyPr>
          <a:lstStyle/>
          <a:p>
            <a:r>
              <a:rPr lang="en-GB" sz="3600" dirty="0">
                <a:solidFill>
                  <a:schemeClr val="accent2"/>
                </a:solidFill>
              </a:rPr>
              <a:t>✓</a:t>
            </a:r>
          </a:p>
        </p:txBody>
      </p:sp>
      <p:sp>
        <p:nvSpPr>
          <p:cNvPr id="4" name="Date Placeholder 3">
            <a:extLst>
              <a:ext uri="{FF2B5EF4-FFF2-40B4-BE49-F238E27FC236}">
                <a16:creationId xmlns:a16="http://schemas.microsoft.com/office/drawing/2014/main" id="{960F0854-583D-DE77-3E58-DAA5E91D516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9C51BEF4-22B3-F5B4-B7C4-43E69178F4E5}"/>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3807263F-C71D-4124-7135-E91411461A8E}"/>
              </a:ext>
            </a:extLst>
          </p:cNvPr>
          <p:cNvSpPr>
            <a:spLocks noGrp="1"/>
          </p:cNvSpPr>
          <p:nvPr>
            <p:ph type="sldNum" sz="quarter" idx="11"/>
          </p:nvPr>
        </p:nvSpPr>
        <p:spPr/>
        <p:txBody>
          <a:bodyPr/>
          <a:lstStyle/>
          <a:p>
            <a:fld id="{EB1502E6-D9AE-3544-B6D5-378AAA0B915F}" type="slidenum">
              <a:rPr lang="de-DE" altLang="de-DE" smtClean="0"/>
              <a:pPr/>
              <a:t>72</a:t>
            </a:fld>
            <a:endParaRPr lang="de-DE" altLang="de-DE" dirty="0"/>
          </a:p>
        </p:txBody>
      </p:sp>
    </p:spTree>
    <p:extLst>
      <p:ext uri="{BB962C8B-B14F-4D97-AF65-F5344CB8AC3E}">
        <p14:creationId xmlns:p14="http://schemas.microsoft.com/office/powerpoint/2010/main" val="1964339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6496-D702-8140-BA57-EDC6F0287A36}"/>
              </a:ext>
            </a:extLst>
          </p:cNvPr>
          <p:cNvSpPr>
            <a:spLocks noGrp="1"/>
          </p:cNvSpPr>
          <p:nvPr>
            <p:ph type="title"/>
          </p:nvPr>
        </p:nvSpPr>
        <p:spPr/>
        <p:txBody>
          <a:bodyPr/>
          <a:lstStyle/>
          <a:p>
            <a:r>
              <a:rPr lang="en-GB" dirty="0"/>
              <a:t>Fusion</a:t>
            </a:r>
          </a:p>
        </p:txBody>
      </p:sp>
      <mc:AlternateContent xmlns:mc="http://schemas.openxmlformats.org/markup-compatibility/2006" xmlns:a14="http://schemas.microsoft.com/office/drawing/2010/main">
        <mc:Choice Requires="a14">
          <p:sp>
            <p:nvSpPr>
              <p:cNvPr id="30" name="Content Placeholder 29">
                <a:extLst>
                  <a:ext uri="{FF2B5EF4-FFF2-40B4-BE49-F238E27FC236}">
                    <a16:creationId xmlns:a16="http://schemas.microsoft.com/office/drawing/2014/main" id="{37D4044F-135D-9B41-B6D3-397D6C5C43F3}"/>
                  </a:ext>
                </a:extLst>
              </p:cNvPr>
              <p:cNvSpPr>
                <a:spLocks noGrp="1"/>
              </p:cNvSpPr>
              <p:nvPr>
                <p:ph sz="half" idx="1"/>
              </p:nvPr>
            </p:nvSpPr>
            <p:spPr>
              <a:xfrm>
                <a:off x="609603" y="1486891"/>
                <a:ext cx="5441951" cy="3696053"/>
              </a:xfrm>
            </p:spPr>
            <p:txBody>
              <a:bodyPr>
                <a:normAutofit fontScale="85000" lnSpcReduction="20000"/>
              </a:bodyPr>
              <a:lstStyle/>
              <a:p>
                <a:r>
                  <a:rPr lang="en-GB" dirty="0"/>
                  <a:t>Test each 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𝑖𝑗</m:t>
                        </m:r>
                      </m:sub>
                    </m:sSub>
                  </m:oMath>
                </a14:m>
                <a:r>
                  <a:rPr lang="en-GB" dirty="0"/>
                  <a:t> for each PRV </a:t>
                </a:r>
                <a14:m>
                  <m:oMath xmlns:m="http://schemas.openxmlformats.org/officeDocument/2006/math">
                    <m:r>
                      <a:rPr lang="en-GB" i="1" dirty="0" smtClean="0">
                        <a:latin typeface="Cambria Math" panose="02040503050406030204" pitchFamily="18" charset="0"/>
                      </a:rPr>
                      <m:t>𝐴</m:t>
                    </m:r>
                  </m:oMath>
                </a14:m>
                <a:r>
                  <a:rPr lang="en-GB" dirty="0"/>
                  <a:t> to eliminate and each separator PRV </a:t>
                </a:r>
                <a14:m>
                  <m:oMath xmlns:m="http://schemas.openxmlformats.org/officeDocument/2006/math">
                    <m:r>
                      <a:rPr lang="en-GB" i="1" dirty="0" smtClean="0">
                        <a:latin typeface="Cambria Math" panose="02040503050406030204" pitchFamily="18" charset="0"/>
                      </a:rPr>
                      <m:t>𝑆</m:t>
                    </m:r>
                  </m:oMath>
                </a14:m>
                <a:endParaRPr lang="en-GB" dirty="0"/>
              </a:p>
              <a:p>
                <a:pPr lvl="1"/>
                <a:r>
                  <a:rPr lang="en-GB" dirty="0"/>
                  <a:t>If Cond. 1 holds: continue (no groundings)</a:t>
                </a:r>
              </a:p>
              <a:p>
                <a:pPr lvl="1"/>
                <a:r>
                  <a:rPr lang="en-GB" dirty="0"/>
                  <a:t>Else if Cond. 2 and Cond. 3 holds: continue</a:t>
                </a:r>
              </a:p>
              <a:p>
                <a:pPr lvl="1"/>
                <a:r>
                  <a:rPr lang="en-GB" dirty="0"/>
                  <a:t>Else: mark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𝑖𝑗</m:t>
                        </m:r>
                      </m:sub>
                    </m:sSub>
                  </m:oMath>
                </a14:m>
                <a:r>
                  <a:rPr lang="en-GB" dirty="0"/>
                  <a:t> (</a:t>
                </a:r>
                <a:r>
                  <a:rPr lang="en-GB" dirty="0">
                    <a:solidFill>
                      <a:srgbClr val="FFC000"/>
                    </a:solidFill>
                  </a:rPr>
                  <a:t>grounding</a:t>
                </a:r>
                <a:r>
                  <a:rPr lang="en-GB" dirty="0"/>
                  <a:t>); continue with next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𝑖𝑗</m:t>
                        </m:r>
                      </m:sub>
                    </m:sSub>
                  </m:oMath>
                </a14:m>
                <a:endParaRPr lang="en-GB" b="1" dirty="0"/>
              </a:p>
              <a:p>
                <a:r>
                  <a:rPr lang="en-GB" dirty="0"/>
                  <a:t>For each message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𝑖𝑗</m:t>
                        </m:r>
                      </m:sub>
                    </m:sSub>
                  </m:oMath>
                </a14:m>
                <a:r>
                  <a:rPr lang="en-GB" dirty="0"/>
                  <a:t> marked:</a:t>
                </a:r>
              </a:p>
              <a:p>
                <a:pPr lvl="1"/>
                <a:r>
                  <a:rPr lang="en-GB" dirty="0"/>
                  <a:t>Merge parclusters </a:t>
                </a:r>
                <a14:m>
                  <m:oMath xmlns:m="http://schemas.openxmlformats.org/officeDocument/2006/math">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𝑖</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𝑗</m:t>
                        </m:r>
                      </m:sub>
                    </m:sSub>
                  </m:oMath>
                </a14:m>
                <a:endParaRPr lang="en-GB" dirty="0"/>
              </a:p>
              <a:p>
                <a:pPr lvl="1"/>
                <a:endParaRPr lang="en-GB" dirty="0"/>
              </a:p>
              <a:p>
                <a:endParaRPr lang="en-GB" dirty="0"/>
              </a:p>
            </p:txBody>
          </p:sp>
        </mc:Choice>
        <mc:Fallback xmlns="">
          <p:sp>
            <p:nvSpPr>
              <p:cNvPr id="30" name="Content Placeholder 29">
                <a:extLst>
                  <a:ext uri="{FF2B5EF4-FFF2-40B4-BE49-F238E27FC236}">
                    <a16:creationId xmlns:a16="http://schemas.microsoft.com/office/drawing/2014/main" id="{37D4044F-135D-9B41-B6D3-397D6C5C43F3}"/>
                  </a:ext>
                </a:extLst>
              </p:cNvPr>
              <p:cNvSpPr>
                <a:spLocks noGrp="1" noRot="1" noChangeAspect="1" noMove="1" noResize="1" noEditPoints="1" noAdjustHandles="1" noChangeArrowheads="1" noChangeShapeType="1" noTextEdit="1"/>
              </p:cNvSpPr>
              <p:nvPr>
                <p:ph sz="half" idx="1"/>
              </p:nvPr>
            </p:nvSpPr>
            <p:spPr>
              <a:xfrm>
                <a:off x="609603" y="1486891"/>
                <a:ext cx="5441951" cy="3696053"/>
              </a:xfrm>
              <a:blipFill>
                <a:blip r:embed="rId2"/>
                <a:stretch>
                  <a:fillRect l="-3963" t="-4452" r="-279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6BC237-5348-AF4A-9D3C-55BC5823A721}"/>
                  </a:ext>
                </a:extLst>
              </p:cNvPr>
              <p:cNvSpPr>
                <a:spLocks noGrp="1"/>
              </p:cNvSpPr>
              <p:nvPr>
                <p:ph sz="half" idx="2"/>
              </p:nvPr>
            </p:nvSpPr>
            <p:spPr>
              <a:xfrm>
                <a:off x="6254752" y="1486891"/>
                <a:ext cx="5441949" cy="3696053"/>
              </a:xfrm>
            </p:spPr>
            <p:txBody>
              <a:bodyPr>
                <a:normAutofit fontScale="85000" lnSpcReduction="20000"/>
              </a:bodyPr>
              <a:lstStyle/>
              <a:p>
                <a:r>
                  <a:rPr lang="en-GB" dirty="0"/>
                  <a:t>Fusion an additional step after construction to guarantee lifted calculations for liftable models</a:t>
                </a:r>
              </a:p>
              <a:p>
                <a:r>
                  <a:rPr lang="en-GB" dirty="0"/>
                  <a:t>E.g., testing marks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panose="02040503050406030204" pitchFamily="18" charset="0"/>
                          </a:rPr>
                          <m:t>23</m:t>
                        </m:r>
                      </m:sub>
                    </m:sSub>
                  </m:oMath>
                </a14:m>
                <a:r>
                  <a:rPr lang="en-GB" dirty="0"/>
                  <a:t> </a:t>
                </a:r>
                <a:br>
                  <a:rPr lang="en-GB" dirty="0"/>
                </a:br>
                <a:r>
                  <a:rPr lang="en-GB" dirty="0"/>
                  <a:t>➝ merge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3</m:t>
                        </m:r>
                      </m:sub>
                    </m:sSub>
                  </m:oMath>
                </a14:m>
                <a:r>
                  <a:rPr lang="en-GB" dirty="0"/>
                  <a:t> (as in minimisation)</a:t>
                </a:r>
              </a:p>
              <a:p>
                <a:endParaRPr lang="en-GB" dirty="0"/>
              </a:p>
              <a:p>
                <a:pPr marL="457200" lvl="1" indent="0">
                  <a:buNone/>
                </a:pPr>
                <a:endParaRPr lang="en-GB" dirty="0"/>
              </a:p>
            </p:txBody>
          </p:sp>
        </mc:Choice>
        <mc:Fallback xmlns="">
          <p:sp>
            <p:nvSpPr>
              <p:cNvPr id="3" name="Content Placeholder 2">
                <a:extLst>
                  <a:ext uri="{FF2B5EF4-FFF2-40B4-BE49-F238E27FC236}">
                    <a16:creationId xmlns:a16="http://schemas.microsoft.com/office/drawing/2014/main" id="{A66BC237-5348-AF4A-9D3C-55BC5823A721}"/>
                  </a:ext>
                </a:extLst>
              </p:cNvPr>
              <p:cNvSpPr>
                <a:spLocks noGrp="1" noRot="1" noChangeAspect="1" noMove="1" noResize="1" noEditPoints="1" noAdjustHandles="1" noChangeArrowheads="1" noChangeShapeType="1" noTextEdit="1"/>
              </p:cNvSpPr>
              <p:nvPr>
                <p:ph sz="half" idx="2"/>
              </p:nvPr>
            </p:nvSpPr>
            <p:spPr>
              <a:xfrm>
                <a:off x="6254752" y="1486891"/>
                <a:ext cx="5441949" cy="3696053"/>
              </a:xfrm>
              <a:blipFill>
                <a:blip r:embed="rId3"/>
                <a:stretch>
                  <a:fillRect l="-3721" t="-4452"/>
                </a:stretch>
              </a:blipFill>
            </p:spPr>
            <p:txBody>
              <a:bodyPr/>
              <a:lstStyle/>
              <a:p>
                <a:r>
                  <a:rPr lang="en-DE">
                    <a:noFill/>
                  </a:rPr>
                  <a:t> </a:t>
                </a:r>
              </a:p>
            </p:txBody>
          </p:sp>
        </mc:Fallback>
      </mc:AlternateContent>
      <p:sp>
        <p:nvSpPr>
          <p:cNvPr id="5" name="Footer Placeholder 4">
            <a:extLst>
              <a:ext uri="{FF2B5EF4-FFF2-40B4-BE49-F238E27FC236}">
                <a16:creationId xmlns:a16="http://schemas.microsoft.com/office/drawing/2014/main" id="{2222C58B-DED8-C694-00BE-B276CDEA22F2}"/>
              </a:ext>
            </a:extLst>
          </p:cNvPr>
          <p:cNvSpPr>
            <a:spLocks noGrp="1"/>
          </p:cNvSpPr>
          <p:nvPr>
            <p:ph type="ftr" sz="quarter" idx="11"/>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781D53F9-B880-8EAD-C830-2421B44AA88C}"/>
              </a:ext>
            </a:extLst>
          </p:cNvPr>
          <p:cNvSpPr>
            <a:spLocks noGrp="1"/>
          </p:cNvSpPr>
          <p:nvPr>
            <p:ph type="sldNum" sz="quarter" idx="12"/>
          </p:nvPr>
        </p:nvSpPr>
        <p:spPr/>
        <p:txBody>
          <a:bodyPr/>
          <a:lstStyle/>
          <a:p>
            <a:fld id="{EB1502E6-D9AE-3544-B6D5-378AAA0B915F}" type="slidenum">
              <a:rPr lang="de-DE" altLang="de-DE" smtClean="0"/>
              <a:pPr/>
              <a:t>73</a:t>
            </a:fld>
            <a:endParaRPr lang="de-DE" altLang="de-DE" dirty="0"/>
          </a:p>
        </p:txBody>
      </p:sp>
      <p:sp>
        <p:nvSpPr>
          <p:cNvPr id="4" name="Date Placeholder 3">
            <a:extLst>
              <a:ext uri="{FF2B5EF4-FFF2-40B4-BE49-F238E27FC236}">
                <a16:creationId xmlns:a16="http://schemas.microsoft.com/office/drawing/2014/main" id="{FAC0F3A4-7C88-9700-3EEF-FA538E269AF2}"/>
              </a:ext>
            </a:extLst>
          </p:cNvPr>
          <p:cNvSpPr>
            <a:spLocks noGrp="1"/>
          </p:cNvSpPr>
          <p:nvPr>
            <p:ph type="dt" sz="half" idx="13"/>
          </p:nvPr>
        </p:nvSpPr>
        <p:spPr/>
        <p:txBody>
          <a:bodyPr/>
          <a:lstStyle/>
          <a:p>
            <a:pPr eaLnBrk="1" hangingPunct="1"/>
            <a:r>
              <a:rPr lang="de-DE"/>
              <a:t>LJT</a:t>
            </a:r>
            <a:endParaRPr lang="de-DE" dirty="0"/>
          </a:p>
        </p:txBody>
      </p:sp>
      <p:grpSp>
        <p:nvGrpSpPr>
          <p:cNvPr id="48" name="Group 47">
            <a:extLst>
              <a:ext uri="{FF2B5EF4-FFF2-40B4-BE49-F238E27FC236}">
                <a16:creationId xmlns:a16="http://schemas.microsoft.com/office/drawing/2014/main" id="{4D807F01-9DE3-3E4E-A4B4-2BEA94AF9C3F}"/>
              </a:ext>
            </a:extLst>
          </p:cNvPr>
          <p:cNvGrpSpPr/>
          <p:nvPr/>
        </p:nvGrpSpPr>
        <p:grpSpPr>
          <a:xfrm>
            <a:off x="3747080" y="5017770"/>
            <a:ext cx="8084595" cy="952521"/>
            <a:chOff x="3793062" y="1663629"/>
            <a:chExt cx="8084595" cy="952521"/>
          </a:xfrm>
        </p:grpSpPr>
        <p:cxnSp>
          <p:nvCxnSpPr>
            <p:cNvPr id="49" name="Straight Connector 48">
              <a:extLst>
                <a:ext uri="{FF2B5EF4-FFF2-40B4-BE49-F238E27FC236}">
                  <a16:creationId xmlns:a16="http://schemas.microsoft.com/office/drawing/2014/main" id="{9E542CF3-C730-F946-9BC5-7B96A54CAFF8}"/>
                </a:ext>
              </a:extLst>
            </p:cNvPr>
            <p:cNvCxnSpPr>
              <a:cxnSpLocks/>
              <a:stCxn id="60" idx="3"/>
              <a:endCxn id="64" idx="1"/>
            </p:cNvCxnSpPr>
            <p:nvPr/>
          </p:nvCxnSpPr>
          <p:spPr>
            <a:xfrm flipV="1">
              <a:off x="5667303" y="2021174"/>
              <a:ext cx="9577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F6C0B2-3FE0-2540-9D16-4C4363CCAE06}"/>
                </a:ext>
              </a:extLst>
            </p:cNvPr>
            <p:cNvCxnSpPr>
              <a:cxnSpLocks/>
              <a:stCxn id="64" idx="3"/>
              <a:endCxn id="62" idx="1"/>
            </p:cNvCxnSpPr>
            <p:nvPr/>
          </p:nvCxnSpPr>
          <p:spPr>
            <a:xfrm>
              <a:off x="8790532" y="2021174"/>
              <a:ext cx="932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2BCC575-5F26-CC40-A372-47ACB318F688}"/>
                </a:ext>
              </a:extLst>
            </p:cNvPr>
            <p:cNvGrpSpPr/>
            <p:nvPr/>
          </p:nvGrpSpPr>
          <p:grpSpPr>
            <a:xfrm>
              <a:off x="6625053" y="1663629"/>
              <a:ext cx="2165479" cy="871319"/>
              <a:chOff x="2358910" y="4890630"/>
              <a:chExt cx="2165479" cy="871319"/>
            </a:xfrm>
          </p:grpSpPr>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FE6FBCA-66BC-C94C-B4E6-4BFB35BDC67D}"/>
                      </a:ext>
                    </a:extLst>
                  </p:cNvPr>
                  <p:cNvSpPr txBox="1"/>
                  <p:nvPr/>
                </p:nvSpPr>
                <p:spPr>
                  <a:xfrm>
                    <a:off x="332799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2</m:t>
                              </m:r>
                            </m:sub>
                          </m:sSub>
                        </m:oMath>
                      </m:oMathPara>
                    </a14:m>
                    <a:endParaRPr lang="en-GB" sz="1400" dirty="0">
                      <a:solidFill>
                        <a:schemeClr val="tx1"/>
                      </a:solidFill>
                    </a:endParaRPr>
                  </a:p>
                </p:txBody>
              </p:sp>
            </mc:Choice>
            <mc:Fallback xmlns="">
              <p:sp>
                <p:nvSpPr>
                  <p:cNvPr id="63" name="TextBox 62">
                    <a:extLst>
                      <a:ext uri="{FF2B5EF4-FFF2-40B4-BE49-F238E27FC236}">
                        <a16:creationId xmlns:a16="http://schemas.microsoft.com/office/drawing/2014/main" id="{EFE6FBCA-66BC-C94C-B4E6-4BFB35BDC67D}"/>
                      </a:ext>
                    </a:extLst>
                  </p:cNvPr>
                  <p:cNvSpPr txBox="1">
                    <a:spLocks noRot="1" noChangeAspect="1" noMove="1" noResize="1" noEditPoints="1" noAdjustHandles="1" noChangeArrowheads="1" noChangeShapeType="1" noTextEdit="1"/>
                  </p:cNvSpPr>
                  <p:nvPr/>
                </p:nvSpPr>
                <p:spPr>
                  <a:xfrm>
                    <a:off x="3327994" y="5546505"/>
                    <a:ext cx="227305" cy="215444"/>
                  </a:xfrm>
                  <a:prstGeom prst="rect">
                    <a:avLst/>
                  </a:prstGeom>
                  <a:blipFill>
                    <a:blip r:embed="rId4"/>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035F22D-ECB3-8A43-BD23-A56A0608DA56}"/>
                      </a:ext>
                    </a:extLst>
                  </p:cNvPr>
                  <p:cNvSpPr txBox="1"/>
                  <p:nvPr/>
                </p:nvSpPr>
                <p:spPr>
                  <a:xfrm>
                    <a:off x="2358910" y="4890630"/>
                    <a:ext cx="2165479"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en-GB" dirty="0">
                      <a:solidFill>
                        <a:schemeClr val="tx1"/>
                      </a:solidFill>
                    </a:endParaRPr>
                  </a:p>
                </p:txBody>
              </p:sp>
            </mc:Choice>
            <mc:Fallback xmlns="">
              <p:sp>
                <p:nvSpPr>
                  <p:cNvPr id="64" name="TextBox 63">
                    <a:extLst>
                      <a:ext uri="{FF2B5EF4-FFF2-40B4-BE49-F238E27FC236}">
                        <a16:creationId xmlns:a16="http://schemas.microsoft.com/office/drawing/2014/main" id="{3035F22D-ECB3-8A43-BD23-A56A0608DA56}"/>
                      </a:ext>
                    </a:extLst>
                  </p:cNvPr>
                  <p:cNvSpPr txBox="1">
                    <a:spLocks noRot="1" noChangeAspect="1" noMove="1" noResize="1" noEditPoints="1" noAdjustHandles="1" noChangeArrowheads="1" noChangeShapeType="1" noTextEdit="1"/>
                  </p:cNvSpPr>
                  <p:nvPr/>
                </p:nvSpPr>
                <p:spPr>
                  <a:xfrm>
                    <a:off x="2358910" y="4890630"/>
                    <a:ext cx="2165479" cy="715089"/>
                  </a:xfrm>
                  <a:prstGeom prst="roundRect">
                    <a:avLst/>
                  </a:prstGeom>
                  <a:blipFill>
                    <a:blip r:embed="rId5"/>
                    <a:stretch>
                      <a:fillRect/>
                    </a:stretch>
                  </a:blipFill>
                  <a:ln>
                    <a:solidFill>
                      <a:schemeClr val="tx1"/>
                    </a:solidFill>
                  </a:ln>
                </p:spPr>
                <p:txBody>
                  <a:bodyPr/>
                  <a:lstStyle/>
                  <a:p>
                    <a:r>
                      <a:rPr lang="en-GB">
                        <a:noFill/>
                      </a:rPr>
                      <a:t> </a:t>
                    </a:r>
                  </a:p>
                </p:txBody>
              </p:sp>
            </mc:Fallback>
          </mc:AlternateContent>
        </p:grpSp>
        <p:grpSp>
          <p:nvGrpSpPr>
            <p:cNvPr id="52" name="Group 51">
              <a:extLst>
                <a:ext uri="{FF2B5EF4-FFF2-40B4-BE49-F238E27FC236}">
                  <a16:creationId xmlns:a16="http://schemas.microsoft.com/office/drawing/2014/main" id="{ED149C7A-1CC3-0C46-93E4-962455047000}"/>
                </a:ext>
              </a:extLst>
            </p:cNvPr>
            <p:cNvGrpSpPr/>
            <p:nvPr/>
          </p:nvGrpSpPr>
          <p:grpSpPr>
            <a:xfrm>
              <a:off x="9722897" y="1663629"/>
              <a:ext cx="2148984" cy="871319"/>
              <a:chOff x="6515526" y="4890630"/>
              <a:chExt cx="2148984" cy="871319"/>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AD9528B-2366-C748-874A-0663456A6B6A}"/>
                      </a:ext>
                    </a:extLst>
                  </p:cNvPr>
                  <p:cNvSpPr txBox="1"/>
                  <p:nvPr/>
                </p:nvSpPr>
                <p:spPr>
                  <a:xfrm>
                    <a:off x="7476364"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3</m:t>
                              </m:r>
                            </m:sub>
                          </m:sSub>
                        </m:oMath>
                      </m:oMathPara>
                    </a14:m>
                    <a:endParaRPr lang="en-GB" sz="1400" dirty="0">
                      <a:solidFill>
                        <a:schemeClr val="tx1"/>
                      </a:solidFill>
                    </a:endParaRPr>
                  </a:p>
                </p:txBody>
              </p:sp>
            </mc:Choice>
            <mc:Fallback xmlns="">
              <p:sp>
                <p:nvSpPr>
                  <p:cNvPr id="61" name="TextBox 60">
                    <a:extLst>
                      <a:ext uri="{FF2B5EF4-FFF2-40B4-BE49-F238E27FC236}">
                        <a16:creationId xmlns:a16="http://schemas.microsoft.com/office/drawing/2014/main" id="{4AD9528B-2366-C748-874A-0663456A6B6A}"/>
                      </a:ext>
                    </a:extLst>
                  </p:cNvPr>
                  <p:cNvSpPr txBox="1">
                    <a:spLocks noRot="1" noChangeAspect="1" noMove="1" noResize="1" noEditPoints="1" noAdjustHandles="1" noChangeArrowheads="1" noChangeShapeType="1" noTextEdit="1"/>
                  </p:cNvSpPr>
                  <p:nvPr/>
                </p:nvSpPr>
                <p:spPr>
                  <a:xfrm>
                    <a:off x="7476364"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A17E9E3-76A5-8C49-A539-2C202BD71C83}"/>
                      </a:ext>
                    </a:extLst>
                  </p:cNvPr>
                  <p:cNvSpPr txBox="1"/>
                  <p:nvPr/>
                </p:nvSpPr>
                <p:spPr>
                  <a:xfrm>
                    <a:off x="6515526" y="4890630"/>
                    <a:ext cx="2148984"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𝑋</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r>
                                <a:rPr lang="de-DE" b="0" i="1" dirty="0" smtClean="0">
                                  <a:solidFill>
                                    <a:schemeClr val="tx1"/>
                                  </a:solidFill>
                                  <a:latin typeface="Cambria Math" panose="02040503050406030204" pitchFamily="18" charset="0"/>
                                </a:rPr>
                                <m:t>,</m:t>
                              </m:r>
                              <m:r>
                                <a:rPr lang="de-DE" b="0"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62" name="TextBox 61">
                    <a:extLst>
                      <a:ext uri="{FF2B5EF4-FFF2-40B4-BE49-F238E27FC236}">
                        <a16:creationId xmlns:a16="http://schemas.microsoft.com/office/drawing/2014/main" id="{8A17E9E3-76A5-8C49-A539-2C202BD71C83}"/>
                      </a:ext>
                    </a:extLst>
                  </p:cNvPr>
                  <p:cNvSpPr txBox="1">
                    <a:spLocks noRot="1" noChangeAspect="1" noMove="1" noResize="1" noEditPoints="1" noAdjustHandles="1" noChangeArrowheads="1" noChangeShapeType="1" noTextEdit="1"/>
                  </p:cNvSpPr>
                  <p:nvPr/>
                </p:nvSpPr>
                <p:spPr>
                  <a:xfrm>
                    <a:off x="6515526" y="4890630"/>
                    <a:ext cx="2148984" cy="715089"/>
                  </a:xfrm>
                  <a:prstGeom prst="roundRect">
                    <a:avLst/>
                  </a:prstGeom>
                  <a:blipFill>
                    <a:blip r:embed="rId7"/>
                    <a:stretch>
                      <a:fillRect/>
                    </a:stretch>
                  </a:blipFill>
                  <a:ln>
                    <a:solidFill>
                      <a:schemeClr val="tx1"/>
                    </a:solidFill>
                  </a:ln>
                </p:spPr>
                <p:txBody>
                  <a:bodyPr/>
                  <a:lstStyle/>
                  <a:p>
                    <a:r>
                      <a:rPr lang="en-GB">
                        <a:noFill/>
                      </a:rPr>
                      <a:t> </a:t>
                    </a:r>
                  </a:p>
                </p:txBody>
              </p:sp>
            </mc:Fallback>
          </mc:AlternateContent>
        </p:grpSp>
        <p:grpSp>
          <p:nvGrpSpPr>
            <p:cNvPr id="53" name="Group 52">
              <a:extLst>
                <a:ext uri="{FF2B5EF4-FFF2-40B4-BE49-F238E27FC236}">
                  <a16:creationId xmlns:a16="http://schemas.microsoft.com/office/drawing/2014/main" id="{9E2E3EB6-8482-B047-A946-BC710F6AF75B}"/>
                </a:ext>
              </a:extLst>
            </p:cNvPr>
            <p:cNvGrpSpPr/>
            <p:nvPr/>
          </p:nvGrpSpPr>
          <p:grpSpPr>
            <a:xfrm>
              <a:off x="3793062" y="1663630"/>
              <a:ext cx="1874241" cy="871784"/>
              <a:chOff x="-1515811" y="4890630"/>
              <a:chExt cx="1874241" cy="871784"/>
            </a:xfrm>
          </p:grpSpPr>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CC778EE-CA4B-0F4B-B122-2345DFFC84EE}"/>
                      </a:ext>
                    </a:extLst>
                  </p:cNvPr>
                  <p:cNvSpPr txBox="1"/>
                  <p:nvPr/>
                </p:nvSpPr>
                <p:spPr>
                  <a:xfrm>
                    <a:off x="-823350" y="5546970"/>
                    <a:ext cx="477182"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panose="02040503050406030204" pitchFamily="18" charset="0"/>
                                </a:rPr>
                                <m:t>𝑔</m:t>
                              </m:r>
                            </m:e>
                            <m:sub>
                              <m:r>
                                <a:rPr lang="de-DE" sz="1400" i="1">
                                  <a:solidFill>
                                    <a:schemeClr val="tx1"/>
                                  </a:solidFill>
                                  <a:latin typeface="Cambria Math" panose="02040503050406030204" pitchFamily="18" charset="0"/>
                                </a:rPr>
                                <m:t>0</m:t>
                              </m:r>
                            </m:sub>
                          </m:sSub>
                          <m:r>
                            <a:rPr lang="de-DE" sz="1400" i="1">
                              <a:solidFill>
                                <a:schemeClr val="tx1"/>
                              </a:solidFill>
                              <a:latin typeface="Cambria Math" panose="02040503050406030204" pitchFamily="18" charset="0"/>
                            </a:rPr>
                            <m:t>,</m:t>
                          </m:r>
                          <m:sSub>
                            <m:sSubPr>
                              <m:ctrlPr>
                                <a:rPr lang="de-DE" sz="1400" i="1" smtClean="0">
                                  <a:solidFill>
                                    <a:schemeClr val="tx1"/>
                                  </a:solidFill>
                                  <a:latin typeface="Cambria Math" panose="02040503050406030204" pitchFamily="18" charset="0"/>
                                </a:rPr>
                              </m:ctrlPr>
                            </m:sSubPr>
                            <m:e>
                              <m:r>
                                <a:rPr lang="de-DE" sz="1400" i="1">
                                  <a:solidFill>
                                    <a:schemeClr val="tx1"/>
                                  </a:solidFill>
                                  <a:latin typeface="Cambria Math" charset="0"/>
                                </a:rPr>
                                <m:t>𝑔</m:t>
                              </m:r>
                            </m:e>
                            <m:sub>
                              <m:r>
                                <a:rPr lang="de-DE" sz="1400" i="1">
                                  <a:solidFill>
                                    <a:schemeClr val="tx1"/>
                                  </a:solidFill>
                                  <a:latin typeface="Cambria Math" charset="0"/>
                                </a:rPr>
                                <m:t>1</m:t>
                              </m:r>
                            </m:sub>
                          </m:sSub>
                        </m:oMath>
                      </m:oMathPara>
                    </a14:m>
                    <a:endParaRPr lang="en-GB" sz="1400" dirty="0">
                      <a:solidFill>
                        <a:schemeClr val="tx1"/>
                      </a:solidFill>
                    </a:endParaRPr>
                  </a:p>
                </p:txBody>
              </p:sp>
            </mc:Choice>
            <mc:Fallback xmlns="">
              <p:sp>
                <p:nvSpPr>
                  <p:cNvPr id="59" name="TextBox 58">
                    <a:extLst>
                      <a:ext uri="{FF2B5EF4-FFF2-40B4-BE49-F238E27FC236}">
                        <a16:creationId xmlns:a16="http://schemas.microsoft.com/office/drawing/2014/main" id="{1CC778EE-CA4B-0F4B-B122-2345DFFC84EE}"/>
                      </a:ext>
                    </a:extLst>
                  </p:cNvPr>
                  <p:cNvSpPr txBox="1">
                    <a:spLocks noRot="1" noChangeAspect="1" noMove="1" noResize="1" noEditPoints="1" noAdjustHandles="1" noChangeArrowheads="1" noChangeShapeType="1" noTextEdit="1"/>
                  </p:cNvSpPr>
                  <p:nvPr/>
                </p:nvSpPr>
                <p:spPr>
                  <a:xfrm>
                    <a:off x="-823350" y="5546970"/>
                    <a:ext cx="477182" cy="215444"/>
                  </a:xfrm>
                  <a:prstGeom prst="rect">
                    <a:avLst/>
                  </a:prstGeom>
                  <a:blipFill>
                    <a:blip r:embed="rId8"/>
                    <a:stretch>
                      <a:fillRect l="-13158"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D481FFC-7F97-4F43-81BC-A724DEF10D39}"/>
                      </a:ext>
                    </a:extLst>
                  </p:cNvPr>
                  <p:cNvSpPr txBox="1"/>
                  <p:nvPr/>
                </p:nvSpPr>
                <p:spPr>
                  <a:xfrm>
                    <a:off x="-1515811" y="4890630"/>
                    <a:ext cx="1874241"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d>
                            <m:dPr>
                              <m:ctrlPr>
                                <a:rPr lang="de-DE" b="0" i="1" dirty="0" smtClean="0">
                                  <a:solidFill>
                                    <a:schemeClr val="tx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𝐸</m:t>
                              </m:r>
                            </m:e>
                          </m:d>
                          <m:r>
                            <a:rPr lang="en-GB" i="1" dirty="0" smtClean="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60" name="TextBox 59">
                    <a:extLst>
                      <a:ext uri="{FF2B5EF4-FFF2-40B4-BE49-F238E27FC236}">
                        <a16:creationId xmlns:a16="http://schemas.microsoft.com/office/drawing/2014/main" id="{7D481FFC-7F97-4F43-81BC-A724DEF10D39}"/>
                      </a:ext>
                    </a:extLst>
                  </p:cNvPr>
                  <p:cNvSpPr txBox="1">
                    <a:spLocks noRot="1" noChangeAspect="1" noMove="1" noResize="1" noEditPoints="1" noAdjustHandles="1" noChangeArrowheads="1" noChangeShapeType="1" noTextEdit="1"/>
                  </p:cNvSpPr>
                  <p:nvPr/>
                </p:nvSpPr>
                <p:spPr>
                  <a:xfrm>
                    <a:off x="-1515811" y="4890630"/>
                    <a:ext cx="1874241" cy="715089"/>
                  </a:xfrm>
                  <a:prstGeom prst="roundRect">
                    <a:avLst/>
                  </a:prstGeom>
                  <a:blipFill>
                    <a:blip r:embed="rId9"/>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68BE0E5-CDB1-4841-9CBA-F95F7D9A6010}"/>
                    </a:ext>
                  </a:extLst>
                </p:cNvPr>
                <p:cNvSpPr/>
                <p:nvPr/>
              </p:nvSpPr>
              <p:spPr>
                <a:xfrm>
                  <a:off x="5631298" y="1985499"/>
                  <a:ext cx="1069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i="1" dirty="0">
                                <a:latin typeface="Cambria Math" panose="02040503050406030204" pitchFamily="18" charset="0"/>
                              </a:rPr>
                            </m:ctrlPr>
                          </m:dPr>
                          <m:e>
                            <m:r>
                              <a:rPr lang="de-DE" i="1" dirty="0" smtClean="0">
                                <a:solidFill>
                                  <a:schemeClr val="accent1"/>
                                </a:solidFill>
                                <a:latin typeface="Cambria Math" panose="02040503050406030204" pitchFamily="18" charset="0"/>
                              </a:rPr>
                              <m:t>𝐸</m:t>
                            </m:r>
                          </m:e>
                        </m:d>
                      </m:oMath>
                    </m:oMathPara>
                  </a14:m>
                  <a:endParaRPr lang="en-GB" dirty="0">
                    <a:solidFill>
                      <a:schemeClr val="tx1"/>
                    </a:solidFill>
                  </a:endParaRPr>
                </a:p>
              </p:txBody>
            </p:sp>
          </mc:Choice>
          <mc:Fallback xmlns="">
            <p:sp>
              <p:nvSpPr>
                <p:cNvPr id="54" name="Rectangle 53">
                  <a:extLst>
                    <a:ext uri="{FF2B5EF4-FFF2-40B4-BE49-F238E27FC236}">
                      <a16:creationId xmlns:a16="http://schemas.microsoft.com/office/drawing/2014/main" id="{368BE0E5-CDB1-4841-9CBA-F95F7D9A6010}"/>
                    </a:ext>
                  </a:extLst>
                </p:cNvPr>
                <p:cNvSpPr>
                  <a:spLocks noRot="1" noChangeAspect="1" noMove="1" noResize="1" noEditPoints="1" noAdjustHandles="1" noChangeArrowheads="1" noChangeShapeType="1" noTextEdit="1"/>
                </p:cNvSpPr>
                <p:nvPr/>
              </p:nvSpPr>
              <p:spPr>
                <a:xfrm>
                  <a:off x="5631298" y="1985499"/>
                  <a:ext cx="1069075"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F262AFCF-99E3-8F47-A9D5-4AB3FC8FF90C}"/>
                    </a:ext>
                  </a:extLst>
                </p:cNvPr>
                <p:cNvSpPr/>
                <p:nvPr/>
              </p:nvSpPr>
              <p:spPr>
                <a:xfrm>
                  <a:off x="8635760" y="1969819"/>
                  <a:ext cx="12584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d>
                          <m:dPr>
                            <m:ctrlPr>
                              <a:rPr lang="de-DE" b="0" i="1" smtClean="0">
                                <a:solidFill>
                                  <a:schemeClr val="tx1"/>
                                </a:solidFill>
                                <a:latin typeface="Cambria Math" panose="02040503050406030204" pitchFamily="18" charset="0"/>
                              </a:rPr>
                            </m:ctrlPr>
                          </m:dPr>
                          <m:e>
                            <m:r>
                              <a:rPr lang="de-DE" b="0" i="1" smtClean="0">
                                <a:solidFill>
                                  <a:schemeClr val="accent1"/>
                                </a:solidFill>
                                <a:latin typeface="Cambria Math" panose="02040503050406030204" pitchFamily="18" charset="0"/>
                              </a:rPr>
                              <m:t>𝐸</m:t>
                            </m:r>
                          </m:e>
                        </m:d>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m:t>
                            </m:r>
                            <m:r>
                              <a:rPr lang="de-DE" b="0" i="1" smtClean="0">
                                <a:solidFill>
                                  <a:schemeClr val="accent1"/>
                                </a:solidFill>
                                <a:latin typeface="Cambria Math" panose="02040503050406030204" pitchFamily="18" charset="0"/>
                              </a:rPr>
                              <m:t>𝐸</m:t>
                            </m:r>
                          </m:e>
                        </m:d>
                      </m:oMath>
                    </m:oMathPara>
                  </a14:m>
                  <a:endParaRPr lang="de-DE" dirty="0">
                    <a:solidFill>
                      <a:schemeClr val="tx1"/>
                    </a:solidFill>
                  </a:endParaRPr>
                </a:p>
              </p:txBody>
            </p:sp>
          </mc:Choice>
          <mc:Fallback xmlns="">
            <p:sp>
              <p:nvSpPr>
                <p:cNvPr id="55" name="Rectangle 54">
                  <a:extLst>
                    <a:ext uri="{FF2B5EF4-FFF2-40B4-BE49-F238E27FC236}">
                      <a16:creationId xmlns:a16="http://schemas.microsoft.com/office/drawing/2014/main" id="{F262AFCF-99E3-8F47-A9D5-4AB3FC8FF90C}"/>
                    </a:ext>
                  </a:extLst>
                </p:cNvPr>
                <p:cNvSpPr>
                  <a:spLocks noRot="1" noChangeAspect="1" noMove="1" noResize="1" noEditPoints="1" noAdjustHandles="1" noChangeArrowheads="1" noChangeShapeType="1" noTextEdit="1"/>
                </p:cNvSpPr>
                <p:nvPr/>
              </p:nvSpPr>
              <p:spPr>
                <a:xfrm>
                  <a:off x="8635760" y="1969819"/>
                  <a:ext cx="1258486"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77AF50A-4278-D944-9EED-AAB2FD53AE8C}"/>
                    </a:ext>
                  </a:extLst>
                </p:cNvPr>
                <p:cNvSpPr txBox="1"/>
                <p:nvPr/>
              </p:nvSpPr>
              <p:spPr>
                <a:xfrm rot="5400000">
                  <a:off x="5381316" y="2097047"/>
                  <a:ext cx="270879" cy="295377"/>
                </a:xfrm>
                <a:prstGeom prst="round1Rect">
                  <a:avLst>
                    <a:gd name="adj" fmla="val 3886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56" name="TextBox 55">
                  <a:extLst>
                    <a:ext uri="{FF2B5EF4-FFF2-40B4-BE49-F238E27FC236}">
                      <a16:creationId xmlns:a16="http://schemas.microsoft.com/office/drawing/2014/main" id="{C77AF50A-4278-D944-9EED-AAB2FD53AE8C}"/>
                    </a:ext>
                  </a:extLst>
                </p:cNvPr>
                <p:cNvSpPr txBox="1">
                  <a:spLocks noRot="1" noChangeAspect="1" noMove="1" noResize="1" noEditPoints="1" noAdjustHandles="1" noChangeArrowheads="1" noChangeShapeType="1" noTextEdit="1"/>
                </p:cNvSpPr>
                <p:nvPr/>
              </p:nvSpPr>
              <p:spPr>
                <a:xfrm rot="5400000">
                  <a:off x="5381316" y="2097047"/>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821A1CD-912C-8B42-B04A-39BAA4185E32}"/>
                    </a:ext>
                  </a:extLst>
                </p:cNvPr>
                <p:cNvSpPr txBox="1"/>
                <p:nvPr/>
              </p:nvSpPr>
              <p:spPr>
                <a:xfrm rot="5400000">
                  <a:off x="8500319" y="2097047"/>
                  <a:ext cx="270879" cy="295377"/>
                </a:xfrm>
                <a:prstGeom prst="round1Rect">
                  <a:avLst>
                    <a:gd name="adj" fmla="val 35453"/>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57" name="TextBox 56">
                  <a:extLst>
                    <a:ext uri="{FF2B5EF4-FFF2-40B4-BE49-F238E27FC236}">
                      <a16:creationId xmlns:a16="http://schemas.microsoft.com/office/drawing/2014/main" id="{6821A1CD-912C-8B42-B04A-39BAA4185E32}"/>
                    </a:ext>
                  </a:extLst>
                </p:cNvPr>
                <p:cNvSpPr txBox="1">
                  <a:spLocks noRot="1" noChangeAspect="1" noMove="1" noResize="1" noEditPoints="1" noAdjustHandles="1" noChangeArrowheads="1" noChangeShapeType="1" noTextEdit="1"/>
                </p:cNvSpPr>
                <p:nvPr/>
              </p:nvSpPr>
              <p:spPr>
                <a:xfrm rot="5400000">
                  <a:off x="8500319" y="2097047"/>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B110D3B-43BD-BE44-AFB4-1C81F5449448}"/>
                    </a:ext>
                  </a:extLst>
                </p:cNvPr>
                <p:cNvSpPr txBox="1"/>
                <p:nvPr/>
              </p:nvSpPr>
              <p:spPr>
                <a:xfrm rot="5400000">
                  <a:off x="11594529" y="2097047"/>
                  <a:ext cx="270879" cy="295377"/>
                </a:xfrm>
                <a:prstGeom prst="round1Rect">
                  <a:avLst>
                    <a:gd name="adj" fmla="val 37158"/>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58" name="TextBox 57">
                  <a:extLst>
                    <a:ext uri="{FF2B5EF4-FFF2-40B4-BE49-F238E27FC236}">
                      <a16:creationId xmlns:a16="http://schemas.microsoft.com/office/drawing/2014/main" id="{FB110D3B-43BD-BE44-AFB4-1C81F5449448}"/>
                    </a:ext>
                  </a:extLst>
                </p:cNvPr>
                <p:cNvSpPr txBox="1">
                  <a:spLocks noRot="1" noChangeAspect="1" noMove="1" noResize="1" noEditPoints="1" noAdjustHandles="1" noChangeArrowheads="1" noChangeShapeType="1" noTextEdit="1"/>
                </p:cNvSpPr>
                <p:nvPr/>
              </p:nvSpPr>
              <p:spPr>
                <a:xfrm rot="5400000">
                  <a:off x="11594529" y="2097047"/>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p:sp>
        <p:nvSpPr>
          <p:cNvPr id="15" name="Rectangle 14">
            <a:extLst>
              <a:ext uri="{FF2B5EF4-FFF2-40B4-BE49-F238E27FC236}">
                <a16:creationId xmlns:a16="http://schemas.microsoft.com/office/drawing/2014/main" id="{08D6AAED-AD4A-F747-B16F-59A4EF880F44}"/>
              </a:ext>
            </a:extLst>
          </p:cNvPr>
          <p:cNvSpPr/>
          <p:nvPr/>
        </p:nvSpPr>
        <p:spPr>
          <a:xfrm>
            <a:off x="5662985" y="4904763"/>
            <a:ext cx="492443" cy="584775"/>
          </a:xfrm>
          <a:prstGeom prst="rect">
            <a:avLst/>
          </a:prstGeom>
        </p:spPr>
        <p:txBody>
          <a:bodyPr wrap="none">
            <a:spAutoFit/>
          </a:bodyPr>
          <a:lstStyle/>
          <a:p>
            <a:r>
              <a:rPr lang="en-GB" sz="3200" dirty="0">
                <a:solidFill>
                  <a:schemeClr val="accent1"/>
                </a:solidFill>
              </a:rPr>
              <a:t>✓</a:t>
            </a:r>
          </a:p>
        </p:txBody>
      </p:sp>
      <p:sp>
        <p:nvSpPr>
          <p:cNvPr id="16" name="Rectangle 15">
            <a:extLst>
              <a:ext uri="{FF2B5EF4-FFF2-40B4-BE49-F238E27FC236}">
                <a16:creationId xmlns:a16="http://schemas.microsoft.com/office/drawing/2014/main" id="{3F903193-46D2-044A-A9D1-A21D56C72806}"/>
              </a:ext>
            </a:extLst>
          </p:cNvPr>
          <p:cNvSpPr/>
          <p:nvPr/>
        </p:nvSpPr>
        <p:spPr>
          <a:xfrm>
            <a:off x="6116190" y="4891451"/>
            <a:ext cx="492443" cy="584775"/>
          </a:xfrm>
          <a:prstGeom prst="rect">
            <a:avLst/>
          </a:prstGeom>
        </p:spPr>
        <p:txBody>
          <a:bodyPr wrap="none">
            <a:spAutoFit/>
          </a:bodyPr>
          <a:lstStyle/>
          <a:p>
            <a:r>
              <a:rPr lang="en-GB" sz="3200" dirty="0">
                <a:solidFill>
                  <a:schemeClr val="accent1"/>
                </a:solidFill>
              </a:rPr>
              <a:t>✓</a:t>
            </a:r>
          </a:p>
        </p:txBody>
      </p:sp>
      <p:sp>
        <p:nvSpPr>
          <p:cNvPr id="17" name="Rectangle 16">
            <a:extLst>
              <a:ext uri="{FF2B5EF4-FFF2-40B4-BE49-F238E27FC236}">
                <a16:creationId xmlns:a16="http://schemas.microsoft.com/office/drawing/2014/main" id="{232915EE-5A56-E94B-92E6-F2FCA386884B}"/>
              </a:ext>
            </a:extLst>
          </p:cNvPr>
          <p:cNvSpPr/>
          <p:nvPr/>
        </p:nvSpPr>
        <p:spPr>
          <a:xfrm>
            <a:off x="8734199" y="4873092"/>
            <a:ext cx="519694" cy="584775"/>
          </a:xfrm>
          <a:prstGeom prst="rect">
            <a:avLst/>
          </a:prstGeom>
        </p:spPr>
        <p:txBody>
          <a:bodyPr wrap="none">
            <a:spAutoFit/>
          </a:bodyPr>
          <a:lstStyle/>
          <a:p>
            <a:r>
              <a:rPr lang="en-GB" sz="3200" dirty="0">
                <a:solidFill>
                  <a:srgbClr val="FFC000"/>
                </a:solidFill>
              </a:rPr>
              <a:t>✗</a:t>
            </a:r>
          </a:p>
        </p:txBody>
      </p:sp>
      <p:sp>
        <p:nvSpPr>
          <p:cNvPr id="18" name="Rectangle 17">
            <a:extLst>
              <a:ext uri="{FF2B5EF4-FFF2-40B4-BE49-F238E27FC236}">
                <a16:creationId xmlns:a16="http://schemas.microsoft.com/office/drawing/2014/main" id="{68178E61-BBAA-CC47-A540-28A0B22AF48C}"/>
              </a:ext>
            </a:extLst>
          </p:cNvPr>
          <p:cNvSpPr/>
          <p:nvPr/>
        </p:nvSpPr>
        <p:spPr>
          <a:xfrm>
            <a:off x="9178696" y="4859780"/>
            <a:ext cx="492443" cy="584775"/>
          </a:xfrm>
          <a:prstGeom prst="rect">
            <a:avLst/>
          </a:prstGeom>
        </p:spPr>
        <p:txBody>
          <a:bodyPr wrap="none">
            <a:spAutoFit/>
          </a:bodyPr>
          <a:lstStyle/>
          <a:p>
            <a:r>
              <a:rPr lang="en-GB" sz="3200" dirty="0">
                <a:solidFill>
                  <a:schemeClr val="accent1"/>
                </a:solidFill>
              </a:rPr>
              <a:t>✓</a:t>
            </a:r>
            <a:endParaRPr lang="en-GB" sz="3200" dirty="0">
              <a:solidFill>
                <a:srgbClr val="C00000"/>
              </a:solidFill>
            </a:endParaRPr>
          </a:p>
        </p:txBody>
      </p:sp>
      <p:grpSp>
        <p:nvGrpSpPr>
          <p:cNvPr id="19" name="Group 18">
            <a:extLst>
              <a:ext uri="{FF2B5EF4-FFF2-40B4-BE49-F238E27FC236}">
                <a16:creationId xmlns:a16="http://schemas.microsoft.com/office/drawing/2014/main" id="{D3DD0005-38A0-E44E-AFC5-3FBD751B08E4}"/>
              </a:ext>
            </a:extLst>
          </p:cNvPr>
          <p:cNvGrpSpPr/>
          <p:nvPr/>
        </p:nvGrpSpPr>
        <p:grpSpPr>
          <a:xfrm>
            <a:off x="7368609" y="3853388"/>
            <a:ext cx="4463066" cy="1021556"/>
            <a:chOff x="1048080" y="5316384"/>
            <a:chExt cx="4463066" cy="1021556"/>
          </a:xfrm>
        </p:grpSpPr>
        <p:grpSp>
          <p:nvGrpSpPr>
            <p:cNvPr id="20" name="Group 19">
              <a:extLst>
                <a:ext uri="{FF2B5EF4-FFF2-40B4-BE49-F238E27FC236}">
                  <a16:creationId xmlns:a16="http://schemas.microsoft.com/office/drawing/2014/main" id="{E5DF8F9F-B6B8-E04E-BB1C-1402A6847D58}"/>
                </a:ext>
              </a:extLst>
            </p:cNvPr>
            <p:cNvGrpSpPr/>
            <p:nvPr/>
          </p:nvGrpSpPr>
          <p:grpSpPr>
            <a:xfrm>
              <a:off x="1048080" y="5316384"/>
              <a:ext cx="4463066" cy="1021556"/>
              <a:chOff x="-1142421" y="4803796"/>
              <a:chExt cx="4463066" cy="1021556"/>
            </a:xfrm>
          </p:grpSpPr>
          <p:cxnSp>
            <p:nvCxnSpPr>
              <p:cNvPr id="24" name="Straight Connector 23">
                <a:extLst>
                  <a:ext uri="{FF2B5EF4-FFF2-40B4-BE49-F238E27FC236}">
                    <a16:creationId xmlns:a16="http://schemas.microsoft.com/office/drawing/2014/main" id="{5A9813A1-FB17-864C-BF2C-19488BEF8948}"/>
                  </a:ext>
                </a:extLst>
              </p:cNvPr>
              <p:cNvCxnSpPr>
                <a:cxnSpLocks/>
                <a:stCxn id="28" idx="3"/>
                <a:endCxn id="26" idx="1"/>
              </p:cNvCxnSpPr>
              <p:nvPr/>
            </p:nvCxnSpPr>
            <p:spPr>
              <a:xfrm>
                <a:off x="585594" y="5312343"/>
                <a:ext cx="731471" cy="2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8FD1AEA-D929-1F41-B533-CB41112E9137}"/>
                      </a:ext>
                    </a:extLst>
                  </p:cNvPr>
                  <p:cNvSpPr txBox="1"/>
                  <p:nvPr/>
                </p:nvSpPr>
                <p:spPr>
                  <a:xfrm>
                    <a:off x="1317065" y="4803796"/>
                    <a:ext cx="2003580" cy="1021556"/>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panose="02040503050406030204" pitchFamily="18" charset="0"/>
                            </a:rPr>
                            <m:t> </m:t>
                          </m:r>
                          <m:r>
                            <a:rPr lang="en-GB" i="1" dirty="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𝐸</m:t>
                              </m:r>
                            </m:e>
                          </m:d>
                          <m:r>
                            <a:rPr lang="de-DE" i="1" dirty="0">
                              <a:solidFill>
                                <a:schemeClr val="tx1"/>
                              </a:solidFill>
                              <a:latin typeface="Cambria Math" panose="02040503050406030204" pitchFamily="18" charset="0"/>
                            </a:rPr>
                            <m:t> </m:t>
                          </m:r>
                          <m:r>
                            <a:rPr lang="en-GB" i="1" dirty="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panose="02040503050406030204" pitchFamily="18" charset="0"/>
                                </a:rPr>
                                <m:t>,</m:t>
                              </m:r>
                              <m:r>
                                <a:rPr lang="de-DE" i="1" dirty="0">
                                  <a:solidFill>
                                    <a:schemeClr val="tx1"/>
                                  </a:solidFill>
                                  <a:latin typeface="Cambria Math" panose="02040503050406030204" pitchFamily="18" charset="0"/>
                                </a:rPr>
                                <m:t>𝐸</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dirty="0">
                      <a:solidFill>
                        <a:schemeClr val="tx1"/>
                      </a:solidFill>
                    </a:endParaRPr>
                  </a:p>
                  <a:p>
                    <a:pPr marL="15875"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r>
                                <a:rPr lang="de-DE" i="1" dirty="0">
                                  <a:solidFill>
                                    <a:schemeClr val="tx1"/>
                                  </a:solidFill>
                                  <a:latin typeface="Cambria Math" panose="02040503050406030204" pitchFamily="18" charset="0"/>
                                </a:rPr>
                                <m:t>,</m:t>
                              </m:r>
                              <m:r>
                                <a:rPr lang="de-DE" i="1" dirty="0">
                                  <a:solidFill>
                                    <a:schemeClr val="tx1"/>
                                  </a:solidFill>
                                  <a:latin typeface="Cambria Math" panose="02040503050406030204" pitchFamily="18" charset="0"/>
                                </a:rPr>
                                <m:t>𝐸</m:t>
                              </m:r>
                            </m:e>
                          </m:d>
                        </m:oMath>
                      </m:oMathPara>
                    </a14:m>
                    <a:endParaRPr lang="en-GB" dirty="0">
                      <a:solidFill>
                        <a:schemeClr val="tx1"/>
                      </a:solidFill>
                    </a:endParaRPr>
                  </a:p>
                </p:txBody>
              </p:sp>
            </mc:Choice>
            <mc:Fallback xmlns="">
              <p:sp>
                <p:nvSpPr>
                  <p:cNvPr id="26" name="TextBox 25">
                    <a:extLst>
                      <a:ext uri="{FF2B5EF4-FFF2-40B4-BE49-F238E27FC236}">
                        <a16:creationId xmlns:a16="http://schemas.microsoft.com/office/drawing/2014/main" id="{98FD1AEA-D929-1F41-B533-CB41112E9137}"/>
                      </a:ext>
                    </a:extLst>
                  </p:cNvPr>
                  <p:cNvSpPr txBox="1">
                    <a:spLocks noRot="1" noChangeAspect="1" noMove="1" noResize="1" noEditPoints="1" noAdjustHandles="1" noChangeArrowheads="1" noChangeShapeType="1" noTextEdit="1"/>
                  </p:cNvSpPr>
                  <p:nvPr/>
                </p:nvSpPr>
                <p:spPr>
                  <a:xfrm>
                    <a:off x="1317065" y="4803796"/>
                    <a:ext cx="2003580" cy="1021556"/>
                  </a:xfrm>
                  <a:prstGeom prst="roundRect">
                    <a:avLst/>
                  </a:prstGeom>
                  <a:blipFill>
                    <a:blip r:embed="rId15"/>
                    <a:stretch>
                      <a:fillRect l="-4375"/>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688A9B1-B20C-1E4A-B027-60A740CF9703}"/>
                      </a:ext>
                    </a:extLst>
                  </p:cNvPr>
                  <p:cNvSpPr txBox="1"/>
                  <p:nvPr/>
                </p:nvSpPr>
                <p:spPr>
                  <a:xfrm>
                    <a:off x="-1142421" y="4954798"/>
                    <a:ext cx="172801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de-DE" i="1" dirty="0" smtClean="0">
                              <a:solidFill>
                                <a:schemeClr val="tx1"/>
                              </a:solidFill>
                              <a:latin typeface="Cambria Math" panose="02040503050406030204" pitchFamily="18" charset="0"/>
                            </a:rPr>
                            <m:t> </m:t>
                          </m:r>
                          <m:r>
                            <a:rPr lang="en-GB" i="1" dirty="0">
                              <a:solidFill>
                                <a:schemeClr val="tx1"/>
                              </a:solidFill>
                              <a:latin typeface="Cambria Math" charset="0"/>
                            </a:rPr>
                            <m:t>𝐸𝑝𝑖𝑑</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𝐸</m:t>
                              </m:r>
                            </m:e>
                          </m:d>
                          <m:r>
                            <a:rPr lang="en-GB" i="1" dirty="0">
                              <a:solidFill>
                                <a:schemeClr val="tx1"/>
                              </a:solidFill>
                              <a:latin typeface="Cambria Math" charset="0"/>
                            </a:rPr>
                            <m:t> </m:t>
                          </m:r>
                          <m:r>
                            <a:rPr lang="de-DE" b="0" i="1" dirty="0" smtClean="0">
                              <a:solidFill>
                                <a:schemeClr val="tx1"/>
                              </a:solidFill>
                              <a:latin typeface="Cambria Math" panose="02040503050406030204" pitchFamily="18" charset="0"/>
                            </a:rPr>
                            <m:t>𝐴𝑐𝑐</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𝐼</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𝑁𝑎𝑡</m:t>
                          </m:r>
                          <m:d>
                            <m:dPr>
                              <m:ctrlPr>
                                <a:rPr lang="de-DE"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𝐷</m:t>
                              </m:r>
                            </m:e>
                          </m:d>
                        </m:oMath>
                      </m:oMathPara>
                    </a14:m>
                    <a:endParaRPr lang="en-GB" dirty="0">
                      <a:solidFill>
                        <a:schemeClr val="tx1"/>
                      </a:solidFill>
                    </a:endParaRPr>
                  </a:p>
                </p:txBody>
              </p:sp>
            </mc:Choice>
            <mc:Fallback xmlns="">
              <p:sp>
                <p:nvSpPr>
                  <p:cNvPr id="28" name="TextBox 27">
                    <a:extLst>
                      <a:ext uri="{FF2B5EF4-FFF2-40B4-BE49-F238E27FC236}">
                        <a16:creationId xmlns:a16="http://schemas.microsoft.com/office/drawing/2014/main" id="{9688A9B1-B20C-1E4A-B027-60A740CF9703}"/>
                      </a:ext>
                    </a:extLst>
                  </p:cNvPr>
                  <p:cNvSpPr txBox="1">
                    <a:spLocks noRot="1" noChangeAspect="1" noMove="1" noResize="1" noEditPoints="1" noAdjustHandles="1" noChangeArrowheads="1" noChangeShapeType="1" noTextEdit="1"/>
                  </p:cNvSpPr>
                  <p:nvPr/>
                </p:nvSpPr>
                <p:spPr>
                  <a:xfrm>
                    <a:off x="-1142421" y="4954798"/>
                    <a:ext cx="1728015" cy="715089"/>
                  </a:xfrm>
                  <a:prstGeom prst="roundRect">
                    <a:avLst/>
                  </a:prstGeom>
                  <a:blipFill>
                    <a:blip r:embed="rId16"/>
                    <a:stretch>
                      <a:fillRect l="-217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000B2C5-907B-B749-B34A-B6812BCF123D}"/>
                    </a:ext>
                  </a:extLst>
                </p:cNvPr>
                <p:cNvSpPr txBox="1"/>
                <p:nvPr/>
              </p:nvSpPr>
              <p:spPr>
                <a:xfrm rot="5400000">
                  <a:off x="2492965"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21" name="TextBox 20">
                  <a:extLst>
                    <a:ext uri="{FF2B5EF4-FFF2-40B4-BE49-F238E27FC236}">
                      <a16:creationId xmlns:a16="http://schemas.microsoft.com/office/drawing/2014/main" id="{6000B2C5-907B-B749-B34A-B6812BCF123D}"/>
                    </a:ext>
                  </a:extLst>
                </p:cNvPr>
                <p:cNvSpPr txBox="1">
                  <a:spLocks noRot="1" noChangeAspect="1" noMove="1" noResize="1" noEditPoints="1" noAdjustHandles="1" noChangeArrowheads="1" noChangeShapeType="1" noTextEdit="1"/>
                </p:cNvSpPr>
                <p:nvPr/>
              </p:nvSpPr>
              <p:spPr>
                <a:xfrm rot="5400000">
                  <a:off x="2492965" y="5898014"/>
                  <a:ext cx="270879" cy="295377"/>
                </a:xfrm>
                <a:prstGeom prst="round1Rect">
                  <a:avLst>
                    <a:gd name="adj" fmla="val 28634"/>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2E33FBC-01C8-D342-AD45-704DED56C288}"/>
                    </a:ext>
                  </a:extLst>
                </p:cNvPr>
                <p:cNvSpPr txBox="1"/>
                <p:nvPr/>
              </p:nvSpPr>
              <p:spPr>
                <a:xfrm rot="5400000">
                  <a:off x="5228016" y="6049016"/>
                  <a:ext cx="270879" cy="295377"/>
                </a:xfrm>
                <a:prstGeom prst="round1Rect">
                  <a:avLst>
                    <a:gd name="adj" fmla="val 50000"/>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Sup>
                          <m:sSubSupPr>
                            <m:ctrlPr>
                              <a:rPr lang="de-DE" sz="1400" b="1" i="1">
                                <a:solidFill>
                                  <a:schemeClr val="bg1"/>
                                </a:solidFill>
                                <a:latin typeface="Cambria Math" panose="02040503050406030204" pitchFamily="18" charset="0"/>
                              </a:rPr>
                            </m:ctrlPr>
                          </m:sSubSup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up>
                            <m:r>
                              <a:rPr lang="de-DE" sz="1400" b="1" i="1">
                                <a:solidFill>
                                  <a:schemeClr val="bg1"/>
                                </a:solidFill>
                                <a:latin typeface="Cambria Math" panose="02040503050406030204" pitchFamily="18" charset="0"/>
                              </a:rPr>
                              <m:t>′</m:t>
                            </m:r>
                          </m:sup>
                        </m:sSubSup>
                      </m:oMath>
                    </m:oMathPara>
                  </a14:m>
                  <a:endParaRPr lang="en-GB" sz="1400" dirty="0">
                    <a:solidFill>
                      <a:schemeClr val="bg1"/>
                    </a:solidFill>
                  </a:endParaRPr>
                </a:p>
              </p:txBody>
            </p:sp>
          </mc:Choice>
          <mc:Fallback xmlns="">
            <p:sp>
              <p:nvSpPr>
                <p:cNvPr id="22" name="TextBox 21">
                  <a:extLst>
                    <a:ext uri="{FF2B5EF4-FFF2-40B4-BE49-F238E27FC236}">
                      <a16:creationId xmlns:a16="http://schemas.microsoft.com/office/drawing/2014/main" id="{82E33FBC-01C8-D342-AD45-704DED56C288}"/>
                    </a:ext>
                  </a:extLst>
                </p:cNvPr>
                <p:cNvSpPr txBox="1">
                  <a:spLocks noRot="1" noChangeAspect="1" noMove="1" noResize="1" noEditPoints="1" noAdjustHandles="1" noChangeArrowheads="1" noChangeShapeType="1" noTextEdit="1"/>
                </p:cNvSpPr>
                <p:nvPr/>
              </p:nvSpPr>
              <p:spPr>
                <a:xfrm rot="5400000">
                  <a:off x="5228016" y="6049016"/>
                  <a:ext cx="270879" cy="295377"/>
                </a:xfrm>
                <a:prstGeom prst="round1Rect">
                  <a:avLst>
                    <a:gd name="adj" fmla="val 50000"/>
                  </a:avLst>
                </a:prstGeom>
                <a:blipFill>
                  <a:blip r:embed="rId18"/>
                  <a:stretch>
                    <a:fillRect l="-4167" b="-4348"/>
                  </a:stretch>
                </a:blipFill>
              </p:spPr>
              <p:txBody>
                <a:bodyPr/>
                <a:lstStyle/>
                <a:p>
                  <a:r>
                    <a:rPr lang="en-GB">
                      <a:noFill/>
                    </a:rPr>
                    <a:t> </a:t>
                  </a:r>
                </a:p>
              </p:txBody>
            </p:sp>
          </mc:Fallback>
        </mc:AlternateContent>
      </p:grpSp>
      <p:sp>
        <p:nvSpPr>
          <p:cNvPr id="27" name="Rectangle 26">
            <a:extLst>
              <a:ext uri="{FF2B5EF4-FFF2-40B4-BE49-F238E27FC236}">
                <a16:creationId xmlns:a16="http://schemas.microsoft.com/office/drawing/2014/main" id="{F091920F-5545-4C40-9FB2-8DD278FD873C}"/>
              </a:ext>
            </a:extLst>
          </p:cNvPr>
          <p:cNvSpPr/>
          <p:nvPr/>
        </p:nvSpPr>
        <p:spPr>
          <a:xfrm>
            <a:off x="523778" y="1499063"/>
            <a:ext cx="5493088" cy="3417797"/>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DBD64DD-FB10-194E-9CED-61D7B5CE2F6E}"/>
              </a:ext>
            </a:extLst>
          </p:cNvPr>
          <p:cNvSpPr/>
          <p:nvPr/>
        </p:nvSpPr>
        <p:spPr>
          <a:xfrm>
            <a:off x="4156913" y="4615393"/>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Fusion</a:t>
            </a:r>
          </a:p>
        </p:txBody>
      </p:sp>
    </p:spTree>
    <p:extLst>
      <p:ext uri="{BB962C8B-B14F-4D97-AF65-F5344CB8AC3E}">
        <p14:creationId xmlns:p14="http://schemas.microsoft.com/office/powerpoint/2010/main" val="412950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8BA4-697C-C44C-97BC-A498FAF804C2}"/>
              </a:ext>
            </a:extLst>
          </p:cNvPr>
          <p:cNvSpPr>
            <a:spLocks noGrp="1"/>
          </p:cNvSpPr>
          <p:nvPr>
            <p:ph type="title"/>
          </p:nvPr>
        </p:nvSpPr>
        <p:spPr/>
        <p:txBody>
          <a:bodyPr/>
          <a:lstStyle/>
          <a:p>
            <a:r>
              <a:rPr lang="en-GB" dirty="0"/>
              <a:t>LJT: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8EC210-8E64-0D4F-AB26-1B9987B819DE}"/>
                  </a:ext>
                </a:extLst>
              </p:cNvPr>
              <p:cNvSpPr>
                <a:spLocks noGrp="1"/>
              </p:cNvSpPr>
              <p:nvPr>
                <p:ph type="body" sz="quarter" idx="13"/>
              </p:nvPr>
            </p:nvSpPr>
            <p:spPr/>
            <p:txBody>
              <a:bodyPr>
                <a:normAutofit/>
              </a:bodyPr>
              <a:lstStyle/>
              <a:p>
                <a:r>
                  <a:rPr lang="en-GB" dirty="0"/>
                  <a:t>Uses also the notion of lifted width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𝑇</m:t>
                        </m:r>
                      </m:sub>
                    </m:sSub>
                    <m:r>
                      <a:rPr lang="de-DE" i="1">
                        <a:latin typeface="Cambria Math" panose="02040503050406030204" pitchFamily="18" charset="0"/>
                      </a:rPr>
                      <m:t>=</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𝑔</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m:t>
                            </m:r>
                          </m:sub>
                        </m:sSub>
                      </m:e>
                    </m:d>
                  </m:oMath>
                </a14:m>
                <a:endParaRPr lang="en-GB" dirty="0"/>
              </a:p>
              <a:p>
                <a:pPr lvl="1"/>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𝑔</m:t>
                        </m:r>
                      </m:sub>
                    </m:sSub>
                  </m:oMath>
                </a14:m>
                <a:r>
                  <a:rPr lang="en-GB" dirty="0"/>
                  <a:t> </a:t>
                </a:r>
                <a:r>
                  <a:rPr lang="en-GB" dirty="0">
                    <a:solidFill>
                      <a:schemeClr val="tx1"/>
                    </a:solidFill>
                  </a:rPr>
                  <a:t>largest ground width</a:t>
                </a:r>
              </a:p>
              <a:p>
                <a:pPr lvl="1"/>
                <a14:m>
                  <m:oMath xmlns:m="http://schemas.openxmlformats.org/officeDocument/2006/math">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𝑤</m:t>
                        </m:r>
                      </m:e>
                      <m:sub>
                        <m:r>
                          <a:rPr lang="de-DE" i="1">
                            <a:solidFill>
                              <a:schemeClr val="tx1"/>
                            </a:solidFill>
                            <a:latin typeface="Cambria Math" panose="02040503050406030204" pitchFamily="18" charset="0"/>
                          </a:rPr>
                          <m:t>#</m:t>
                        </m:r>
                      </m:sub>
                    </m:sSub>
                  </m:oMath>
                </a14:m>
                <a:r>
                  <a:rPr lang="en-GB" dirty="0">
                    <a:solidFill>
                      <a:schemeClr val="tx1"/>
                    </a:solidFill>
                  </a:rPr>
                  <a:t> largest counting width</a:t>
                </a:r>
                <a:endParaRPr lang="de-DE" dirty="0">
                  <a:solidFill>
                    <a:schemeClr val="tx1"/>
                  </a:solidFill>
                </a:endParaRPr>
              </a:p>
              <a:p>
                <a:pPr lvl="1"/>
                <a:r>
                  <a:rPr lang="en-GB" dirty="0"/>
                  <a:t>As FO jtree constructed from FO dtree,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𝑇</m:t>
                        </m:r>
                      </m:sub>
                    </m:sSub>
                  </m:oMath>
                </a14:m>
                <a:r>
                  <a:rPr lang="en-GB" dirty="0"/>
                  <a:t> identical between LVE and LJT</a:t>
                </a:r>
              </a:p>
              <a:p>
                <a:pPr lvl="2"/>
                <a:r>
                  <a:rPr lang="en-GB" dirty="0"/>
                  <a:t>Fusion may change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𝑇</m:t>
                        </m:r>
                      </m:sub>
                    </m:sSub>
                  </m:oMath>
                </a14:m>
                <a:r>
                  <a:rPr lang="en-GB" dirty="0"/>
                  <a:t> in terms of the FO jtree</a:t>
                </a:r>
              </a:p>
              <a:p>
                <a:pPr lvl="3"/>
                <a:r>
                  <a:rPr lang="en-GB" dirty="0"/>
                  <a:t>But in terms of the LVE calculations in the merged parcluster,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𝑇</m:t>
                        </m:r>
                      </m:sub>
                    </m:sSub>
                  </m:oMath>
                </a14:m>
                <a:r>
                  <a:rPr lang="en-GB" dirty="0"/>
                  <a:t> is still the same with multiple nodes being combined into one</a:t>
                </a:r>
              </a:p>
              <a:p>
                <a:pPr lvl="3"/>
                <a:r>
                  <a:rPr lang="de-DE" dirty="0"/>
                  <a:t>F</a:t>
                </a:r>
                <a:r>
                  <a:rPr lang="en-GB" dirty="0"/>
                  <a:t>or simplicity, let us consider models that all fulfil Cond. 1 in fusion such that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𝑇</m:t>
                        </m:r>
                      </m:sub>
                    </m:sSub>
                  </m:oMath>
                </a14:m>
                <a:r>
                  <a:rPr lang="en-GB" dirty="0"/>
                  <a:t> is identical for both LJT and LVE</a:t>
                </a:r>
              </a:p>
              <a:p>
                <a:pPr lvl="3"/>
                <a:endParaRPr lang="en-GB" dirty="0"/>
              </a:p>
            </p:txBody>
          </p:sp>
        </mc:Choice>
        <mc:Fallback xmlns="">
          <p:sp>
            <p:nvSpPr>
              <p:cNvPr id="3" name="Content Placeholder 2">
                <a:extLst>
                  <a:ext uri="{FF2B5EF4-FFF2-40B4-BE49-F238E27FC236}">
                    <a16:creationId xmlns:a16="http://schemas.microsoft.com/office/drawing/2014/main" id="{548EC210-8E64-0D4F-AB26-1B9987B819D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829" t="-1657"/>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87B980E2-DD23-B2C5-4E31-B9FBF9FD8818}"/>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E3081B95-942B-00AD-9B8D-B98F4C441BB0}"/>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E25AC7E4-BEF3-DAF4-C6A2-A0BC290F3BCD}"/>
              </a:ext>
            </a:extLst>
          </p:cNvPr>
          <p:cNvSpPr>
            <a:spLocks noGrp="1"/>
          </p:cNvSpPr>
          <p:nvPr>
            <p:ph type="sldNum" sz="quarter" idx="11"/>
          </p:nvPr>
        </p:nvSpPr>
        <p:spPr/>
        <p:txBody>
          <a:bodyPr/>
          <a:lstStyle/>
          <a:p>
            <a:fld id="{EB1502E6-D9AE-3544-B6D5-378AAA0B915F}" type="slidenum">
              <a:rPr lang="de-DE" altLang="de-DE" smtClean="0"/>
              <a:pPr/>
              <a:t>74</a:t>
            </a:fld>
            <a:endParaRPr lang="de-DE" altLang="de-DE" dirty="0"/>
          </a:p>
        </p:txBody>
      </p:sp>
    </p:spTree>
    <p:extLst>
      <p:ext uri="{BB962C8B-B14F-4D97-AF65-F5344CB8AC3E}">
        <p14:creationId xmlns:p14="http://schemas.microsoft.com/office/powerpoint/2010/main" val="4286790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8BA4-697C-C44C-97BC-A498FAF804C2}"/>
              </a:ext>
            </a:extLst>
          </p:cNvPr>
          <p:cNvSpPr>
            <a:spLocks noGrp="1"/>
          </p:cNvSpPr>
          <p:nvPr>
            <p:ph type="title"/>
          </p:nvPr>
        </p:nvSpPr>
        <p:spPr/>
        <p:txBody>
          <a:bodyPr/>
          <a:lstStyle/>
          <a:p>
            <a:r>
              <a:rPr lang="en-GB" dirty="0"/>
              <a:t>LJT: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8EC210-8E64-0D4F-AB26-1B9987B819DE}"/>
                  </a:ext>
                </a:extLst>
              </p:cNvPr>
              <p:cNvSpPr>
                <a:spLocks noGrp="1"/>
              </p:cNvSpPr>
              <p:nvPr>
                <p:ph type="body" sz="quarter" idx="13"/>
              </p:nvPr>
            </p:nvSpPr>
            <p:spPr/>
            <p:txBody>
              <a:bodyPr>
                <a:normAutofit fontScale="85000" lnSpcReduction="10000"/>
              </a:bodyPr>
              <a:lstStyle/>
              <a:p>
                <a:r>
                  <a:rPr lang="en-GB" dirty="0"/>
                  <a:t>LJT complexity based on complexity of LVE: </a:t>
                </a:r>
                <a:endParaRPr lang="en-GB"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i="1" smtClean="0">
                          <a:solidFill>
                            <a:schemeClr val="tx1"/>
                          </a:solidFill>
                          <a:latin typeface="Cambria Math" panose="02040503050406030204" pitchFamily="18" charset="0"/>
                        </a:rPr>
                        <m:t>𝑂</m:t>
                      </m:r>
                      <m:d>
                        <m:dPr>
                          <m:ctrlPr>
                            <a:rPr lang="en-GB" i="1" smtClean="0">
                              <a:solidFill>
                                <a:schemeClr val="tx1"/>
                              </a:solidFill>
                              <a:latin typeface="Cambria Math" panose="02040503050406030204" pitchFamily="18" charset="0"/>
                            </a:rPr>
                          </m:ctrlPr>
                        </m:dPr>
                        <m:e>
                          <m:sSub>
                            <m:sSubPr>
                              <m:ctrlPr>
                                <a:rPr lang="en-GB" i="1" smtClean="0">
                                  <a:solidFill>
                                    <a:schemeClr val="tx1"/>
                                  </a:solidFill>
                                  <a:latin typeface="Cambria Math" panose="02040503050406030204" pitchFamily="18" charset="0"/>
                                </a:rPr>
                              </m:ctrlPr>
                            </m:sSubPr>
                            <m:e>
                              <m:r>
                                <a:rPr lang="en-GB" i="1" smtClean="0">
                                  <a:solidFill>
                                    <a:schemeClr val="tx1"/>
                                  </a:solidFill>
                                  <a:latin typeface="Cambria Math" panose="02040503050406030204" pitchFamily="18" charset="0"/>
                                </a:rPr>
                                <m:t>𝑛</m:t>
                              </m:r>
                            </m:e>
                            <m:sub>
                              <m:r>
                                <a:rPr lang="en-GB" i="1" smtClean="0">
                                  <a:solidFill>
                                    <a:schemeClr val="tx1"/>
                                  </a:solidFill>
                                  <a:latin typeface="Cambria Math" panose="02040503050406030204" pitchFamily="18" charset="0"/>
                                </a:rPr>
                                <m:t>𝑇</m:t>
                              </m:r>
                            </m:sub>
                          </m:sSub>
                          <m:r>
                            <a:rPr lang="en-GB" i="1">
                              <a:solidFill>
                                <a:schemeClr val="tx1"/>
                              </a:solidFill>
                              <a:latin typeface="Cambria Math" panose="02040503050406030204" pitchFamily="18" charset="0"/>
                              <a:ea typeface="Cambria Math" panose="02040503050406030204" pitchFamily="18" charset="0"/>
                            </a:rPr>
                            <m:t>∙</m:t>
                          </m:r>
                          <m:func>
                            <m:funcPr>
                              <m:ctrlPr>
                                <a:rPr lang="en-GB" i="1" smtClean="0">
                                  <a:solidFill>
                                    <a:schemeClr val="accent1"/>
                                  </a:solidFill>
                                  <a:latin typeface="Cambria Math" panose="02040503050406030204" pitchFamily="18" charset="0"/>
                                </a:rPr>
                              </m:ctrlPr>
                            </m:funcPr>
                            <m:fName>
                              <m:sSub>
                                <m:sSubPr>
                                  <m:ctrlPr>
                                    <a:rPr lang="en-GB" i="1" smtClean="0">
                                      <a:solidFill>
                                        <a:schemeClr val="accent1"/>
                                      </a:solidFill>
                                      <a:latin typeface="Cambria Math" panose="02040503050406030204" pitchFamily="18" charset="0"/>
                                    </a:rPr>
                                  </m:ctrlPr>
                                </m:sSubPr>
                                <m:e>
                                  <m:r>
                                    <m:rPr>
                                      <m:sty m:val="p"/>
                                    </m:rPr>
                                    <a:rPr lang="en-GB" smtClean="0">
                                      <a:solidFill>
                                        <a:schemeClr val="accent1"/>
                                      </a:solidFill>
                                      <a:latin typeface="Cambria Math" panose="02040503050406030204" pitchFamily="18" charset="0"/>
                                    </a:rPr>
                                    <m:t>log</m:t>
                                  </m:r>
                                </m:e>
                                <m:sub>
                                  <m:r>
                                    <a:rPr lang="en-GB" i="1" smtClean="0">
                                      <a:solidFill>
                                        <a:schemeClr val="accent1"/>
                                      </a:solidFill>
                                      <a:latin typeface="Cambria Math" panose="02040503050406030204" pitchFamily="18" charset="0"/>
                                    </a:rPr>
                                    <m:t>2</m:t>
                                  </m:r>
                                </m:sub>
                              </m:sSub>
                            </m:fName>
                            <m:e>
                              <m:d>
                                <m:dPr>
                                  <m:ctrlPr>
                                    <a:rPr lang="en-GB" i="1" smtClean="0">
                                      <a:solidFill>
                                        <a:schemeClr val="accent1"/>
                                      </a:solidFill>
                                      <a:latin typeface="Cambria Math" panose="02040503050406030204" pitchFamily="18" charset="0"/>
                                    </a:rPr>
                                  </m:ctrlPr>
                                </m:dPr>
                                <m:e>
                                  <m:r>
                                    <a:rPr lang="en-GB" i="1" smtClean="0">
                                      <a:solidFill>
                                        <a:schemeClr val="accent1"/>
                                      </a:solidFill>
                                      <a:latin typeface="Cambria Math" panose="02040503050406030204" pitchFamily="18" charset="0"/>
                                    </a:rPr>
                                    <m:t>𝑛</m:t>
                                  </m:r>
                                </m:e>
                              </m:d>
                            </m:e>
                          </m:func>
                          <m:r>
                            <a:rPr lang="en-GB" i="1">
                              <a:solidFill>
                                <a:schemeClr val="tx1"/>
                              </a:solidFill>
                              <a:latin typeface="Cambria Math" panose="02040503050406030204" pitchFamily="18" charset="0"/>
                              <a:ea typeface="Cambria Math" panose="02040503050406030204" pitchFamily="18" charset="0"/>
                            </a:rPr>
                            <m:t>∙</m:t>
                          </m:r>
                          <m:sSup>
                            <m:sSupPr>
                              <m:ctrlPr>
                                <a:rPr lang="en-GB" i="1" smtClean="0">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solidFill>
                                <a:schemeClr val="tx1"/>
                              </a:solidFill>
                              <a:latin typeface="Cambria Math" panose="02040503050406030204" pitchFamily="18" charset="0"/>
                              <a:ea typeface="Cambria Math" panose="02040503050406030204" pitchFamily="18" charset="0"/>
                            </a:rPr>
                            <m:t>∙</m:t>
                          </m:r>
                          <m:sSup>
                            <m:sSupPr>
                              <m:ctrlPr>
                                <a:rPr lang="en-GB" i="1" smtClean="0">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smtClean="0">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m:oMathPara>
                </a14:m>
                <a:endParaRPr lang="en-GB" dirty="0"/>
              </a:p>
              <a:p>
                <a:r>
                  <a:rPr lang="en-GB" dirty="0"/>
                  <a:t>Complexity of individual steps</a:t>
                </a:r>
              </a:p>
              <a:p>
                <a:pPr lvl="1"/>
                <a:r>
                  <a:rPr lang="en-GB" dirty="0"/>
                  <a:t>Construction: linear in number of nodes, no calculations; negligible compared to later steps</a:t>
                </a:r>
              </a:p>
              <a:p>
                <a:pPr lvl="1"/>
                <a:r>
                  <a:rPr lang="en-GB" dirty="0"/>
                  <a:t>Evidence entering: </a:t>
                </a:r>
                <a14:m>
                  <m:oMath xmlns:m="http://schemas.openxmlformats.org/officeDocument/2006/math">
                    <m:r>
                      <a:rPr lang="en-GB" b="0" i="1" smtClean="0">
                        <a:latin typeface="Cambria Math" panose="02040503050406030204" pitchFamily="18" charset="0"/>
                      </a:rPr>
                      <m:t>𝑂</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smtClean="0">
                                <a:solidFill>
                                  <a:schemeClr val="accent1"/>
                                </a:solidFill>
                                <a:latin typeface="Cambria Math" panose="02040503050406030204" pitchFamily="18" charset="0"/>
                              </a:rPr>
                            </m:ctrlPr>
                          </m:funcPr>
                          <m:fName>
                            <m:sSub>
                              <m:sSubPr>
                                <m:ctrlPr>
                                  <a:rPr lang="en-GB" i="1" smtClean="0">
                                    <a:solidFill>
                                      <a:schemeClr val="accent1"/>
                                    </a:solidFill>
                                    <a:latin typeface="Cambria Math" panose="02040503050406030204" pitchFamily="18" charset="0"/>
                                  </a:rPr>
                                </m:ctrlPr>
                              </m:sSubPr>
                              <m:e>
                                <m:r>
                                  <m:rPr>
                                    <m:sty m:val="p"/>
                                  </m:rPr>
                                  <a:rPr lang="en-GB" smtClean="0">
                                    <a:solidFill>
                                      <a:schemeClr val="accent1"/>
                                    </a:solidFill>
                                    <a:latin typeface="Cambria Math" panose="02040503050406030204" pitchFamily="18" charset="0"/>
                                  </a:rPr>
                                  <m:t>log</m:t>
                                </m:r>
                              </m:e>
                              <m:sub>
                                <m:r>
                                  <a:rPr lang="en-GB" i="1" smtClean="0">
                                    <a:solidFill>
                                      <a:schemeClr val="accent1"/>
                                    </a:solidFill>
                                    <a:latin typeface="Cambria Math" panose="02040503050406030204" pitchFamily="18" charset="0"/>
                                  </a:rPr>
                                  <m:t>2</m:t>
                                </m:r>
                              </m:sub>
                            </m:sSub>
                          </m:fName>
                          <m:e>
                            <m:d>
                              <m:dPr>
                                <m:ctrlPr>
                                  <a:rPr lang="en-GB" i="1" smtClean="0">
                                    <a:solidFill>
                                      <a:schemeClr val="accent1"/>
                                    </a:solidFill>
                                    <a:latin typeface="Cambria Math" panose="02040503050406030204" pitchFamily="18" charset="0"/>
                                  </a:rPr>
                                </m:ctrlPr>
                              </m:dPr>
                              <m:e>
                                <m:r>
                                  <a:rPr lang="en-GB" i="1" smtClean="0">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smtClean="0">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2"/>
                <a:r>
                  <a:rPr lang="en-GB" dirty="0"/>
                  <a:t>Absorbing evidence complexity: </a:t>
                </a:r>
                <a14:m>
                  <m:oMath xmlns:m="http://schemas.openxmlformats.org/officeDocument/2006/math">
                    <m:r>
                      <a:rPr lang="en-GB" b="0" i="1" smtClean="0">
                        <a:solidFill>
                          <a:schemeClr val="tx1"/>
                        </a:solidFill>
                        <a:latin typeface="Cambria Math" panose="02040503050406030204" pitchFamily="18" charset="0"/>
                      </a:rPr>
                      <m:t>𝑂</m:t>
                    </m:r>
                    <m:d>
                      <m:dPr>
                        <m:ctrlPr>
                          <a:rPr lang="en-GB" b="0" i="1" smtClean="0">
                            <a:solidFill>
                              <a:schemeClr val="tx1"/>
                            </a:solidFill>
                            <a:latin typeface="Cambria Math" panose="02040503050406030204" pitchFamily="18" charset="0"/>
                          </a:rPr>
                        </m:ctrlPr>
                      </m:dPr>
                      <m:e>
                        <m:func>
                          <m:funcPr>
                            <m:ctrlPr>
                              <a:rPr lang="en-GB" i="1" smtClean="0">
                                <a:solidFill>
                                  <a:schemeClr val="accent1"/>
                                </a:solidFill>
                                <a:latin typeface="Cambria Math" panose="02040503050406030204" pitchFamily="18" charset="0"/>
                              </a:rPr>
                            </m:ctrlPr>
                          </m:funcPr>
                          <m:fName>
                            <m:sSub>
                              <m:sSubPr>
                                <m:ctrlPr>
                                  <a:rPr lang="en-GB" i="1" smtClean="0">
                                    <a:solidFill>
                                      <a:schemeClr val="accent1"/>
                                    </a:solidFill>
                                    <a:latin typeface="Cambria Math" panose="02040503050406030204" pitchFamily="18" charset="0"/>
                                  </a:rPr>
                                </m:ctrlPr>
                              </m:sSubPr>
                              <m:e>
                                <m:r>
                                  <m:rPr>
                                    <m:sty m:val="p"/>
                                  </m:rPr>
                                  <a:rPr lang="en-GB" smtClean="0">
                                    <a:solidFill>
                                      <a:schemeClr val="accent1"/>
                                    </a:solidFill>
                                    <a:latin typeface="Cambria Math" panose="02040503050406030204" pitchFamily="18" charset="0"/>
                                  </a:rPr>
                                  <m:t>log</m:t>
                                </m:r>
                              </m:e>
                              <m:sub>
                                <m:r>
                                  <a:rPr lang="en-GB" i="1" smtClean="0">
                                    <a:solidFill>
                                      <a:schemeClr val="accent1"/>
                                    </a:solidFill>
                                    <a:latin typeface="Cambria Math" panose="02040503050406030204" pitchFamily="18" charset="0"/>
                                  </a:rPr>
                                  <m:t>2</m:t>
                                </m:r>
                              </m:sub>
                            </m:sSub>
                          </m:fName>
                          <m:e>
                            <m:d>
                              <m:dPr>
                                <m:ctrlPr>
                                  <a:rPr lang="en-GB" i="1" smtClean="0">
                                    <a:solidFill>
                                      <a:schemeClr val="accent1"/>
                                    </a:solidFill>
                                    <a:latin typeface="Cambria Math" panose="02040503050406030204" pitchFamily="18" charset="0"/>
                                  </a:rPr>
                                </m:ctrlPr>
                              </m:dPr>
                              <m:e>
                                <m:r>
                                  <a:rPr lang="en-GB" i="1" smtClean="0">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r>
                              <a:rPr lang="de-DE" b="0" i="1" smtClean="0">
                                <a:solidFill>
                                  <a:schemeClr val="tx1">
                                    <a:lumMod val="50000"/>
                                    <a:lumOff val="50000"/>
                                  </a:schemeClr>
                                </a:solidFill>
                                <a:latin typeface="Cambria Math" panose="02040503050406030204" pitchFamily="18" charset="0"/>
                              </a:rPr>
                              <m:t>−1</m:t>
                            </m:r>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smtClean="0">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3"/>
                <a:r>
                  <a:rPr lang="en-GB" dirty="0"/>
                  <a:t>Visits </a:t>
                </a:r>
                <a14:m>
                  <m:oMath xmlns:m="http://schemas.openxmlformats.org/officeDocument/2006/math">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𝑟</m:t>
                        </m:r>
                      </m:den>
                    </m:f>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oMath>
                </a14:m>
                <a:r>
                  <a:rPr lang="en-GB" dirty="0"/>
                  <a:t> lines, possibly exponentiates the potentials</a:t>
                </a:r>
              </a:p>
              <a:p>
                <a:pPr lvl="2"/>
                <a:r>
                  <a:rPr lang="en-GB" dirty="0"/>
                  <a:t>At each node ➝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𝑂</m:t>
                    </m:r>
                    <m:d>
                      <m:dPr>
                        <m:ctrlPr>
                          <a:rPr lang="en-GB" i="1">
                            <a:latin typeface="Cambria Math" panose="02040503050406030204" pitchFamily="18" charset="0"/>
                          </a:rPr>
                        </m:ctrlPr>
                      </m:dPr>
                      <m:e>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r>
                              <a:rPr lang="de-DE" b="0" i="1" smtClean="0">
                                <a:solidFill>
                                  <a:schemeClr val="tx1">
                                    <a:lumMod val="50000"/>
                                    <a:lumOff val="50000"/>
                                  </a:schemeClr>
                                </a:solidFill>
                                <a:latin typeface="Cambria Math" panose="02040503050406030204" pitchFamily="18" charset="0"/>
                              </a:rPr>
                              <m:t>−1</m:t>
                            </m:r>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3"/>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oMath>
                </a14:m>
                <a:r>
                  <a:rPr lang="en-GB" dirty="0"/>
                  <a:t> number of nodes in FO jtree </a:t>
                </a:r>
                <a14:m>
                  <m:oMath xmlns:m="http://schemas.openxmlformats.org/officeDocument/2006/math">
                    <m:r>
                      <a:rPr lang="en-GB" i="1">
                        <a:latin typeface="Cambria Math" panose="02040503050406030204" pitchFamily="18" charset="0"/>
                      </a:rPr>
                      <m:t>𝐽</m:t>
                    </m:r>
                    <m:r>
                      <a:rPr lang="en-GB" i="1">
                        <a:latin typeface="Cambria Math" panose="02040503050406030204" pitchFamily="18" charset="0"/>
                      </a:rPr>
                      <m:t> </m:t>
                    </m:r>
                  </m:oMath>
                </a14:m>
                <a:endParaRPr lang="en-GB" dirty="0"/>
              </a:p>
              <a:p>
                <a:pPr lvl="2"/>
                <a:r>
                  <a:rPr lang="en-GB" dirty="0"/>
                  <a:t>For each </a:t>
                </a:r>
                <a14:m>
                  <m:oMath xmlns:m="http://schemas.openxmlformats.org/officeDocument/2006/math">
                    <m:r>
                      <a:rPr lang="en-GB" i="1" dirty="0" smtClean="0">
                        <a:latin typeface="Cambria Math" panose="02040503050406030204" pitchFamily="18" charset="0"/>
                      </a:rPr>
                      <m:t>𝑒</m:t>
                    </m:r>
                  </m:oMath>
                </a14:m>
                <a:r>
                  <a:rPr lang="en-GB" dirty="0"/>
                  <a:t> evidence parfactors ➝ </a:t>
                </a:r>
                <a14:m>
                  <m:oMath xmlns:m="http://schemas.openxmlformats.org/officeDocument/2006/math">
                    <m:r>
                      <a:rPr lang="de-DE" b="0" i="1" smtClean="0">
                        <a:latin typeface="Cambria Math" panose="02040503050406030204" pitchFamily="18" charset="0"/>
                      </a:rPr>
                      <m:t>𝑒</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r>
                              <a:rPr lang="de-DE" i="1">
                                <a:solidFill>
                                  <a:schemeClr val="tx1">
                                    <a:lumMod val="50000"/>
                                    <a:lumOff val="50000"/>
                                  </a:schemeClr>
                                </a:solidFill>
                                <a:latin typeface="Cambria Math" panose="02040503050406030204" pitchFamily="18" charset="0"/>
                              </a:rPr>
                              <m:t>−1</m:t>
                            </m:r>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de-DE" dirty="0">
                  <a:solidFill>
                    <a:schemeClr val="tx1">
                      <a:lumMod val="50000"/>
                      <a:lumOff val="50000"/>
                    </a:schemeClr>
                  </a:solidFill>
                  <a:ea typeface="Cambria Math" panose="02040503050406030204" pitchFamily="18" charset="0"/>
                </a:endParaRPr>
              </a:p>
              <a:p>
                <a:pPr lvl="3"/>
                <a:r>
                  <a:rPr lang="en-GB" dirty="0"/>
                  <a:t>Assuming </a:t>
                </a:r>
                <a14:m>
                  <m:oMath xmlns:m="http://schemas.openxmlformats.org/officeDocument/2006/math">
                    <m:r>
                      <a:rPr lang="de-DE" i="1">
                        <a:latin typeface="Cambria Math" panose="02040503050406030204" pitchFamily="18" charset="0"/>
                      </a:rPr>
                      <m:t>𝑒</m:t>
                    </m:r>
                    <m:r>
                      <a:rPr lang="de-DE"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oMath>
                </a14:m>
                <a:r>
                  <a:rPr lang="en-GB" dirty="0"/>
                  <a:t> ➝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r>
                              <a:rPr lang="de-DE" i="1">
                                <a:solidFill>
                                  <a:schemeClr val="tx1">
                                    <a:lumMod val="50000"/>
                                    <a:lumOff val="50000"/>
                                  </a:schemeClr>
                                </a:solidFill>
                                <a:latin typeface="Cambria Math" panose="02040503050406030204" pitchFamily="18" charset="0"/>
                              </a:rPr>
                              <m:t>−1</m:t>
                            </m:r>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1"/>
                <a:r>
                  <a:rPr lang="en-GB" dirty="0"/>
                  <a:t>First two steps accumulated: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r>
                              <a:rPr lang="de-DE" i="1">
                                <a:solidFill>
                                  <a:schemeClr val="tx1">
                                    <a:lumMod val="50000"/>
                                    <a:lumOff val="50000"/>
                                  </a:schemeClr>
                                </a:solidFill>
                                <a:latin typeface="Cambria Math" panose="02040503050406030204" pitchFamily="18" charset="0"/>
                              </a:rPr>
                              <m:t>−1</m:t>
                            </m:r>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p:txBody>
          </p:sp>
        </mc:Choice>
        <mc:Fallback xmlns="">
          <p:sp>
            <p:nvSpPr>
              <p:cNvPr id="3" name="Content Placeholder 2">
                <a:extLst>
                  <a:ext uri="{FF2B5EF4-FFF2-40B4-BE49-F238E27FC236}">
                    <a16:creationId xmlns:a16="http://schemas.microsoft.com/office/drawing/2014/main" id="{548EC210-8E64-0D4F-AB26-1B9987B819D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486" t="-2762" r="-229"/>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BC6524B4-8FE2-4AD6-5B94-5A347478FDC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3A254361-9FED-2A2C-47DD-9C0FB4A1154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74EDF130-7ECF-D86C-C7FC-7EA834879CC4}"/>
              </a:ext>
            </a:extLst>
          </p:cNvPr>
          <p:cNvSpPr>
            <a:spLocks noGrp="1"/>
          </p:cNvSpPr>
          <p:nvPr>
            <p:ph type="sldNum" sz="quarter" idx="11"/>
          </p:nvPr>
        </p:nvSpPr>
        <p:spPr/>
        <p:txBody>
          <a:bodyPr/>
          <a:lstStyle/>
          <a:p>
            <a:fld id="{EB1502E6-D9AE-3544-B6D5-378AAA0B915F}" type="slidenum">
              <a:rPr lang="de-DE" altLang="de-DE" smtClean="0"/>
              <a:pPr/>
              <a:t>75</a:t>
            </a:fld>
            <a:endParaRPr lang="de-DE" altLang="de-DE" dirty="0"/>
          </a:p>
        </p:txBody>
      </p:sp>
    </p:spTree>
    <p:extLst>
      <p:ext uri="{BB962C8B-B14F-4D97-AF65-F5344CB8AC3E}">
        <p14:creationId xmlns:p14="http://schemas.microsoft.com/office/powerpoint/2010/main" val="255664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8BA4-697C-C44C-97BC-A498FAF804C2}"/>
              </a:ext>
            </a:extLst>
          </p:cNvPr>
          <p:cNvSpPr>
            <a:spLocks noGrp="1"/>
          </p:cNvSpPr>
          <p:nvPr>
            <p:ph type="title"/>
          </p:nvPr>
        </p:nvSpPr>
        <p:spPr/>
        <p:txBody>
          <a:bodyPr/>
          <a:lstStyle/>
          <a:p>
            <a:r>
              <a:rPr lang="en-GB" dirty="0"/>
              <a:t>LJT: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8EC210-8E64-0D4F-AB26-1B9987B819DE}"/>
                  </a:ext>
                </a:extLst>
              </p:cNvPr>
              <p:cNvSpPr>
                <a:spLocks noGrp="1"/>
              </p:cNvSpPr>
              <p:nvPr>
                <p:ph type="body" sz="quarter" idx="13"/>
              </p:nvPr>
            </p:nvSpPr>
            <p:spPr/>
            <p:txBody>
              <a:bodyPr>
                <a:normAutofit fontScale="92500" lnSpcReduction="20000"/>
              </a:bodyPr>
              <a:lstStyle/>
              <a:p>
                <a:r>
                  <a:rPr lang="en-GB" dirty="0"/>
                  <a:t>Complexity of individual steps</a:t>
                </a:r>
              </a:p>
              <a:p>
                <a:pPr lvl="1"/>
                <a:r>
                  <a:rPr lang="en-GB" dirty="0"/>
                  <a:t>First two steps accumulated: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r>
                              <a:rPr lang="de-DE" i="1">
                                <a:solidFill>
                                  <a:schemeClr val="tx1">
                                    <a:lumMod val="50000"/>
                                    <a:lumOff val="50000"/>
                                  </a:schemeClr>
                                </a:solidFill>
                                <a:latin typeface="Cambria Math" panose="02040503050406030204" pitchFamily="18" charset="0"/>
                              </a:rPr>
                              <m:t>−1</m:t>
                            </m:r>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1"/>
                <a:r>
                  <a:rPr lang="en-GB" dirty="0"/>
                  <a:t>Message passing: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2"/>
                <a:r>
                  <a:rPr lang="en-GB" dirty="0"/>
                  <a:t>Calculating one message = answering one query on a parcluster</a:t>
                </a:r>
              </a:p>
              <a:p>
                <a:pPr lvl="3"/>
                <a:r>
                  <a:rPr lang="en-GB" dirty="0"/>
                  <a:t>Worst-case parfactor size at parcluster: </a:t>
                </a:r>
                <a14:m>
                  <m:oMath xmlns:m="http://schemas.openxmlformats.org/officeDocument/2006/math">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oMath>
                </a14:m>
                <a:endParaRPr lang="de-DE" dirty="0">
                  <a:solidFill>
                    <a:schemeClr val="tx1">
                      <a:lumMod val="50000"/>
                      <a:lumOff val="50000"/>
                    </a:schemeClr>
                  </a:solidFill>
                  <a:ea typeface="Cambria Math" panose="02040503050406030204" pitchFamily="18" charset="0"/>
                </a:endParaRPr>
              </a:p>
              <a:p>
                <a:pPr lvl="3"/>
                <a:r>
                  <a:rPr lang="en-GB" dirty="0"/>
                  <a:t>Elimination of </a:t>
                </a:r>
                <a14:m>
                  <m:oMath xmlns:m="http://schemas.openxmlformats.org/officeDocument/2006/math">
                    <m:d>
                      <m:dPr>
                        <m:begChr m:val="|"/>
                        <m:endChr m:val="|"/>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1" i="1" smtClean="0">
                                <a:latin typeface="Cambria Math" panose="02040503050406030204" pitchFamily="18" charset="0"/>
                              </a:rPr>
                              <m:t>𝑪</m:t>
                            </m:r>
                          </m:e>
                          <m:sub>
                            <m:r>
                              <a:rPr lang="de-DE" b="0" i="1" smtClean="0">
                                <a:latin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𝑺</m:t>
                            </m:r>
                          </m:e>
                          <m:sub>
                            <m:r>
                              <a:rPr lang="de-DE" b="0" i="1" smtClean="0">
                                <a:latin typeface="Cambria Math" panose="02040503050406030204" pitchFamily="18" charset="0"/>
                                <a:ea typeface="Cambria Math" panose="02040503050406030204" pitchFamily="18" charset="0"/>
                              </a:rPr>
                              <m:t>𝑖𝑗</m:t>
                            </m:r>
                          </m:sub>
                        </m:sSub>
                      </m:e>
                    </m:d>
                  </m:oMath>
                </a14:m>
                <a:r>
                  <a:rPr lang="en-GB" dirty="0"/>
                  <a:t> PRVs goes through each line, potentials may be exponentiated ➝ </a:t>
                </a:r>
                <a14:m>
                  <m:oMath xmlns:m="http://schemas.openxmlformats.org/officeDocument/2006/math">
                    <m:r>
                      <a:rPr lang="de-DE" b="0" i="1" smtClean="0">
                        <a:latin typeface="Cambria Math" panose="02040503050406030204" pitchFamily="18" charset="0"/>
                      </a:rPr>
                      <m:t>𝑂</m:t>
                    </m:r>
                    <m:d>
                      <m:dPr>
                        <m:ctrlPr>
                          <a:rPr lang="de-DE" b="0" i="1" smtClean="0">
                            <a:latin typeface="Cambria Math" panose="02040503050406030204" pitchFamily="18" charset="0"/>
                          </a:rPr>
                        </m:ctrlPr>
                      </m:dPr>
                      <m:e>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2"/>
                <a:r>
                  <a:rPr lang="en-GB" dirty="0"/>
                  <a:t>Two messages per edge,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de-DE" b="0" i="1" smtClean="0">
                        <a:latin typeface="Cambria Math" panose="02040503050406030204" pitchFamily="18" charset="0"/>
                      </a:rPr>
                      <m:t>−1</m:t>
                    </m:r>
                  </m:oMath>
                </a14:m>
                <a:r>
                  <a:rPr lang="en-GB" dirty="0"/>
                  <a:t> edges in </a:t>
                </a:r>
                <a14:m>
                  <m:oMath xmlns:m="http://schemas.openxmlformats.org/officeDocument/2006/math">
                    <m:r>
                      <a:rPr lang="en-GB" i="1" dirty="0" smtClean="0">
                        <a:latin typeface="Cambria Math" panose="02040503050406030204" pitchFamily="18" charset="0"/>
                      </a:rPr>
                      <m:t>𝐽</m:t>
                    </m:r>
                  </m:oMath>
                </a14:m>
                <a:r>
                  <a:rPr lang="en-GB" dirty="0"/>
                  <a:t> ➝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smtClean="0">
                        <a:latin typeface="Cambria Math" panose="02040503050406030204" pitchFamily="18" charset="0"/>
                        <a:ea typeface="Cambria Math" panose="02040503050406030204" pitchFamily="18" charset="0"/>
                      </a:rPr>
                      <m:t>∙</m:t>
                    </m:r>
                    <m:r>
                      <a:rPr lang="de-DE" i="1">
                        <a:latin typeface="Cambria Math" panose="02040503050406030204" pitchFamily="18" charset="0"/>
                      </a:rPr>
                      <m:t>𝑂</m:t>
                    </m:r>
                    <m:d>
                      <m:dPr>
                        <m:ctrlPr>
                          <a:rPr lang="de-DE" i="1">
                            <a:latin typeface="Cambria Math" panose="02040503050406030204" pitchFamily="18" charset="0"/>
                          </a:rPr>
                        </m:ctrlPr>
                      </m:dPr>
                      <m:e>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1"/>
                <a:r>
                  <a:rPr lang="en-GB" dirty="0"/>
                  <a:t>Query answering: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r>
                          <a:rPr lang="de-DE" b="0" i="1" smtClean="0">
                            <a:latin typeface="Cambria Math" panose="02040503050406030204" pitchFamily="18" charset="0"/>
                          </a:rPr>
                          <m:t>𝑚</m:t>
                        </m:r>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de-DE" dirty="0">
                  <a:solidFill>
                    <a:schemeClr val="tx1">
                      <a:lumMod val="50000"/>
                      <a:lumOff val="50000"/>
                    </a:schemeClr>
                  </a:solidFill>
                  <a:ea typeface="Cambria Math" panose="02040503050406030204" pitchFamily="18" charset="0"/>
                </a:endParaRPr>
              </a:p>
              <a:p>
                <a:pPr lvl="2"/>
                <a:r>
                  <a:rPr lang="en-GB" dirty="0"/>
                  <a:t>Each query answered in one parcluster ➝ </a:t>
                </a:r>
                <a14:m>
                  <m:oMath xmlns:m="http://schemas.openxmlformats.org/officeDocument/2006/math">
                    <m:r>
                      <a:rPr lang="de-DE" i="1">
                        <a:latin typeface="Cambria Math" panose="02040503050406030204" pitchFamily="18" charset="0"/>
                      </a:rPr>
                      <m:t>𝑂</m:t>
                    </m:r>
                    <m:d>
                      <m:dPr>
                        <m:ctrlPr>
                          <a:rPr lang="de-DE" i="1">
                            <a:latin typeface="Cambria Math" panose="02040503050406030204" pitchFamily="18" charset="0"/>
                          </a:rPr>
                        </m:ctrlPr>
                      </m:dPr>
                      <m:e>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2"/>
                <a:r>
                  <a:rPr lang="en-GB" dirty="0"/>
                  <a:t>With </a:t>
                </a:r>
                <a14:m>
                  <m:oMath xmlns:m="http://schemas.openxmlformats.org/officeDocument/2006/math">
                    <m:r>
                      <a:rPr lang="en-GB" i="1" dirty="0">
                        <a:latin typeface="Cambria Math" panose="02040503050406030204" pitchFamily="18" charset="0"/>
                      </a:rPr>
                      <m:t>𝑚</m:t>
                    </m:r>
                  </m:oMath>
                </a14:m>
                <a:r>
                  <a:rPr lang="en-GB" dirty="0"/>
                  <a:t> query terms ➝ </a:t>
                </a:r>
                <a14:m>
                  <m:oMath xmlns:m="http://schemas.openxmlformats.org/officeDocument/2006/math">
                    <m:r>
                      <a:rPr lang="de-DE" i="1">
                        <a:latin typeface="Cambria Math" panose="02040503050406030204" pitchFamily="18" charset="0"/>
                      </a:rPr>
                      <m:t>𝑚</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𝑂</m:t>
                    </m:r>
                    <m:d>
                      <m:dPr>
                        <m:ctrlPr>
                          <a:rPr lang="en-GB" i="1">
                            <a:latin typeface="Cambria Math" panose="02040503050406030204" pitchFamily="18" charset="0"/>
                          </a:rPr>
                        </m:ctrlPr>
                      </m:dPr>
                      <m:e>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r>
                  <a:rPr lang="en-GB" dirty="0"/>
                  <a:t>All four steps accumulated:</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d>
                            <m:dPr>
                              <m:ctrlPr>
                                <a:rPr lang="de-DE" b="0"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de-DE" b="0" i="1" smtClean="0">
                                  <a:latin typeface="Cambria Math" panose="02040503050406030204" pitchFamily="18" charset="0"/>
                                </a:rPr>
                                <m:t>+</m:t>
                              </m:r>
                              <m:r>
                                <a:rPr lang="de-DE" b="0" i="1" smtClean="0">
                                  <a:latin typeface="Cambria Math" panose="02040503050406030204" pitchFamily="18" charset="0"/>
                                </a:rPr>
                                <m:t>𝑚</m:t>
                              </m:r>
                            </m:e>
                          </m:d>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m:oMathPara>
                </a14:m>
                <a:endParaRPr lang="en-GB" dirty="0"/>
              </a:p>
              <a:p>
                <a:pPr lvl="2"/>
                <a:endParaRPr lang="en-GB" dirty="0"/>
              </a:p>
            </p:txBody>
          </p:sp>
        </mc:Choice>
        <mc:Fallback xmlns="">
          <p:sp>
            <p:nvSpPr>
              <p:cNvPr id="3" name="Content Placeholder 2">
                <a:extLst>
                  <a:ext uri="{FF2B5EF4-FFF2-40B4-BE49-F238E27FC236}">
                    <a16:creationId xmlns:a16="http://schemas.microsoft.com/office/drawing/2014/main" id="{548EC210-8E64-0D4F-AB26-1B9987B819D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3315"/>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F8434D68-FE95-1437-C15C-28BEAE9F96AE}"/>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3146CF70-DCF9-77EC-A520-5CBBC3A0BAA2}"/>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D425A56E-68FA-017A-A47E-45BFB692EEFC}"/>
              </a:ext>
            </a:extLst>
          </p:cNvPr>
          <p:cNvSpPr>
            <a:spLocks noGrp="1"/>
          </p:cNvSpPr>
          <p:nvPr>
            <p:ph type="sldNum" sz="quarter" idx="11"/>
          </p:nvPr>
        </p:nvSpPr>
        <p:spPr/>
        <p:txBody>
          <a:bodyPr/>
          <a:lstStyle/>
          <a:p>
            <a:fld id="{EB1502E6-D9AE-3544-B6D5-378AAA0B915F}" type="slidenum">
              <a:rPr lang="de-DE" altLang="de-DE" smtClean="0"/>
              <a:pPr/>
              <a:t>76</a:t>
            </a:fld>
            <a:endParaRPr lang="de-DE" altLang="de-DE" dirty="0"/>
          </a:p>
        </p:txBody>
      </p:sp>
    </p:spTree>
    <p:extLst>
      <p:ext uri="{BB962C8B-B14F-4D97-AF65-F5344CB8AC3E}">
        <p14:creationId xmlns:p14="http://schemas.microsoft.com/office/powerpoint/2010/main" val="182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6702-C3C1-1C40-A2C4-83EAD7074596}"/>
              </a:ext>
            </a:extLst>
          </p:cNvPr>
          <p:cNvSpPr>
            <a:spLocks noGrp="1"/>
          </p:cNvSpPr>
          <p:nvPr>
            <p:ph type="title"/>
          </p:nvPr>
        </p:nvSpPr>
        <p:spPr/>
        <p:txBody>
          <a:bodyPr/>
          <a:lstStyle/>
          <a:p>
            <a:r>
              <a:rPr lang="en-GB" dirty="0"/>
              <a:t>Comparison to LVE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C807B6-ACA0-1245-A043-28C50FC09FD8}"/>
                  </a:ext>
                </a:extLst>
              </p:cNvPr>
              <p:cNvSpPr>
                <a:spLocks noGrp="1"/>
              </p:cNvSpPr>
              <p:nvPr>
                <p:ph type="body" sz="quarter" idx="13"/>
              </p:nvPr>
            </p:nvSpPr>
            <p:spPr/>
            <p:txBody>
              <a:bodyPr>
                <a:normAutofit fontScale="92500" lnSpcReduction="10000"/>
              </a:bodyPr>
              <a:lstStyle/>
              <a:p>
                <a:r>
                  <a:rPr lang="en-GB" dirty="0"/>
                  <a:t>LVE complexity of one query = LJT complexity of message passing</a:t>
                </a:r>
              </a:p>
              <a:p>
                <a:pPr lvl="1"/>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de-DE" b="0" i="1" smtClean="0">
                                <a:latin typeface="Cambria Math" panose="02040503050406030204" pitchFamily="18" charset="0"/>
                              </a:rPr>
                              <m:t>𝑇</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r>
                  <a:rPr lang="de-DE" dirty="0">
                    <a:ea typeface="Cambria Math" panose="02040503050406030204" pitchFamily="18" charset="0"/>
                  </a:rPr>
                  <a:t> vs.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1"/>
                <a:r>
                  <a:rPr lang="en-GB" dirty="0"/>
                  <a:t>Actual number of calculations:</a:t>
                </a:r>
              </a:p>
              <a:p>
                <a:pPr lvl="2"/>
                <a:r>
                  <a:rPr lang="en-GB" dirty="0"/>
                  <a:t>In LVE: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𝑐</m:t>
                        </m:r>
                      </m:e>
                      <m:sub>
                        <m:r>
                          <a:rPr lang="de-DE" b="0" i="1" dirty="0" smtClean="0">
                            <a:latin typeface="Cambria Math" panose="02040503050406030204" pitchFamily="18" charset="0"/>
                          </a:rPr>
                          <m:t>𝐿𝑉𝐸</m:t>
                        </m:r>
                      </m:sub>
                    </m:sSub>
                  </m:oMath>
                </a14:m>
                <a:endParaRPr lang="en-GB" dirty="0"/>
              </a:p>
              <a:p>
                <a:pPr lvl="2"/>
                <a:r>
                  <a:rPr lang="en-GB" dirty="0"/>
                  <a:t>For message pass: </a:t>
                </a:r>
                <a14:m>
                  <m:oMath xmlns:m="http://schemas.openxmlformats.org/officeDocument/2006/math">
                    <m:r>
                      <a:rPr lang="de-DE" b="0" i="0" dirty="0" smtClean="0">
                        <a:latin typeface="Cambria Math" panose="02040503050406030204" pitchFamily="18" charset="0"/>
                      </a:rPr>
                      <m:t>2</m:t>
                    </m:r>
                    <m:r>
                      <a:rPr lang="de-DE" b="0" i="1" dirty="0" smtClean="0">
                        <a:latin typeface="Cambria Math" panose="02040503050406030204" pitchFamily="18" charset="0"/>
                        <a:ea typeface="Cambria Math" panose="02040503050406030204" pitchFamily="18" charset="0"/>
                      </a:rPr>
                      <m:t>∙</m:t>
                    </m:r>
                    <m:sSub>
                      <m:sSubPr>
                        <m:ctrlPr>
                          <a:rPr lang="de-DE" i="1" dirty="0">
                            <a:latin typeface="Cambria Math" panose="02040503050406030204" pitchFamily="18" charset="0"/>
                          </a:rPr>
                        </m:ctrlPr>
                      </m:sSubPr>
                      <m:e>
                        <m:r>
                          <a:rPr lang="en-GB" i="1" dirty="0">
                            <a:latin typeface="Cambria Math" panose="02040503050406030204" pitchFamily="18" charset="0"/>
                          </a:rPr>
                          <m:t>𝑐</m:t>
                        </m:r>
                      </m:e>
                      <m:sub>
                        <m:r>
                          <a:rPr lang="de-DE" i="1" dirty="0">
                            <a:latin typeface="Cambria Math" panose="02040503050406030204" pitchFamily="18" charset="0"/>
                          </a:rPr>
                          <m:t>𝐿𝑉𝐸</m:t>
                        </m:r>
                      </m:sub>
                    </m:sSub>
                  </m:oMath>
                </a14:m>
                <a:endParaRPr lang="en-GB" dirty="0"/>
              </a:p>
              <a:p>
                <a:r>
                  <a:rPr lang="en-GB" dirty="0"/>
                  <a:t>For </a:t>
                </a:r>
                <a14:m>
                  <m:oMath xmlns:m="http://schemas.openxmlformats.org/officeDocument/2006/math">
                    <m:r>
                      <a:rPr lang="en-GB" i="1" dirty="0">
                        <a:latin typeface="Cambria Math" panose="02040503050406030204" pitchFamily="18" charset="0"/>
                      </a:rPr>
                      <m:t>𝑚</m:t>
                    </m:r>
                  </m:oMath>
                </a14:m>
                <a:r>
                  <a:rPr lang="en-GB" dirty="0"/>
                  <a:t> queries</a:t>
                </a:r>
              </a:p>
              <a:p>
                <a:pPr lvl="1"/>
                <a:r>
                  <a:rPr lang="en-GB" dirty="0"/>
                  <a:t>LVE: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r>
                          <a:rPr lang="de-DE" b="0" i="1" smtClean="0">
                            <a:latin typeface="Cambria Math" panose="02040503050406030204" pitchFamily="18" charset="0"/>
                          </a:rPr>
                          <m:t>𝑚</m:t>
                        </m:r>
                        <m:r>
                          <a:rPr lang="en-GB" i="1">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𝑛</m:t>
                            </m:r>
                          </m:e>
                          <m:sub>
                            <m:r>
                              <a:rPr lang="de-DE" b="0" i="1" smtClean="0">
                                <a:latin typeface="Cambria Math" panose="02040503050406030204" pitchFamily="18" charset="0"/>
                              </a:rPr>
                              <m:t>𝑇</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r>
                  <a:rPr lang="en-GB" dirty="0"/>
                  <a:t> </a:t>
                </a:r>
              </a:p>
              <a:p>
                <a:pPr lvl="1"/>
                <a:r>
                  <a:rPr lang="en-GB" dirty="0"/>
                  <a:t>LJT: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d>
                          <m:dPr>
                            <m:ctrlPr>
                              <a:rPr lang="de-DE"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de-DE" i="1">
                                <a:latin typeface="Cambria Math" panose="02040503050406030204" pitchFamily="18" charset="0"/>
                              </a:rPr>
                              <m:t>+</m:t>
                            </m:r>
                            <m:r>
                              <a:rPr lang="de-DE" i="1">
                                <a:latin typeface="Cambria Math" panose="02040503050406030204" pitchFamily="18" charset="0"/>
                              </a:rPr>
                              <m:t>𝑚</m:t>
                            </m:r>
                          </m:e>
                        </m:d>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endParaRPr lang="en-GB" dirty="0"/>
              </a:p>
              <a:p>
                <a:pPr lvl="1"/>
                <a:r>
                  <a:rPr lang="en-GB" dirty="0"/>
                  <a:t>Difference in </a:t>
                </a:r>
                <a14:m>
                  <m:oMath xmlns:m="http://schemas.openxmlformats.org/officeDocument/2006/math">
                    <m:r>
                      <a:rPr lang="de-DE" i="1">
                        <a:latin typeface="Cambria Math" panose="02040503050406030204" pitchFamily="18" charset="0"/>
                      </a:rPr>
                      <m:t>𝑚</m:t>
                    </m:r>
                    <m:r>
                      <a:rPr lang="en-GB"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𝑇</m:t>
                        </m:r>
                      </m:sub>
                    </m:sSub>
                  </m:oMath>
                </a14:m>
                <a:r>
                  <a:rPr lang="en-GB" dirty="0"/>
                  <a:t> vs. </a:t>
                </a:r>
                <a14:m>
                  <m:oMath xmlns:m="http://schemas.openxmlformats.org/officeDocument/2006/math">
                    <m:d>
                      <m:dPr>
                        <m:ctrlPr>
                          <a:rPr lang="de-DE"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de-DE" i="1">
                            <a:latin typeface="Cambria Math" panose="02040503050406030204" pitchFamily="18" charset="0"/>
                          </a:rPr>
                          <m:t>+</m:t>
                        </m:r>
                        <m:r>
                          <a:rPr lang="de-DE" i="1">
                            <a:latin typeface="Cambria Math" panose="02040503050406030204" pitchFamily="18" charset="0"/>
                          </a:rPr>
                          <m:t>𝑚</m:t>
                        </m:r>
                      </m:e>
                    </m:d>
                  </m:oMath>
                </a14:m>
                <a:endParaRPr lang="en-GB" dirty="0"/>
              </a:p>
              <a:p>
                <a:pPr lvl="2"/>
                <a:r>
                  <a:rPr lang="en-GB" dirty="0"/>
                  <a:t>LVE has complexity of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de-DE" i="1">
                                <a:latin typeface="Cambria Math" panose="02040503050406030204" pitchFamily="18" charset="0"/>
                              </a:rPr>
                              <m:t>𝑇</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r>
                  <a:rPr lang="en-GB" dirty="0"/>
                  <a:t> for one query</a:t>
                </a:r>
              </a:p>
              <a:p>
                <a:pPr lvl="2"/>
                <a:r>
                  <a:rPr lang="en-GB" dirty="0"/>
                  <a:t>LJT only complexity of </a:t>
                </a:r>
                <a14:m>
                  <m:oMath xmlns:m="http://schemas.openxmlformats.org/officeDocument/2006/math">
                    <m:r>
                      <a:rPr lang="en-GB" i="1">
                        <a:latin typeface="Cambria Math" panose="02040503050406030204" pitchFamily="18" charset="0"/>
                      </a:rPr>
                      <m:t>𝑂</m:t>
                    </m:r>
                    <m:d>
                      <m:dPr>
                        <m:ctrlPr>
                          <a:rPr lang="en-GB" i="1">
                            <a:latin typeface="Cambria Math" panose="02040503050406030204" pitchFamily="18" charset="0"/>
                          </a:rPr>
                        </m:ctrlPr>
                      </m:dPr>
                      <m:e>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r>
                  <a:rPr lang="en-GB" dirty="0"/>
                  <a:t> for one query</a:t>
                </a:r>
              </a:p>
            </p:txBody>
          </p:sp>
        </mc:Choice>
        <mc:Fallback xmlns="">
          <p:sp>
            <p:nvSpPr>
              <p:cNvPr id="3" name="Content Placeholder 2">
                <a:extLst>
                  <a:ext uri="{FF2B5EF4-FFF2-40B4-BE49-F238E27FC236}">
                    <a16:creationId xmlns:a16="http://schemas.microsoft.com/office/drawing/2014/main" id="{FDC807B6-ACA0-1245-A043-28C50FC09FD8}"/>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486"/>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571626-84F0-CF45-91F2-8755241196C3}"/>
                  </a:ext>
                </a:extLst>
              </p:cNvPr>
              <p:cNvSpPr txBox="1"/>
              <p:nvPr/>
            </p:nvSpPr>
            <p:spPr>
              <a:xfrm>
                <a:off x="9088474" y="1665066"/>
                <a:ext cx="2912181"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LJT only pays off if </a:t>
                </a:r>
                <a14:m>
                  <m:oMath xmlns:m="http://schemas.openxmlformats.org/officeDocument/2006/math">
                    <m:r>
                      <a:rPr lang="en-GB" i="1" dirty="0">
                        <a:latin typeface="Cambria Math" panose="02040503050406030204" pitchFamily="18" charset="0"/>
                      </a:rPr>
                      <m:t>𝑚</m:t>
                    </m:r>
                    <m:r>
                      <a:rPr lang="de-DE" i="1" dirty="0">
                        <a:latin typeface="Cambria Math" panose="02040503050406030204" pitchFamily="18" charset="0"/>
                      </a:rPr>
                      <m:t>&gt;1</m:t>
                    </m:r>
                  </m:oMath>
                </a14:m>
                <a:r>
                  <a:rPr lang="en-GB" dirty="0"/>
                  <a:t>, most likely, starting with third query (two queries in LVE = one message pass)</a:t>
                </a:r>
              </a:p>
            </p:txBody>
          </p:sp>
        </mc:Choice>
        <mc:Fallback xmlns="">
          <p:sp>
            <p:nvSpPr>
              <p:cNvPr id="5" name="TextBox 4">
                <a:extLst>
                  <a:ext uri="{FF2B5EF4-FFF2-40B4-BE49-F238E27FC236}">
                    <a16:creationId xmlns:a16="http://schemas.microsoft.com/office/drawing/2014/main" id="{01571626-84F0-CF45-91F2-8755241196C3}"/>
                  </a:ext>
                </a:extLst>
              </p:cNvPr>
              <p:cNvSpPr txBox="1">
                <a:spLocks noRot="1" noChangeAspect="1" noMove="1" noResize="1" noEditPoints="1" noAdjustHandles="1" noChangeArrowheads="1" noChangeShapeType="1" noTextEdit="1"/>
              </p:cNvSpPr>
              <p:nvPr/>
            </p:nvSpPr>
            <p:spPr>
              <a:xfrm>
                <a:off x="9088474" y="1665066"/>
                <a:ext cx="2912181" cy="1200329"/>
              </a:xfrm>
              <a:prstGeom prst="rect">
                <a:avLst/>
              </a:prstGeom>
              <a:blipFill>
                <a:blip r:embed="rId3"/>
                <a:stretch>
                  <a:fillRect/>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B5A79D59-814D-90F5-EDD2-0A156C8ABDB3}"/>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6" name="Footer Placeholder 5">
            <a:extLst>
              <a:ext uri="{FF2B5EF4-FFF2-40B4-BE49-F238E27FC236}">
                <a16:creationId xmlns:a16="http://schemas.microsoft.com/office/drawing/2014/main" id="{DA1B7C2A-5F3D-9295-ECDE-C9876BCA945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7" name="Slide Number Placeholder 6">
            <a:extLst>
              <a:ext uri="{FF2B5EF4-FFF2-40B4-BE49-F238E27FC236}">
                <a16:creationId xmlns:a16="http://schemas.microsoft.com/office/drawing/2014/main" id="{F38BBFD3-305A-A9CD-DC71-BE4A7C7CE2B9}"/>
              </a:ext>
            </a:extLst>
          </p:cNvPr>
          <p:cNvSpPr>
            <a:spLocks noGrp="1"/>
          </p:cNvSpPr>
          <p:nvPr>
            <p:ph type="sldNum" sz="quarter" idx="11"/>
          </p:nvPr>
        </p:nvSpPr>
        <p:spPr/>
        <p:txBody>
          <a:bodyPr/>
          <a:lstStyle/>
          <a:p>
            <a:fld id="{EB1502E6-D9AE-3544-B6D5-378AAA0B915F}" type="slidenum">
              <a:rPr lang="de-DE" altLang="de-DE" smtClean="0"/>
              <a:pPr/>
              <a:t>77</a:t>
            </a:fld>
            <a:endParaRPr lang="de-DE" altLang="de-DE" dirty="0"/>
          </a:p>
        </p:txBody>
      </p:sp>
    </p:spTree>
    <p:extLst>
      <p:ext uri="{BB962C8B-B14F-4D97-AF65-F5344CB8AC3E}">
        <p14:creationId xmlns:p14="http://schemas.microsoft.com/office/powerpoint/2010/main" val="23289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6E0C-7745-B844-9E56-A71F74507E9D}"/>
              </a:ext>
            </a:extLst>
          </p:cNvPr>
          <p:cNvSpPr>
            <a:spLocks noGrp="1"/>
          </p:cNvSpPr>
          <p:nvPr>
            <p:ph type="title"/>
          </p:nvPr>
        </p:nvSpPr>
        <p:spPr/>
        <p:txBody>
          <a:bodyPr/>
          <a:lstStyle/>
          <a:p>
            <a:r>
              <a:rPr lang="en-GB" dirty="0"/>
              <a:t>LJT: Implementation</a:t>
            </a:r>
          </a:p>
        </p:txBody>
      </p:sp>
      <p:sp>
        <p:nvSpPr>
          <p:cNvPr id="3" name="Content Placeholder 2">
            <a:extLst>
              <a:ext uri="{FF2B5EF4-FFF2-40B4-BE49-F238E27FC236}">
                <a16:creationId xmlns:a16="http://schemas.microsoft.com/office/drawing/2014/main" id="{94E95E78-5233-7C4B-84B4-9A6850C25AAC}"/>
              </a:ext>
            </a:extLst>
          </p:cNvPr>
          <p:cNvSpPr>
            <a:spLocks noGrp="1"/>
          </p:cNvSpPr>
          <p:nvPr>
            <p:ph type="body" sz="quarter" idx="13"/>
          </p:nvPr>
        </p:nvSpPr>
        <p:spPr/>
        <p:txBody>
          <a:bodyPr/>
          <a:lstStyle/>
          <a:p>
            <a:r>
              <a:rPr lang="en-GB" dirty="0"/>
              <a:t>Available at:</a:t>
            </a:r>
          </a:p>
          <a:p>
            <a:pPr lvl="1"/>
            <a:r>
              <a:rPr lang="en-GB" dirty="0">
                <a:hlinkClick r:id="rId2"/>
              </a:rPr>
              <a:t>https://www.ifis.uni-luebeck.de/index.php?id=518&amp;L=2</a:t>
            </a:r>
            <a:endParaRPr lang="en-GB" dirty="0"/>
          </a:p>
          <a:p>
            <a:pPr lvl="1"/>
            <a:r>
              <a:rPr lang="en-GB" dirty="0"/>
              <a:t>Based on the LVE implementation by </a:t>
            </a:r>
            <a:r>
              <a:rPr lang="en-GB" dirty="0" err="1"/>
              <a:t>Taghipour</a:t>
            </a:r>
            <a:endParaRPr lang="en-GB" dirty="0"/>
          </a:p>
          <a:p>
            <a:pPr lvl="2"/>
            <a:r>
              <a:rPr lang="en-GB" dirty="0"/>
              <a:t>Available at:</a:t>
            </a:r>
          </a:p>
          <a:p>
            <a:pPr lvl="3"/>
            <a:r>
              <a:rPr lang="en-GB" dirty="0">
                <a:hlinkClick r:id="rId3"/>
              </a:rPr>
              <a:t>https://dtai.cs.kuleuven.be/software/gcfove</a:t>
            </a:r>
            <a:r>
              <a:rPr lang="en-GB" dirty="0"/>
              <a:t> </a:t>
            </a:r>
          </a:p>
          <a:p>
            <a:pPr lvl="1"/>
            <a:r>
              <a:rPr lang="en-GB" dirty="0"/>
              <a:t>Includes an implementation of the propositional junction tree algorithm for comparison</a:t>
            </a:r>
          </a:p>
          <a:p>
            <a:r>
              <a:rPr lang="en-GB" dirty="0"/>
              <a:t>Input: BLOG files</a:t>
            </a:r>
          </a:p>
          <a:p>
            <a:pPr lvl="1"/>
            <a:r>
              <a:rPr lang="en-GB" dirty="0"/>
              <a:t>Based on Bayesian Logic Programming Language</a:t>
            </a:r>
          </a:p>
          <a:p>
            <a:pPr lvl="2"/>
            <a:r>
              <a:rPr lang="en-GB" dirty="0">
                <a:hlinkClick r:id="rId4"/>
              </a:rPr>
              <a:t>https://bayesianlogic.github.io</a:t>
            </a:r>
            <a:endParaRPr lang="en-GB" dirty="0"/>
          </a:p>
        </p:txBody>
      </p:sp>
      <p:sp>
        <p:nvSpPr>
          <p:cNvPr id="4" name="Date Placeholder 3">
            <a:extLst>
              <a:ext uri="{FF2B5EF4-FFF2-40B4-BE49-F238E27FC236}">
                <a16:creationId xmlns:a16="http://schemas.microsoft.com/office/drawing/2014/main" id="{C9B6F12E-A872-7FAC-7EFD-23614F12E880}"/>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C9E20897-10F2-5CDD-ABE1-303AF364863A}"/>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D25E9B79-CD4B-723B-E64C-DE91C8D6F425}"/>
              </a:ext>
            </a:extLst>
          </p:cNvPr>
          <p:cNvSpPr>
            <a:spLocks noGrp="1"/>
          </p:cNvSpPr>
          <p:nvPr>
            <p:ph type="sldNum" sz="quarter" idx="11"/>
          </p:nvPr>
        </p:nvSpPr>
        <p:spPr/>
        <p:txBody>
          <a:bodyPr/>
          <a:lstStyle/>
          <a:p>
            <a:fld id="{EB1502E6-D9AE-3544-B6D5-378AAA0B915F}" type="slidenum">
              <a:rPr lang="de-DE" altLang="de-DE" smtClean="0"/>
              <a:pPr/>
              <a:t>78</a:t>
            </a:fld>
            <a:endParaRPr lang="de-DE" altLang="de-DE" dirty="0"/>
          </a:p>
        </p:txBody>
      </p:sp>
    </p:spTree>
    <p:extLst>
      <p:ext uri="{BB962C8B-B14F-4D97-AF65-F5344CB8AC3E}">
        <p14:creationId xmlns:p14="http://schemas.microsoft.com/office/powerpoint/2010/main" val="42817543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C69860-115F-F4BD-E8ED-BA88AE0BEB31}"/>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54614A5A-7DB3-1D42-AD31-E3DC2CF80D46}"/>
              </a:ext>
            </a:extLst>
          </p:cNvPr>
          <p:cNvSpPr>
            <a:spLocks noGrp="1"/>
          </p:cNvSpPr>
          <p:nvPr>
            <p:ph type="title"/>
          </p:nvPr>
        </p:nvSpPr>
        <p:spPr/>
        <p:txBody>
          <a:bodyPr>
            <a:normAutofit/>
          </a:bodyPr>
          <a:lstStyle/>
          <a:p>
            <a:r>
              <a:rPr lang="en-GB" dirty="0"/>
              <a:t>Runtimes: Increasing Domain Sizes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13DBE35-0926-1E4E-A4E1-0022E6C56D6D}"/>
                  </a:ext>
                </a:extLst>
              </p:cNvPr>
              <p:cNvSpPr>
                <a:spLocks noGrp="1"/>
              </p:cNvSpPr>
              <p:nvPr>
                <p:ph sz="half" idx="1"/>
              </p:nvPr>
            </p:nvSpPr>
            <p:spPr/>
            <p:txBody>
              <a:bodyPr>
                <a:normAutofit fontScale="85000" lnSpcReduction="10000"/>
              </a:bodyPr>
              <a:lstStyle/>
              <a:p>
                <a:r>
                  <a:rPr lang="en-GB" dirty="0"/>
                  <a:t>Example model with a</a:t>
                </a:r>
                <a:r>
                  <a:rPr lang="en-GB" dirty="0">
                    <a:ea typeface="Cambria Math" panose="02040503050406030204" pitchFamily="18" charset="0"/>
                  </a:rPr>
                  <a:t>ll domain sizes </a:t>
                </a:r>
                <a14:m>
                  <m:oMath xmlns:m="http://schemas.openxmlformats.org/officeDocument/2006/math">
                    <m:r>
                      <a:rPr lang="de-DE" b="0" i="1" smtClean="0">
                        <a:latin typeface="Cambria Math" panose="02040503050406030204" pitchFamily="18" charset="0"/>
                        <a:ea typeface="Cambria Math" panose="02040503050406030204" pitchFamily="18" charset="0"/>
                      </a:rPr>
                      <m:t>∈</m:t>
                    </m:r>
                    <m:r>
                      <a:rPr lang="de-DE" b="0" i="0"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2,4,</m:t>
                    </m:r>
                    <m:r>
                      <a:rPr lang="de-DE"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20,</m:t>
                    </m:r>
                    <m:r>
                      <a:rPr lang="de-DE"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30,</m:t>
                    </m:r>
                    <m:r>
                      <a:rPr lang="de-DE"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100</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200, …,1000</m:t>
                    </m:r>
                    <m:r>
                      <a:rPr lang="de-DE" b="0" i="0" smtClean="0">
                        <a:latin typeface="Cambria Math" panose="02040503050406030204" pitchFamily="18" charset="0"/>
                        <a:ea typeface="Cambria Math" panose="02040503050406030204" pitchFamily="18" charset="0"/>
                      </a:rPr>
                      <m:t>}</m:t>
                    </m:r>
                  </m:oMath>
                </a14:m>
                <a:endParaRPr lang="en-GB" dirty="0"/>
              </a:p>
              <a:p>
                <a:r>
                  <a:rPr lang="en-GB" dirty="0"/>
                  <a:t>No evidence</a:t>
                </a:r>
              </a:p>
              <a:p>
                <a:r>
                  <a:rPr lang="en-GB" dirty="0"/>
                  <a:t>Queries: </a:t>
                </a:r>
              </a:p>
              <a:p>
                <a:pPr lvl="1"/>
                <a14:m>
                  <m:oMath xmlns:m="http://schemas.openxmlformats.org/officeDocument/2006/math">
                    <m:r>
                      <a:rPr lang="en-GB" i="1" smtClean="0">
                        <a:latin typeface="Cambria Math" panose="02040503050406030204" pitchFamily="18" charset="0"/>
                      </a:rPr>
                      <m:t>𝑃</m:t>
                    </m:r>
                    <m:d>
                      <m:dPr>
                        <m:ctrlPr>
                          <a:rPr lang="en-GB" i="1" smtClean="0">
                            <a:latin typeface="Cambria Math" panose="02040503050406030204" pitchFamily="18" charset="0"/>
                          </a:rPr>
                        </m:ctrlPr>
                      </m:dPr>
                      <m:e>
                        <m:r>
                          <a:rPr lang="en-GB" i="1" smtClean="0">
                            <a:latin typeface="Cambria Math" panose="02040503050406030204" pitchFamily="18" charset="0"/>
                          </a:rPr>
                          <m:t>𝑇𝑟𝑎𝑣𝑒𝑙</m:t>
                        </m:r>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𝑥</m:t>
                                </m:r>
                              </m:e>
                              <m:sub>
                                <m:r>
                                  <a:rPr lang="en-GB" i="1" smtClean="0">
                                    <a:latin typeface="Cambria Math" panose="02040503050406030204" pitchFamily="18" charset="0"/>
                                  </a:rPr>
                                  <m:t>1</m:t>
                                </m:r>
                              </m:sub>
                            </m:sSub>
                          </m:e>
                        </m:d>
                      </m:e>
                    </m:d>
                  </m:oMath>
                </a14:m>
                <a:endParaRPr lang="en-GB" dirty="0"/>
              </a:p>
              <a:p>
                <a:pPr lvl="1"/>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de-DE" b="0" i="1" smtClean="0">
                            <a:latin typeface="Cambria Math" panose="02040503050406030204" pitchFamily="18" charset="0"/>
                          </a:rPr>
                          <m:t>𝑆𝑖𝑐𝑘</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e>
                        </m:d>
                      </m:e>
                    </m:d>
                  </m:oMath>
                </a14:m>
                <a:endParaRPr lang="en-GB" dirty="0"/>
              </a:p>
              <a:p>
                <a:pPr lvl="1"/>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de-DE" b="0" i="1" smtClean="0">
                            <a:latin typeface="Cambria Math" panose="02040503050406030204" pitchFamily="18" charset="0"/>
                          </a:rPr>
                          <m:t>𝑇𝑟𝑒𝑎𝑡</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panose="02040503050406030204" pitchFamily="18" charset="0"/>
                                  </a:rPr>
                                  <m:t>1</m:t>
                                </m:r>
                              </m:sub>
                            </m:sSub>
                          </m:e>
                        </m:d>
                      </m:e>
                    </m:d>
                  </m:oMath>
                </a14:m>
                <a:endParaRPr lang="de-DE" dirty="0"/>
              </a:p>
              <a:p>
                <a:pPr lvl="1"/>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de-DE" b="0" i="1" smtClean="0">
                            <a:latin typeface="Cambria Math" panose="02040503050406030204" pitchFamily="18" charset="0"/>
                          </a:rPr>
                          <m:t>𝑁𝑎𝑡</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de-DE" b="0" i="1" smtClean="0">
                                    <a:latin typeface="Cambria Math" panose="02040503050406030204" pitchFamily="18" charset="0"/>
                                  </a:rPr>
                                  <m:t>𝑑</m:t>
                                </m:r>
                              </m:e>
                              <m:sub>
                                <m:r>
                                  <a:rPr lang="en-GB" i="1">
                                    <a:latin typeface="Cambria Math" panose="02040503050406030204" pitchFamily="18" charset="0"/>
                                  </a:rPr>
                                  <m:t>1</m:t>
                                </m:r>
                              </m:sub>
                            </m:sSub>
                          </m:e>
                        </m:d>
                      </m:e>
                    </m:d>
                  </m:oMath>
                </a14:m>
                <a:endParaRPr lang="en-GB" dirty="0"/>
              </a:p>
              <a:p>
                <a:pPr lvl="1"/>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de-DE" b="0" i="1" smtClean="0">
                            <a:latin typeface="Cambria Math" panose="02040503050406030204" pitchFamily="18" charset="0"/>
                          </a:rPr>
                          <m:t>𝑀𝑎𝑛</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de-DE" b="0" i="1" smtClean="0">
                                    <a:latin typeface="Cambria Math" panose="02040503050406030204" pitchFamily="18" charset="0"/>
                                  </a:rPr>
                                  <m:t>𝑤</m:t>
                                </m:r>
                              </m:e>
                              <m:sub>
                                <m:r>
                                  <a:rPr lang="en-GB" i="1">
                                    <a:latin typeface="Cambria Math" panose="02040503050406030204" pitchFamily="18" charset="0"/>
                                  </a:rPr>
                                  <m:t>1</m:t>
                                </m:r>
                              </m:sub>
                            </m:sSub>
                          </m:e>
                        </m:d>
                      </m:e>
                    </m:d>
                  </m:oMath>
                </a14:m>
                <a:endParaRPr lang="en-GB" dirty="0"/>
              </a:p>
              <a:p>
                <a:pPr lvl="1"/>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de-DE" b="0" i="1" smtClean="0">
                            <a:latin typeface="Cambria Math" panose="02040503050406030204" pitchFamily="18" charset="0"/>
                          </a:rPr>
                          <m:t>𝐸𝑝𝑖𝑑</m:t>
                        </m:r>
                      </m:e>
                    </m:d>
                  </m:oMath>
                </a14:m>
                <a:endParaRPr lang="en-GB" dirty="0"/>
              </a:p>
              <a:p>
                <a:pPr lvl="2"/>
                <a:endParaRPr lang="en-GB" dirty="0"/>
              </a:p>
              <a:p>
                <a:pPr lvl="2"/>
                <a:endParaRPr lang="en-GB" dirty="0"/>
              </a:p>
              <a:p>
                <a:pPr lvl="2"/>
                <a:endParaRPr lang="en-GB" dirty="0"/>
              </a:p>
              <a:p>
                <a:pPr lvl="1"/>
                <a:endParaRPr lang="en-GB" dirty="0"/>
              </a:p>
            </p:txBody>
          </p:sp>
        </mc:Choice>
        <mc:Fallback xmlns="">
          <p:sp>
            <p:nvSpPr>
              <p:cNvPr id="5" name="Content Placeholder 4">
                <a:extLst>
                  <a:ext uri="{FF2B5EF4-FFF2-40B4-BE49-F238E27FC236}">
                    <a16:creationId xmlns:a16="http://schemas.microsoft.com/office/drawing/2014/main" id="{313DBE35-0926-1E4E-A4E1-0022E6C56D6D}"/>
                  </a:ext>
                </a:extLst>
              </p:cNvPr>
              <p:cNvSpPr>
                <a:spLocks noGrp="1" noRot="1" noChangeAspect="1" noMove="1" noResize="1" noEditPoints="1" noAdjustHandles="1" noChangeArrowheads="1" noChangeShapeType="1" noTextEdit="1"/>
              </p:cNvSpPr>
              <p:nvPr>
                <p:ph sz="half" idx="1"/>
              </p:nvPr>
            </p:nvSpPr>
            <p:spPr>
              <a:blipFill>
                <a:blip r:embed="rId2"/>
                <a:stretch>
                  <a:fillRect l="-3963" t="-3179" r="-186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A0AC51-54FF-D448-B3D2-BB744CF34997}"/>
                  </a:ext>
                </a:extLst>
              </p:cNvPr>
              <p:cNvSpPr>
                <a:spLocks noGrp="1"/>
              </p:cNvSpPr>
              <p:nvPr>
                <p:ph sz="half" idx="2"/>
              </p:nvPr>
            </p:nvSpPr>
            <p:spPr/>
            <p:txBody>
              <a:bodyPr>
                <a:noAutofit/>
              </a:bodyPr>
              <a:lstStyle/>
              <a:p>
                <a:r>
                  <a:rPr lang="en-GB" dirty="0"/>
                  <a:t>Test </a:t>
                </a:r>
              </a:p>
              <a:p>
                <a:pPr lvl="1"/>
                <a:r>
                  <a:rPr lang="en-GB" dirty="0"/>
                  <a:t>Increasing</a:t>
                </a:r>
              </a:p>
              <a:p>
                <a:pPr lvl="2"/>
                <a:r>
                  <a:rPr lang="en-GB" dirty="0"/>
                  <a:t>Ground width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𝑤</m:t>
                        </m:r>
                      </m:e>
                      <m:sub>
                        <m:r>
                          <a:rPr lang="de-DE" b="0" i="1" dirty="0" smtClean="0">
                            <a:latin typeface="Cambria Math" panose="02040503050406030204" pitchFamily="18" charset="0"/>
                          </a:rPr>
                          <m:t>𝑔</m:t>
                        </m:r>
                      </m:sub>
                    </m:sSub>
                  </m:oMath>
                </a14:m>
                <a:endParaRPr lang="en-GB" dirty="0"/>
              </a:p>
              <a:p>
                <a:pPr lvl="3"/>
                <a:r>
                  <a:rPr lang="en-GB" dirty="0"/>
                  <a:t>Default: 3</a:t>
                </a:r>
              </a:p>
              <a:p>
                <a:pPr lvl="2"/>
                <a:r>
                  <a:rPr lang="en-GB" dirty="0"/>
                  <a:t>Counting width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𝑤</m:t>
                        </m:r>
                      </m:e>
                      <m:sub>
                        <m:r>
                          <a:rPr lang="de-DE" b="0" i="1" dirty="0" smtClean="0">
                            <a:latin typeface="Cambria Math" panose="02040503050406030204" pitchFamily="18" charset="0"/>
                          </a:rPr>
                          <m:t>#</m:t>
                        </m:r>
                      </m:sub>
                    </m:sSub>
                  </m:oMath>
                </a14:m>
                <a:endParaRPr lang="en-GB" dirty="0"/>
              </a:p>
              <a:p>
                <a:pPr lvl="3"/>
                <a:r>
                  <a:rPr lang="en-GB" dirty="0"/>
                  <a:t>Default: 1</a:t>
                </a:r>
              </a:p>
              <a:p>
                <a:pPr lvl="2"/>
                <a:r>
                  <a:rPr lang="en-GB" dirty="0"/>
                  <a:t>Number of nodes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𝑛</m:t>
                        </m:r>
                      </m:e>
                      <m:sub>
                        <m:r>
                          <a:rPr lang="de-DE" b="0" i="1" dirty="0" smtClean="0">
                            <a:latin typeface="Cambria Math" panose="02040503050406030204" pitchFamily="18" charset="0"/>
                          </a:rPr>
                          <m:t>𝐽</m:t>
                        </m:r>
                      </m:sub>
                    </m:sSub>
                  </m:oMath>
                </a14:m>
                <a:endParaRPr lang="en-GB" dirty="0"/>
              </a:p>
              <a:p>
                <a:pPr lvl="3"/>
                <a:r>
                  <a:rPr lang="en-GB" dirty="0"/>
                  <a:t>Default: 3</a:t>
                </a:r>
              </a:p>
              <a:p>
                <a:pPr lvl="2"/>
                <a:r>
                  <a:rPr lang="en-GB" dirty="0"/>
                  <a:t>Domain size </a:t>
                </a:r>
                <a14:m>
                  <m:oMath xmlns:m="http://schemas.openxmlformats.org/officeDocument/2006/math">
                    <m:r>
                      <a:rPr lang="en-GB" i="1" dirty="0" smtClean="0">
                        <a:latin typeface="Cambria Math" panose="02040503050406030204" pitchFamily="18" charset="0"/>
                      </a:rPr>
                      <m:t>𝑛</m:t>
                    </m:r>
                  </m:oMath>
                </a14:m>
                <a:endParaRPr lang="en-GB" dirty="0"/>
              </a:p>
              <a:p>
                <a:pPr lvl="3"/>
                <a:r>
                  <a:rPr lang="en-GB" dirty="0"/>
                  <a:t>Default: 1000</a:t>
                </a:r>
              </a:p>
              <a:p>
                <a:pPr lvl="2"/>
                <a:r>
                  <a:rPr lang="en-GB" dirty="0"/>
                  <a:t>Based on </a:t>
                </a:r>
                <a14:m>
                  <m:oMath xmlns:m="http://schemas.openxmlformats.org/officeDocument/2006/math">
                    <m:r>
                      <a:rPr lang="de-DE"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r>
                  <a:rPr lang="en-GB" dirty="0"/>
                  <a:t> </a:t>
                </a:r>
              </a:p>
              <a:p>
                <a:pPr marL="914400" lvl="2" indent="0">
                  <a:buNone/>
                </a:pPr>
                <a:endParaRPr lang="en-GB" dirty="0"/>
              </a:p>
            </p:txBody>
          </p:sp>
        </mc:Choice>
        <mc:Fallback xmlns="">
          <p:sp>
            <p:nvSpPr>
              <p:cNvPr id="3" name="Content Placeholder 2">
                <a:extLst>
                  <a:ext uri="{FF2B5EF4-FFF2-40B4-BE49-F238E27FC236}">
                    <a16:creationId xmlns:a16="http://schemas.microsoft.com/office/drawing/2014/main" id="{CBA0AC51-54FF-D448-B3D2-BB744CF34997}"/>
                  </a:ext>
                </a:extLst>
              </p:cNvPr>
              <p:cNvSpPr>
                <a:spLocks noGrp="1" noRot="1" noChangeAspect="1" noMove="1" noResize="1" noEditPoints="1" noAdjustHandles="1" noChangeArrowheads="1" noChangeShapeType="1" noTextEdit="1"/>
              </p:cNvSpPr>
              <p:nvPr>
                <p:ph sz="half" idx="2"/>
              </p:nvPr>
            </p:nvSpPr>
            <p:spPr>
              <a:blipFill>
                <a:blip r:embed="rId3"/>
                <a:stretch>
                  <a:fillRect l="-4419" t="-2601"/>
                </a:stretch>
              </a:blipFill>
            </p:spPr>
            <p:txBody>
              <a:bodyPr/>
              <a:lstStyle/>
              <a:p>
                <a:r>
                  <a:rPr lang="en-DE">
                    <a:noFill/>
                  </a:rPr>
                  <a:t> </a:t>
                </a:r>
              </a:p>
            </p:txBody>
          </p:sp>
        </mc:Fallback>
      </mc:AlternateContent>
      <p:sp>
        <p:nvSpPr>
          <p:cNvPr id="6" name="Footer Placeholder 5">
            <a:extLst>
              <a:ext uri="{FF2B5EF4-FFF2-40B4-BE49-F238E27FC236}">
                <a16:creationId xmlns:a16="http://schemas.microsoft.com/office/drawing/2014/main" id="{5C8E4938-29C4-7A47-A373-25A808AA7CF1}"/>
              </a:ext>
            </a:extLst>
          </p:cNvPr>
          <p:cNvSpPr>
            <a:spLocks noGrp="1"/>
          </p:cNvSpPr>
          <p:nvPr>
            <p:ph type="ftr" sz="quarter" idx="11"/>
          </p:nvPr>
        </p:nvSpPr>
        <p:spPr/>
        <p:txBody>
          <a:bodyPr/>
          <a:lstStyle/>
          <a:p>
            <a:pPr>
              <a:defRPr/>
            </a:pPr>
            <a:r>
              <a:rPr lang="de-DE" altLang="de-DE"/>
              <a:t>Marcel Gehrke</a:t>
            </a:r>
            <a:endParaRPr lang="de-DE" altLang="de-DE" dirty="0"/>
          </a:p>
        </p:txBody>
      </p:sp>
      <p:sp>
        <p:nvSpPr>
          <p:cNvPr id="7" name="Slide Number Placeholder 6">
            <a:extLst>
              <a:ext uri="{FF2B5EF4-FFF2-40B4-BE49-F238E27FC236}">
                <a16:creationId xmlns:a16="http://schemas.microsoft.com/office/drawing/2014/main" id="{9EF979E0-3927-934F-0BF9-195C1661B67E}"/>
              </a:ext>
            </a:extLst>
          </p:cNvPr>
          <p:cNvSpPr>
            <a:spLocks noGrp="1"/>
          </p:cNvSpPr>
          <p:nvPr>
            <p:ph type="sldNum" sz="quarter" idx="12"/>
          </p:nvPr>
        </p:nvSpPr>
        <p:spPr/>
        <p:txBody>
          <a:bodyPr/>
          <a:lstStyle/>
          <a:p>
            <a:fld id="{EB1502E6-D9AE-3544-B6D5-378AAA0B915F}" type="slidenum">
              <a:rPr lang="de-DE" altLang="de-DE" smtClean="0"/>
              <a:pPr/>
              <a:t>79</a:t>
            </a:fld>
            <a:endParaRPr lang="de-DE" altLang="de-DE" dirty="0"/>
          </a:p>
        </p:txBody>
      </p:sp>
      <p:sp>
        <p:nvSpPr>
          <p:cNvPr id="4" name="Date Placeholder 3">
            <a:extLst>
              <a:ext uri="{FF2B5EF4-FFF2-40B4-BE49-F238E27FC236}">
                <a16:creationId xmlns:a16="http://schemas.microsoft.com/office/drawing/2014/main" id="{AE55E6E4-CFF7-D352-3209-A9E5BE47574E}"/>
              </a:ext>
            </a:extLst>
          </p:cNvPr>
          <p:cNvSpPr>
            <a:spLocks noGrp="1"/>
          </p:cNvSpPr>
          <p:nvPr>
            <p:ph type="dt" sz="half" idx="13"/>
          </p:nvPr>
        </p:nvSpPr>
        <p:spPr/>
        <p:txBody>
          <a:bodyPr/>
          <a:lstStyle/>
          <a:p>
            <a:pPr eaLnBrk="1" hangingPunct="1"/>
            <a:r>
              <a:rPr lang="de-DE"/>
              <a:t>LJT</a:t>
            </a:r>
            <a:endParaRPr lang="de-DE" dirty="0"/>
          </a:p>
        </p:txBody>
      </p:sp>
      <p:grpSp>
        <p:nvGrpSpPr>
          <p:cNvPr id="40" name="Group 39">
            <a:extLst>
              <a:ext uri="{FF2B5EF4-FFF2-40B4-BE49-F238E27FC236}">
                <a16:creationId xmlns:a16="http://schemas.microsoft.com/office/drawing/2014/main" id="{8801CEBF-D4BD-3047-9324-40B287CAE792}"/>
              </a:ext>
            </a:extLst>
          </p:cNvPr>
          <p:cNvGrpSpPr/>
          <p:nvPr/>
        </p:nvGrpSpPr>
        <p:grpSpPr>
          <a:xfrm>
            <a:off x="8169497" y="745865"/>
            <a:ext cx="3658145" cy="1650928"/>
            <a:chOff x="6907622" y="3651587"/>
            <a:chExt cx="5051915" cy="2279933"/>
          </a:xfrm>
        </p:grpSpPr>
        <p:grpSp>
          <p:nvGrpSpPr>
            <p:cNvPr id="41" name="Group 40">
              <a:extLst>
                <a:ext uri="{FF2B5EF4-FFF2-40B4-BE49-F238E27FC236}">
                  <a16:creationId xmlns:a16="http://schemas.microsoft.com/office/drawing/2014/main" id="{23D38531-3788-124C-AB27-4331394FC92D}"/>
                </a:ext>
              </a:extLst>
            </p:cNvPr>
            <p:cNvGrpSpPr/>
            <p:nvPr/>
          </p:nvGrpSpPr>
          <p:grpSpPr>
            <a:xfrm>
              <a:off x="8323703" y="3758390"/>
              <a:ext cx="1952714" cy="514051"/>
              <a:chOff x="8737128" y="3128966"/>
              <a:chExt cx="1952714" cy="514051"/>
            </a:xfrm>
          </p:grpSpPr>
          <p:cxnSp>
            <p:nvCxnSpPr>
              <p:cNvPr id="69" name="Straight Connector 68">
                <a:extLst>
                  <a:ext uri="{FF2B5EF4-FFF2-40B4-BE49-F238E27FC236}">
                    <a16:creationId xmlns:a16="http://schemas.microsoft.com/office/drawing/2014/main" id="{CD7144F0-59FA-024A-B99B-64731BCA3341}"/>
                  </a:ext>
                </a:extLst>
              </p:cNvPr>
              <p:cNvCxnSpPr>
                <a:cxnSpLocks/>
                <a:stCxn id="42" idx="6"/>
                <a:endCxn id="105"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28DDF0-E060-FB48-9077-428A6D4EA2FB}"/>
                  </a:ext>
                </a:extLst>
              </p:cNvPr>
              <p:cNvCxnSpPr>
                <a:cxnSpLocks/>
                <a:stCxn id="43" idx="2"/>
                <a:endCxn id="105"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9DEF78-D02D-D34C-810E-F2E283E1B04F}"/>
                  </a:ext>
                </a:extLst>
              </p:cNvPr>
              <p:cNvCxnSpPr>
                <a:cxnSpLocks/>
                <a:stCxn id="46" idx="0"/>
                <a:endCxn id="105"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E84C975C-0323-984D-934F-8ECC68AF8093}"/>
                  </a:ext>
                </a:extLst>
              </p:cNvPr>
              <p:cNvGrpSpPr/>
              <p:nvPr/>
            </p:nvGrpSpPr>
            <p:grpSpPr>
              <a:xfrm>
                <a:off x="9540595" y="3128966"/>
                <a:ext cx="540370" cy="412745"/>
                <a:chOff x="9540595" y="3128966"/>
                <a:chExt cx="540370" cy="412745"/>
              </a:xfrm>
            </p:grpSpPr>
            <p:sp>
              <p:nvSpPr>
                <p:cNvPr id="73" name="Rectangle 72">
                  <a:extLst>
                    <a:ext uri="{FF2B5EF4-FFF2-40B4-BE49-F238E27FC236}">
                      <a16:creationId xmlns:a16="http://schemas.microsoft.com/office/drawing/2014/main" id="{A725CDE9-348D-2A45-BB09-7475FF976D6A}"/>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Rectangle 104">
                  <a:extLst>
                    <a:ext uri="{FF2B5EF4-FFF2-40B4-BE49-F238E27FC236}">
                      <a16:creationId xmlns:a16="http://schemas.microsoft.com/office/drawing/2014/main" id="{8E035F45-D47E-2F40-B6C6-1FCEADC2ADAC}"/>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Rectangle 105">
                  <a:extLst>
                    <a:ext uri="{FF2B5EF4-FFF2-40B4-BE49-F238E27FC236}">
                      <a16:creationId xmlns:a16="http://schemas.microsoft.com/office/drawing/2014/main" id="{A178A0DC-DD2B-9C48-A8B8-6428F94A1260}"/>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EB4CE901-5854-2E4A-A524-DAC174A17E5B}"/>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a:latin typeface="Cambria Math" panose="02040503050406030204" pitchFamily="18" charset="0"/>
                                  </a:rPr>
                                </m:ctrlPr>
                              </m:sSubPr>
                              <m:e>
                                <m:r>
                                  <a:rPr lang="de-DE" sz="1400" i="1">
                                    <a:latin typeface="Cambria Math" charset="0"/>
                                  </a:rPr>
                                  <m:t>𝑔</m:t>
                                </m:r>
                              </m:e>
                              <m:sub>
                                <m:r>
                                  <a:rPr lang="de-DE"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9902DB39-B3DD-AD4E-8A2B-6288544CAEC6}"/>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charset="0"/>
                          </a:rPr>
                          <m:t>𝑁𝑎𝑡</m:t>
                        </m:r>
                        <m:d>
                          <m:dPr>
                            <m:ctrlPr>
                              <a:rPr lang="de-DE" sz="1400" i="1">
                                <a:latin typeface="Cambria Math" panose="02040503050406030204" pitchFamily="18" charset="0"/>
                              </a:rPr>
                            </m:ctrlPr>
                          </m:dPr>
                          <m:e>
                            <m:r>
                              <a:rPr lang="de-DE"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14ADD8F4-2AEB-3E4E-B629-6CB03E8EE584}"/>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𝐴𝑐𝑐</m:t>
                        </m:r>
                        <m:d>
                          <m:dPr>
                            <m:ctrlPr>
                              <a:rPr lang="de-DE" sz="1400" i="1">
                                <a:latin typeface="Cambria Math" panose="02040503050406030204" pitchFamily="18" charset="0"/>
                              </a:rPr>
                            </m:ctrlPr>
                          </m:dPr>
                          <m:e>
                            <m:r>
                              <a:rPr lang="de-DE"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D58F0F76-4D1B-B74C-9226-5C267DDF7419}"/>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𝑆𝑖𝑐𝑘</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695625B6-BF9E-EC4A-ADAF-F90488C679D5}"/>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𝑇𝑟𝑎𝑣𝑒𝑙</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Oval 45">
                  <a:extLst>
                    <a:ext uri="{FF2B5EF4-FFF2-40B4-BE49-F238E27FC236}">
                      <a16:creationId xmlns:a16="http://schemas.microsoft.com/office/drawing/2014/main" id="{4C8D4C5D-B74E-714C-BA69-19AEDCBB9DC3}"/>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85471EB9-E411-D548-B900-2CA01DB19CC4}"/>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𝑇𝑟𝑒𝑎𝑡</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r>
                              <a:rPr lang="de-DE" sz="1400" b="0" i="1" smtClean="0">
                                <a:latin typeface="Cambria Math" panose="02040503050406030204" pitchFamily="18" charset="0"/>
                              </a:rPr>
                              <m:t>,</m:t>
                            </m:r>
                            <m:r>
                              <a:rPr lang="de-DE"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48" name="Straight Connector 47">
              <a:extLst>
                <a:ext uri="{FF2B5EF4-FFF2-40B4-BE49-F238E27FC236}">
                  <a16:creationId xmlns:a16="http://schemas.microsoft.com/office/drawing/2014/main" id="{F83CC3FF-1CB2-644E-9533-EEE196CFF4C0}"/>
                </a:ext>
              </a:extLst>
            </p:cNvPr>
            <p:cNvCxnSpPr>
              <a:cxnSpLocks/>
              <a:stCxn id="45" idx="6"/>
              <a:endCxn id="66"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D47A8D4-99C0-5348-A432-C8F8FC0C366F}"/>
                </a:ext>
              </a:extLst>
            </p:cNvPr>
            <p:cNvCxnSpPr>
              <a:cxnSpLocks/>
              <a:stCxn id="46" idx="4"/>
              <a:endCxn id="66"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9E0F24-7DE0-B149-95C1-2884E089283B}"/>
                </a:ext>
              </a:extLst>
            </p:cNvPr>
            <p:cNvCxnSpPr>
              <a:cxnSpLocks/>
              <a:stCxn id="44" idx="0"/>
              <a:endCxn id="66"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7CD5F0C5-45F6-ED48-8F47-F40207CCEF3B}"/>
                </a:ext>
              </a:extLst>
            </p:cNvPr>
            <p:cNvGrpSpPr/>
            <p:nvPr/>
          </p:nvGrpSpPr>
          <p:grpSpPr>
            <a:xfrm>
              <a:off x="8610247" y="4990220"/>
              <a:ext cx="474503" cy="412240"/>
              <a:chOff x="9288700" y="3036033"/>
              <a:chExt cx="474503" cy="412240"/>
            </a:xfrm>
          </p:grpSpPr>
          <p:sp>
            <p:nvSpPr>
              <p:cNvPr id="65" name="Rectangle 64">
                <a:extLst>
                  <a:ext uri="{FF2B5EF4-FFF2-40B4-BE49-F238E27FC236}">
                    <a16:creationId xmlns:a16="http://schemas.microsoft.com/office/drawing/2014/main" id="{973294AE-95B4-404B-B9BF-1A2A8FC50F2A}"/>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6" name="Rectangle 65">
                <a:extLst>
                  <a:ext uri="{FF2B5EF4-FFF2-40B4-BE49-F238E27FC236}">
                    <a16:creationId xmlns:a16="http://schemas.microsoft.com/office/drawing/2014/main" id="{6F46E0DB-E063-C445-8B43-788070037886}"/>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Rectangle 66">
                <a:extLst>
                  <a:ext uri="{FF2B5EF4-FFF2-40B4-BE49-F238E27FC236}">
                    <a16:creationId xmlns:a16="http://schemas.microsoft.com/office/drawing/2014/main" id="{ED27EC81-D629-CE41-B940-9677F2EB7FFC}"/>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18FEEE6D-7130-D649-8717-E65131EC7C45}"/>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52" name="Straight Connector 51">
              <a:extLst>
                <a:ext uri="{FF2B5EF4-FFF2-40B4-BE49-F238E27FC236}">
                  <a16:creationId xmlns:a16="http://schemas.microsoft.com/office/drawing/2014/main" id="{6A988B0F-09F4-9545-97E0-3D335B489122}"/>
                </a:ext>
              </a:extLst>
            </p:cNvPr>
            <p:cNvCxnSpPr>
              <a:cxnSpLocks/>
              <a:stCxn id="46" idx="4"/>
              <a:endCxn id="62"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84D5522-7C57-184D-9176-54C8E3213DE9}"/>
                </a:ext>
              </a:extLst>
            </p:cNvPr>
            <p:cNvCxnSpPr>
              <a:cxnSpLocks/>
              <a:stCxn id="47" idx="2"/>
              <a:endCxn id="62"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2C7589-3478-C54F-A009-26C90AF7F19C}"/>
                </a:ext>
              </a:extLst>
            </p:cNvPr>
            <p:cNvCxnSpPr>
              <a:cxnSpLocks/>
              <a:stCxn id="44" idx="0"/>
              <a:endCxn id="62"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22A68E2E-C15F-A344-B81D-C9954EB1B49F}"/>
                </a:ext>
              </a:extLst>
            </p:cNvPr>
            <p:cNvGrpSpPr/>
            <p:nvPr/>
          </p:nvGrpSpPr>
          <p:grpSpPr>
            <a:xfrm>
              <a:off x="9393015" y="4990220"/>
              <a:ext cx="546126" cy="412737"/>
              <a:chOff x="9540595" y="3036033"/>
              <a:chExt cx="546126" cy="412737"/>
            </a:xfrm>
          </p:grpSpPr>
          <p:sp>
            <p:nvSpPr>
              <p:cNvPr id="61" name="Rectangle 60">
                <a:extLst>
                  <a:ext uri="{FF2B5EF4-FFF2-40B4-BE49-F238E27FC236}">
                    <a16:creationId xmlns:a16="http://schemas.microsoft.com/office/drawing/2014/main" id="{343C8079-5B6E-7644-90EA-0B6A423FA094}"/>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2" name="Rectangle 61">
                <a:extLst>
                  <a:ext uri="{FF2B5EF4-FFF2-40B4-BE49-F238E27FC236}">
                    <a16:creationId xmlns:a16="http://schemas.microsoft.com/office/drawing/2014/main" id="{A33FEA1E-62F6-A541-B090-311D43BE4E65}"/>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Rectangle 62">
                <a:extLst>
                  <a:ext uri="{FF2B5EF4-FFF2-40B4-BE49-F238E27FC236}">
                    <a16:creationId xmlns:a16="http://schemas.microsoft.com/office/drawing/2014/main" id="{C4E20B86-1B80-0349-B818-4CD456DB3E24}"/>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9C229C9-83C6-A846-98EB-4A68EF1A2604}"/>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56" name="Group 55">
              <a:extLst>
                <a:ext uri="{FF2B5EF4-FFF2-40B4-BE49-F238E27FC236}">
                  <a16:creationId xmlns:a16="http://schemas.microsoft.com/office/drawing/2014/main" id="{7A097853-47BA-E84F-8398-D61E9C584246}"/>
                </a:ext>
              </a:extLst>
            </p:cNvPr>
            <p:cNvGrpSpPr/>
            <p:nvPr/>
          </p:nvGrpSpPr>
          <p:grpSpPr>
            <a:xfrm>
              <a:off x="9648485" y="4409628"/>
              <a:ext cx="749540" cy="380873"/>
              <a:chOff x="8665851" y="3155493"/>
              <a:chExt cx="749540" cy="380873"/>
            </a:xfrm>
          </p:grpSpPr>
          <p:cxnSp>
            <p:nvCxnSpPr>
              <p:cNvPr id="57" name="Straight Connector 56">
                <a:extLst>
                  <a:ext uri="{FF2B5EF4-FFF2-40B4-BE49-F238E27FC236}">
                    <a16:creationId xmlns:a16="http://schemas.microsoft.com/office/drawing/2014/main" id="{89F82D80-2300-4747-97EB-5133202645E0}"/>
                  </a:ext>
                </a:extLst>
              </p:cNvPr>
              <p:cNvCxnSpPr>
                <a:cxnSpLocks/>
                <a:stCxn id="46" idx="6"/>
                <a:endCxn id="59"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31B58FBA-FB47-1544-B35B-8B8491D6C9E2}"/>
                  </a:ext>
                </a:extLst>
              </p:cNvPr>
              <p:cNvGrpSpPr/>
              <p:nvPr/>
            </p:nvGrpSpPr>
            <p:grpSpPr>
              <a:xfrm>
                <a:off x="8957481" y="3155493"/>
                <a:ext cx="457910" cy="380873"/>
                <a:chOff x="8957481" y="3155493"/>
                <a:chExt cx="457910" cy="380873"/>
              </a:xfrm>
            </p:grpSpPr>
            <p:sp>
              <p:nvSpPr>
                <p:cNvPr id="59" name="Rectangle 58">
                  <a:extLst>
                    <a:ext uri="{FF2B5EF4-FFF2-40B4-BE49-F238E27FC236}">
                      <a16:creationId xmlns:a16="http://schemas.microsoft.com/office/drawing/2014/main" id="{C74A9208-4D63-A245-908E-AAD4845AEF7D}"/>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FD7AEB3-0AFC-9E4D-ACB9-878E989A1263}"/>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spTree>
    <p:extLst>
      <p:ext uri="{BB962C8B-B14F-4D97-AF65-F5344CB8AC3E}">
        <p14:creationId xmlns:p14="http://schemas.microsoft.com/office/powerpoint/2010/main" val="24578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a:xfrm>
            <a:off x="623394" y="1332843"/>
            <a:ext cx="4837404" cy="4584266"/>
          </a:xfrm>
        </p:spPr>
        <p:txBody>
          <a:bodyPr>
            <a:normAutofit fontScale="92500" lnSpcReduction="10000"/>
          </a:bodyPr>
          <a:lstStyle/>
          <a:p>
            <a:r>
              <a:rPr lang="en-GB" dirty="0"/>
              <a:t>Put clusters and their separators into a graph structure where</a:t>
            </a:r>
          </a:p>
          <a:p>
            <a:pPr lvl="1"/>
            <a:r>
              <a:rPr lang="en-GB" dirty="0"/>
              <a:t>Nodes are clusters with parfactors assigned containing the cluster PRVs (</a:t>
            </a:r>
            <a:r>
              <a:rPr lang="en-GB" i="1" dirty="0"/>
              <a:t>local model</a:t>
            </a:r>
            <a:r>
              <a:rPr lang="en-GB" dirty="0"/>
              <a:t>)</a:t>
            </a:r>
          </a:p>
          <a:p>
            <a:pPr lvl="1"/>
            <a:r>
              <a:rPr lang="en-GB" dirty="0"/>
              <a:t>Edges are labelled with the </a:t>
            </a:r>
            <a:r>
              <a:rPr lang="en-GB" i="1" dirty="0"/>
              <a:t>separator</a:t>
            </a:r>
            <a:r>
              <a:rPr lang="en-GB" dirty="0"/>
              <a:t>  (separating subset) between neighbouring nodes</a:t>
            </a:r>
          </a:p>
          <a:p>
            <a:pPr lvl="1"/>
            <a:r>
              <a:rPr lang="en-GB" dirty="0"/>
              <a:t>If two nodes contain the same PRV, every node on the path between the two nodes contain the PRV (</a:t>
            </a:r>
            <a:r>
              <a:rPr lang="en-GB" i="1" dirty="0"/>
              <a:t>running intersection property</a:t>
            </a:r>
            <a:r>
              <a:rPr lang="en-GB" dirty="0"/>
              <a:t>)</a:t>
            </a:r>
          </a:p>
        </p:txBody>
      </p:sp>
      <p:sp>
        <p:nvSpPr>
          <p:cNvPr id="97" name="Oval 96">
            <a:extLst>
              <a:ext uri="{FF2B5EF4-FFF2-40B4-BE49-F238E27FC236}">
                <a16:creationId xmlns:a16="http://schemas.microsoft.com/office/drawing/2014/main" id="{867080B5-B7F6-4946-A0C0-C6F8E259618E}"/>
              </a:ext>
            </a:extLst>
          </p:cNvPr>
          <p:cNvSpPr/>
          <p:nvPr/>
        </p:nvSpPr>
        <p:spPr>
          <a:xfrm>
            <a:off x="6185090" y="2800351"/>
            <a:ext cx="5245982" cy="171262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ounded Rectangle 97">
            <a:extLst>
              <a:ext uri="{FF2B5EF4-FFF2-40B4-BE49-F238E27FC236}">
                <a16:creationId xmlns:a16="http://schemas.microsoft.com/office/drawing/2014/main" id="{7CA39B88-93BE-FA46-B386-57816ACAD5EF}"/>
              </a:ext>
            </a:extLst>
          </p:cNvPr>
          <p:cNvSpPr/>
          <p:nvPr/>
        </p:nvSpPr>
        <p:spPr>
          <a:xfrm>
            <a:off x="5982005" y="4029923"/>
            <a:ext cx="3530222" cy="1895182"/>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ounded Rectangle 98">
            <a:extLst>
              <a:ext uri="{FF2B5EF4-FFF2-40B4-BE49-F238E27FC236}">
                <a16:creationId xmlns:a16="http://schemas.microsoft.com/office/drawing/2014/main" id="{B498997D-C463-8643-B1B1-F5471012FE40}"/>
              </a:ext>
            </a:extLst>
          </p:cNvPr>
          <p:cNvSpPr/>
          <p:nvPr/>
        </p:nvSpPr>
        <p:spPr>
          <a:xfrm>
            <a:off x="8197157" y="4087460"/>
            <a:ext cx="3636734" cy="189045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a:extLst>
              <a:ext uri="{FF2B5EF4-FFF2-40B4-BE49-F238E27FC236}">
                <a16:creationId xmlns:a16="http://schemas.microsoft.com/office/drawing/2014/main" id="{0C8B6AAA-3095-4A4C-8E77-DCF7AE10463F}"/>
              </a:ext>
            </a:extLst>
          </p:cNvPr>
          <p:cNvGrpSpPr/>
          <p:nvPr/>
        </p:nvGrpSpPr>
        <p:grpSpPr>
          <a:xfrm>
            <a:off x="5982005" y="3451959"/>
            <a:ext cx="5849670" cy="2453955"/>
            <a:chOff x="5982005" y="3451959"/>
            <a:chExt cx="5849670" cy="2453955"/>
          </a:xfrm>
        </p:grpSpPr>
        <p:cxnSp>
          <p:nvCxnSpPr>
            <p:cNvPr id="101" name="Straight Connector 100">
              <a:extLst>
                <a:ext uri="{FF2B5EF4-FFF2-40B4-BE49-F238E27FC236}">
                  <a16:creationId xmlns:a16="http://schemas.microsoft.com/office/drawing/2014/main" id="{4B2B9C40-C605-B94E-897F-14D72CEC1290}"/>
                </a:ext>
              </a:extLst>
            </p:cNvPr>
            <p:cNvCxnSpPr>
              <a:cxnSpLocks/>
              <a:stCxn id="105" idx="6"/>
              <a:endCxn id="132" idx="1"/>
            </p:cNvCxnSpPr>
            <p:nvPr/>
          </p:nvCxnSpPr>
          <p:spPr>
            <a:xfrm flipV="1">
              <a:off x="7317202" y="3646293"/>
              <a:ext cx="1466539"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D67E7C3-F36F-C543-9D9C-993ED951EFA3}"/>
                </a:ext>
              </a:extLst>
            </p:cNvPr>
            <p:cNvCxnSpPr>
              <a:cxnSpLocks/>
              <a:stCxn id="106" idx="2"/>
              <a:endCxn id="132" idx="3"/>
            </p:cNvCxnSpPr>
            <p:nvPr/>
          </p:nvCxnSpPr>
          <p:spPr>
            <a:xfrm flipH="1" flipV="1">
              <a:off x="8927741" y="3646293"/>
              <a:ext cx="1512328" cy="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F034122-8B03-AF41-AF2E-49AED0BEC99C}"/>
                </a:ext>
              </a:extLst>
            </p:cNvPr>
            <p:cNvCxnSpPr>
              <a:cxnSpLocks/>
              <a:stCxn id="109" idx="0"/>
              <a:endCxn id="132" idx="2"/>
            </p:cNvCxnSpPr>
            <p:nvPr/>
          </p:nvCxnSpPr>
          <p:spPr>
            <a:xfrm flipH="1" flipV="1">
              <a:off x="8855741" y="3718293"/>
              <a:ext cx="1" cy="369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8012B17A-9A59-794F-A2AF-52B0A49B3D01}"/>
                </a:ext>
              </a:extLst>
            </p:cNvPr>
            <p:cNvGrpSpPr/>
            <p:nvPr/>
          </p:nvGrpSpPr>
          <p:grpSpPr>
            <a:xfrm>
              <a:off x="8746652" y="3535379"/>
              <a:ext cx="520306" cy="392206"/>
              <a:chOff x="9540595" y="2902693"/>
              <a:chExt cx="520306" cy="392206"/>
            </a:xfrm>
          </p:grpSpPr>
          <p:sp>
            <p:nvSpPr>
              <p:cNvPr id="131" name="Rectangle 130">
                <a:extLst>
                  <a:ext uri="{FF2B5EF4-FFF2-40B4-BE49-F238E27FC236}">
                    <a16:creationId xmlns:a16="http://schemas.microsoft.com/office/drawing/2014/main" id="{BD32EB1F-8F03-2D40-AA27-72937B6DA13A}"/>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EDA3259E-C2D7-F24C-A497-07E604596BEC}"/>
                  </a:ext>
                </a:extLst>
              </p:cNvPr>
              <p:cNvSpPr/>
              <p:nvPr/>
            </p:nvSpPr>
            <p:spPr>
              <a:xfrm>
                <a:off x="9577684" y="2941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3C43613F-C041-224F-8DBF-80F4E6258375}"/>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70B8189A-BD26-2B49-88C0-3F8C09EC09EB}"/>
                      </a:ext>
                    </a:extLst>
                  </p:cNvPr>
                  <p:cNvSpPr txBox="1"/>
                  <p:nvPr/>
                </p:nvSpPr>
                <p:spPr>
                  <a:xfrm>
                    <a:off x="9772810" y="30179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m:oMathPara>
                    </a14:m>
                    <a:endParaRPr lang="en-GB" dirty="0"/>
                  </a:p>
                </p:txBody>
              </p:sp>
            </mc:Choice>
            <mc:Fallback xmlns="">
              <p:sp>
                <p:nvSpPr>
                  <p:cNvPr id="157" name="TextBox 156">
                    <a:extLst>
                      <a:ext uri="{FF2B5EF4-FFF2-40B4-BE49-F238E27FC236}">
                        <a16:creationId xmlns:a16="http://schemas.microsoft.com/office/drawing/2014/main" id="{E1230739-D388-2A45-A13C-E27680445A45}"/>
                      </a:ext>
                    </a:extLst>
                  </p:cNvPr>
                  <p:cNvSpPr txBox="1">
                    <a:spLocks noRot="1" noChangeAspect="1" noMove="1" noResize="1" noEditPoints="1" noAdjustHandles="1" noChangeArrowheads="1" noChangeShapeType="1" noTextEdit="1"/>
                  </p:cNvSpPr>
                  <p:nvPr/>
                </p:nvSpPr>
                <p:spPr>
                  <a:xfrm>
                    <a:off x="9772810" y="3017900"/>
                    <a:ext cx="288091" cy="276999"/>
                  </a:xfrm>
                  <a:prstGeom prst="rect">
                    <a:avLst/>
                  </a:prstGeom>
                  <a:blipFill>
                    <a:blip r:embed="rId9"/>
                    <a:stretch>
                      <a:fillRect l="-16667" b="-217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5" name="Oval 104">
                  <a:extLst>
                    <a:ext uri="{FF2B5EF4-FFF2-40B4-BE49-F238E27FC236}">
                      <a16:creationId xmlns:a16="http://schemas.microsoft.com/office/drawing/2014/main" id="{8D1F1F5B-5FB4-7141-B8E5-03B11F203A59}"/>
                    </a:ext>
                  </a:extLst>
                </p:cNvPr>
                <p:cNvSpPr/>
                <p:nvPr/>
              </p:nvSpPr>
              <p:spPr>
                <a:xfrm>
                  <a:off x="6185090" y="3451959"/>
                  <a:ext cx="11321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d>
                          <m:dPr>
                            <m:ctrlPr>
                              <a:rPr lang="de-DE" i="1">
                                <a:latin typeface="Cambria Math" panose="02040503050406030204" pitchFamily="18" charset="0"/>
                              </a:rPr>
                            </m:ctrlPr>
                          </m:dPr>
                          <m:e>
                            <m:r>
                              <a:rPr lang="de-DE" i="1">
                                <a:latin typeface="Cambria Math" panose="02040503050406030204" pitchFamily="18" charset="0"/>
                              </a:rPr>
                              <m:t>𝐷</m:t>
                            </m:r>
                          </m:e>
                        </m:d>
                      </m:oMath>
                    </m:oMathPara>
                  </a14:m>
                  <a:endParaRPr lang="en-GB" dirty="0"/>
                </a:p>
              </p:txBody>
            </p:sp>
          </mc:Choice>
          <mc:Fallback xmlns="">
            <p:sp>
              <p:nvSpPr>
                <p:cNvPr id="105" name="Oval 104">
                  <a:extLst>
                    <a:ext uri="{FF2B5EF4-FFF2-40B4-BE49-F238E27FC236}">
                      <a16:creationId xmlns:a16="http://schemas.microsoft.com/office/drawing/2014/main" id="{8D1F1F5B-5FB4-7141-B8E5-03B11F203A59}"/>
                    </a:ext>
                  </a:extLst>
                </p:cNvPr>
                <p:cNvSpPr>
                  <a:spLocks noRot="1" noChangeAspect="1" noMove="1" noResize="1" noEditPoints="1" noAdjustHandles="1" noChangeArrowheads="1" noChangeShapeType="1" noTextEdit="1"/>
                </p:cNvSpPr>
                <p:nvPr/>
              </p:nvSpPr>
              <p:spPr>
                <a:xfrm>
                  <a:off x="6185090" y="3451959"/>
                  <a:ext cx="1132112" cy="389513"/>
                </a:xfrm>
                <a:prstGeom prst="ellipse">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Oval 105">
                  <a:extLst>
                    <a:ext uri="{FF2B5EF4-FFF2-40B4-BE49-F238E27FC236}">
                      <a16:creationId xmlns:a16="http://schemas.microsoft.com/office/drawing/2014/main" id="{97E449F9-7CB2-864F-881A-EEA6313CE2A4}"/>
                    </a:ext>
                  </a:extLst>
                </p:cNvPr>
                <p:cNvSpPr/>
                <p:nvPr/>
              </p:nvSpPr>
              <p:spPr>
                <a:xfrm>
                  <a:off x="10440069" y="3451959"/>
                  <a:ext cx="991003"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𝐴𝑐𝑐</m:t>
                        </m:r>
                        <m:d>
                          <m:dPr>
                            <m:ctrlPr>
                              <a:rPr lang="de-DE" i="1">
                                <a:latin typeface="Cambria Math" panose="02040503050406030204" pitchFamily="18" charset="0"/>
                              </a:rPr>
                            </m:ctrlPr>
                          </m:dPr>
                          <m:e>
                            <m:r>
                              <a:rPr lang="de-DE" b="0" i="1" smtClean="0">
                                <a:latin typeface="Cambria Math" panose="02040503050406030204" pitchFamily="18" charset="0"/>
                              </a:rPr>
                              <m:t>𝐼</m:t>
                            </m:r>
                          </m:e>
                        </m:d>
                      </m:oMath>
                    </m:oMathPara>
                  </a14:m>
                  <a:endParaRPr lang="en-GB" dirty="0"/>
                </a:p>
              </p:txBody>
            </p:sp>
          </mc:Choice>
          <mc:Fallback xmlns="">
            <p:sp>
              <p:nvSpPr>
                <p:cNvPr id="106" name="Oval 105">
                  <a:extLst>
                    <a:ext uri="{FF2B5EF4-FFF2-40B4-BE49-F238E27FC236}">
                      <a16:creationId xmlns:a16="http://schemas.microsoft.com/office/drawing/2014/main" id="{97E449F9-7CB2-864F-881A-EEA6313CE2A4}"/>
                    </a:ext>
                  </a:extLst>
                </p:cNvPr>
                <p:cNvSpPr>
                  <a:spLocks noRot="1" noChangeAspect="1" noMove="1" noResize="1" noEditPoints="1" noAdjustHandles="1" noChangeArrowheads="1" noChangeShapeType="1" noTextEdit="1"/>
                </p:cNvSpPr>
                <p:nvPr/>
              </p:nvSpPr>
              <p:spPr>
                <a:xfrm>
                  <a:off x="10440069" y="3451959"/>
                  <a:ext cx="991003" cy="389513"/>
                </a:xfrm>
                <a:prstGeom prst="ellipse">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 name="Oval 106">
                  <a:extLst>
                    <a:ext uri="{FF2B5EF4-FFF2-40B4-BE49-F238E27FC236}">
                      <a16:creationId xmlns:a16="http://schemas.microsoft.com/office/drawing/2014/main" id="{459F0750-B798-1741-9E36-7E04FD5EB1C7}"/>
                    </a:ext>
                  </a:extLst>
                </p:cNvPr>
                <p:cNvSpPr/>
                <p:nvPr/>
              </p:nvSpPr>
              <p:spPr>
                <a:xfrm>
                  <a:off x="8260742" y="5516401"/>
                  <a:ext cx="1189998"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C000"/>
                            </a:solidFill>
                            <a:latin typeface="Cambria Math" panose="02040503050406030204" pitchFamily="18" charset="0"/>
                          </a:rPr>
                          <m:t>𝑆𝑖𝑐𝑘</m:t>
                        </m:r>
                        <m:d>
                          <m:dPr>
                            <m:ctrlPr>
                              <a:rPr lang="de-DE" i="1">
                                <a:solidFill>
                                  <a:srgbClr val="FFC000"/>
                                </a:solidFill>
                                <a:latin typeface="Cambria Math" panose="02040503050406030204" pitchFamily="18" charset="0"/>
                              </a:rPr>
                            </m:ctrlPr>
                          </m:dPr>
                          <m:e>
                            <m:r>
                              <a:rPr lang="de-DE" b="0" i="1" smtClean="0">
                                <a:solidFill>
                                  <a:srgbClr val="FFC000"/>
                                </a:solidFill>
                                <a:latin typeface="Cambria Math" panose="02040503050406030204" pitchFamily="18" charset="0"/>
                              </a:rPr>
                              <m:t>𝑋</m:t>
                            </m:r>
                          </m:e>
                        </m:d>
                      </m:oMath>
                    </m:oMathPara>
                  </a14:m>
                  <a:endParaRPr lang="en-GB" dirty="0">
                    <a:solidFill>
                      <a:srgbClr val="FFC000"/>
                    </a:solidFill>
                  </a:endParaRPr>
                </a:p>
              </p:txBody>
            </p:sp>
          </mc:Choice>
          <mc:Fallback xmlns="">
            <p:sp>
              <p:nvSpPr>
                <p:cNvPr id="107" name="Oval 106">
                  <a:extLst>
                    <a:ext uri="{FF2B5EF4-FFF2-40B4-BE49-F238E27FC236}">
                      <a16:creationId xmlns:a16="http://schemas.microsoft.com/office/drawing/2014/main" id="{459F0750-B798-1741-9E36-7E04FD5EB1C7}"/>
                    </a:ext>
                  </a:extLst>
                </p:cNvPr>
                <p:cNvSpPr>
                  <a:spLocks noRot="1" noChangeAspect="1" noMove="1" noResize="1" noEditPoints="1" noAdjustHandles="1" noChangeArrowheads="1" noChangeShapeType="1" noTextEdit="1"/>
                </p:cNvSpPr>
                <p:nvPr/>
              </p:nvSpPr>
              <p:spPr>
                <a:xfrm>
                  <a:off x="8260742" y="5516401"/>
                  <a:ext cx="1189998" cy="389513"/>
                </a:xfrm>
                <a:prstGeom prst="ellipse">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Oval 107">
                  <a:extLst>
                    <a:ext uri="{FF2B5EF4-FFF2-40B4-BE49-F238E27FC236}">
                      <a16:creationId xmlns:a16="http://schemas.microsoft.com/office/drawing/2014/main" id="{F748228C-0497-D24C-B228-AB445D12A2A3}"/>
                    </a:ext>
                  </a:extLst>
                </p:cNvPr>
                <p:cNvSpPr/>
                <p:nvPr/>
              </p:nvSpPr>
              <p:spPr>
                <a:xfrm>
                  <a:off x="5982005" y="4778198"/>
                  <a:ext cx="1536412"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𝑇𝑟𝑎𝑣𝑒𝑙</m:t>
                        </m:r>
                        <m:d>
                          <m:dPr>
                            <m:ctrlPr>
                              <a:rPr lang="de-DE" i="1">
                                <a:latin typeface="Cambria Math" panose="02040503050406030204" pitchFamily="18" charset="0"/>
                              </a:rPr>
                            </m:ctrlPr>
                          </m:dPr>
                          <m:e>
                            <m:r>
                              <a:rPr lang="de-DE" b="0" i="1" smtClean="0">
                                <a:latin typeface="Cambria Math" panose="02040503050406030204" pitchFamily="18" charset="0"/>
                              </a:rPr>
                              <m:t>𝑋</m:t>
                            </m:r>
                          </m:e>
                        </m:d>
                      </m:oMath>
                    </m:oMathPara>
                  </a14:m>
                  <a:endParaRPr lang="en-GB" dirty="0"/>
                </a:p>
              </p:txBody>
            </p:sp>
          </mc:Choice>
          <mc:Fallback xmlns="">
            <p:sp>
              <p:nvSpPr>
                <p:cNvPr id="108" name="Oval 107">
                  <a:extLst>
                    <a:ext uri="{FF2B5EF4-FFF2-40B4-BE49-F238E27FC236}">
                      <a16:creationId xmlns:a16="http://schemas.microsoft.com/office/drawing/2014/main" id="{F748228C-0497-D24C-B228-AB445D12A2A3}"/>
                    </a:ext>
                  </a:extLst>
                </p:cNvPr>
                <p:cNvSpPr>
                  <a:spLocks noRot="1" noChangeAspect="1" noMove="1" noResize="1" noEditPoints="1" noAdjustHandles="1" noChangeArrowheads="1" noChangeShapeType="1" noTextEdit="1"/>
                </p:cNvSpPr>
                <p:nvPr/>
              </p:nvSpPr>
              <p:spPr>
                <a:xfrm>
                  <a:off x="5982005" y="4778198"/>
                  <a:ext cx="1536412" cy="389513"/>
                </a:xfrm>
                <a:prstGeom prst="ellipse">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Oval 108">
                  <a:extLst>
                    <a:ext uri="{FF2B5EF4-FFF2-40B4-BE49-F238E27FC236}">
                      <a16:creationId xmlns:a16="http://schemas.microsoft.com/office/drawing/2014/main" id="{ED76ECAB-8CA2-7D45-8BF2-EB19D71D49FD}"/>
                    </a:ext>
                  </a:extLst>
                </p:cNvPr>
                <p:cNvSpPr/>
                <p:nvPr/>
              </p:nvSpPr>
              <p:spPr>
                <a:xfrm>
                  <a:off x="8476417" y="4087460"/>
                  <a:ext cx="758649"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C000"/>
                            </a:solidFill>
                            <a:latin typeface="Cambria Math" panose="02040503050406030204" pitchFamily="18" charset="0"/>
                          </a:rPr>
                          <m:t>𝐸𝑝𝑖𝑑</m:t>
                        </m:r>
                      </m:oMath>
                    </m:oMathPara>
                  </a14:m>
                  <a:endParaRPr lang="en-GB" dirty="0">
                    <a:solidFill>
                      <a:srgbClr val="FFC000"/>
                    </a:solidFill>
                  </a:endParaRPr>
                </a:p>
              </p:txBody>
            </p:sp>
          </mc:Choice>
          <mc:Fallback xmlns="">
            <p:sp>
              <p:nvSpPr>
                <p:cNvPr id="109" name="Oval 108">
                  <a:extLst>
                    <a:ext uri="{FF2B5EF4-FFF2-40B4-BE49-F238E27FC236}">
                      <a16:creationId xmlns:a16="http://schemas.microsoft.com/office/drawing/2014/main" id="{ED76ECAB-8CA2-7D45-8BF2-EB19D71D49FD}"/>
                    </a:ext>
                  </a:extLst>
                </p:cNvPr>
                <p:cNvSpPr>
                  <a:spLocks noRot="1" noChangeAspect="1" noMove="1" noResize="1" noEditPoints="1" noAdjustHandles="1" noChangeArrowheads="1" noChangeShapeType="1" noTextEdit="1"/>
                </p:cNvSpPr>
                <p:nvPr/>
              </p:nvSpPr>
              <p:spPr>
                <a:xfrm>
                  <a:off x="8476417" y="4087460"/>
                  <a:ext cx="758649" cy="389513"/>
                </a:xfrm>
                <a:prstGeom prst="ellipse">
                  <a:avLst/>
                </a:prstGeom>
                <a:blipFill>
                  <a:blip r:embed="rId1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Oval 109">
                  <a:extLst>
                    <a:ext uri="{FF2B5EF4-FFF2-40B4-BE49-F238E27FC236}">
                      <a16:creationId xmlns:a16="http://schemas.microsoft.com/office/drawing/2014/main" id="{59D85B2E-037B-574D-BAE1-202783CB14EF}"/>
                    </a:ext>
                  </a:extLst>
                </p:cNvPr>
                <p:cNvSpPr/>
                <p:nvPr/>
              </p:nvSpPr>
              <p:spPr>
                <a:xfrm>
                  <a:off x="10039464" y="4778198"/>
                  <a:ext cx="1792211" cy="389513"/>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𝑇𝑟𝑒𝑎𝑡</m:t>
                        </m:r>
                        <m:d>
                          <m:dPr>
                            <m:ctrlPr>
                              <a:rPr lang="de-DE" i="1">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m:oMathPara>
                  </a14:m>
                  <a:endParaRPr lang="en-GB" dirty="0"/>
                </a:p>
              </p:txBody>
            </p:sp>
          </mc:Choice>
          <mc:Fallback xmlns="">
            <p:sp>
              <p:nvSpPr>
                <p:cNvPr id="110" name="Oval 109">
                  <a:extLst>
                    <a:ext uri="{FF2B5EF4-FFF2-40B4-BE49-F238E27FC236}">
                      <a16:creationId xmlns:a16="http://schemas.microsoft.com/office/drawing/2014/main" id="{59D85B2E-037B-574D-BAE1-202783CB14EF}"/>
                    </a:ext>
                  </a:extLst>
                </p:cNvPr>
                <p:cNvSpPr>
                  <a:spLocks noRot="1" noChangeAspect="1" noMove="1" noResize="1" noEditPoints="1" noAdjustHandles="1" noChangeArrowheads="1" noChangeShapeType="1" noTextEdit="1"/>
                </p:cNvSpPr>
                <p:nvPr/>
              </p:nvSpPr>
              <p:spPr>
                <a:xfrm>
                  <a:off x="10039464" y="4778198"/>
                  <a:ext cx="1792211" cy="389513"/>
                </a:xfrm>
                <a:prstGeom prst="ellipse">
                  <a:avLst/>
                </a:prstGeom>
                <a:blipFill>
                  <a:blip r:embed="rId15"/>
                  <a:stretch>
                    <a:fillRect/>
                  </a:stretch>
                </a:blipFill>
                <a:ln>
                  <a:solidFill>
                    <a:schemeClr val="tx1"/>
                  </a:solidFill>
                </a:ln>
              </p:spPr>
              <p:txBody>
                <a:bodyPr/>
                <a:lstStyle/>
                <a:p>
                  <a:r>
                    <a:rPr lang="en-GB">
                      <a:noFill/>
                    </a:rPr>
                    <a:t> </a:t>
                  </a:r>
                </a:p>
              </p:txBody>
            </p:sp>
          </mc:Fallback>
        </mc:AlternateContent>
        <p:cxnSp>
          <p:nvCxnSpPr>
            <p:cNvPr id="111" name="Straight Connector 110">
              <a:extLst>
                <a:ext uri="{FF2B5EF4-FFF2-40B4-BE49-F238E27FC236}">
                  <a16:creationId xmlns:a16="http://schemas.microsoft.com/office/drawing/2014/main" id="{808C69B1-BF78-5B44-8906-8C28C39A7D14}"/>
                </a:ext>
              </a:extLst>
            </p:cNvPr>
            <p:cNvCxnSpPr>
              <a:cxnSpLocks/>
              <a:stCxn id="108" idx="6"/>
              <a:endCxn id="128" idx="1"/>
            </p:cNvCxnSpPr>
            <p:nvPr/>
          </p:nvCxnSpPr>
          <p:spPr>
            <a:xfrm flipV="1">
              <a:off x="7518417" y="4972954"/>
              <a:ext cx="4561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8A08D6E-36AD-8542-911C-495158543EA0}"/>
                </a:ext>
              </a:extLst>
            </p:cNvPr>
            <p:cNvCxnSpPr>
              <a:cxnSpLocks/>
              <a:stCxn id="109" idx="4"/>
              <a:endCxn id="128" idx="0"/>
            </p:cNvCxnSpPr>
            <p:nvPr/>
          </p:nvCxnSpPr>
          <p:spPr>
            <a:xfrm flipH="1">
              <a:off x="8046549" y="4476973"/>
              <a:ext cx="809193"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CF69E8E-19B5-8E44-BADE-BAFA65E46DDD}"/>
                </a:ext>
              </a:extLst>
            </p:cNvPr>
            <p:cNvCxnSpPr>
              <a:cxnSpLocks/>
              <a:stCxn id="107" idx="0"/>
              <a:endCxn id="128" idx="2"/>
            </p:cNvCxnSpPr>
            <p:nvPr/>
          </p:nvCxnSpPr>
          <p:spPr>
            <a:xfrm flipH="1" flipV="1">
              <a:off x="8046549" y="5044954"/>
              <a:ext cx="809192"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0159D1D3-6BDF-4649-912B-2AF0227E5A28}"/>
                </a:ext>
              </a:extLst>
            </p:cNvPr>
            <p:cNvGrpSpPr/>
            <p:nvPr/>
          </p:nvGrpSpPr>
          <p:grpSpPr>
            <a:xfrm>
              <a:off x="7685565" y="4860142"/>
              <a:ext cx="474503" cy="391710"/>
              <a:chOff x="9288700" y="2902693"/>
              <a:chExt cx="474503" cy="391710"/>
            </a:xfrm>
          </p:grpSpPr>
          <p:sp>
            <p:nvSpPr>
              <p:cNvPr id="127" name="Rectangle 126">
                <a:extLst>
                  <a:ext uri="{FF2B5EF4-FFF2-40B4-BE49-F238E27FC236}">
                    <a16:creationId xmlns:a16="http://schemas.microsoft.com/office/drawing/2014/main" id="{F2AC38A0-A736-D647-9FE4-7C5019E1491C}"/>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E65F80D1-18C0-1443-8AE4-E43EE6C446E6}"/>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A7E3FF74-0255-EC4D-855A-00E9B8855365}"/>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81D4494-FED2-1E4B-9CB7-83E10695912E}"/>
                      </a:ext>
                    </a:extLst>
                  </p:cNvPr>
                  <p:cNvSpPr txBox="1"/>
                  <p:nvPr/>
                </p:nvSpPr>
                <p:spPr>
                  <a:xfrm>
                    <a:off x="9288700" y="3017404"/>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m:oMathPara>
                    </a14:m>
                    <a:endParaRPr lang="en-GB" dirty="0"/>
                  </a:p>
                </p:txBody>
              </p:sp>
            </mc:Choice>
            <mc:Fallback xmlns="">
              <p:sp>
                <p:nvSpPr>
                  <p:cNvPr id="149" name="TextBox 148">
                    <a:extLst>
                      <a:ext uri="{FF2B5EF4-FFF2-40B4-BE49-F238E27FC236}">
                        <a16:creationId xmlns:a16="http://schemas.microsoft.com/office/drawing/2014/main" id="{1DB7394A-7368-6A4A-B47E-9DE121BD3CA5}"/>
                      </a:ext>
                    </a:extLst>
                  </p:cNvPr>
                  <p:cNvSpPr txBox="1">
                    <a:spLocks noRot="1" noChangeAspect="1" noMove="1" noResize="1" noEditPoints="1" noAdjustHandles="1" noChangeArrowheads="1" noChangeShapeType="1" noTextEdit="1"/>
                  </p:cNvSpPr>
                  <p:nvPr/>
                </p:nvSpPr>
                <p:spPr>
                  <a:xfrm>
                    <a:off x="9288700" y="3017404"/>
                    <a:ext cx="293414" cy="276999"/>
                  </a:xfrm>
                  <a:prstGeom prst="rect">
                    <a:avLst/>
                  </a:prstGeom>
                  <a:blipFill>
                    <a:blip r:embed="rId16"/>
                    <a:stretch>
                      <a:fillRect l="-16667" r="-4167" b="-26087"/>
                    </a:stretch>
                  </a:blipFill>
                </p:spPr>
                <p:txBody>
                  <a:bodyPr/>
                  <a:lstStyle/>
                  <a:p>
                    <a:r>
                      <a:rPr lang="en-GB">
                        <a:noFill/>
                      </a:rPr>
                      <a:t> </a:t>
                    </a:r>
                  </a:p>
                </p:txBody>
              </p:sp>
            </mc:Fallback>
          </mc:AlternateContent>
        </p:grpSp>
        <p:cxnSp>
          <p:nvCxnSpPr>
            <p:cNvPr id="115" name="Straight Connector 114">
              <a:extLst>
                <a:ext uri="{FF2B5EF4-FFF2-40B4-BE49-F238E27FC236}">
                  <a16:creationId xmlns:a16="http://schemas.microsoft.com/office/drawing/2014/main" id="{52A91FB0-6D27-FF43-A781-EF7543BB266D}"/>
                </a:ext>
              </a:extLst>
            </p:cNvPr>
            <p:cNvCxnSpPr>
              <a:cxnSpLocks/>
              <a:stCxn id="109" idx="4"/>
              <a:endCxn id="124" idx="0"/>
            </p:cNvCxnSpPr>
            <p:nvPr/>
          </p:nvCxnSpPr>
          <p:spPr>
            <a:xfrm>
              <a:off x="8855742" y="4476973"/>
              <a:ext cx="810014" cy="423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08CA228-FDEC-4149-BAE8-77610978EACF}"/>
                </a:ext>
              </a:extLst>
            </p:cNvPr>
            <p:cNvCxnSpPr>
              <a:cxnSpLocks/>
              <a:stCxn id="110" idx="2"/>
              <a:endCxn id="124" idx="3"/>
            </p:cNvCxnSpPr>
            <p:nvPr/>
          </p:nvCxnSpPr>
          <p:spPr>
            <a:xfrm flipH="1" flipV="1">
              <a:off x="9737756" y="4972954"/>
              <a:ext cx="3017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B2DCED8-C0BF-9C49-A394-583D2D8E464A}"/>
                </a:ext>
              </a:extLst>
            </p:cNvPr>
            <p:cNvCxnSpPr>
              <a:cxnSpLocks/>
              <a:stCxn id="107" idx="0"/>
              <a:endCxn id="124" idx="2"/>
            </p:cNvCxnSpPr>
            <p:nvPr/>
          </p:nvCxnSpPr>
          <p:spPr>
            <a:xfrm flipV="1">
              <a:off x="8855741" y="5044954"/>
              <a:ext cx="810015" cy="471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C7BAA245-8011-714A-9F2C-79BD074239E1}"/>
                </a:ext>
              </a:extLst>
            </p:cNvPr>
            <p:cNvGrpSpPr/>
            <p:nvPr/>
          </p:nvGrpSpPr>
          <p:grpSpPr>
            <a:xfrm>
              <a:off x="9556667" y="4860142"/>
              <a:ext cx="525629" cy="392206"/>
              <a:chOff x="9540595" y="2902693"/>
              <a:chExt cx="525629" cy="392206"/>
            </a:xfrm>
          </p:grpSpPr>
          <p:sp>
            <p:nvSpPr>
              <p:cNvPr id="123" name="Rectangle 122">
                <a:extLst>
                  <a:ext uri="{FF2B5EF4-FFF2-40B4-BE49-F238E27FC236}">
                    <a16:creationId xmlns:a16="http://schemas.microsoft.com/office/drawing/2014/main" id="{83158AD9-81EF-2B49-8579-4A4BACD2A501}"/>
                  </a:ext>
                </a:extLst>
              </p:cNvPr>
              <p:cNvSpPr/>
              <p:nvPr/>
            </p:nvSpPr>
            <p:spPr>
              <a:xfrm>
                <a:off x="9540595" y="29026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4EA5059F-FF73-1B47-8811-3000DB6977C4}"/>
                  </a:ext>
                </a:extLst>
              </p:cNvPr>
              <p:cNvSpPr/>
              <p:nvPr/>
            </p:nvSpPr>
            <p:spPr>
              <a:xfrm>
                <a:off x="9577684" y="2943505"/>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4A4B95A2-3773-7643-8B02-55C6AE96F959}"/>
                  </a:ext>
                </a:extLst>
              </p:cNvPr>
              <p:cNvSpPr/>
              <p:nvPr/>
            </p:nvSpPr>
            <p:spPr>
              <a:xfrm>
                <a:off x="9619203" y="298460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8CFC986A-69EE-7646-B64F-8ABFC82CBF03}"/>
                      </a:ext>
                    </a:extLst>
                  </p:cNvPr>
                  <p:cNvSpPr txBox="1"/>
                  <p:nvPr/>
                </p:nvSpPr>
                <p:spPr>
                  <a:xfrm>
                    <a:off x="9772810" y="301790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3</m:t>
                              </m:r>
                            </m:sub>
                          </m:sSub>
                        </m:oMath>
                      </m:oMathPara>
                    </a14:m>
                    <a:endParaRPr lang="en-GB" dirty="0"/>
                  </a:p>
                </p:txBody>
              </p:sp>
            </mc:Choice>
            <mc:Fallback xmlns="">
              <p:sp>
                <p:nvSpPr>
                  <p:cNvPr id="126" name="TextBox 125">
                    <a:extLst>
                      <a:ext uri="{FF2B5EF4-FFF2-40B4-BE49-F238E27FC236}">
                        <a16:creationId xmlns:a16="http://schemas.microsoft.com/office/drawing/2014/main" id="{8CFC986A-69EE-7646-B64F-8ABFC82CBF03}"/>
                      </a:ext>
                    </a:extLst>
                  </p:cNvPr>
                  <p:cNvSpPr txBox="1">
                    <a:spLocks noRot="1" noChangeAspect="1" noMove="1" noResize="1" noEditPoints="1" noAdjustHandles="1" noChangeArrowheads="1" noChangeShapeType="1" noTextEdit="1"/>
                  </p:cNvSpPr>
                  <p:nvPr/>
                </p:nvSpPr>
                <p:spPr>
                  <a:xfrm>
                    <a:off x="9772810" y="3017900"/>
                    <a:ext cx="293414" cy="276999"/>
                  </a:xfrm>
                  <a:prstGeom prst="rect">
                    <a:avLst/>
                  </a:prstGeom>
                  <a:blipFill>
                    <a:blip r:embed="rId17"/>
                    <a:stretch>
                      <a:fillRect l="-16667" r="-4167" b="-21739"/>
                    </a:stretch>
                  </a:blipFill>
                </p:spPr>
                <p:txBody>
                  <a:bodyPr/>
                  <a:lstStyle/>
                  <a:p>
                    <a:r>
                      <a:rPr lang="en-GB">
                        <a:noFill/>
                      </a:rPr>
                      <a:t> </a:t>
                    </a:r>
                  </a:p>
                </p:txBody>
              </p:sp>
            </mc:Fallback>
          </mc:AlternateContent>
        </p:grpSp>
        <p:cxnSp>
          <p:nvCxnSpPr>
            <p:cNvPr id="119" name="Straight Connector 118">
              <a:extLst>
                <a:ext uri="{FF2B5EF4-FFF2-40B4-BE49-F238E27FC236}">
                  <a16:creationId xmlns:a16="http://schemas.microsoft.com/office/drawing/2014/main" id="{171B9EB1-62A0-C545-9671-FF897DE90882}"/>
                </a:ext>
              </a:extLst>
            </p:cNvPr>
            <p:cNvCxnSpPr>
              <a:cxnSpLocks/>
              <a:stCxn id="109" idx="6"/>
              <a:endCxn id="121" idx="1"/>
            </p:cNvCxnSpPr>
            <p:nvPr/>
          </p:nvCxnSpPr>
          <p:spPr>
            <a:xfrm flipV="1">
              <a:off x="9235066" y="4282216"/>
              <a:ext cx="32453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5437794C-E6CF-3941-99AD-35C78EF96012}"/>
                </a:ext>
              </a:extLst>
            </p:cNvPr>
            <p:cNvGrpSpPr/>
            <p:nvPr/>
          </p:nvGrpSpPr>
          <p:grpSpPr>
            <a:xfrm>
              <a:off x="9559597" y="4210216"/>
              <a:ext cx="437414" cy="348999"/>
              <a:chOff x="8957481" y="2952819"/>
              <a:chExt cx="437414" cy="348999"/>
            </a:xfrm>
          </p:grpSpPr>
          <p:sp>
            <p:nvSpPr>
              <p:cNvPr id="121" name="Rectangle 120">
                <a:extLst>
                  <a:ext uri="{FF2B5EF4-FFF2-40B4-BE49-F238E27FC236}">
                    <a16:creationId xmlns:a16="http://schemas.microsoft.com/office/drawing/2014/main" id="{8D320AE7-7DA6-B64A-8BC2-A827C0671758}"/>
                  </a:ext>
                </a:extLst>
              </p:cNvPr>
              <p:cNvSpPr/>
              <p:nvPr/>
            </p:nvSpPr>
            <p:spPr>
              <a:xfrm>
                <a:off x="8957481" y="2952819"/>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24AEE964-2EE5-2C42-88E4-7D3AA5D14502}"/>
                      </a:ext>
                    </a:extLst>
                  </p:cNvPr>
                  <p:cNvSpPr txBox="1"/>
                  <p:nvPr/>
                </p:nvSpPr>
                <p:spPr>
                  <a:xfrm>
                    <a:off x="9101481" y="302481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0</m:t>
                              </m:r>
                            </m:sub>
                          </m:sSub>
                        </m:oMath>
                      </m:oMathPara>
                    </a14:m>
                    <a:endParaRPr lang="en-GB" dirty="0"/>
                  </a:p>
                </p:txBody>
              </p:sp>
            </mc:Choice>
            <mc:Fallback xmlns="">
              <p:sp>
                <p:nvSpPr>
                  <p:cNvPr id="141" name="TextBox 140">
                    <a:extLst>
                      <a:ext uri="{FF2B5EF4-FFF2-40B4-BE49-F238E27FC236}">
                        <a16:creationId xmlns:a16="http://schemas.microsoft.com/office/drawing/2014/main" id="{0289E0D5-D59F-6542-AC5B-A53402FCEDDC}"/>
                      </a:ext>
                    </a:extLst>
                  </p:cNvPr>
                  <p:cNvSpPr txBox="1">
                    <a:spLocks noRot="1" noChangeAspect="1" noMove="1" noResize="1" noEditPoints="1" noAdjustHandles="1" noChangeArrowheads="1" noChangeShapeType="1" noTextEdit="1"/>
                  </p:cNvSpPr>
                  <p:nvPr/>
                </p:nvSpPr>
                <p:spPr>
                  <a:xfrm>
                    <a:off x="9101481" y="3024819"/>
                    <a:ext cx="293414" cy="276999"/>
                  </a:xfrm>
                  <a:prstGeom prst="rect">
                    <a:avLst/>
                  </a:prstGeom>
                  <a:blipFill>
                    <a:blip r:embed="rId18"/>
                    <a:stretch>
                      <a:fillRect l="-16667" r="-4167" b="-21739"/>
                    </a:stretch>
                  </a:blipFill>
                </p:spPr>
                <p:txBody>
                  <a:bodyPr/>
                  <a:lstStyle/>
                  <a:p>
                    <a:r>
                      <a:rPr lang="en-GB">
                        <a:noFill/>
                      </a:rPr>
                      <a:t> </a:t>
                    </a:r>
                  </a:p>
                </p:txBody>
              </p:sp>
            </mc:Fallback>
          </mc:AlternateContent>
        </p:grpSp>
      </p:grpSp>
      <p:grpSp>
        <p:nvGrpSpPr>
          <p:cNvPr id="152" name="Group 151">
            <a:extLst>
              <a:ext uri="{FF2B5EF4-FFF2-40B4-BE49-F238E27FC236}">
                <a16:creationId xmlns:a16="http://schemas.microsoft.com/office/drawing/2014/main" id="{21AA0940-DB9A-8B44-A8A1-F52CB5325BE1}"/>
              </a:ext>
            </a:extLst>
          </p:cNvPr>
          <p:cNvGrpSpPr/>
          <p:nvPr/>
        </p:nvGrpSpPr>
        <p:grpSpPr>
          <a:xfrm>
            <a:off x="5543362" y="1665066"/>
            <a:ext cx="6287648" cy="986246"/>
            <a:chOff x="5589344" y="1663629"/>
            <a:chExt cx="6287648" cy="986246"/>
          </a:xfrm>
        </p:grpSpPr>
        <p:cxnSp>
          <p:nvCxnSpPr>
            <p:cNvPr id="153" name="Straight Connector 152">
              <a:extLst>
                <a:ext uri="{FF2B5EF4-FFF2-40B4-BE49-F238E27FC236}">
                  <a16:creationId xmlns:a16="http://schemas.microsoft.com/office/drawing/2014/main" id="{A36827DA-B75E-7340-B6B6-7CEB9658D01D}"/>
                </a:ext>
              </a:extLst>
            </p:cNvPr>
            <p:cNvCxnSpPr>
              <a:cxnSpLocks/>
              <a:stCxn id="164" idx="3"/>
              <a:endCxn id="168"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89B07B6-C660-C348-AAFC-62754F1A86B4}"/>
                </a:ext>
              </a:extLst>
            </p:cNvPr>
            <p:cNvCxnSpPr>
              <a:cxnSpLocks/>
              <a:stCxn id="168" idx="3"/>
              <a:endCxn id="166"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6A10FFCC-604D-A84F-9219-B22A18247877}"/>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E8673985-A4D6-9941-BD1D-8FF22DF6BE3C}"/>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167" name="TextBox 166">
                    <a:extLst>
                      <a:ext uri="{FF2B5EF4-FFF2-40B4-BE49-F238E27FC236}">
                        <a16:creationId xmlns:a16="http://schemas.microsoft.com/office/drawing/2014/main" id="{E8673985-A4D6-9941-BD1D-8FF22DF6BE3C}"/>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19"/>
                    <a:stretch>
                      <a:fillRect l="-2500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7448455-AFB3-344D-9E2F-9315CD71F33F}"/>
                      </a:ext>
                    </a:extLst>
                  </p:cNvPr>
                  <p:cNvSpPr txBox="1"/>
                  <p:nvPr/>
                </p:nvSpPr>
                <p:spPr>
                  <a:xfrm>
                    <a:off x="3627257" y="4890630"/>
                    <a:ext cx="1631714" cy="715089"/>
                  </a:xfrm>
                  <a:prstGeom prst="round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168" name="TextBox 167">
                    <a:extLst>
                      <a:ext uri="{FF2B5EF4-FFF2-40B4-BE49-F238E27FC236}">
                        <a16:creationId xmlns:a16="http://schemas.microsoft.com/office/drawing/2014/main" id="{57448455-AFB3-344D-9E2F-9315CD71F33F}"/>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20"/>
                    <a:stretch>
                      <a:fillRect/>
                    </a:stretch>
                  </a:blipFill>
                  <a:ln>
                    <a:solidFill>
                      <a:schemeClr val="tx1">
                        <a:lumMod val="50000"/>
                        <a:lumOff val="50000"/>
                      </a:schemeClr>
                    </a:solidFill>
                  </a:ln>
                </p:spPr>
                <p:txBody>
                  <a:bodyPr/>
                  <a:lstStyle/>
                  <a:p>
                    <a:r>
                      <a:rPr lang="en-GB">
                        <a:noFill/>
                      </a:rPr>
                      <a:t> </a:t>
                    </a:r>
                  </a:p>
                </p:txBody>
              </p:sp>
            </mc:Fallback>
          </mc:AlternateContent>
        </p:grpSp>
        <p:grpSp>
          <p:nvGrpSpPr>
            <p:cNvPr id="156" name="Group 155">
              <a:extLst>
                <a:ext uri="{FF2B5EF4-FFF2-40B4-BE49-F238E27FC236}">
                  <a16:creationId xmlns:a16="http://schemas.microsoft.com/office/drawing/2014/main" id="{3F379D8C-B0C5-4548-9B3D-4BF1DAE5D4A0}"/>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7B3F6D95-9585-C848-A24D-56C226A7ADC7}"/>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165" name="TextBox 164">
                    <a:extLst>
                      <a:ext uri="{FF2B5EF4-FFF2-40B4-BE49-F238E27FC236}">
                        <a16:creationId xmlns:a16="http://schemas.microsoft.com/office/drawing/2014/main" id="{7B3F6D95-9585-C848-A24D-56C226A7ADC7}"/>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21"/>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731CFC29-D3C4-1542-9DEA-AE898641F4DD}"/>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oMath>
                      </m:oMathPara>
                    </a14:m>
                    <a:endParaRPr lang="en-GB" dirty="0">
                      <a:solidFill>
                        <a:srgbClr val="7030A0"/>
                      </a:solidFill>
                    </a:endParaRPr>
                  </a:p>
                </p:txBody>
              </p:sp>
            </mc:Choice>
            <mc:Fallback xmlns="">
              <p:sp>
                <p:nvSpPr>
                  <p:cNvPr id="166" name="TextBox 165">
                    <a:extLst>
                      <a:ext uri="{FF2B5EF4-FFF2-40B4-BE49-F238E27FC236}">
                        <a16:creationId xmlns:a16="http://schemas.microsoft.com/office/drawing/2014/main" id="{731CFC29-D3C4-1542-9DEA-AE898641F4DD}"/>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22"/>
                    <a:stretch>
                      <a:fillRect/>
                    </a:stretch>
                  </a:blipFill>
                  <a:ln>
                    <a:solidFill>
                      <a:srgbClr val="7030A0"/>
                    </a:solidFill>
                  </a:ln>
                </p:spPr>
                <p:txBody>
                  <a:bodyPr/>
                  <a:lstStyle/>
                  <a:p>
                    <a:r>
                      <a:rPr lang="en-GB">
                        <a:noFill/>
                      </a:rPr>
                      <a:t> </a:t>
                    </a:r>
                  </a:p>
                </p:txBody>
              </p:sp>
            </mc:Fallback>
          </mc:AlternateContent>
        </p:grpSp>
        <p:grpSp>
          <p:nvGrpSpPr>
            <p:cNvPr id="157" name="Group 156">
              <a:extLst>
                <a:ext uri="{FF2B5EF4-FFF2-40B4-BE49-F238E27FC236}">
                  <a16:creationId xmlns:a16="http://schemas.microsoft.com/office/drawing/2014/main" id="{1F9C453D-272B-834A-87A2-25116A82BFDC}"/>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B0F69FCC-8E12-C54B-93D6-D10F0B220450}"/>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b="0" i="1" smtClean="0">
                                  <a:solidFill>
                                    <a:schemeClr val="accent6"/>
                                  </a:solidFill>
                                  <a:latin typeface="Cambria Math" panose="02040503050406030204" pitchFamily="18" charset="0"/>
                                </a:rPr>
                              </m:ctrlPr>
                            </m:sSubPr>
                            <m:e>
                              <m:r>
                                <a:rPr lang="de-DE" b="0" i="1" smtClean="0">
                                  <a:solidFill>
                                    <a:schemeClr val="accent6"/>
                                  </a:solidFill>
                                  <a:latin typeface="Cambria Math" panose="02040503050406030204" pitchFamily="18" charset="0"/>
                                </a:rPr>
                                <m:t>𝑔</m:t>
                              </m:r>
                            </m:e>
                            <m:sub>
                              <m:r>
                                <a:rPr lang="de-DE" b="0" i="1" smtClean="0">
                                  <a:solidFill>
                                    <a:schemeClr val="accent6"/>
                                  </a:solidFill>
                                  <a:latin typeface="Cambria Math" panose="02040503050406030204" pitchFamily="18" charset="0"/>
                                </a:rPr>
                                <m:t>0</m:t>
                              </m:r>
                            </m:sub>
                          </m:sSub>
                          <m:r>
                            <a:rPr lang="de-DE" b="0" i="1" smtClean="0">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163" name="TextBox 162">
                    <a:extLst>
                      <a:ext uri="{FF2B5EF4-FFF2-40B4-BE49-F238E27FC236}">
                        <a16:creationId xmlns:a16="http://schemas.microsoft.com/office/drawing/2014/main" id="{B0F69FCC-8E12-C54B-93D6-D10F0B220450}"/>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23"/>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86C6A1B-7C6A-2745-BC81-E3A3C11E15E1}"/>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164" name="TextBox 163">
                    <a:extLst>
                      <a:ext uri="{FF2B5EF4-FFF2-40B4-BE49-F238E27FC236}">
                        <a16:creationId xmlns:a16="http://schemas.microsoft.com/office/drawing/2014/main" id="{586C6A1B-7C6A-2745-BC81-E3A3C11E15E1}"/>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24"/>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58" name="Rectangle 157">
                  <a:extLst>
                    <a:ext uri="{FF2B5EF4-FFF2-40B4-BE49-F238E27FC236}">
                      <a16:creationId xmlns:a16="http://schemas.microsoft.com/office/drawing/2014/main" id="{DA994648-9F80-2D4A-B7D8-A6B012A802E9}"/>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FFC000"/>
                            </a:solidFill>
                            <a:latin typeface="Cambria Math" charset="0"/>
                          </a:rPr>
                          <m:t>𝐸𝑝𝑖𝑑</m:t>
                        </m:r>
                      </m:oMath>
                    </m:oMathPara>
                  </a14:m>
                  <a:endParaRPr lang="en-GB" dirty="0">
                    <a:solidFill>
                      <a:srgbClr val="FFC000"/>
                    </a:solidFill>
                  </a:endParaRPr>
                </a:p>
              </p:txBody>
            </p:sp>
          </mc:Choice>
          <mc:Fallback xmlns="">
            <p:sp>
              <p:nvSpPr>
                <p:cNvPr id="158" name="Rectangle 157">
                  <a:extLst>
                    <a:ext uri="{FF2B5EF4-FFF2-40B4-BE49-F238E27FC236}">
                      <a16:creationId xmlns:a16="http://schemas.microsoft.com/office/drawing/2014/main" id="{DA994648-9F80-2D4A-B7D8-A6B012A802E9}"/>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25"/>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DF5B4378-297F-1C43-BEBD-E3168543754B}"/>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FFC000"/>
                            </a:solidFill>
                            <a:latin typeface="Cambria Math" charset="0"/>
                          </a:rPr>
                          <m:t>𝐸𝑝𝑖𝑑</m:t>
                        </m:r>
                      </m:oMath>
                    </m:oMathPara>
                  </a14:m>
                  <a:endParaRPr lang="de-DE" i="1" dirty="0">
                    <a:solidFill>
                      <a:srgbClr val="FFC000"/>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rgbClr val="FFC000"/>
                            </a:solidFill>
                            <a:latin typeface="Cambria Math" panose="02040503050406030204" pitchFamily="18" charset="0"/>
                          </a:rPr>
                          <m:t>𝑆𝑖𝑐𝑘</m:t>
                        </m:r>
                        <m:d>
                          <m:dPr>
                            <m:ctrlPr>
                              <a:rPr lang="de-DE" i="1">
                                <a:solidFill>
                                  <a:srgbClr val="FFC000"/>
                                </a:solidFill>
                                <a:latin typeface="Cambria Math" panose="02040503050406030204" pitchFamily="18" charset="0"/>
                              </a:rPr>
                            </m:ctrlPr>
                          </m:dPr>
                          <m:e>
                            <m:r>
                              <a:rPr lang="de-DE" i="1">
                                <a:solidFill>
                                  <a:srgbClr val="FFC000"/>
                                </a:solidFill>
                                <a:latin typeface="Cambria Math" panose="02040503050406030204" pitchFamily="18" charset="0"/>
                              </a:rPr>
                              <m:t>𝑋</m:t>
                            </m:r>
                          </m:e>
                        </m:d>
                      </m:oMath>
                    </m:oMathPara>
                  </a14:m>
                  <a:endParaRPr lang="de-DE" dirty="0">
                    <a:solidFill>
                      <a:srgbClr val="FFC000"/>
                    </a:solidFill>
                  </a:endParaRPr>
                </a:p>
              </p:txBody>
            </p:sp>
          </mc:Choice>
          <mc:Fallback xmlns="">
            <p:sp>
              <p:nvSpPr>
                <p:cNvPr id="159" name="Rectangle 158">
                  <a:extLst>
                    <a:ext uri="{FF2B5EF4-FFF2-40B4-BE49-F238E27FC236}">
                      <a16:creationId xmlns:a16="http://schemas.microsoft.com/office/drawing/2014/main" id="{DF5B4378-297F-1C43-BEBD-E3168543754B}"/>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26"/>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653F7891-957F-146A-71A3-9FA30D36A0E1}"/>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F5177900-6F0C-6121-FE07-A9AF7E6B9075}"/>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5FED69A7-F0DC-7903-3C39-A052EB32CC0A}"/>
              </a:ext>
            </a:extLst>
          </p:cNvPr>
          <p:cNvSpPr>
            <a:spLocks noGrp="1"/>
          </p:cNvSpPr>
          <p:nvPr>
            <p:ph type="sldNum" sz="quarter" idx="11"/>
          </p:nvPr>
        </p:nvSpPr>
        <p:spPr/>
        <p:txBody>
          <a:bodyPr/>
          <a:lstStyle/>
          <a:p>
            <a:fld id="{EB1502E6-D9AE-3544-B6D5-378AAA0B915F}" type="slidenum">
              <a:rPr lang="de-DE" altLang="de-DE" smtClean="0"/>
              <a:pPr/>
              <a:t>8</a:t>
            </a:fld>
            <a:endParaRPr lang="de-DE" altLang="de-DE" dirty="0"/>
          </a:p>
        </p:txBody>
      </p:sp>
    </p:spTree>
    <p:extLst>
      <p:ext uri="{BB962C8B-B14F-4D97-AF65-F5344CB8AC3E}">
        <p14:creationId xmlns:p14="http://schemas.microsoft.com/office/powerpoint/2010/main" val="42452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07A1DD-8819-1D0E-AEFB-2F6361702FF7}"/>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5D8960E1-F8C6-4845-BEDA-601618D85029}"/>
              </a:ext>
            </a:extLst>
          </p:cNvPr>
          <p:cNvSpPr>
            <a:spLocks noGrp="1"/>
          </p:cNvSpPr>
          <p:nvPr>
            <p:ph type="title"/>
          </p:nvPr>
        </p:nvSpPr>
        <p:spPr/>
        <p:txBody>
          <a:bodyPr/>
          <a:lstStyle/>
          <a:p>
            <a:pPr algn="l"/>
            <a:r>
              <a:rPr lang="en-GB" dirty="0"/>
              <a:t>Step-wise</a:t>
            </a:r>
          </a:p>
        </p:txBody>
      </p:sp>
      <p:sp>
        <p:nvSpPr>
          <p:cNvPr id="3" name="Text Placeholder 2">
            <a:extLst>
              <a:ext uri="{FF2B5EF4-FFF2-40B4-BE49-F238E27FC236}">
                <a16:creationId xmlns:a16="http://schemas.microsoft.com/office/drawing/2014/main" id="{A43086B4-E0F5-32A5-2037-74EDEF236E47}"/>
              </a:ext>
            </a:extLst>
          </p:cNvPr>
          <p:cNvSpPr>
            <a:spLocks noGrp="1"/>
          </p:cNvSpPr>
          <p:nvPr>
            <p:ph type="body" sz="quarter" idx="13"/>
          </p:nvPr>
        </p:nvSpPr>
        <p:spPr/>
        <p:txBody>
          <a:bodyPr/>
          <a:lstStyle/>
          <a:p>
            <a:endParaRPr lang="en-D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72E4D7-0947-BE4F-8BCE-D5E219262765}"/>
                  </a:ext>
                </a:extLst>
              </p:cNvPr>
              <p:cNvSpPr txBox="1"/>
              <p:nvPr/>
            </p:nvSpPr>
            <p:spPr>
              <a:xfrm>
                <a:off x="4457657" y="6180752"/>
                <a:ext cx="3379195" cy="540725"/>
              </a:xfrm>
              <a:prstGeom prst="rect">
                <a:avLst/>
              </a:prstGeom>
              <a:noFill/>
            </p:spPr>
            <p:txBody>
              <a:bodyPr wrap="none" rtlCol="0">
                <a:spAutoFit/>
              </a:bodyPr>
              <a:lstStyle/>
              <a:p>
                <a:pPr algn="ctr"/>
                <a:r>
                  <a:rPr lang="en-GB" sz="1400" dirty="0">
                    <a:solidFill>
                      <a:schemeClr val="bg1">
                        <a:lumMod val="85000"/>
                      </a:schemeClr>
                    </a:solidFill>
                  </a:rPr>
                  <a:t>Runtimes in milliseconds</a:t>
                </a:r>
              </a:p>
              <a:p>
                <a:pPr algn="ctr"/>
                <a:r>
                  <a:rPr lang="en-GB" sz="1400" dirty="0">
                    <a:solidFill>
                      <a:schemeClr val="bg1">
                        <a:lumMod val="85000"/>
                      </a:schemeClr>
                    </a:solidFill>
                  </a:rPr>
                  <a:t>Default: </a:t>
                </a:r>
                <a14:m>
                  <m:oMath xmlns:m="http://schemas.openxmlformats.org/officeDocument/2006/math">
                    <m:r>
                      <a:rPr lang="en-GB" sz="1400" i="1" dirty="0">
                        <a:solidFill>
                          <a:schemeClr val="bg1">
                            <a:lumMod val="85000"/>
                          </a:schemeClr>
                        </a:solidFill>
                        <a:latin typeface="Cambria Math" panose="02040503050406030204" pitchFamily="18" charset="0"/>
                      </a:rPr>
                      <m:t>𝑛</m:t>
                    </m:r>
                    <m:r>
                      <a:rPr lang="de-DE" sz="1400" dirty="0">
                        <a:solidFill>
                          <a:schemeClr val="bg1">
                            <a:lumMod val="85000"/>
                          </a:schemeClr>
                        </a:solidFill>
                        <a:latin typeface="Cambria Math" panose="02040503050406030204" pitchFamily="18" charset="0"/>
                      </a:rPr>
                      <m:t>=1000,</m:t>
                    </m:r>
                    <m:sSub>
                      <m:sSubPr>
                        <m:ctrlPr>
                          <a:rPr lang="de-DE" sz="1400" i="1" dirty="0">
                            <a:solidFill>
                              <a:schemeClr val="bg1">
                                <a:lumMod val="85000"/>
                              </a:schemeClr>
                            </a:solidFill>
                            <a:latin typeface="Cambria Math" panose="02040503050406030204" pitchFamily="18" charset="0"/>
                          </a:rPr>
                        </m:ctrlPr>
                      </m:sSubPr>
                      <m:e>
                        <m:r>
                          <a:rPr lang="de-DE" sz="1400" i="1" dirty="0">
                            <a:solidFill>
                              <a:schemeClr val="bg1">
                                <a:lumMod val="85000"/>
                              </a:schemeClr>
                            </a:solidFill>
                            <a:latin typeface="Cambria Math" panose="02040503050406030204" pitchFamily="18" charset="0"/>
                          </a:rPr>
                          <m:t>𝑛</m:t>
                        </m:r>
                      </m:e>
                      <m:sub>
                        <m:r>
                          <a:rPr lang="de-DE" sz="1400" i="1" dirty="0">
                            <a:solidFill>
                              <a:schemeClr val="bg1">
                                <a:lumMod val="85000"/>
                              </a:schemeClr>
                            </a:solidFill>
                            <a:latin typeface="Cambria Math" panose="02040503050406030204" pitchFamily="18" charset="0"/>
                          </a:rPr>
                          <m:t>𝐽</m:t>
                        </m:r>
                      </m:sub>
                    </m:sSub>
                    <m:r>
                      <a:rPr lang="de-DE" sz="1400" i="1" dirty="0">
                        <a:solidFill>
                          <a:schemeClr val="bg1">
                            <a:lumMod val="85000"/>
                          </a:schemeClr>
                        </a:solidFill>
                        <a:latin typeface="Cambria Math" panose="02040503050406030204" pitchFamily="18" charset="0"/>
                      </a:rPr>
                      <m:t>=3,</m:t>
                    </m:r>
                    <m:sSub>
                      <m:sSubPr>
                        <m:ctrlPr>
                          <a:rPr lang="de-DE" sz="1400" i="1" dirty="0">
                            <a:solidFill>
                              <a:schemeClr val="bg1">
                                <a:lumMod val="85000"/>
                              </a:schemeClr>
                            </a:solidFill>
                            <a:latin typeface="Cambria Math" panose="02040503050406030204" pitchFamily="18" charset="0"/>
                          </a:rPr>
                        </m:ctrlPr>
                      </m:sSubPr>
                      <m:e>
                        <m:r>
                          <a:rPr lang="de-DE" sz="1400" i="1" dirty="0">
                            <a:solidFill>
                              <a:schemeClr val="bg1">
                                <a:lumMod val="85000"/>
                              </a:schemeClr>
                            </a:solidFill>
                            <a:latin typeface="Cambria Math" panose="02040503050406030204" pitchFamily="18" charset="0"/>
                          </a:rPr>
                          <m:t>𝑤</m:t>
                        </m:r>
                      </m:e>
                      <m:sub>
                        <m:r>
                          <a:rPr lang="de-DE" sz="1400" i="1" dirty="0">
                            <a:solidFill>
                              <a:schemeClr val="bg1">
                                <a:lumMod val="85000"/>
                              </a:schemeClr>
                            </a:solidFill>
                            <a:latin typeface="Cambria Math" panose="02040503050406030204" pitchFamily="18" charset="0"/>
                          </a:rPr>
                          <m:t>𝑔</m:t>
                        </m:r>
                      </m:sub>
                    </m:sSub>
                    <m:r>
                      <a:rPr lang="de-DE" sz="1400" i="1" dirty="0">
                        <a:solidFill>
                          <a:schemeClr val="bg1">
                            <a:lumMod val="85000"/>
                          </a:schemeClr>
                        </a:solidFill>
                        <a:latin typeface="Cambria Math" panose="02040503050406030204" pitchFamily="18" charset="0"/>
                      </a:rPr>
                      <m:t>=3, </m:t>
                    </m:r>
                    <m:sSub>
                      <m:sSubPr>
                        <m:ctrlPr>
                          <a:rPr lang="de-DE" sz="1400" i="1" dirty="0">
                            <a:solidFill>
                              <a:schemeClr val="bg1">
                                <a:lumMod val="85000"/>
                              </a:schemeClr>
                            </a:solidFill>
                            <a:latin typeface="Cambria Math" panose="02040503050406030204" pitchFamily="18" charset="0"/>
                          </a:rPr>
                        </m:ctrlPr>
                      </m:sSubPr>
                      <m:e>
                        <m:r>
                          <a:rPr lang="de-DE" sz="1400" i="1" dirty="0">
                            <a:solidFill>
                              <a:schemeClr val="bg1">
                                <a:lumMod val="85000"/>
                              </a:schemeClr>
                            </a:solidFill>
                            <a:latin typeface="Cambria Math" panose="02040503050406030204" pitchFamily="18" charset="0"/>
                          </a:rPr>
                          <m:t>𝑤</m:t>
                        </m:r>
                      </m:e>
                      <m:sub>
                        <m:r>
                          <a:rPr lang="de-DE" sz="1400" i="1" dirty="0">
                            <a:solidFill>
                              <a:schemeClr val="bg1">
                                <a:lumMod val="85000"/>
                              </a:schemeClr>
                            </a:solidFill>
                            <a:latin typeface="Cambria Math" panose="02040503050406030204" pitchFamily="18" charset="0"/>
                          </a:rPr>
                          <m:t>#</m:t>
                        </m:r>
                      </m:sub>
                    </m:sSub>
                    <m:r>
                      <a:rPr lang="de-DE" sz="1400" i="1" dirty="0">
                        <a:solidFill>
                          <a:schemeClr val="bg1">
                            <a:lumMod val="85000"/>
                          </a:schemeClr>
                        </a:solidFill>
                        <a:latin typeface="Cambria Math" panose="02040503050406030204" pitchFamily="18" charset="0"/>
                      </a:rPr>
                      <m:t>=1</m:t>
                    </m:r>
                  </m:oMath>
                </a14:m>
                <a:endParaRPr lang="en-GB" sz="1400" i="1" dirty="0">
                  <a:solidFill>
                    <a:schemeClr val="bg1">
                      <a:lumMod val="85000"/>
                    </a:schemeClr>
                  </a:solidFill>
                </a:endParaRPr>
              </a:p>
            </p:txBody>
          </p:sp>
        </mc:Choice>
        <mc:Fallback xmlns="">
          <p:sp>
            <p:nvSpPr>
              <p:cNvPr id="9" name="TextBox 8">
                <a:extLst>
                  <a:ext uri="{FF2B5EF4-FFF2-40B4-BE49-F238E27FC236}">
                    <a16:creationId xmlns:a16="http://schemas.microsoft.com/office/drawing/2014/main" id="{4472E4D7-0947-BE4F-8BCE-D5E219262765}"/>
                  </a:ext>
                </a:extLst>
              </p:cNvPr>
              <p:cNvSpPr txBox="1">
                <a:spLocks noRot="1" noChangeAspect="1" noMove="1" noResize="1" noEditPoints="1" noAdjustHandles="1" noChangeArrowheads="1" noChangeShapeType="1" noTextEdit="1"/>
              </p:cNvSpPr>
              <p:nvPr/>
            </p:nvSpPr>
            <p:spPr>
              <a:xfrm>
                <a:off x="4457657" y="6180752"/>
                <a:ext cx="3379195" cy="540725"/>
              </a:xfrm>
              <a:prstGeom prst="rect">
                <a:avLst/>
              </a:prstGeom>
              <a:blipFill>
                <a:blip r:embed="rId2"/>
                <a:stretch>
                  <a:fillRect t="-2273" b="-454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E2CB691-3774-EE41-8356-F056C347F768}"/>
                  </a:ext>
                </a:extLst>
              </p:cNvPr>
              <p:cNvSpPr txBox="1"/>
              <p:nvPr/>
            </p:nvSpPr>
            <p:spPr>
              <a:xfrm>
                <a:off x="7538433" y="3064870"/>
                <a:ext cx="1901033" cy="322909"/>
              </a:xfrm>
              <a:prstGeom prst="rect">
                <a:avLst/>
              </a:prstGeom>
              <a:noFill/>
            </p:spPr>
            <p:txBody>
              <a:bodyPr wrap="none" rtlCol="0">
                <a:spAutoFit/>
              </a:bodyPr>
              <a:lstStyle/>
              <a:p>
                <a:pPr algn="ctr"/>
                <a14:m>
                  <m:oMath xmlns:m="http://schemas.openxmlformats.org/officeDocument/2006/math">
                    <m:sSub>
                      <m:sSubPr>
                        <m:ctrlPr>
                          <a:rPr lang="de-DE" sz="1400" i="1" dirty="0">
                            <a:latin typeface="Cambria Math" panose="02040503050406030204" pitchFamily="18" charset="0"/>
                          </a:rPr>
                        </m:ctrlPr>
                      </m:sSubPr>
                      <m:e>
                        <m:r>
                          <a:rPr lang="en-GB" sz="1400" i="1" dirty="0">
                            <a:latin typeface="Cambria Math" panose="02040503050406030204" pitchFamily="18" charset="0"/>
                          </a:rPr>
                          <m:t>𝑛</m:t>
                        </m:r>
                      </m:e>
                      <m:sub>
                        <m:r>
                          <a:rPr lang="de-DE" sz="1400" i="1" dirty="0">
                            <a:latin typeface="Cambria Math" panose="02040503050406030204" pitchFamily="18" charset="0"/>
                          </a:rPr>
                          <m:t>𝐽</m:t>
                        </m:r>
                      </m:sub>
                    </m:sSub>
                  </m:oMath>
                </a14:m>
                <a:r>
                  <a:rPr lang="en-GB" sz="1400" dirty="0"/>
                  <a:t> ranging from </a:t>
                </a:r>
                <a14:m>
                  <m:oMath xmlns:m="http://schemas.openxmlformats.org/officeDocument/2006/math">
                    <m:r>
                      <a:rPr lang="en-GB" sz="1400" i="1" dirty="0">
                        <a:latin typeface="Cambria Math" panose="02040503050406030204" pitchFamily="18" charset="0"/>
                      </a:rPr>
                      <m:t>2</m:t>
                    </m:r>
                  </m:oMath>
                </a14:m>
                <a:r>
                  <a:rPr lang="en-GB" sz="1400" dirty="0"/>
                  <a:t> to </a:t>
                </a:r>
                <a14:m>
                  <m:oMath xmlns:m="http://schemas.openxmlformats.org/officeDocument/2006/math">
                    <m:r>
                      <a:rPr lang="de-DE" sz="1400" i="1" dirty="0">
                        <a:latin typeface="Cambria Math" panose="02040503050406030204" pitchFamily="18" charset="0"/>
                      </a:rPr>
                      <m:t>11</m:t>
                    </m:r>
                  </m:oMath>
                </a14:m>
                <a:endParaRPr lang="en-GB" sz="1400" dirty="0"/>
              </a:p>
            </p:txBody>
          </p:sp>
        </mc:Choice>
        <mc:Fallback xmlns="">
          <p:sp>
            <p:nvSpPr>
              <p:cNvPr id="14" name="TextBox 13">
                <a:extLst>
                  <a:ext uri="{FF2B5EF4-FFF2-40B4-BE49-F238E27FC236}">
                    <a16:creationId xmlns:a16="http://schemas.microsoft.com/office/drawing/2014/main" id="{EE2CB691-3774-EE41-8356-F056C347F768}"/>
                  </a:ext>
                </a:extLst>
              </p:cNvPr>
              <p:cNvSpPr txBox="1">
                <a:spLocks noRot="1" noChangeAspect="1" noMove="1" noResize="1" noEditPoints="1" noAdjustHandles="1" noChangeArrowheads="1" noChangeShapeType="1" noTextEdit="1"/>
              </p:cNvSpPr>
              <p:nvPr/>
            </p:nvSpPr>
            <p:spPr>
              <a:xfrm>
                <a:off x="7538433" y="3064870"/>
                <a:ext cx="1901033" cy="322909"/>
              </a:xfrm>
              <a:prstGeom prst="rect">
                <a:avLst/>
              </a:prstGeom>
              <a:blipFill>
                <a:blip r:embed="rId3"/>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25C56F-CBB6-C842-AFAC-5D78C7AE9E69}"/>
                  </a:ext>
                </a:extLst>
              </p:cNvPr>
              <p:cNvSpPr txBox="1"/>
              <p:nvPr/>
            </p:nvSpPr>
            <p:spPr>
              <a:xfrm>
                <a:off x="7563248" y="5725578"/>
                <a:ext cx="1851404" cy="307777"/>
              </a:xfrm>
              <a:prstGeom prst="rect">
                <a:avLst/>
              </a:prstGeom>
              <a:noFill/>
            </p:spPr>
            <p:txBody>
              <a:bodyPr wrap="none" rtlCol="0">
                <a:spAutoFit/>
              </a:bodyPr>
              <a:lstStyle/>
              <a:p>
                <a:pPr algn="ctr"/>
                <a14:m>
                  <m:oMath xmlns:m="http://schemas.openxmlformats.org/officeDocument/2006/math">
                    <m:sSub>
                      <m:sSubPr>
                        <m:ctrlPr>
                          <a:rPr lang="de-DE" sz="1400" i="1" dirty="0">
                            <a:latin typeface="Cambria Math" panose="02040503050406030204" pitchFamily="18" charset="0"/>
                          </a:rPr>
                        </m:ctrlPr>
                      </m:sSubPr>
                      <m:e>
                        <m:r>
                          <a:rPr lang="de-DE" sz="1400" i="1" dirty="0">
                            <a:latin typeface="Cambria Math" panose="02040503050406030204" pitchFamily="18" charset="0"/>
                          </a:rPr>
                          <m:t>𝑤</m:t>
                        </m:r>
                      </m:e>
                      <m:sub>
                        <m:r>
                          <a:rPr lang="de-DE" sz="1400" i="1" dirty="0">
                            <a:latin typeface="Cambria Math" panose="02040503050406030204" pitchFamily="18" charset="0"/>
                          </a:rPr>
                          <m:t>#</m:t>
                        </m:r>
                      </m:sub>
                    </m:sSub>
                  </m:oMath>
                </a14:m>
                <a:r>
                  <a:rPr lang="en-GB" sz="1400" dirty="0"/>
                  <a:t> ranging from </a:t>
                </a:r>
                <a14:m>
                  <m:oMath xmlns:m="http://schemas.openxmlformats.org/officeDocument/2006/math">
                    <m:r>
                      <a:rPr lang="de-DE" sz="1400" i="1" dirty="0">
                        <a:latin typeface="Cambria Math" panose="02040503050406030204" pitchFamily="18" charset="0"/>
                      </a:rPr>
                      <m:t>0</m:t>
                    </m:r>
                  </m:oMath>
                </a14:m>
                <a:r>
                  <a:rPr lang="en-GB" sz="1400" dirty="0"/>
                  <a:t> to </a:t>
                </a:r>
                <a14:m>
                  <m:oMath xmlns:m="http://schemas.openxmlformats.org/officeDocument/2006/math">
                    <m:r>
                      <a:rPr lang="de-DE" sz="1400" i="1" dirty="0">
                        <a:latin typeface="Cambria Math" panose="02040503050406030204" pitchFamily="18" charset="0"/>
                      </a:rPr>
                      <m:t>9</m:t>
                    </m:r>
                  </m:oMath>
                </a14:m>
                <a:endParaRPr lang="en-GB" sz="1400" dirty="0"/>
              </a:p>
            </p:txBody>
          </p:sp>
        </mc:Choice>
        <mc:Fallback xmlns="">
          <p:sp>
            <p:nvSpPr>
              <p:cNvPr id="15" name="TextBox 14">
                <a:extLst>
                  <a:ext uri="{FF2B5EF4-FFF2-40B4-BE49-F238E27FC236}">
                    <a16:creationId xmlns:a16="http://schemas.microsoft.com/office/drawing/2014/main" id="{1E25C56F-CBB6-C842-AFAC-5D78C7AE9E69}"/>
                  </a:ext>
                </a:extLst>
              </p:cNvPr>
              <p:cNvSpPr txBox="1">
                <a:spLocks noRot="1" noChangeAspect="1" noMove="1" noResize="1" noEditPoints="1" noAdjustHandles="1" noChangeArrowheads="1" noChangeShapeType="1" noTextEdit="1"/>
              </p:cNvSpPr>
              <p:nvPr/>
            </p:nvSpPr>
            <p:spPr>
              <a:xfrm>
                <a:off x="7563248" y="5725578"/>
                <a:ext cx="1851404" cy="307777"/>
              </a:xfrm>
              <a:prstGeom prst="rect">
                <a:avLst/>
              </a:prstGeom>
              <a:blipFill>
                <a:blip r:embed="rId4"/>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F52558C-A97A-3A4C-916B-454E02A9C131}"/>
                  </a:ext>
                </a:extLst>
              </p:cNvPr>
              <p:cNvSpPr txBox="1"/>
              <p:nvPr/>
            </p:nvSpPr>
            <p:spPr>
              <a:xfrm>
                <a:off x="2990584" y="5725577"/>
                <a:ext cx="1944700" cy="325282"/>
              </a:xfrm>
              <a:prstGeom prst="rect">
                <a:avLst/>
              </a:prstGeom>
              <a:noFill/>
            </p:spPr>
            <p:txBody>
              <a:bodyPr wrap="none" rtlCol="0">
                <a:spAutoFit/>
              </a:bodyPr>
              <a:lstStyle/>
              <a:p>
                <a:pPr algn="ctr"/>
                <a14:m>
                  <m:oMath xmlns:m="http://schemas.openxmlformats.org/officeDocument/2006/math">
                    <m:sSub>
                      <m:sSubPr>
                        <m:ctrlPr>
                          <a:rPr lang="de-DE" sz="1400" i="1" dirty="0">
                            <a:latin typeface="Cambria Math" panose="02040503050406030204" pitchFamily="18" charset="0"/>
                          </a:rPr>
                        </m:ctrlPr>
                      </m:sSubPr>
                      <m:e>
                        <m:r>
                          <a:rPr lang="de-DE" sz="1400" i="1" dirty="0">
                            <a:latin typeface="Cambria Math" panose="02040503050406030204" pitchFamily="18" charset="0"/>
                          </a:rPr>
                          <m:t>𝑤</m:t>
                        </m:r>
                      </m:e>
                      <m:sub>
                        <m:r>
                          <a:rPr lang="de-DE" sz="1400" i="1" dirty="0">
                            <a:latin typeface="Cambria Math" panose="02040503050406030204" pitchFamily="18" charset="0"/>
                          </a:rPr>
                          <m:t>𝑔</m:t>
                        </m:r>
                      </m:sub>
                    </m:sSub>
                  </m:oMath>
                </a14:m>
                <a:r>
                  <a:rPr lang="en-GB" sz="1400" dirty="0"/>
                  <a:t> ranging from </a:t>
                </a:r>
                <a14:m>
                  <m:oMath xmlns:m="http://schemas.openxmlformats.org/officeDocument/2006/math">
                    <m:r>
                      <a:rPr lang="de-DE" sz="1400" i="1" dirty="0">
                        <a:latin typeface="Cambria Math" panose="02040503050406030204" pitchFamily="18" charset="0"/>
                      </a:rPr>
                      <m:t>2</m:t>
                    </m:r>
                  </m:oMath>
                </a14:m>
                <a:r>
                  <a:rPr lang="en-GB" sz="1400" dirty="0"/>
                  <a:t> to </a:t>
                </a:r>
                <a14:m>
                  <m:oMath xmlns:m="http://schemas.openxmlformats.org/officeDocument/2006/math">
                    <m:r>
                      <a:rPr lang="de-DE" sz="1400" i="1" dirty="0">
                        <a:latin typeface="Cambria Math" panose="02040503050406030204" pitchFamily="18" charset="0"/>
                      </a:rPr>
                      <m:t>11</m:t>
                    </m:r>
                  </m:oMath>
                </a14:m>
                <a:endParaRPr lang="en-GB" sz="1400" dirty="0"/>
              </a:p>
            </p:txBody>
          </p:sp>
        </mc:Choice>
        <mc:Fallback xmlns="">
          <p:sp>
            <p:nvSpPr>
              <p:cNvPr id="16" name="TextBox 15">
                <a:extLst>
                  <a:ext uri="{FF2B5EF4-FFF2-40B4-BE49-F238E27FC236}">
                    <a16:creationId xmlns:a16="http://schemas.microsoft.com/office/drawing/2014/main" id="{9F52558C-A97A-3A4C-916B-454E02A9C131}"/>
                  </a:ext>
                </a:extLst>
              </p:cNvPr>
              <p:cNvSpPr txBox="1">
                <a:spLocks noRot="1" noChangeAspect="1" noMove="1" noResize="1" noEditPoints="1" noAdjustHandles="1" noChangeArrowheads="1" noChangeShapeType="1" noTextEdit="1"/>
              </p:cNvSpPr>
              <p:nvPr/>
            </p:nvSpPr>
            <p:spPr>
              <a:xfrm>
                <a:off x="2990584" y="5725577"/>
                <a:ext cx="1944700" cy="325282"/>
              </a:xfrm>
              <a:prstGeom prst="rect">
                <a:avLst/>
              </a:prstGeom>
              <a:blipFill>
                <a:blip r:embed="rId5"/>
                <a:stretch>
                  <a:fillRect t="-3846" b="-15385"/>
                </a:stretch>
              </a:blipFill>
            </p:spPr>
            <p:txBody>
              <a:bodyPr/>
              <a:lstStyle/>
              <a:p>
                <a:r>
                  <a:rPr lang="en-GB">
                    <a:noFill/>
                  </a:rPr>
                  <a:t> </a:t>
                </a:r>
              </a:p>
            </p:txBody>
          </p:sp>
        </mc:Fallback>
      </mc:AlternateContent>
      <p:pic>
        <p:nvPicPr>
          <p:cNvPr id="18" name="Picture 17">
            <a:extLst>
              <a:ext uri="{FF2B5EF4-FFF2-40B4-BE49-F238E27FC236}">
                <a16:creationId xmlns:a16="http://schemas.microsoft.com/office/drawing/2014/main" id="{0BEAB7FD-7025-A443-99CD-BD2FF9BDC9AB}"/>
              </a:ext>
            </a:extLst>
          </p:cNvPr>
          <p:cNvPicPr>
            <a:picLocks noChangeAspect="1"/>
          </p:cNvPicPr>
          <p:nvPr/>
        </p:nvPicPr>
        <p:blipFill>
          <a:blip r:embed="rId6"/>
          <a:stretch>
            <a:fillRect/>
          </a:stretch>
        </p:blipFill>
        <p:spPr>
          <a:xfrm>
            <a:off x="2261509" y="3565577"/>
            <a:ext cx="3402857" cy="2160000"/>
          </a:xfrm>
          <a:prstGeom prst="rect">
            <a:avLst/>
          </a:prstGeom>
        </p:spPr>
      </p:pic>
      <p:pic>
        <p:nvPicPr>
          <p:cNvPr id="20" name="Picture 19">
            <a:extLst>
              <a:ext uri="{FF2B5EF4-FFF2-40B4-BE49-F238E27FC236}">
                <a16:creationId xmlns:a16="http://schemas.microsoft.com/office/drawing/2014/main" id="{D3B4302A-B133-6842-BB2D-85650ACA488F}"/>
              </a:ext>
            </a:extLst>
          </p:cNvPr>
          <p:cNvPicPr>
            <a:picLocks noChangeAspect="1"/>
          </p:cNvPicPr>
          <p:nvPr/>
        </p:nvPicPr>
        <p:blipFill>
          <a:blip r:embed="rId7"/>
          <a:stretch>
            <a:fillRect/>
          </a:stretch>
        </p:blipFill>
        <p:spPr>
          <a:xfrm>
            <a:off x="6787522" y="904869"/>
            <a:ext cx="3402857" cy="2160000"/>
          </a:xfrm>
          <a:prstGeom prst="rect">
            <a:avLst/>
          </a:prstGeom>
        </p:spPr>
      </p:pic>
      <p:pic>
        <p:nvPicPr>
          <p:cNvPr id="22" name="Picture 21">
            <a:extLst>
              <a:ext uri="{FF2B5EF4-FFF2-40B4-BE49-F238E27FC236}">
                <a16:creationId xmlns:a16="http://schemas.microsoft.com/office/drawing/2014/main" id="{CC07C8AF-FABF-D642-AC3A-C35C5BF33F39}"/>
              </a:ext>
            </a:extLst>
          </p:cNvPr>
          <p:cNvPicPr>
            <a:picLocks noChangeAspect="1"/>
          </p:cNvPicPr>
          <p:nvPr/>
        </p:nvPicPr>
        <p:blipFill>
          <a:blip r:embed="rId8"/>
          <a:stretch>
            <a:fillRect/>
          </a:stretch>
        </p:blipFill>
        <p:spPr>
          <a:xfrm>
            <a:off x="2261508" y="904869"/>
            <a:ext cx="3402857" cy="21600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19381E3-7546-CD48-9C00-74792C2FD5F6}"/>
                  </a:ext>
                </a:extLst>
              </p:cNvPr>
              <p:cNvSpPr txBox="1"/>
              <p:nvPr/>
            </p:nvSpPr>
            <p:spPr>
              <a:xfrm>
                <a:off x="2943457" y="3064870"/>
                <a:ext cx="2038955" cy="307777"/>
              </a:xfrm>
              <a:prstGeom prst="rect">
                <a:avLst/>
              </a:prstGeom>
              <a:noFill/>
            </p:spPr>
            <p:txBody>
              <a:bodyPr wrap="none" rtlCol="0">
                <a:spAutoFit/>
              </a:bodyPr>
              <a:lstStyle/>
              <a:p>
                <a:pPr algn="ctr"/>
                <a14:m>
                  <m:oMath xmlns:m="http://schemas.openxmlformats.org/officeDocument/2006/math">
                    <m:r>
                      <a:rPr lang="en-GB" sz="1400" i="1" dirty="0">
                        <a:latin typeface="Cambria Math" panose="02040503050406030204" pitchFamily="18" charset="0"/>
                      </a:rPr>
                      <m:t>𝑛</m:t>
                    </m:r>
                  </m:oMath>
                </a14:m>
                <a:r>
                  <a:rPr lang="en-GB" sz="1400" dirty="0"/>
                  <a:t> ranging from </a:t>
                </a:r>
                <a14:m>
                  <m:oMath xmlns:m="http://schemas.openxmlformats.org/officeDocument/2006/math">
                    <m:r>
                      <a:rPr lang="en-GB" sz="1400" i="1" dirty="0">
                        <a:latin typeface="Cambria Math" panose="02040503050406030204" pitchFamily="18" charset="0"/>
                      </a:rPr>
                      <m:t>2</m:t>
                    </m:r>
                  </m:oMath>
                </a14:m>
                <a:r>
                  <a:rPr lang="en-GB" sz="1400" dirty="0"/>
                  <a:t> to </a:t>
                </a:r>
                <a14:m>
                  <m:oMath xmlns:m="http://schemas.openxmlformats.org/officeDocument/2006/math">
                    <m:r>
                      <a:rPr lang="en-GB" sz="1400" i="1" dirty="0">
                        <a:latin typeface="Cambria Math" panose="02040503050406030204" pitchFamily="18" charset="0"/>
                      </a:rPr>
                      <m:t>1000</m:t>
                    </m:r>
                  </m:oMath>
                </a14:m>
                <a:endParaRPr lang="en-GB" sz="1400" dirty="0"/>
              </a:p>
            </p:txBody>
          </p:sp>
        </mc:Choice>
        <mc:Fallback xmlns="">
          <p:sp>
            <p:nvSpPr>
              <p:cNvPr id="23" name="TextBox 22">
                <a:extLst>
                  <a:ext uri="{FF2B5EF4-FFF2-40B4-BE49-F238E27FC236}">
                    <a16:creationId xmlns:a16="http://schemas.microsoft.com/office/drawing/2014/main" id="{E19381E3-7546-CD48-9C00-74792C2FD5F6}"/>
                  </a:ext>
                </a:extLst>
              </p:cNvPr>
              <p:cNvSpPr txBox="1">
                <a:spLocks noRot="1" noChangeAspect="1" noMove="1" noResize="1" noEditPoints="1" noAdjustHandles="1" noChangeArrowheads="1" noChangeShapeType="1" noTextEdit="1"/>
              </p:cNvSpPr>
              <p:nvPr/>
            </p:nvSpPr>
            <p:spPr>
              <a:xfrm>
                <a:off x="2943457" y="3064870"/>
                <a:ext cx="2038955" cy="307777"/>
              </a:xfrm>
              <a:prstGeom prst="rect">
                <a:avLst/>
              </a:prstGeom>
              <a:blipFill>
                <a:blip r:embed="rId9"/>
                <a:stretch>
                  <a:fillRect b="-15385"/>
                </a:stretch>
              </a:blipFill>
            </p:spPr>
            <p:txBody>
              <a:bodyPr/>
              <a:lstStyle/>
              <a:p>
                <a:r>
                  <a:rPr lang="en-GB">
                    <a:noFill/>
                  </a:rPr>
                  <a:t> </a:t>
                </a:r>
              </a:p>
            </p:txBody>
          </p:sp>
        </mc:Fallback>
      </mc:AlternateContent>
      <p:pic>
        <p:nvPicPr>
          <p:cNvPr id="25" name="Picture 24">
            <a:extLst>
              <a:ext uri="{FF2B5EF4-FFF2-40B4-BE49-F238E27FC236}">
                <a16:creationId xmlns:a16="http://schemas.microsoft.com/office/drawing/2014/main" id="{97EE4D10-D439-FA45-9458-233D70BE83E6}"/>
              </a:ext>
            </a:extLst>
          </p:cNvPr>
          <p:cNvPicPr>
            <a:picLocks noChangeAspect="1"/>
          </p:cNvPicPr>
          <p:nvPr/>
        </p:nvPicPr>
        <p:blipFill>
          <a:blip r:embed="rId10"/>
          <a:stretch>
            <a:fillRect/>
          </a:stretch>
        </p:blipFill>
        <p:spPr>
          <a:xfrm>
            <a:off x="6787522" y="3565577"/>
            <a:ext cx="3402857" cy="2160000"/>
          </a:xfrm>
          <a:prstGeom prst="rect">
            <a:avLst/>
          </a:prstGeom>
        </p:spPr>
      </p:pic>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E347C27D-4B76-B34B-80C2-F6F3ED447523}"/>
                  </a:ext>
                </a:extLst>
              </p:cNvPr>
              <p:cNvSpPr/>
              <p:nvPr/>
            </p:nvSpPr>
            <p:spPr>
              <a:xfrm>
                <a:off x="4820961" y="318561"/>
                <a:ext cx="2995692" cy="408510"/>
              </a:xfrm>
              <a:prstGeom prst="rect">
                <a:avLst/>
              </a:prstGeom>
            </p:spPr>
            <p:txBody>
              <a:bodyPr wrap="none">
                <a:spAutoFit/>
              </a:bodyPr>
              <a:lstStyle/>
              <a:p>
                <a14:m>
                  <m:oMath xmlns:m="http://schemas.openxmlformats.org/officeDocument/2006/math">
                    <m:r>
                      <a:rPr lang="de-DE" i="1">
                        <a:latin typeface="Cambria Math" panose="02040503050406030204" pitchFamily="18" charset="0"/>
                      </a:rPr>
                      <m:t>𝑂</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𝐽</m:t>
                            </m:r>
                          </m:sub>
                        </m:sSub>
                        <m:r>
                          <a:rPr lang="en-GB" i="1">
                            <a:latin typeface="Cambria Math" panose="02040503050406030204" pitchFamily="18" charset="0"/>
                            <a:ea typeface="Cambria Math" panose="02040503050406030204" pitchFamily="18" charset="0"/>
                          </a:rPr>
                          <m:t>∙</m:t>
                        </m:r>
                        <m:func>
                          <m:funcPr>
                            <m:ctrlPr>
                              <a:rPr lang="en-GB" i="1">
                                <a:solidFill>
                                  <a:schemeClr val="accent1"/>
                                </a:solidFill>
                                <a:latin typeface="Cambria Math" panose="02040503050406030204" pitchFamily="18" charset="0"/>
                              </a:rPr>
                            </m:ctrlPr>
                          </m:funcPr>
                          <m:fName>
                            <m:sSub>
                              <m:sSubPr>
                                <m:ctrlPr>
                                  <a:rPr lang="en-GB" i="1">
                                    <a:solidFill>
                                      <a:schemeClr val="accent1"/>
                                    </a:solidFill>
                                    <a:latin typeface="Cambria Math" panose="02040503050406030204" pitchFamily="18" charset="0"/>
                                  </a:rPr>
                                </m:ctrlPr>
                              </m:sSubPr>
                              <m:e>
                                <m:r>
                                  <m:rPr>
                                    <m:sty m:val="p"/>
                                  </m:rPr>
                                  <a:rPr lang="en-GB">
                                    <a:solidFill>
                                      <a:schemeClr val="accent1"/>
                                    </a:solidFill>
                                    <a:latin typeface="Cambria Math" panose="02040503050406030204" pitchFamily="18" charset="0"/>
                                  </a:rPr>
                                  <m:t>log</m:t>
                                </m:r>
                              </m:e>
                              <m:sub>
                                <m:r>
                                  <a:rPr lang="en-GB" i="1">
                                    <a:solidFill>
                                      <a:schemeClr val="accent1"/>
                                    </a:solidFill>
                                    <a:latin typeface="Cambria Math" panose="02040503050406030204" pitchFamily="18" charset="0"/>
                                  </a:rPr>
                                  <m:t>2</m:t>
                                </m:r>
                              </m:sub>
                            </m:sSub>
                          </m:fName>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𝑛</m:t>
                                </m:r>
                              </m:e>
                            </m:d>
                          </m:e>
                        </m:func>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rPr>
                              <m:t>𝑟</m:t>
                            </m:r>
                          </m:e>
                          <m:sup>
                            <m:sSub>
                              <m:sSubPr>
                                <m:ctrlPr>
                                  <a:rPr lang="en-GB" i="1">
                                    <a:solidFill>
                                      <a:schemeClr val="tx1">
                                        <a:lumMod val="50000"/>
                                        <a:lumOff val="50000"/>
                                      </a:schemeClr>
                                    </a:solidFill>
                                    <a:latin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rPr>
                                  <m:t>𝑔</m:t>
                                </m:r>
                              </m:sub>
                            </m:sSub>
                          </m:sup>
                        </m:sSup>
                        <m:r>
                          <a:rPr lang="en-GB" i="1">
                            <a:latin typeface="Cambria Math" panose="02040503050406030204" pitchFamily="18" charset="0"/>
                            <a:ea typeface="Cambria Math" panose="02040503050406030204" pitchFamily="18" charset="0"/>
                          </a:rPr>
                          <m:t>∙</m:t>
                        </m:r>
                        <m:sSup>
                          <m:sSup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i="1">
                                <a:solidFill>
                                  <a:schemeClr val="tx1">
                                    <a:lumMod val="50000"/>
                                    <a:lumOff val="50000"/>
                                  </a:schemeClr>
                                </a:solidFill>
                                <a:latin typeface="Cambria Math" panose="02040503050406030204" pitchFamily="18" charset="0"/>
                                <a:ea typeface="Cambria Math" panose="02040503050406030204" pitchFamily="18" charset="0"/>
                              </a:rPr>
                              <m:t>𝑛</m:t>
                            </m:r>
                          </m:e>
                          <m:sup>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𝑟</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Sub>
                              <m:sSubPr>
                                <m:ctrlPr>
                                  <a:rPr lang="en-GB"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i="1">
                                    <a:solidFill>
                                      <a:schemeClr val="tx1">
                                        <a:lumMod val="50000"/>
                                        <a:lumOff val="50000"/>
                                      </a:schemeClr>
                                    </a:solidFill>
                                    <a:latin typeface="Cambria Math" panose="02040503050406030204" pitchFamily="18" charset="0"/>
                                    <a:ea typeface="Cambria Math" panose="02040503050406030204" pitchFamily="18" charset="0"/>
                                  </a:rPr>
                                  <m:t>𝑤</m:t>
                                </m:r>
                              </m:e>
                              <m:sub>
                                <m:r>
                                  <a:rPr lang="en-GB" i="1">
                                    <a:solidFill>
                                      <a:schemeClr val="tx1">
                                        <a:lumMod val="50000"/>
                                        <a:lumOff val="50000"/>
                                      </a:schemeClr>
                                    </a:solidFill>
                                    <a:latin typeface="Cambria Math" panose="02040503050406030204" pitchFamily="18" charset="0"/>
                                    <a:ea typeface="Cambria Math" panose="02040503050406030204" pitchFamily="18" charset="0"/>
                                  </a:rPr>
                                  <m:t>#</m:t>
                                </m:r>
                              </m:sub>
                            </m:sSub>
                          </m:sup>
                        </m:sSup>
                      </m:e>
                    </m:d>
                  </m:oMath>
                </a14:m>
                <a:r>
                  <a:rPr lang="en-GB" dirty="0"/>
                  <a:t> </a:t>
                </a:r>
              </a:p>
            </p:txBody>
          </p:sp>
        </mc:Choice>
        <mc:Fallback xmlns="">
          <p:sp>
            <p:nvSpPr>
              <p:cNvPr id="26" name="Rectangle 25">
                <a:extLst>
                  <a:ext uri="{FF2B5EF4-FFF2-40B4-BE49-F238E27FC236}">
                    <a16:creationId xmlns:a16="http://schemas.microsoft.com/office/drawing/2014/main" id="{E347C27D-4B76-B34B-80C2-F6F3ED447523}"/>
                  </a:ext>
                </a:extLst>
              </p:cNvPr>
              <p:cNvSpPr>
                <a:spLocks noRot="1" noChangeAspect="1" noMove="1" noResize="1" noEditPoints="1" noAdjustHandles="1" noChangeArrowheads="1" noChangeShapeType="1" noTextEdit="1"/>
              </p:cNvSpPr>
              <p:nvPr/>
            </p:nvSpPr>
            <p:spPr>
              <a:xfrm>
                <a:off x="4820961" y="318561"/>
                <a:ext cx="2995692" cy="408510"/>
              </a:xfrm>
              <a:prstGeom prst="rect">
                <a:avLst/>
              </a:prstGeom>
              <a:blipFill>
                <a:blip r:embed="rId11"/>
                <a:stretch>
                  <a:fillRect b="-909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F0F90CD9-A0B1-D6DC-6E89-36A67194856C}"/>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C6A5C0D3-227B-D475-EDEC-E7F3A88DF5C5}"/>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1E560683-E51C-4CBD-FC0C-2B24B46A45ED}"/>
              </a:ext>
            </a:extLst>
          </p:cNvPr>
          <p:cNvSpPr>
            <a:spLocks noGrp="1"/>
          </p:cNvSpPr>
          <p:nvPr>
            <p:ph type="sldNum" sz="quarter" idx="11"/>
          </p:nvPr>
        </p:nvSpPr>
        <p:spPr/>
        <p:txBody>
          <a:bodyPr/>
          <a:lstStyle/>
          <a:p>
            <a:fld id="{EB1502E6-D9AE-3544-B6D5-378AAA0B915F}" type="slidenum">
              <a:rPr lang="de-DE" altLang="de-DE" smtClean="0"/>
              <a:pPr/>
              <a:t>80</a:t>
            </a:fld>
            <a:endParaRPr lang="de-DE" altLang="de-DE" dirty="0"/>
          </a:p>
        </p:txBody>
      </p:sp>
    </p:spTree>
    <p:extLst>
      <p:ext uri="{BB962C8B-B14F-4D97-AF65-F5344CB8AC3E}">
        <p14:creationId xmlns:p14="http://schemas.microsoft.com/office/powerpoint/2010/main" val="2430264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2E616-AC5F-EB32-E497-6D9EC0156510}"/>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A86D5608-8797-1847-A37E-D4212F543172}"/>
              </a:ext>
            </a:extLst>
          </p:cNvPr>
          <p:cNvSpPr>
            <a:spLocks noGrp="1"/>
          </p:cNvSpPr>
          <p:nvPr>
            <p:ph type="title"/>
          </p:nvPr>
        </p:nvSpPr>
        <p:spPr/>
        <p:txBody>
          <a:bodyPr/>
          <a:lstStyle/>
          <a:p>
            <a:r>
              <a:rPr lang="en-GB" dirty="0"/>
              <a:t>Changing Inputs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54E6B-580E-8941-A8B6-FEA71D5CA192}"/>
                  </a:ext>
                </a:extLst>
              </p:cNvPr>
              <p:cNvSpPr>
                <a:spLocks noGrp="1"/>
              </p:cNvSpPr>
              <p:nvPr>
                <p:ph type="body" sz="quarter" idx="13"/>
              </p:nvPr>
            </p:nvSpPr>
            <p:spPr>
              <a:xfrm>
                <a:off x="623393" y="1332843"/>
                <a:ext cx="7147486" cy="4584266"/>
              </a:xfrm>
            </p:spPr>
            <p:txBody>
              <a:bodyPr>
                <a:normAutofit fontScale="92500" lnSpcReduction="10000"/>
              </a:bodyPr>
              <a:lstStyle/>
              <a:p>
                <a:r>
                  <a:rPr lang="en-GB" dirty="0"/>
                  <a:t>Known as </a:t>
                </a:r>
                <a:r>
                  <a:rPr lang="en-GB" dirty="0">
                    <a:solidFill>
                      <a:schemeClr val="accent1"/>
                    </a:solidFill>
                  </a:rPr>
                  <a:t>adaptive inference</a:t>
                </a:r>
              </a:p>
              <a:p>
                <a:pPr lvl="1"/>
                <a:r>
                  <a:rPr lang="en-GB" dirty="0"/>
                  <a:t>Goal: do not start from scratch</a:t>
                </a:r>
              </a:p>
              <a:p>
                <a:r>
                  <a:rPr lang="en-GB" dirty="0"/>
                  <a:t>New queries </a:t>
                </a:r>
                <a14:m>
                  <m:oMath xmlns:m="http://schemas.openxmlformats.org/officeDocument/2006/math">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sSubSup>
                              <m:sSubSupPr>
                                <m:ctrlPr>
                                  <a:rPr lang="en-GB" b="1" i="1" smtClean="0">
                                    <a:latin typeface="Cambria Math" panose="02040503050406030204" pitchFamily="18" charset="0"/>
                                  </a:rPr>
                                </m:ctrlPr>
                              </m:sSubSupPr>
                              <m:e>
                                <m:r>
                                  <a:rPr lang="en-GB" b="1" i="1">
                                    <a:latin typeface="Cambria Math" panose="02040503050406030204" pitchFamily="18" charset="0"/>
                                  </a:rPr>
                                  <m:t>𝑸</m:t>
                                </m:r>
                              </m:e>
                              <m:sub>
                                <m:r>
                                  <a:rPr lang="en-GB" i="1">
                                    <a:latin typeface="Cambria Math" panose="02040503050406030204" pitchFamily="18" charset="0"/>
                                  </a:rPr>
                                  <m:t>𝑖</m:t>
                                </m:r>
                              </m:sub>
                              <m:sup>
                                <m:r>
                                  <a:rPr lang="en-GB" b="0" i="1" smtClean="0">
                                    <a:latin typeface="Cambria Math" panose="02040503050406030204" pitchFamily="18" charset="0"/>
                                  </a:rPr>
                                  <m:t>′</m:t>
                                </m:r>
                              </m:sup>
                            </m:sSubSup>
                          </m:e>
                        </m:d>
                      </m:e>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𝑚</m:t>
                        </m:r>
                      </m:sup>
                    </m:sSubSup>
                  </m:oMath>
                </a14:m>
                <a:endParaRPr lang="en-GB" dirty="0"/>
              </a:p>
              <a:p>
                <a:pPr lvl="1"/>
                <a:r>
                  <a:rPr lang="en-GB" dirty="0"/>
                  <a:t>Restart query answering step: Answer queries in </a:t>
                </a:r>
                <a14:m>
                  <m:oMath xmlns:m="http://schemas.openxmlformats.org/officeDocument/2006/math">
                    <m:r>
                      <a:rPr lang="en-GB" i="1" smtClean="0">
                        <a:latin typeface="Cambria Math" panose="02040503050406030204" pitchFamily="18" charset="0"/>
                      </a:rPr>
                      <m:t>𝐽</m:t>
                    </m:r>
                  </m:oMath>
                </a14:m>
                <a:endParaRPr lang="en-GB" dirty="0"/>
              </a:p>
              <a:p>
                <a:pPr lvl="2"/>
                <a:r>
                  <a:rPr lang="en-GB" dirty="0"/>
                  <a:t>JLT supports </a:t>
                </a:r>
                <a:r>
                  <a:rPr lang="en-GB" i="1" dirty="0"/>
                  <a:t>online</a:t>
                </a:r>
                <a:r>
                  <a:rPr lang="en-GB" dirty="0"/>
                  <a:t> query answering</a:t>
                </a:r>
              </a:p>
              <a:p>
                <a:pPr lvl="3"/>
                <a:r>
                  <a:rPr lang="en-GB" sz="1900" dirty="0"/>
                  <a:t>Queries not known beforehand ➝ Stream of queries</a:t>
                </a:r>
              </a:p>
              <a:p>
                <a:r>
                  <a:rPr lang="en-GB" dirty="0"/>
                  <a:t>Changed evidence </a:t>
                </a:r>
                <a14:m>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𝒆</m:t>
                        </m:r>
                      </m:e>
                      <m:sup>
                        <m:r>
                          <a:rPr lang="en-GB" b="0" i="1" smtClean="0">
                            <a:latin typeface="Cambria Math" panose="02040503050406030204" pitchFamily="18" charset="0"/>
                          </a:rPr>
                          <m:t>′</m:t>
                        </m:r>
                      </m:sup>
                    </m:sSup>
                  </m:oMath>
                </a14:m>
                <a:endParaRPr lang="en-GB" dirty="0"/>
              </a:p>
              <a:p>
                <a:pPr lvl="1"/>
                <a:r>
                  <a:rPr lang="en-GB" dirty="0"/>
                  <a:t>Restart with evidence handling: take original local models, handle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𝒆</m:t>
                        </m:r>
                      </m:e>
                      <m:sup>
                        <m:r>
                          <a:rPr lang="en-GB" i="1">
                            <a:latin typeface="Cambria Math" panose="02040503050406030204" pitchFamily="18" charset="0"/>
                          </a:rPr>
                          <m:t>′</m:t>
                        </m:r>
                      </m:sup>
                    </m:sSup>
                  </m:oMath>
                </a14:m>
                <a:r>
                  <a:rPr lang="en-GB" dirty="0"/>
                  <a:t>, pass messages, answer queries</a:t>
                </a:r>
              </a:p>
              <a:p>
                <a:r>
                  <a:rPr lang="en-GB" dirty="0"/>
                  <a:t>Changed model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𝐺</m:t>
                        </m:r>
                      </m:e>
                      <m:sup>
                        <m:r>
                          <a:rPr lang="en-GB" b="0" i="1" smtClean="0">
                            <a:latin typeface="Cambria Math" panose="02040503050406030204" pitchFamily="18" charset="0"/>
                          </a:rPr>
                          <m:t>′</m:t>
                        </m:r>
                      </m:sup>
                    </m:sSup>
                  </m:oMath>
                </a14:m>
                <a:endParaRPr lang="en-GB" dirty="0"/>
              </a:p>
              <a:p>
                <a:pPr lvl="1"/>
                <a:r>
                  <a:rPr lang="en-GB" dirty="0"/>
                  <a:t>Restart at beginning: Build new </a:t>
                </a:r>
                <a:br>
                  <a:rPr lang="en-GB" dirty="0"/>
                </a:br>
                <a:r>
                  <a:rPr lang="en-GB" dirty="0"/>
                  <a:t>FO jtree, ...</a:t>
                </a:r>
              </a:p>
            </p:txBody>
          </p:sp>
        </mc:Choice>
        <mc:Fallback xmlns="">
          <p:sp>
            <p:nvSpPr>
              <p:cNvPr id="3" name="Content Placeholder 2">
                <a:extLst>
                  <a:ext uri="{FF2B5EF4-FFF2-40B4-BE49-F238E27FC236}">
                    <a16:creationId xmlns:a16="http://schemas.microsoft.com/office/drawing/2014/main" id="{56154E6B-580E-8941-A8B6-FEA71D5CA192}"/>
                  </a:ext>
                </a:extLst>
              </p:cNvPr>
              <p:cNvSpPr>
                <a:spLocks noGrp="1" noRot="1" noChangeAspect="1" noMove="1" noResize="1" noEditPoints="1" noAdjustHandles="1" noChangeArrowheads="1" noChangeShapeType="1" noTextEdit="1"/>
              </p:cNvSpPr>
              <p:nvPr>
                <p:ph type="body" sz="quarter" idx="13"/>
              </p:nvPr>
            </p:nvSpPr>
            <p:spPr>
              <a:xfrm>
                <a:off x="623393" y="1332843"/>
                <a:ext cx="7147486" cy="4584266"/>
              </a:xfrm>
              <a:blipFill>
                <a:blip r:embed="rId2"/>
                <a:stretch>
                  <a:fillRect l="-2482" t="-2486"/>
                </a:stretch>
              </a:blipFill>
            </p:spPr>
            <p:txBody>
              <a:bodyPr/>
              <a:lstStyle/>
              <a:p>
                <a:r>
                  <a:rPr lang="en-DE">
                    <a:noFill/>
                  </a:rPr>
                  <a:t> </a:t>
                </a:r>
              </a:p>
            </p:txBody>
          </p:sp>
        </mc:Fallback>
      </mc:AlternateContent>
      <p:grpSp>
        <p:nvGrpSpPr>
          <p:cNvPr id="144" name="Group 143">
            <a:extLst>
              <a:ext uri="{FF2B5EF4-FFF2-40B4-BE49-F238E27FC236}">
                <a16:creationId xmlns:a16="http://schemas.microsoft.com/office/drawing/2014/main" id="{B101D80F-2BB6-0745-BA0D-AD4348950B4B}"/>
              </a:ext>
            </a:extLst>
          </p:cNvPr>
          <p:cNvGrpSpPr/>
          <p:nvPr/>
        </p:nvGrpSpPr>
        <p:grpSpPr>
          <a:xfrm>
            <a:off x="5543362" y="4919668"/>
            <a:ext cx="6288313" cy="952521"/>
            <a:chOff x="5589344" y="1663629"/>
            <a:chExt cx="6288313" cy="952521"/>
          </a:xfrm>
        </p:grpSpPr>
        <p:cxnSp>
          <p:nvCxnSpPr>
            <p:cNvPr id="145" name="Straight Connector 144">
              <a:extLst>
                <a:ext uri="{FF2B5EF4-FFF2-40B4-BE49-F238E27FC236}">
                  <a16:creationId xmlns:a16="http://schemas.microsoft.com/office/drawing/2014/main" id="{4B2DAA06-248F-484B-81C4-8E1E8B2E3C11}"/>
                </a:ext>
              </a:extLst>
            </p:cNvPr>
            <p:cNvCxnSpPr>
              <a:cxnSpLocks/>
              <a:stCxn id="156" idx="3"/>
              <a:endCxn id="160"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9F91C72-16BA-BC48-A2E0-4C10CF1267C1}"/>
                </a:ext>
              </a:extLst>
            </p:cNvPr>
            <p:cNvCxnSpPr>
              <a:cxnSpLocks/>
              <a:stCxn id="160" idx="3"/>
              <a:endCxn id="158"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3B8CBDF2-4BD2-7D49-81AA-E08869AF6C87}"/>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7C48D343-9C43-7444-A7C7-9078FE987B91}"/>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chemeClr val="tx1">
                                      <a:lumMod val="60000"/>
                                      <a:lumOff val="40000"/>
                                    </a:schemeClr>
                                  </a:solidFill>
                                  <a:latin typeface="Cambria Math" panose="02040503050406030204" pitchFamily="18" charset="0"/>
                                </a:rPr>
                              </m:ctrlPr>
                            </m:sSubPr>
                            <m:e>
                              <m:r>
                                <a:rPr lang="de-DE" sz="1400" i="1">
                                  <a:solidFill>
                                    <a:schemeClr val="tx1">
                                      <a:lumMod val="60000"/>
                                      <a:lumOff val="40000"/>
                                    </a:schemeClr>
                                  </a:solidFill>
                                  <a:latin typeface="Cambria Math" charset="0"/>
                                </a:rPr>
                                <m:t>𝑔</m:t>
                              </m:r>
                            </m:e>
                            <m:sub>
                              <m:r>
                                <a:rPr lang="de-DE"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159" name="TextBox 158">
                    <a:extLst>
                      <a:ext uri="{FF2B5EF4-FFF2-40B4-BE49-F238E27FC236}">
                        <a16:creationId xmlns:a16="http://schemas.microsoft.com/office/drawing/2014/main" id="{7C48D343-9C43-7444-A7C7-9078FE987B91}"/>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3"/>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76CDB907-BE22-7042-9650-47B39674E5C4}"/>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148" name="Group 147">
              <a:extLst>
                <a:ext uri="{FF2B5EF4-FFF2-40B4-BE49-F238E27FC236}">
                  <a16:creationId xmlns:a16="http://schemas.microsoft.com/office/drawing/2014/main" id="{8764522F-AFCF-3F48-BF40-A64D71581D98}"/>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08F6ABB8-F7F7-1A4B-9D18-D99E8F318C9D}"/>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sz="1400" i="1" smtClean="0">
                                  <a:solidFill>
                                    <a:srgbClr val="7030A0"/>
                                  </a:solidFill>
                                  <a:latin typeface="Cambria Math" panose="02040503050406030204" pitchFamily="18" charset="0"/>
                                </a:rPr>
                              </m:ctrlPr>
                            </m:sSubPr>
                            <m:e>
                              <m:r>
                                <a:rPr lang="de-DE" sz="1400" i="1">
                                  <a:solidFill>
                                    <a:srgbClr val="7030A0"/>
                                  </a:solidFill>
                                  <a:latin typeface="Cambria Math" charset="0"/>
                                </a:rPr>
                                <m:t>𝑔</m:t>
                              </m:r>
                            </m:e>
                            <m:sub>
                              <m:r>
                                <a:rPr lang="de-DE"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157" name="TextBox 156">
                    <a:extLst>
                      <a:ext uri="{FF2B5EF4-FFF2-40B4-BE49-F238E27FC236}">
                        <a16:creationId xmlns:a16="http://schemas.microsoft.com/office/drawing/2014/main" id="{08F6ABB8-F7F7-1A4B-9D18-D99E8F318C9D}"/>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12E6D889-EAE9-E246-9B64-B2A32FBB48FB}"/>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149" name="Group 148">
              <a:extLst>
                <a:ext uri="{FF2B5EF4-FFF2-40B4-BE49-F238E27FC236}">
                  <a16:creationId xmlns:a16="http://schemas.microsoft.com/office/drawing/2014/main" id="{BE67410D-461E-A142-9852-8F89012F65B0}"/>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66FE2709-D1A2-4147-B1D6-B327C9A52AD8}"/>
                      </a:ext>
                    </a:extLst>
                  </p:cNvPr>
                  <p:cNvSpPr txBox="1"/>
                  <p:nvPr/>
                </p:nvSpPr>
                <p:spPr>
                  <a:xfrm>
                    <a:off x="614410"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panose="02040503050406030204" pitchFamily="18" charset="0"/>
                                </a:rPr>
                                <m:t>𝑔</m:t>
                              </m:r>
                            </m:e>
                            <m:sub>
                              <m:r>
                                <a:rPr lang="de-DE" sz="1400" i="1">
                                  <a:solidFill>
                                    <a:schemeClr val="accent6"/>
                                  </a:solidFill>
                                  <a:latin typeface="Cambria Math" panose="02040503050406030204" pitchFamily="18" charset="0"/>
                                </a:rPr>
                                <m:t>0</m:t>
                              </m:r>
                            </m:sub>
                          </m:sSub>
                          <m:r>
                            <a:rPr lang="de-DE" sz="1400" i="1">
                              <a:solidFill>
                                <a:schemeClr val="accent6"/>
                              </a:solidFill>
                              <a:latin typeface="Cambria Math" panose="02040503050406030204" pitchFamily="18" charset="0"/>
                            </a:rPr>
                            <m:t>,</m:t>
                          </m:r>
                          <m:sSub>
                            <m:sSubPr>
                              <m:ctrlPr>
                                <a:rPr lang="de-DE" sz="1400" i="1" smtClean="0">
                                  <a:solidFill>
                                    <a:schemeClr val="accent6"/>
                                  </a:solidFill>
                                  <a:latin typeface="Cambria Math" panose="02040503050406030204" pitchFamily="18" charset="0"/>
                                </a:rPr>
                              </m:ctrlPr>
                            </m:sSubPr>
                            <m:e>
                              <m:r>
                                <a:rPr lang="de-DE" sz="1400" i="1">
                                  <a:solidFill>
                                    <a:schemeClr val="accent6"/>
                                  </a:solidFill>
                                  <a:latin typeface="Cambria Math" charset="0"/>
                                </a:rPr>
                                <m:t>𝑔</m:t>
                              </m:r>
                            </m:e>
                            <m:sub>
                              <m:r>
                                <a:rPr lang="de-DE" sz="1400" i="1">
                                  <a:solidFill>
                                    <a:schemeClr val="accent6"/>
                                  </a:solidFill>
                                  <a:latin typeface="Cambria Math" charset="0"/>
                                </a:rPr>
                                <m:t>1</m:t>
                              </m:r>
                            </m:sub>
                          </m:sSub>
                          <m:r>
                            <a:rPr lang="de-DE" sz="1400" b="0" i="1" smtClean="0">
                              <a:solidFill>
                                <a:schemeClr val="accent6"/>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155" name="TextBox 154">
                    <a:extLst>
                      <a:ext uri="{FF2B5EF4-FFF2-40B4-BE49-F238E27FC236}">
                        <a16:creationId xmlns:a16="http://schemas.microsoft.com/office/drawing/2014/main" id="{66FE2709-D1A2-4147-B1D6-B327C9A52AD8}"/>
                      </a:ext>
                    </a:extLst>
                  </p:cNvPr>
                  <p:cNvSpPr txBox="1">
                    <a:spLocks noRot="1" noChangeAspect="1" noMove="1" noResize="1" noEditPoints="1" noAdjustHandles="1" noChangeArrowheads="1" noChangeShapeType="1" noTextEdit="1"/>
                  </p:cNvSpPr>
                  <p:nvPr/>
                </p:nvSpPr>
                <p:spPr>
                  <a:xfrm>
                    <a:off x="614410"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527BA908-F2D7-F347-9598-0116EF6CBF08}"/>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0FA99D2B-684B-6A4C-82BF-DA9B87BF0051}"/>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8DDDE307-08BC-8744-AEF1-D0E10D179047}"/>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tx1"/>
                            </a:solidFill>
                            <a:latin typeface="Cambria Math" panose="02040503050406030204" pitchFamily="18" charset="0"/>
                          </a:rPr>
                          <m:t>𝑆𝑖𝑐𝑘</m:t>
                        </m:r>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0AE2511A-069C-EF41-956E-0D55E42C5F89}"/>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AE70EA42-B7B8-EF4E-8DCD-4BC2D03C2359}"/>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56F335FE-269A-124E-ACCB-A5F51BE70508}"/>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08C40CA9-528D-A84E-B780-9BAE8DD53AD1}"/>
                  </a:ext>
                </a:extLst>
              </p:cNvPr>
              <p:cNvSpPr txBox="1"/>
              <p:nvPr/>
            </p:nvSpPr>
            <p:spPr>
              <a:xfrm>
                <a:off x="7732185" y="2458755"/>
                <a:ext cx="4354462" cy="1510029"/>
              </a:xfrm>
              <a:prstGeom prst="rect">
                <a:avLst/>
              </a:prstGeom>
              <a:noFill/>
            </p:spPr>
            <p:txBody>
              <a:bodyPr wrap="none" rtlCol="0">
                <a:spAutoFit/>
              </a:bodyPr>
              <a:lstStyle/>
              <a:p>
                <a:pPr algn="ctr"/>
                <a:r>
                  <a:rPr lang="en-GB" sz="1798" dirty="0"/>
                  <a:t>Evidence: </a:t>
                </a:r>
              </a:p>
              <a:p>
                <a:pPr algn="ctr"/>
                <a14:m>
                  <m:oMathPara xmlns:m="http://schemas.openxmlformats.org/officeDocument/2006/math">
                    <m:oMathParaPr>
                      <m:jc m:val="centerGroup"/>
                    </m:oMathParaPr>
                    <m:oMath xmlns:m="http://schemas.openxmlformats.org/officeDocument/2006/math">
                      <m:r>
                        <a:rPr lang="en-GB" sz="1798" i="1">
                          <a:latin typeface="Cambria Math" panose="02040503050406030204" pitchFamily="18" charset="0"/>
                        </a:rPr>
                        <m:t>𝑠𝑖𝑐𝑘</m:t>
                      </m:r>
                      <m:d>
                        <m:dPr>
                          <m:ctrlPr>
                            <a:rPr lang="de-DE" sz="1798" b="0" i="1" smtClean="0">
                              <a:latin typeface="Cambria Math" panose="02040503050406030204" pitchFamily="18" charset="0"/>
                            </a:rPr>
                          </m:ctrlPr>
                        </m:dPr>
                        <m:e>
                          <m:r>
                            <a:rPr lang="de-DE" sz="1798" b="0" i="1" smtClean="0">
                              <a:latin typeface="Cambria Math" panose="02040503050406030204" pitchFamily="18" charset="0"/>
                            </a:rPr>
                            <m:t>𝑒𝑣𝑒</m:t>
                          </m:r>
                        </m:e>
                      </m:d>
                    </m:oMath>
                  </m:oMathPara>
                </a14:m>
                <a:endParaRPr lang="en-GB" sz="1798" dirty="0"/>
              </a:p>
              <a:p>
                <a:pPr algn="ctr"/>
                <a:endParaRPr lang="en-GB" sz="1798" dirty="0"/>
              </a:p>
              <a:p>
                <a:pPr algn="ctr"/>
                <a:r>
                  <a:rPr lang="en-GB" sz="1798" dirty="0"/>
                  <a:t>Queries: </a:t>
                </a:r>
              </a:p>
              <a:p>
                <a:pPr algn="ctr"/>
                <a14:m>
                  <m:oMathPara xmlns:m="http://schemas.openxmlformats.org/officeDocument/2006/math">
                    <m:oMathParaPr>
                      <m:jc m:val="centerGroup"/>
                    </m:oMathParaPr>
                    <m:oMath xmlns:m="http://schemas.openxmlformats.org/officeDocument/2006/math">
                      <m:d>
                        <m:dPr>
                          <m:begChr m:val="{"/>
                          <m:endChr m:val="}"/>
                          <m:ctrlPr>
                            <a:rPr lang="en-GB" sz="1798" i="1">
                              <a:latin typeface="Cambria Math" panose="02040503050406030204" pitchFamily="18" charset="0"/>
                            </a:rPr>
                          </m:ctrlPr>
                        </m:dPr>
                        <m:e>
                          <m:d>
                            <m:dPr>
                              <m:begChr m:val="{"/>
                              <m:endChr m:val="}"/>
                              <m:ctrlPr>
                                <a:rPr lang="en-GB" sz="1798" i="1">
                                  <a:latin typeface="Cambria Math" panose="02040503050406030204" pitchFamily="18" charset="0"/>
                                </a:rPr>
                              </m:ctrlPr>
                            </m:dPr>
                            <m:e>
                              <m:r>
                                <a:rPr lang="en-GB" sz="1798" i="1">
                                  <a:latin typeface="Cambria Math" panose="02040503050406030204" pitchFamily="18" charset="0"/>
                                </a:rPr>
                                <m:t>𝐸𝑝𝑖𝑑</m:t>
                              </m:r>
                            </m:e>
                          </m:d>
                          <m:r>
                            <a:rPr lang="en-GB" sz="1798" i="1">
                              <a:latin typeface="Cambria Math" panose="02040503050406030204" pitchFamily="18" charset="0"/>
                            </a:rPr>
                            <m:t>, </m:t>
                          </m:r>
                          <m:d>
                            <m:dPr>
                              <m:begChr m:val="{"/>
                              <m:endChr m:val="}"/>
                              <m:ctrlPr>
                                <a:rPr lang="en-GB" sz="1798" i="1">
                                  <a:latin typeface="Cambria Math" panose="02040503050406030204" pitchFamily="18" charset="0"/>
                                </a:rPr>
                              </m:ctrlPr>
                            </m:dPr>
                            <m:e>
                              <m:r>
                                <a:rPr lang="en-GB" sz="1798" i="1">
                                  <a:latin typeface="Cambria Math" panose="02040503050406030204" pitchFamily="18" charset="0"/>
                                </a:rPr>
                                <m:t>𝑇𝑟𝑎𝑣𝑒𝑙</m:t>
                              </m:r>
                              <m:d>
                                <m:dPr>
                                  <m:ctrlPr>
                                    <a:rPr lang="de-DE" sz="1798" b="0" i="1" smtClean="0">
                                      <a:latin typeface="Cambria Math" panose="02040503050406030204" pitchFamily="18" charset="0"/>
                                    </a:rPr>
                                  </m:ctrlPr>
                                </m:dPr>
                                <m:e>
                                  <m:r>
                                    <a:rPr lang="de-DE" sz="1798" b="0" i="1" smtClean="0">
                                      <a:latin typeface="Cambria Math" panose="02040503050406030204" pitchFamily="18" charset="0"/>
                                    </a:rPr>
                                    <m:t>𝑒𝑣𝑒</m:t>
                                  </m:r>
                                </m:e>
                              </m:d>
                              <m:r>
                                <a:rPr lang="de-DE" sz="1798" b="0" i="1" smtClean="0">
                                  <a:latin typeface="Cambria Math" panose="02040503050406030204" pitchFamily="18" charset="0"/>
                                </a:rPr>
                                <m:t> </m:t>
                              </m:r>
                              <m:r>
                                <a:rPr lang="en-GB" sz="1798" i="1">
                                  <a:latin typeface="Cambria Math" panose="02040503050406030204" pitchFamily="18" charset="0"/>
                                </a:rPr>
                                <m:t>,</m:t>
                              </m:r>
                              <m:r>
                                <a:rPr lang="en-GB" sz="1798" i="1">
                                  <a:latin typeface="Cambria Math" panose="02040503050406030204" pitchFamily="18" charset="0"/>
                                </a:rPr>
                                <m:t>𝑇𝑟𝑒𝑎𝑡</m:t>
                              </m:r>
                              <m:d>
                                <m:dPr>
                                  <m:ctrlPr>
                                    <a:rPr lang="de-DE" sz="1798" b="0" i="1" smtClean="0">
                                      <a:latin typeface="Cambria Math" panose="02040503050406030204" pitchFamily="18" charset="0"/>
                                    </a:rPr>
                                  </m:ctrlPr>
                                </m:dPr>
                                <m:e>
                                  <m:r>
                                    <a:rPr lang="de-DE" sz="1798" b="0" i="1" smtClean="0">
                                      <a:latin typeface="Cambria Math" panose="02040503050406030204" pitchFamily="18" charset="0"/>
                                    </a:rPr>
                                    <m:t>𝑒𝑣𝑒</m:t>
                                  </m:r>
                                  <m:r>
                                    <a:rPr lang="de-DE" sz="1798" b="0" i="1" smtClean="0">
                                      <a:latin typeface="Cambria Math" panose="02040503050406030204" pitchFamily="18" charset="0"/>
                                    </a:rPr>
                                    <m:t>,</m:t>
                                  </m:r>
                                  <m:sSub>
                                    <m:sSubPr>
                                      <m:ctrlPr>
                                        <a:rPr lang="de-DE" sz="1798" b="0" i="1" smtClean="0">
                                          <a:latin typeface="Cambria Math" panose="02040503050406030204" pitchFamily="18" charset="0"/>
                                        </a:rPr>
                                      </m:ctrlPr>
                                    </m:sSubPr>
                                    <m:e>
                                      <m:r>
                                        <a:rPr lang="de-DE" sz="1798" b="0" i="1" smtClean="0">
                                          <a:latin typeface="Cambria Math" panose="02040503050406030204" pitchFamily="18" charset="0"/>
                                        </a:rPr>
                                        <m:t>𝑚</m:t>
                                      </m:r>
                                    </m:e>
                                    <m:sub>
                                      <m:r>
                                        <a:rPr lang="de-DE" sz="1798" b="0" i="1" smtClean="0">
                                          <a:latin typeface="Cambria Math" panose="02040503050406030204" pitchFamily="18" charset="0"/>
                                        </a:rPr>
                                        <m:t>1</m:t>
                                      </m:r>
                                    </m:sub>
                                  </m:sSub>
                                </m:e>
                              </m:d>
                            </m:e>
                          </m:d>
                        </m:e>
                      </m:d>
                    </m:oMath>
                  </m:oMathPara>
                </a14:m>
                <a:endParaRPr lang="en-GB" sz="1798" dirty="0"/>
              </a:p>
            </p:txBody>
          </p:sp>
        </mc:Choice>
        <mc:Fallback xmlns="">
          <p:sp>
            <p:nvSpPr>
              <p:cNvPr id="168" name="TextBox 167">
                <a:extLst>
                  <a:ext uri="{FF2B5EF4-FFF2-40B4-BE49-F238E27FC236}">
                    <a16:creationId xmlns:a16="http://schemas.microsoft.com/office/drawing/2014/main" id="{08C40CA9-528D-A84E-B780-9BAE8DD53AD1}"/>
                  </a:ext>
                </a:extLst>
              </p:cNvPr>
              <p:cNvSpPr txBox="1">
                <a:spLocks noRot="1" noChangeAspect="1" noMove="1" noResize="1" noEditPoints="1" noAdjustHandles="1" noChangeArrowheads="1" noChangeShapeType="1" noTextEdit="1"/>
              </p:cNvSpPr>
              <p:nvPr/>
            </p:nvSpPr>
            <p:spPr>
              <a:xfrm>
                <a:off x="7732185" y="2458755"/>
                <a:ext cx="4354462" cy="1510029"/>
              </a:xfrm>
              <a:prstGeom prst="rect">
                <a:avLst/>
              </a:prstGeom>
              <a:blipFill>
                <a:blip r:embed="rId15"/>
                <a:stretch>
                  <a:fillRect t="-1667"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2761B20B-065B-9446-B88C-1D6ACF6416D1}"/>
                  </a:ext>
                </a:extLst>
              </p:cNvPr>
              <p:cNvSpPr/>
              <p:nvPr/>
            </p:nvSpPr>
            <p:spPr>
              <a:xfrm>
                <a:off x="7931277" y="5659400"/>
                <a:ext cx="1463991" cy="261610"/>
              </a:xfrm>
              <a:prstGeom prst="rect">
                <a:avLst/>
              </a:prstGeom>
              <a:solidFill>
                <a:schemeClr val="bg1"/>
              </a:solidFill>
            </p:spPr>
            <p:txBody>
              <a:bodyPr wrap="none" tIns="0">
                <a:spAutoFit/>
              </a:bodyPr>
              <a:lstStyle/>
              <a:p>
                <a:pPr/>
                <a14:m>
                  <m:oMathPara xmlns:m="http://schemas.openxmlformats.org/officeDocument/2006/math">
                    <m:oMathParaPr>
                      <m:jc m:val="centerGroup"/>
                    </m:oMathParaPr>
                    <m:oMath xmlns:m="http://schemas.openxmlformats.org/officeDocument/2006/math">
                      <m:sSubSup>
                        <m:sSubSupPr>
                          <m:ctrlPr>
                            <a:rPr lang="de-DE" sz="1400" i="1" dirty="0" smtClean="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𝑒</m:t>
                          </m:r>
                          <m:r>
                            <a:rPr lang="de-DE" sz="1400" i="1" dirty="0">
                              <a:solidFill>
                                <a:schemeClr val="tx1">
                                  <a:lumMod val="60000"/>
                                  <a:lumOff val="40000"/>
                                </a:schemeClr>
                              </a:solidFill>
                              <a:latin typeface="Cambria Math" panose="02040503050406030204" pitchFamily="18" charset="0"/>
                            </a:rPr>
                            <m:t>′</m:t>
                          </m:r>
                        </m:sup>
                      </m:sSubSup>
                      <m:r>
                        <a:rPr lang="de-DE" sz="1400" i="1" dirty="0">
                          <a:solidFill>
                            <a:schemeClr val="tx1">
                              <a:lumMod val="60000"/>
                              <a:lumOff val="40000"/>
                            </a:schemeClr>
                          </a:solidFill>
                          <a:latin typeface="Cambria Math" panose="02040503050406030204" pitchFamily="18" charset="0"/>
                        </a:rPr>
                        <m:t>, </m:t>
                      </m:r>
                      <m:sSubSup>
                        <m:sSubSupPr>
                          <m:ctrlPr>
                            <a:rPr lang="de-DE" sz="1400" i="1" dirty="0">
                              <a:solidFill>
                                <a:schemeClr val="tx1">
                                  <a:lumMod val="60000"/>
                                  <a:lumOff val="40000"/>
                                </a:schemeClr>
                              </a:solidFill>
                              <a:latin typeface="Cambria Math" panose="02040503050406030204" pitchFamily="18" charset="0"/>
                            </a:rPr>
                          </m:ctrlPr>
                        </m:sSubSupPr>
                        <m:e>
                          <m:r>
                            <a:rPr lang="de-DE" sz="1400" i="1" dirty="0">
                              <a:solidFill>
                                <a:schemeClr val="tx1">
                                  <a:lumMod val="60000"/>
                                  <a:lumOff val="40000"/>
                                </a:schemeClr>
                              </a:solidFill>
                              <a:latin typeface="Cambria Math" panose="02040503050406030204" pitchFamily="18" charset="0"/>
                            </a:rPr>
                            <m:t>𝑔</m:t>
                          </m:r>
                        </m:e>
                        <m:sub>
                          <m:r>
                            <a:rPr lang="de-DE" sz="1400" i="1" dirty="0">
                              <a:solidFill>
                                <a:schemeClr val="tx1">
                                  <a:lumMod val="60000"/>
                                  <a:lumOff val="40000"/>
                                </a:schemeClr>
                              </a:solidFill>
                              <a:latin typeface="Cambria Math" panose="02040503050406030204" pitchFamily="18" charset="0"/>
                            </a:rPr>
                            <m:t>2</m:t>
                          </m:r>
                        </m:sub>
                        <m:sup>
                          <m:r>
                            <a:rPr lang="de-DE" sz="1400" i="1" dirty="0">
                              <a:solidFill>
                                <a:schemeClr val="tx1">
                                  <a:lumMod val="60000"/>
                                  <a:lumOff val="40000"/>
                                </a:schemeClr>
                              </a:solidFill>
                              <a:latin typeface="Cambria Math" panose="02040503050406030204" pitchFamily="18" charset="0"/>
                            </a:rPr>
                            <m:t>′</m:t>
                          </m:r>
                        </m:sup>
                      </m:sSubSup>
                      <m:r>
                        <a:rPr lang="de-DE" sz="1400" b="0" i="1" dirty="0" smtClean="0">
                          <a:solidFill>
                            <a:schemeClr val="tx1">
                              <a:lumMod val="60000"/>
                              <a:lumOff val="40000"/>
                            </a:schemeClr>
                          </a:solidFill>
                          <a:latin typeface="Cambria Math" panose="02040503050406030204" pitchFamily="18" charset="0"/>
                        </a:rPr>
                        <m:t>,</m:t>
                      </m:r>
                      <m:sSub>
                        <m:sSubPr>
                          <m:ctrlPr>
                            <a:rPr lang="en-GB" sz="1400" i="1">
                              <a:solidFill>
                                <a:schemeClr val="accent6"/>
                              </a:solidFill>
                              <a:latin typeface="Cambria Math" panose="02040503050406030204" pitchFamily="18" charset="0"/>
                              <a:ea typeface="Cambria Math" panose="02040503050406030204" pitchFamily="18" charset="0"/>
                            </a:rPr>
                          </m:ctrlPr>
                        </m:sSubPr>
                        <m:e>
                          <m:r>
                            <a:rPr lang="en-GB" sz="1400" i="1">
                              <a:solidFill>
                                <a:schemeClr val="accent6"/>
                              </a:solidFill>
                              <a:latin typeface="Cambria Math" panose="02040503050406030204" pitchFamily="18" charset="0"/>
                              <a:ea typeface="Cambria Math" panose="02040503050406030204" pitchFamily="18" charset="0"/>
                            </a:rPr>
                            <m:t>𝑚</m:t>
                          </m:r>
                        </m:e>
                        <m:sub>
                          <m:r>
                            <a:rPr lang="en-GB" sz="1400" i="1">
                              <a:solidFill>
                                <a:schemeClr val="accent6"/>
                              </a:solidFill>
                              <a:latin typeface="Cambria Math" panose="02040503050406030204" pitchFamily="18" charset="0"/>
                              <a:ea typeface="Cambria Math" panose="02040503050406030204" pitchFamily="18" charset="0"/>
                            </a:rPr>
                            <m:t>12</m:t>
                          </m:r>
                        </m:sub>
                      </m:sSub>
                      <m:r>
                        <a:rPr lang="de-DE" sz="1400" b="0" i="1" dirty="0" smtClean="0">
                          <a:solidFill>
                            <a:schemeClr val="tx1">
                              <a:lumMod val="60000"/>
                              <a:lumOff val="40000"/>
                            </a:schemeClr>
                          </a:solidFill>
                          <a:latin typeface="Cambria Math" panose="02040503050406030204" pitchFamily="18" charset="0"/>
                        </a:rPr>
                        <m:t>,</m:t>
                      </m:r>
                      <m:sSub>
                        <m:sSubPr>
                          <m:ctrlPr>
                            <a:rPr lang="en-GB" sz="1400" i="1">
                              <a:solidFill>
                                <a:srgbClr val="7030A0"/>
                              </a:solidFill>
                              <a:latin typeface="Cambria Math" panose="02040503050406030204" pitchFamily="18" charset="0"/>
                            </a:rPr>
                          </m:ctrlPr>
                        </m:sSubPr>
                        <m:e>
                          <m:r>
                            <a:rPr lang="en-GB" sz="1400" i="1">
                              <a:solidFill>
                                <a:srgbClr val="7030A0"/>
                              </a:solidFill>
                              <a:latin typeface="Cambria Math" panose="02040503050406030204" pitchFamily="18" charset="0"/>
                            </a:rPr>
                            <m:t>𝑚</m:t>
                          </m:r>
                        </m:e>
                        <m:sub>
                          <m:r>
                            <a:rPr lang="en-GB"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161" name="Rectangle 160">
                <a:extLst>
                  <a:ext uri="{FF2B5EF4-FFF2-40B4-BE49-F238E27FC236}">
                    <a16:creationId xmlns:a16="http://schemas.microsoft.com/office/drawing/2014/main" id="{2761B20B-065B-9446-B88C-1D6ACF6416D1}"/>
                  </a:ext>
                </a:extLst>
              </p:cNvPr>
              <p:cNvSpPr>
                <a:spLocks noRot="1" noChangeAspect="1" noMove="1" noResize="1" noEditPoints="1" noAdjustHandles="1" noChangeArrowheads="1" noChangeShapeType="1" noTextEdit="1"/>
              </p:cNvSpPr>
              <p:nvPr/>
            </p:nvSpPr>
            <p:spPr>
              <a:xfrm>
                <a:off x="7931277" y="5659400"/>
                <a:ext cx="1463991" cy="261610"/>
              </a:xfrm>
              <a:prstGeom prst="rect">
                <a:avLst/>
              </a:prstGeom>
              <a:blipFill>
                <a:blip r:embed="rId16"/>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Rectangle 161">
                <a:extLst>
                  <a:ext uri="{FF2B5EF4-FFF2-40B4-BE49-F238E27FC236}">
                    <a16:creationId xmlns:a16="http://schemas.microsoft.com/office/drawing/2014/main" id="{25FB9E93-96F9-9C47-9CE0-A57C5C5EBE29}"/>
                  </a:ext>
                </a:extLst>
              </p:cNvPr>
              <p:cNvSpPr/>
              <p:nvPr/>
            </p:nvSpPr>
            <p:spPr>
              <a:xfrm>
                <a:off x="10473642" y="5648661"/>
                <a:ext cx="1092543" cy="261610"/>
              </a:xfrm>
              <a:prstGeom prst="rect">
                <a:avLst/>
              </a:prstGeom>
              <a:solidFill>
                <a:schemeClr val="bg1"/>
              </a:solidFill>
            </p:spPr>
            <p:txBody>
              <a:bodyPr wrap="none" tIns="0">
                <a:spAutoFit/>
              </a:bodyPr>
              <a:lstStyle/>
              <a:p>
                <a:pPr/>
                <a14:m>
                  <m:oMathPara xmlns:m="http://schemas.openxmlformats.org/officeDocument/2006/math">
                    <m:oMathParaPr>
                      <m:jc m:val="center"/>
                    </m:oMathParaPr>
                    <m:oMath xmlns:m="http://schemas.openxmlformats.org/officeDocument/2006/math">
                      <m:sSubSup>
                        <m:sSubSupPr>
                          <m:ctrlPr>
                            <a:rPr lang="de-DE" sz="1400" i="1" dirty="0" smtClean="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𝑒</m:t>
                          </m:r>
                          <m:r>
                            <a:rPr lang="de-DE" sz="1400" i="1" dirty="0">
                              <a:solidFill>
                                <a:srgbClr val="7030A0"/>
                              </a:solidFill>
                              <a:latin typeface="Cambria Math" panose="02040503050406030204" pitchFamily="18" charset="0"/>
                            </a:rPr>
                            <m:t>′</m:t>
                          </m:r>
                        </m:sup>
                      </m:sSubSup>
                      <m:r>
                        <a:rPr lang="de-DE" sz="1400" i="1" dirty="0">
                          <a:solidFill>
                            <a:srgbClr val="7030A0"/>
                          </a:solidFill>
                          <a:latin typeface="Cambria Math" panose="02040503050406030204" pitchFamily="18" charset="0"/>
                        </a:rPr>
                        <m:t>, </m:t>
                      </m:r>
                      <m:sSubSup>
                        <m:sSubSupPr>
                          <m:ctrlPr>
                            <a:rPr lang="de-DE" sz="1400" i="1" dirty="0">
                              <a:solidFill>
                                <a:srgbClr val="7030A0"/>
                              </a:solidFill>
                              <a:latin typeface="Cambria Math" panose="02040503050406030204" pitchFamily="18" charset="0"/>
                            </a:rPr>
                          </m:ctrlPr>
                        </m:sSubSupPr>
                        <m:e>
                          <m:r>
                            <a:rPr lang="de-DE" sz="1400" i="1" dirty="0">
                              <a:solidFill>
                                <a:srgbClr val="7030A0"/>
                              </a:solidFill>
                              <a:latin typeface="Cambria Math" panose="02040503050406030204" pitchFamily="18" charset="0"/>
                            </a:rPr>
                            <m:t>𝑔</m:t>
                          </m:r>
                        </m:e>
                        <m:sub>
                          <m:r>
                            <a:rPr lang="de-DE" sz="1400" i="1" dirty="0">
                              <a:solidFill>
                                <a:srgbClr val="7030A0"/>
                              </a:solidFill>
                              <a:latin typeface="Cambria Math" panose="02040503050406030204" pitchFamily="18" charset="0"/>
                            </a:rPr>
                            <m:t>3</m:t>
                          </m:r>
                        </m:sub>
                        <m:sup>
                          <m:r>
                            <a:rPr lang="de-DE" sz="1400" i="1" dirty="0">
                              <a:solidFill>
                                <a:srgbClr val="7030A0"/>
                              </a:solidFill>
                              <a:latin typeface="Cambria Math" panose="02040503050406030204" pitchFamily="18" charset="0"/>
                            </a:rPr>
                            <m:t>′</m:t>
                          </m:r>
                        </m:sup>
                      </m:sSubSup>
                      <m:r>
                        <a:rPr lang="de-DE" sz="1400" b="0" i="1" dirty="0" smtClean="0">
                          <a:solidFill>
                            <a:srgbClr val="7030A0"/>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rgbClr val="7030A0"/>
                  </a:solidFill>
                </a:endParaRPr>
              </a:p>
            </p:txBody>
          </p:sp>
        </mc:Choice>
        <mc:Fallback xmlns="">
          <p:sp>
            <p:nvSpPr>
              <p:cNvPr id="162" name="Rectangle 161">
                <a:extLst>
                  <a:ext uri="{FF2B5EF4-FFF2-40B4-BE49-F238E27FC236}">
                    <a16:creationId xmlns:a16="http://schemas.microsoft.com/office/drawing/2014/main" id="{25FB9E93-96F9-9C47-9CE0-A57C5C5EBE29}"/>
                  </a:ext>
                </a:extLst>
              </p:cNvPr>
              <p:cNvSpPr>
                <a:spLocks noRot="1" noChangeAspect="1" noMove="1" noResize="1" noEditPoints="1" noAdjustHandles="1" noChangeArrowheads="1" noChangeShapeType="1" noTextEdit="1"/>
              </p:cNvSpPr>
              <p:nvPr/>
            </p:nvSpPr>
            <p:spPr>
              <a:xfrm>
                <a:off x="10473642" y="5648661"/>
                <a:ext cx="1092543" cy="261610"/>
              </a:xfrm>
              <a:prstGeom prst="rect">
                <a:avLst/>
              </a:prstGeom>
              <a:blipFill>
                <a:blip r:embed="rId17"/>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DBBE3C3-774C-A841-9D2B-5340CB705144}"/>
                  </a:ext>
                </a:extLst>
              </p:cNvPr>
              <p:cNvSpPr txBox="1"/>
              <p:nvPr/>
            </p:nvSpPr>
            <p:spPr>
              <a:xfrm>
                <a:off x="5317010" y="1572908"/>
                <a:ext cx="2693865" cy="64569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798" dirty="0"/>
                  <a:t>If only local changes in </a:t>
                </a:r>
                <a14:m>
                  <m:oMath xmlns:m="http://schemas.openxmlformats.org/officeDocument/2006/math">
                    <m:r>
                      <a:rPr lang="en-GB" sz="1798" b="1" i="1">
                        <a:latin typeface="Cambria Math" panose="02040503050406030204" pitchFamily="18" charset="0"/>
                      </a:rPr>
                      <m:t>𝒆</m:t>
                    </m:r>
                  </m:oMath>
                </a14:m>
                <a:r>
                  <a:rPr lang="en-GB" sz="1798" dirty="0"/>
                  <a:t> or </a:t>
                </a:r>
                <a14:m>
                  <m:oMath xmlns:m="http://schemas.openxmlformats.org/officeDocument/2006/math">
                    <m:r>
                      <a:rPr lang="en-GB" sz="1798" b="0" i="1" smtClean="0">
                        <a:latin typeface="Cambria Math" panose="02040503050406030204" pitchFamily="18" charset="0"/>
                      </a:rPr>
                      <m:t>𝐺</m:t>
                    </m:r>
                  </m:oMath>
                </a14:m>
                <a:r>
                  <a:rPr lang="en-GB" sz="1798" dirty="0"/>
                  <a:t>, proceed adaptively</a:t>
                </a:r>
              </a:p>
            </p:txBody>
          </p:sp>
        </mc:Choice>
        <mc:Fallback xmlns="">
          <p:sp>
            <p:nvSpPr>
              <p:cNvPr id="53" name="TextBox 52">
                <a:extLst>
                  <a:ext uri="{FF2B5EF4-FFF2-40B4-BE49-F238E27FC236}">
                    <a16:creationId xmlns:a16="http://schemas.microsoft.com/office/drawing/2014/main" id="{0DBBE3C3-774C-A841-9D2B-5340CB705144}"/>
                  </a:ext>
                </a:extLst>
              </p:cNvPr>
              <p:cNvSpPr txBox="1">
                <a:spLocks noRot="1" noChangeAspect="1" noMove="1" noResize="1" noEditPoints="1" noAdjustHandles="1" noChangeArrowheads="1" noChangeShapeType="1" noTextEdit="1"/>
              </p:cNvSpPr>
              <p:nvPr/>
            </p:nvSpPr>
            <p:spPr>
              <a:xfrm>
                <a:off x="5317010" y="1572908"/>
                <a:ext cx="2693865" cy="645690"/>
              </a:xfrm>
              <a:prstGeom prst="rect">
                <a:avLst/>
              </a:prstGeom>
              <a:blipFill>
                <a:blip r:embed="rId1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833F6849-8AB5-2341-84E8-22A0164A02A4}"/>
                  </a:ext>
                </a:extLst>
              </p:cNvPr>
              <p:cNvSpPr/>
              <p:nvPr/>
            </p:nvSpPr>
            <p:spPr>
              <a:xfrm>
                <a:off x="8820066" y="3780819"/>
                <a:ext cx="2178694" cy="40321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GB" sz="1798" i="1" smtClean="0">
                              <a:solidFill>
                                <a:srgbClr val="FFC000"/>
                              </a:solidFill>
                              <a:latin typeface="Cambria Math" panose="02040503050406030204" pitchFamily="18" charset="0"/>
                            </a:rPr>
                          </m:ctrlPr>
                        </m:dPr>
                        <m:e>
                          <m:d>
                            <m:dPr>
                              <m:begChr m:val="{"/>
                              <m:endChr m:val="}"/>
                              <m:ctrlPr>
                                <a:rPr lang="en-GB" sz="1798" i="1">
                                  <a:solidFill>
                                    <a:srgbClr val="FFC000"/>
                                  </a:solidFill>
                                  <a:latin typeface="Cambria Math" panose="02040503050406030204" pitchFamily="18" charset="0"/>
                                </a:rPr>
                              </m:ctrlPr>
                            </m:dPr>
                            <m:e>
                              <m:r>
                                <a:rPr lang="de-DE" sz="1798" b="0" i="1" smtClean="0">
                                  <a:solidFill>
                                    <a:srgbClr val="FFC000"/>
                                  </a:solidFill>
                                  <a:latin typeface="Cambria Math" panose="02040503050406030204" pitchFamily="18" charset="0"/>
                                </a:rPr>
                                <m:t>𝑠𝑖𝑐𝑘</m:t>
                              </m:r>
                              <m:d>
                                <m:dPr>
                                  <m:ctrlPr>
                                    <a:rPr lang="de-DE" sz="1798" b="0" i="1" smtClean="0">
                                      <a:solidFill>
                                        <a:srgbClr val="FFC000"/>
                                      </a:solidFill>
                                      <a:latin typeface="Cambria Math" panose="02040503050406030204" pitchFamily="18" charset="0"/>
                                    </a:rPr>
                                  </m:ctrlPr>
                                </m:dPr>
                                <m:e>
                                  <m:r>
                                    <a:rPr lang="de-DE" sz="1798" b="0" i="1" smtClean="0">
                                      <a:solidFill>
                                        <a:srgbClr val="FFC000"/>
                                      </a:solidFill>
                                      <a:latin typeface="Cambria Math" panose="02040503050406030204" pitchFamily="18" charset="0"/>
                                    </a:rPr>
                                    <m:t>𝑎𝑙𝑖𝑐𝑒</m:t>
                                  </m:r>
                                </m:e>
                              </m:d>
                            </m:e>
                          </m:d>
                          <m:r>
                            <a:rPr lang="en-GB" sz="1798" i="1">
                              <a:solidFill>
                                <a:srgbClr val="FFC000"/>
                              </a:solidFill>
                              <a:latin typeface="Cambria Math" panose="02040503050406030204" pitchFamily="18" charset="0"/>
                            </a:rPr>
                            <m:t>,</m:t>
                          </m:r>
                          <m:d>
                            <m:dPr>
                              <m:begChr m:val="{"/>
                              <m:endChr m:val="}"/>
                              <m:ctrlPr>
                                <a:rPr lang="en-GB" sz="1798" i="1">
                                  <a:solidFill>
                                    <a:srgbClr val="FFC000"/>
                                  </a:solidFill>
                                  <a:latin typeface="Cambria Math" panose="02040503050406030204" pitchFamily="18" charset="0"/>
                                </a:rPr>
                              </m:ctrlPr>
                            </m:dPr>
                            <m:e>
                              <m:r>
                                <a:rPr lang="de-DE" sz="1798" b="0" i="1" smtClean="0">
                                  <a:solidFill>
                                    <a:srgbClr val="FFC000"/>
                                  </a:solidFill>
                                  <a:latin typeface="Cambria Math" panose="02040503050406030204" pitchFamily="18" charset="0"/>
                                </a:rPr>
                                <m:t>𝑇𝑟𝑒𝑎𝑡</m:t>
                              </m:r>
                              <m:d>
                                <m:dPr>
                                  <m:ctrlPr>
                                    <a:rPr lang="de-DE" sz="1798" b="0" i="1" smtClean="0">
                                      <a:solidFill>
                                        <a:srgbClr val="FFC000"/>
                                      </a:solidFill>
                                      <a:latin typeface="Cambria Math" panose="02040503050406030204" pitchFamily="18" charset="0"/>
                                    </a:rPr>
                                  </m:ctrlPr>
                                </m:dPr>
                                <m:e>
                                  <m:r>
                                    <a:rPr lang="de-DE" sz="1798" b="0" i="1" smtClean="0">
                                      <a:solidFill>
                                        <a:srgbClr val="FFC000"/>
                                      </a:solidFill>
                                      <a:latin typeface="Cambria Math" panose="02040503050406030204" pitchFamily="18" charset="0"/>
                                    </a:rPr>
                                    <m:t>𝑒𝑣𝑒</m:t>
                                  </m:r>
                                  <m:r>
                                    <a:rPr lang="de-DE" sz="1798" b="0" i="1" smtClean="0">
                                      <a:solidFill>
                                        <a:srgbClr val="FFC000"/>
                                      </a:solidFill>
                                      <a:latin typeface="Cambria Math" panose="02040503050406030204" pitchFamily="18" charset="0"/>
                                    </a:rPr>
                                    <m:t>,</m:t>
                                  </m:r>
                                  <m:sSub>
                                    <m:sSubPr>
                                      <m:ctrlPr>
                                        <a:rPr lang="de-DE" sz="1798" b="0" i="1" smtClean="0">
                                          <a:solidFill>
                                            <a:srgbClr val="FFC000"/>
                                          </a:solidFill>
                                          <a:latin typeface="Cambria Math" panose="02040503050406030204" pitchFamily="18" charset="0"/>
                                        </a:rPr>
                                      </m:ctrlPr>
                                    </m:sSubPr>
                                    <m:e>
                                      <m:r>
                                        <a:rPr lang="de-DE" sz="1798" b="0" i="1" smtClean="0">
                                          <a:solidFill>
                                            <a:srgbClr val="FFC000"/>
                                          </a:solidFill>
                                          <a:latin typeface="Cambria Math" panose="02040503050406030204" pitchFamily="18" charset="0"/>
                                        </a:rPr>
                                        <m:t>𝑚</m:t>
                                      </m:r>
                                    </m:e>
                                    <m:sub>
                                      <m:r>
                                        <a:rPr lang="de-DE" sz="1798" b="0" i="1" smtClean="0">
                                          <a:solidFill>
                                            <a:srgbClr val="FFC000"/>
                                          </a:solidFill>
                                          <a:latin typeface="Cambria Math" panose="02040503050406030204" pitchFamily="18" charset="0"/>
                                        </a:rPr>
                                        <m:t>2</m:t>
                                      </m:r>
                                    </m:sub>
                                  </m:sSub>
                                </m:e>
                              </m:d>
                            </m:e>
                          </m:d>
                        </m:e>
                      </m:d>
                    </m:oMath>
                  </m:oMathPara>
                </a14:m>
                <a:endParaRPr lang="en-GB" sz="1798" dirty="0">
                  <a:solidFill>
                    <a:srgbClr val="FFC000"/>
                  </a:solidFill>
                </a:endParaRPr>
              </a:p>
            </p:txBody>
          </p:sp>
        </mc:Choice>
        <mc:Fallback xmlns="">
          <p:sp>
            <p:nvSpPr>
              <p:cNvPr id="54" name="Rectangle 53">
                <a:extLst>
                  <a:ext uri="{FF2B5EF4-FFF2-40B4-BE49-F238E27FC236}">
                    <a16:creationId xmlns:a16="http://schemas.microsoft.com/office/drawing/2014/main" id="{833F6849-8AB5-2341-84E8-22A0164A02A4}"/>
                  </a:ext>
                </a:extLst>
              </p:cNvPr>
              <p:cNvSpPr>
                <a:spLocks noRot="1" noChangeAspect="1" noMove="1" noResize="1" noEditPoints="1" noAdjustHandles="1" noChangeArrowheads="1" noChangeShapeType="1" noTextEdit="1"/>
              </p:cNvSpPr>
              <p:nvPr/>
            </p:nvSpPr>
            <p:spPr>
              <a:xfrm>
                <a:off x="8820066" y="3780819"/>
                <a:ext cx="2178694" cy="403217"/>
              </a:xfrm>
              <a:prstGeom prst="rect">
                <a:avLst/>
              </a:prstGeom>
              <a:blipFill>
                <a:blip r:embed="rId19"/>
                <a:stretch>
                  <a:fillRect l="-24277" r="-21965"/>
                </a:stretch>
              </a:blipFill>
            </p:spPr>
            <p:txBody>
              <a:bodyPr/>
              <a:lstStyle/>
              <a:p>
                <a:r>
                  <a:rPr lang="en-GB">
                    <a:noFill/>
                  </a:rPr>
                  <a:t> </a:t>
                </a:r>
              </a:p>
            </p:txBody>
          </p:sp>
        </mc:Fallback>
      </mc:AlternateContent>
      <p:cxnSp>
        <p:nvCxnSpPr>
          <p:cNvPr id="56" name="Straight Connector 55">
            <a:extLst>
              <a:ext uri="{FF2B5EF4-FFF2-40B4-BE49-F238E27FC236}">
                <a16:creationId xmlns:a16="http://schemas.microsoft.com/office/drawing/2014/main" id="{07C982D7-DC51-9B48-B7DC-43769AD614C2}"/>
              </a:ext>
            </a:extLst>
          </p:cNvPr>
          <p:cNvCxnSpPr>
            <a:cxnSpLocks/>
          </p:cNvCxnSpPr>
          <p:nvPr/>
        </p:nvCxnSpPr>
        <p:spPr>
          <a:xfrm>
            <a:off x="7947813" y="3758332"/>
            <a:ext cx="394787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711982E-3566-D44B-9D35-F4661B0F4EAE}"/>
              </a:ext>
            </a:extLst>
          </p:cNvPr>
          <p:cNvCxnSpPr>
            <a:cxnSpLocks/>
          </p:cNvCxnSpPr>
          <p:nvPr/>
        </p:nvCxnSpPr>
        <p:spPr>
          <a:xfrm>
            <a:off x="9401165" y="2937227"/>
            <a:ext cx="104202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50765ED2-3558-F14E-8101-E63A8EBAB578}"/>
                  </a:ext>
                </a:extLst>
              </p:cNvPr>
              <p:cNvSpPr/>
              <p:nvPr/>
            </p:nvSpPr>
            <p:spPr>
              <a:xfrm>
                <a:off x="8494762" y="3036297"/>
                <a:ext cx="2829301" cy="36901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GB" sz="1798" i="1" smtClean="0">
                          <a:solidFill>
                            <a:srgbClr val="FFC000"/>
                          </a:solidFill>
                          <a:latin typeface="Cambria Math" panose="02040503050406030204" pitchFamily="18" charset="0"/>
                          <a:ea typeface="Cambria Math" panose="02040503050406030204" pitchFamily="18" charset="0"/>
                        </a:rPr>
                        <m:t>¬</m:t>
                      </m:r>
                      <m:r>
                        <a:rPr lang="en-GB" sz="1798" i="1">
                          <a:solidFill>
                            <a:srgbClr val="FFC000"/>
                          </a:solidFill>
                          <a:latin typeface="Cambria Math" panose="02040503050406030204" pitchFamily="18" charset="0"/>
                        </a:rPr>
                        <m:t>𝑡𝑟𝑎𝑣𝑒𝑙</m:t>
                      </m:r>
                      <m:d>
                        <m:dPr>
                          <m:ctrlPr>
                            <a:rPr lang="de-DE" sz="1798" b="0" i="1" smtClean="0">
                              <a:solidFill>
                                <a:srgbClr val="FFC000"/>
                              </a:solidFill>
                              <a:latin typeface="Cambria Math" panose="02040503050406030204" pitchFamily="18" charset="0"/>
                            </a:rPr>
                          </m:ctrlPr>
                        </m:dPr>
                        <m:e>
                          <m:r>
                            <a:rPr lang="de-DE" sz="1798" b="0" i="1" smtClean="0">
                              <a:solidFill>
                                <a:srgbClr val="FFC000"/>
                              </a:solidFill>
                              <a:latin typeface="Cambria Math" panose="02040503050406030204" pitchFamily="18" charset="0"/>
                            </a:rPr>
                            <m:t>𝑒𝑣𝑒</m:t>
                          </m:r>
                        </m:e>
                      </m:d>
                      <m:r>
                        <a:rPr lang="en-GB" sz="1798" i="1">
                          <a:solidFill>
                            <a:srgbClr val="FFC000"/>
                          </a:solidFill>
                          <a:latin typeface="Cambria Math" panose="02040503050406030204" pitchFamily="18" charset="0"/>
                        </a:rPr>
                        <m:t>,¬</m:t>
                      </m:r>
                      <m:r>
                        <a:rPr lang="en-GB" sz="1798" i="1">
                          <a:solidFill>
                            <a:srgbClr val="FFC000"/>
                          </a:solidFill>
                          <a:latin typeface="Cambria Math" panose="02040503050406030204" pitchFamily="18" charset="0"/>
                          <a:ea typeface="Cambria Math" panose="02040503050406030204" pitchFamily="18" charset="0"/>
                        </a:rPr>
                        <m:t>𝑠𝑖𝑐𝑘</m:t>
                      </m:r>
                      <m:d>
                        <m:dPr>
                          <m:ctrlPr>
                            <a:rPr lang="de-DE" sz="1798" b="0" i="1" smtClean="0">
                              <a:solidFill>
                                <a:srgbClr val="FFC000"/>
                              </a:solidFill>
                              <a:latin typeface="Cambria Math" panose="02040503050406030204" pitchFamily="18" charset="0"/>
                              <a:ea typeface="Cambria Math" panose="02040503050406030204" pitchFamily="18" charset="0"/>
                            </a:rPr>
                          </m:ctrlPr>
                        </m:dPr>
                        <m:e>
                          <m:r>
                            <a:rPr lang="de-DE" sz="1798" b="0" i="1" smtClean="0">
                              <a:solidFill>
                                <a:srgbClr val="FFC000"/>
                              </a:solidFill>
                              <a:latin typeface="Cambria Math" panose="02040503050406030204" pitchFamily="18" charset="0"/>
                              <a:ea typeface="Cambria Math" panose="02040503050406030204" pitchFamily="18" charset="0"/>
                            </a:rPr>
                            <m:t>𝑒𝑣𝑒</m:t>
                          </m:r>
                        </m:e>
                      </m:d>
                    </m:oMath>
                  </m:oMathPara>
                </a14:m>
                <a:endParaRPr lang="en-GB" sz="1798" dirty="0">
                  <a:solidFill>
                    <a:srgbClr val="FFC000"/>
                  </a:solidFill>
                </a:endParaRPr>
              </a:p>
            </p:txBody>
          </p:sp>
        </mc:Choice>
        <mc:Fallback xmlns="">
          <p:sp>
            <p:nvSpPr>
              <p:cNvPr id="61" name="Rectangle 60">
                <a:extLst>
                  <a:ext uri="{FF2B5EF4-FFF2-40B4-BE49-F238E27FC236}">
                    <a16:creationId xmlns:a16="http://schemas.microsoft.com/office/drawing/2014/main" id="{50765ED2-3558-F14E-8101-E63A8EBAB578}"/>
                  </a:ext>
                </a:extLst>
              </p:cNvPr>
              <p:cNvSpPr>
                <a:spLocks noRot="1" noChangeAspect="1" noMove="1" noResize="1" noEditPoints="1" noAdjustHandles="1" noChangeArrowheads="1" noChangeShapeType="1" noTextEdit="1"/>
              </p:cNvSpPr>
              <p:nvPr/>
            </p:nvSpPr>
            <p:spPr>
              <a:xfrm>
                <a:off x="8494762" y="3036297"/>
                <a:ext cx="2829301" cy="369012"/>
              </a:xfrm>
              <a:prstGeom prst="rect">
                <a:avLst/>
              </a:prstGeom>
              <a:blipFill>
                <a:blip r:embed="rId20"/>
                <a:stretch>
                  <a:fillRect/>
                </a:stretch>
              </a:blipFill>
            </p:spPr>
            <p:txBody>
              <a:bodyPr/>
              <a:lstStyle/>
              <a:p>
                <a:r>
                  <a:rPr lang="en-GB">
                    <a:noFill/>
                  </a:rPr>
                  <a:t> </a:t>
                </a:r>
              </a:p>
            </p:txBody>
          </p:sp>
        </mc:Fallback>
      </mc:AlternateContent>
      <p:cxnSp>
        <p:nvCxnSpPr>
          <p:cNvPr id="62" name="Straight Connector 61">
            <a:extLst>
              <a:ext uri="{FF2B5EF4-FFF2-40B4-BE49-F238E27FC236}">
                <a16:creationId xmlns:a16="http://schemas.microsoft.com/office/drawing/2014/main" id="{F81CA7FA-E403-6645-88AB-F0D6E6651A84}"/>
              </a:ext>
            </a:extLst>
          </p:cNvPr>
          <p:cNvCxnSpPr>
            <a:cxnSpLocks/>
          </p:cNvCxnSpPr>
          <p:nvPr/>
        </p:nvCxnSpPr>
        <p:spPr>
          <a:xfrm>
            <a:off x="6315012" y="5713896"/>
            <a:ext cx="41489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D32300-8539-3E44-AAC7-897DA98ED8B4}"/>
              </a:ext>
            </a:extLst>
          </p:cNvPr>
          <p:cNvCxnSpPr>
            <a:cxnSpLocks/>
          </p:cNvCxnSpPr>
          <p:nvPr/>
        </p:nvCxnSpPr>
        <p:spPr>
          <a:xfrm>
            <a:off x="11112424" y="5787998"/>
            <a:ext cx="41489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4A54E77-C0F7-A045-AD27-4ADE0E1C8754}"/>
              </a:ext>
            </a:extLst>
          </p:cNvPr>
          <p:cNvCxnSpPr>
            <a:cxnSpLocks/>
          </p:cNvCxnSpPr>
          <p:nvPr/>
        </p:nvCxnSpPr>
        <p:spPr>
          <a:xfrm>
            <a:off x="8568635" y="5790987"/>
            <a:ext cx="67696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95D8A6A-F446-8040-A5C5-5D301F4ADE0F}"/>
              </a:ext>
            </a:extLst>
          </p:cNvPr>
          <p:cNvCxnSpPr>
            <a:cxnSpLocks/>
          </p:cNvCxnSpPr>
          <p:nvPr/>
        </p:nvCxnSpPr>
        <p:spPr>
          <a:xfrm>
            <a:off x="8061609" y="5803770"/>
            <a:ext cx="25426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D41F183-8F5E-4B45-A01D-DEE797B2A94C}"/>
              </a:ext>
            </a:extLst>
          </p:cNvPr>
          <p:cNvCxnSpPr>
            <a:cxnSpLocks/>
          </p:cNvCxnSpPr>
          <p:nvPr/>
        </p:nvCxnSpPr>
        <p:spPr>
          <a:xfrm>
            <a:off x="10554933" y="5784969"/>
            <a:ext cx="26546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BEC862-FB53-EC43-9F2B-0557419485BC}"/>
              </a:ext>
            </a:extLst>
          </p:cNvPr>
          <p:cNvCxnSpPr>
            <a:cxnSpLocks/>
          </p:cNvCxnSpPr>
          <p:nvPr/>
        </p:nvCxnSpPr>
        <p:spPr>
          <a:xfrm>
            <a:off x="5502993" y="4937860"/>
            <a:ext cx="6353980" cy="69689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6D1FD2-AC5A-0343-96F8-6F217AD33013}"/>
              </a:ext>
            </a:extLst>
          </p:cNvPr>
          <p:cNvCxnSpPr>
            <a:cxnSpLocks/>
          </p:cNvCxnSpPr>
          <p:nvPr/>
        </p:nvCxnSpPr>
        <p:spPr>
          <a:xfrm flipH="1">
            <a:off x="5472913" y="4941140"/>
            <a:ext cx="6354729" cy="7323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35F73E64-A91E-4643-B1BC-3AB32071D8EA}"/>
              </a:ext>
            </a:extLst>
          </p:cNvPr>
          <p:cNvGrpSpPr/>
          <p:nvPr/>
        </p:nvGrpSpPr>
        <p:grpSpPr>
          <a:xfrm>
            <a:off x="8169497" y="745865"/>
            <a:ext cx="3658145" cy="1650928"/>
            <a:chOff x="6907622" y="3651587"/>
            <a:chExt cx="5051915" cy="2279933"/>
          </a:xfrm>
        </p:grpSpPr>
        <p:grpSp>
          <p:nvGrpSpPr>
            <p:cNvPr id="68" name="Group 67">
              <a:extLst>
                <a:ext uri="{FF2B5EF4-FFF2-40B4-BE49-F238E27FC236}">
                  <a16:creationId xmlns:a16="http://schemas.microsoft.com/office/drawing/2014/main" id="{2B45033F-DEFC-EF42-B67C-5CA800B21C64}"/>
                </a:ext>
              </a:extLst>
            </p:cNvPr>
            <p:cNvGrpSpPr/>
            <p:nvPr/>
          </p:nvGrpSpPr>
          <p:grpSpPr>
            <a:xfrm>
              <a:off x="8323703" y="3758390"/>
              <a:ext cx="1952714" cy="514051"/>
              <a:chOff x="8737128" y="3128966"/>
              <a:chExt cx="1952714" cy="514051"/>
            </a:xfrm>
          </p:grpSpPr>
          <p:cxnSp>
            <p:nvCxnSpPr>
              <p:cNvPr id="99" name="Straight Connector 98">
                <a:extLst>
                  <a:ext uri="{FF2B5EF4-FFF2-40B4-BE49-F238E27FC236}">
                    <a16:creationId xmlns:a16="http://schemas.microsoft.com/office/drawing/2014/main" id="{2266FD2D-4545-1D49-A58A-2EBA2726ED5B}"/>
                  </a:ext>
                </a:extLst>
              </p:cNvPr>
              <p:cNvCxnSpPr>
                <a:cxnSpLocks/>
                <a:stCxn id="71" idx="6"/>
                <a:endCxn id="104"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59E704D-C5C6-514C-9F00-31B86AE28C07}"/>
                  </a:ext>
                </a:extLst>
              </p:cNvPr>
              <p:cNvCxnSpPr>
                <a:cxnSpLocks/>
                <a:stCxn id="73" idx="2"/>
                <a:endCxn id="104"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B040B3D-14CF-7B4E-98A6-B77219BD7090}"/>
                  </a:ext>
                </a:extLst>
              </p:cNvPr>
              <p:cNvCxnSpPr>
                <a:cxnSpLocks/>
                <a:stCxn id="76" idx="0"/>
                <a:endCxn id="104"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65D7650-2D75-5540-9382-8E7D62DF9A96}"/>
                  </a:ext>
                </a:extLst>
              </p:cNvPr>
              <p:cNvGrpSpPr/>
              <p:nvPr/>
            </p:nvGrpSpPr>
            <p:grpSpPr>
              <a:xfrm>
                <a:off x="9540595" y="3128966"/>
                <a:ext cx="540370" cy="412745"/>
                <a:chOff x="9540595" y="3128966"/>
                <a:chExt cx="540370" cy="412745"/>
              </a:xfrm>
            </p:grpSpPr>
            <p:sp>
              <p:nvSpPr>
                <p:cNvPr id="103" name="Rectangle 102">
                  <a:extLst>
                    <a:ext uri="{FF2B5EF4-FFF2-40B4-BE49-F238E27FC236}">
                      <a16:creationId xmlns:a16="http://schemas.microsoft.com/office/drawing/2014/main" id="{48F7DA61-A316-1045-B39A-6180D207AF7E}"/>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Rectangle 103">
                  <a:extLst>
                    <a:ext uri="{FF2B5EF4-FFF2-40B4-BE49-F238E27FC236}">
                      <a16:creationId xmlns:a16="http://schemas.microsoft.com/office/drawing/2014/main" id="{F16F75B4-8C82-1946-9C09-F9B925F16E21}"/>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Rectangle 104">
                  <a:extLst>
                    <a:ext uri="{FF2B5EF4-FFF2-40B4-BE49-F238E27FC236}">
                      <a16:creationId xmlns:a16="http://schemas.microsoft.com/office/drawing/2014/main" id="{D4A96DE9-D865-C047-BC72-AB6FCDF2443E}"/>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F4A7F2A-9533-D64A-A18C-62EB59E7A4F3}"/>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a:latin typeface="Cambria Math" panose="02040503050406030204" pitchFamily="18" charset="0"/>
                                  </a:rPr>
                                </m:ctrlPr>
                              </m:sSubPr>
                              <m:e>
                                <m:r>
                                  <a:rPr lang="de-DE" sz="1400" i="1">
                                    <a:latin typeface="Cambria Math" charset="0"/>
                                  </a:rPr>
                                  <m:t>𝑔</m:t>
                                </m:r>
                              </m:e>
                              <m:sub>
                                <m:r>
                                  <a:rPr lang="de-DE"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71" name="Oval 70">
                  <a:extLst>
                    <a:ext uri="{FF2B5EF4-FFF2-40B4-BE49-F238E27FC236}">
                      <a16:creationId xmlns:a16="http://schemas.microsoft.com/office/drawing/2014/main" id="{2DBCB66B-93C8-794D-8F82-6BBE937FF0AB}"/>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charset="0"/>
                          </a:rPr>
                          <m:t>𝑁𝑎𝑡</m:t>
                        </m:r>
                        <m:d>
                          <m:dPr>
                            <m:ctrlPr>
                              <a:rPr lang="de-DE" sz="1400" i="1">
                                <a:latin typeface="Cambria Math" panose="02040503050406030204" pitchFamily="18" charset="0"/>
                              </a:rPr>
                            </m:ctrlPr>
                          </m:dPr>
                          <m:e>
                            <m:r>
                              <a:rPr lang="de-DE"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Oval 72">
                  <a:extLst>
                    <a:ext uri="{FF2B5EF4-FFF2-40B4-BE49-F238E27FC236}">
                      <a16:creationId xmlns:a16="http://schemas.microsoft.com/office/drawing/2014/main" id="{0BD17EE4-5DD1-B342-8057-333AEA65F63C}"/>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𝐴𝑐𝑐</m:t>
                        </m:r>
                        <m:d>
                          <m:dPr>
                            <m:ctrlPr>
                              <a:rPr lang="de-DE" sz="1400" i="1">
                                <a:latin typeface="Cambria Math" panose="02040503050406030204" pitchFamily="18" charset="0"/>
                              </a:rPr>
                            </m:ctrlPr>
                          </m:dPr>
                          <m:e>
                            <m:r>
                              <a:rPr lang="de-DE"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Oval 73">
                  <a:extLst>
                    <a:ext uri="{FF2B5EF4-FFF2-40B4-BE49-F238E27FC236}">
                      <a16:creationId xmlns:a16="http://schemas.microsoft.com/office/drawing/2014/main" id="{8161E7B8-6364-A54B-B058-F4EB3E4E0F91}"/>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𝑆𝑖𝑐𝑘</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Oval 74">
                  <a:extLst>
                    <a:ext uri="{FF2B5EF4-FFF2-40B4-BE49-F238E27FC236}">
                      <a16:creationId xmlns:a16="http://schemas.microsoft.com/office/drawing/2014/main" id="{9067BECB-7BBB-0945-B165-1187FDB223AA}"/>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𝑇𝑟𝑎𝑣𝑒𝑙</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Oval 75">
                  <a:extLst>
                    <a:ext uri="{FF2B5EF4-FFF2-40B4-BE49-F238E27FC236}">
                      <a16:creationId xmlns:a16="http://schemas.microsoft.com/office/drawing/2014/main" id="{586FF8CC-B363-DE4D-810E-524678DD05A9}"/>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Oval 76">
                  <a:extLst>
                    <a:ext uri="{FF2B5EF4-FFF2-40B4-BE49-F238E27FC236}">
                      <a16:creationId xmlns:a16="http://schemas.microsoft.com/office/drawing/2014/main" id="{F5189318-4157-774C-B315-75F87F24B096}"/>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𝑇𝑟𝑒𝑎𝑡</m:t>
                        </m:r>
                        <m:d>
                          <m:dPr>
                            <m:ctrlPr>
                              <a:rPr lang="de-DE" sz="1400" i="1">
                                <a:latin typeface="Cambria Math" panose="02040503050406030204" pitchFamily="18" charset="0"/>
                              </a:rPr>
                            </m:ctrlPr>
                          </m:dPr>
                          <m:e>
                            <m:r>
                              <a:rPr lang="de-DE" sz="1400" b="0" i="1" smtClean="0">
                                <a:latin typeface="Cambria Math" panose="02040503050406030204" pitchFamily="18" charset="0"/>
                              </a:rPr>
                              <m:t>𝑋</m:t>
                            </m:r>
                            <m:r>
                              <a:rPr lang="de-DE" sz="1400" b="0" i="1" smtClean="0">
                                <a:latin typeface="Cambria Math" panose="02040503050406030204" pitchFamily="18" charset="0"/>
                              </a:rPr>
                              <m:t>,</m:t>
                            </m:r>
                            <m:r>
                              <a:rPr lang="de-DE"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78" name="Straight Connector 77">
              <a:extLst>
                <a:ext uri="{FF2B5EF4-FFF2-40B4-BE49-F238E27FC236}">
                  <a16:creationId xmlns:a16="http://schemas.microsoft.com/office/drawing/2014/main" id="{BC99C911-EE95-514A-BE83-4FFBAE1D2508}"/>
                </a:ext>
              </a:extLst>
            </p:cNvPr>
            <p:cNvCxnSpPr>
              <a:cxnSpLocks/>
              <a:stCxn id="75" idx="6"/>
              <a:endCxn id="96"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95250D-73B4-3045-A82B-9EF0AFCCFD62}"/>
                </a:ext>
              </a:extLst>
            </p:cNvPr>
            <p:cNvCxnSpPr>
              <a:cxnSpLocks/>
              <a:stCxn id="76" idx="4"/>
              <a:endCxn id="96"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A54DA92-C1CF-D749-BCF0-C4AC46883A62}"/>
                </a:ext>
              </a:extLst>
            </p:cNvPr>
            <p:cNvCxnSpPr>
              <a:cxnSpLocks/>
              <a:stCxn id="74" idx="0"/>
              <a:endCxn id="96"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E4301F99-043D-2349-BEAA-9B214389EBD5}"/>
                </a:ext>
              </a:extLst>
            </p:cNvPr>
            <p:cNvGrpSpPr/>
            <p:nvPr/>
          </p:nvGrpSpPr>
          <p:grpSpPr>
            <a:xfrm>
              <a:off x="8610247" y="4990220"/>
              <a:ext cx="474503" cy="412240"/>
              <a:chOff x="9288700" y="3036033"/>
              <a:chExt cx="474503" cy="412240"/>
            </a:xfrm>
          </p:grpSpPr>
          <p:sp>
            <p:nvSpPr>
              <p:cNvPr id="95" name="Rectangle 94">
                <a:extLst>
                  <a:ext uri="{FF2B5EF4-FFF2-40B4-BE49-F238E27FC236}">
                    <a16:creationId xmlns:a16="http://schemas.microsoft.com/office/drawing/2014/main" id="{A25C677C-A9F6-4445-858A-1D0325F33593}"/>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Rectangle 95">
                <a:extLst>
                  <a:ext uri="{FF2B5EF4-FFF2-40B4-BE49-F238E27FC236}">
                    <a16:creationId xmlns:a16="http://schemas.microsoft.com/office/drawing/2014/main" id="{C8BD080F-A2A6-A34B-9E6E-49D7BC9F8168}"/>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7" name="Rectangle 96">
                <a:extLst>
                  <a:ext uri="{FF2B5EF4-FFF2-40B4-BE49-F238E27FC236}">
                    <a16:creationId xmlns:a16="http://schemas.microsoft.com/office/drawing/2014/main" id="{026454C9-35B1-FD46-B425-29A9B109D997}"/>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966FA2F-B705-4E4E-B7F4-B3C47801332B}"/>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82" name="Straight Connector 81">
              <a:extLst>
                <a:ext uri="{FF2B5EF4-FFF2-40B4-BE49-F238E27FC236}">
                  <a16:creationId xmlns:a16="http://schemas.microsoft.com/office/drawing/2014/main" id="{DA4A187E-D0F8-4A4D-BA7B-24C689BADE7A}"/>
                </a:ext>
              </a:extLst>
            </p:cNvPr>
            <p:cNvCxnSpPr>
              <a:cxnSpLocks/>
              <a:stCxn id="76" idx="4"/>
              <a:endCxn id="92"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4CCAFD-F2F1-5F4A-9FE5-6015378279A8}"/>
                </a:ext>
              </a:extLst>
            </p:cNvPr>
            <p:cNvCxnSpPr>
              <a:cxnSpLocks/>
              <a:stCxn id="77" idx="2"/>
              <a:endCxn id="92"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F4BCF50-01EA-0F4E-8B7A-8D62874F687C}"/>
                </a:ext>
              </a:extLst>
            </p:cNvPr>
            <p:cNvCxnSpPr>
              <a:cxnSpLocks/>
              <a:stCxn id="74" idx="0"/>
              <a:endCxn id="92"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1CE8D2A-F1A1-C74D-B7BB-3882D648ACAB}"/>
                </a:ext>
              </a:extLst>
            </p:cNvPr>
            <p:cNvGrpSpPr/>
            <p:nvPr/>
          </p:nvGrpSpPr>
          <p:grpSpPr>
            <a:xfrm>
              <a:off x="9393015" y="4990220"/>
              <a:ext cx="546126" cy="412737"/>
              <a:chOff x="9540595" y="3036033"/>
              <a:chExt cx="546126" cy="412737"/>
            </a:xfrm>
          </p:grpSpPr>
          <p:sp>
            <p:nvSpPr>
              <p:cNvPr id="91" name="Rectangle 90">
                <a:extLst>
                  <a:ext uri="{FF2B5EF4-FFF2-40B4-BE49-F238E27FC236}">
                    <a16:creationId xmlns:a16="http://schemas.microsoft.com/office/drawing/2014/main" id="{945055BF-DB8F-E24B-9D48-23BCCD0288B7}"/>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2" name="Rectangle 91">
                <a:extLst>
                  <a:ext uri="{FF2B5EF4-FFF2-40B4-BE49-F238E27FC236}">
                    <a16:creationId xmlns:a16="http://schemas.microsoft.com/office/drawing/2014/main" id="{FC9EC8B3-767C-4448-9B13-148D36B13B63}"/>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3" name="Rectangle 92">
                <a:extLst>
                  <a:ext uri="{FF2B5EF4-FFF2-40B4-BE49-F238E27FC236}">
                    <a16:creationId xmlns:a16="http://schemas.microsoft.com/office/drawing/2014/main" id="{F4982040-4B19-4145-9371-9B37D080716B}"/>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E3AF6A7A-E94D-8E42-9F71-7BDBA9C82859}"/>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86" name="Group 85">
              <a:extLst>
                <a:ext uri="{FF2B5EF4-FFF2-40B4-BE49-F238E27FC236}">
                  <a16:creationId xmlns:a16="http://schemas.microsoft.com/office/drawing/2014/main" id="{EC765BBD-61E8-9647-976B-1156AB21896B}"/>
                </a:ext>
              </a:extLst>
            </p:cNvPr>
            <p:cNvGrpSpPr/>
            <p:nvPr/>
          </p:nvGrpSpPr>
          <p:grpSpPr>
            <a:xfrm>
              <a:off x="9648485" y="4409628"/>
              <a:ext cx="749540" cy="380873"/>
              <a:chOff x="8665851" y="3155493"/>
              <a:chExt cx="749540" cy="380873"/>
            </a:xfrm>
          </p:grpSpPr>
          <p:cxnSp>
            <p:nvCxnSpPr>
              <p:cNvPr id="87" name="Straight Connector 86">
                <a:extLst>
                  <a:ext uri="{FF2B5EF4-FFF2-40B4-BE49-F238E27FC236}">
                    <a16:creationId xmlns:a16="http://schemas.microsoft.com/office/drawing/2014/main" id="{A2B98456-875C-E745-BADD-16A394ACAAE3}"/>
                  </a:ext>
                </a:extLst>
              </p:cNvPr>
              <p:cNvCxnSpPr>
                <a:cxnSpLocks/>
                <a:stCxn id="76" idx="6"/>
                <a:endCxn id="89"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175EC371-2EE7-AE46-BED9-B3CA0EB326BC}"/>
                  </a:ext>
                </a:extLst>
              </p:cNvPr>
              <p:cNvGrpSpPr/>
              <p:nvPr/>
            </p:nvGrpSpPr>
            <p:grpSpPr>
              <a:xfrm>
                <a:off x="8957481" y="3155493"/>
                <a:ext cx="457910" cy="380873"/>
                <a:chOff x="8957481" y="3155493"/>
                <a:chExt cx="457910" cy="380873"/>
              </a:xfrm>
            </p:grpSpPr>
            <p:sp>
              <p:nvSpPr>
                <p:cNvPr id="89" name="Rectangle 88">
                  <a:extLst>
                    <a:ext uri="{FF2B5EF4-FFF2-40B4-BE49-F238E27FC236}">
                      <a16:creationId xmlns:a16="http://schemas.microsoft.com/office/drawing/2014/main" id="{984BC414-A6F9-6E47-BA49-4303DA0B614F}"/>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93537F7-A1BA-1C48-9CE6-DBC3C3886262}"/>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charset="0"/>
                                  </a:rPr>
                                  <m:t>𝑔</m:t>
                                </m:r>
                              </m:e>
                              <m:sub>
                                <m:r>
                                  <a:rPr lang="de-DE"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cxnSp>
        <p:nvCxnSpPr>
          <p:cNvPr id="166" name="Straight Connector 165">
            <a:extLst>
              <a:ext uri="{FF2B5EF4-FFF2-40B4-BE49-F238E27FC236}">
                <a16:creationId xmlns:a16="http://schemas.microsoft.com/office/drawing/2014/main" id="{DCBA62FA-8758-184A-872B-B3958CAEBEBC}"/>
              </a:ext>
            </a:extLst>
          </p:cNvPr>
          <p:cNvCxnSpPr>
            <a:cxnSpLocks/>
          </p:cNvCxnSpPr>
          <p:nvPr/>
        </p:nvCxnSpPr>
        <p:spPr>
          <a:xfrm>
            <a:off x="8448290" y="5722307"/>
            <a:ext cx="7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44B8C88-6B42-A049-9752-5BECDE296525}"/>
              </a:ext>
            </a:extLst>
          </p:cNvPr>
          <p:cNvCxnSpPr>
            <a:cxnSpLocks/>
          </p:cNvCxnSpPr>
          <p:nvPr/>
        </p:nvCxnSpPr>
        <p:spPr>
          <a:xfrm>
            <a:off x="10998760" y="5703506"/>
            <a:ext cx="7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4089989-C7EA-61E2-DA58-8EF76F3E9A75}"/>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82D5AF86-90FF-E326-2C3F-91FF2BE8A566}"/>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7CF3E299-F6D7-5642-9312-6F8B92BF40DC}"/>
              </a:ext>
            </a:extLst>
          </p:cNvPr>
          <p:cNvSpPr>
            <a:spLocks noGrp="1"/>
          </p:cNvSpPr>
          <p:nvPr>
            <p:ph type="sldNum" sz="quarter" idx="11"/>
          </p:nvPr>
        </p:nvSpPr>
        <p:spPr/>
        <p:txBody>
          <a:bodyPr/>
          <a:lstStyle/>
          <a:p>
            <a:fld id="{EB1502E6-D9AE-3544-B6D5-378AAA0B915F}" type="slidenum">
              <a:rPr lang="de-DE" altLang="de-DE" smtClean="0"/>
              <a:pPr/>
              <a:t>81</a:t>
            </a:fld>
            <a:endParaRPr lang="de-DE" altLang="de-DE" dirty="0"/>
          </a:p>
        </p:txBody>
      </p:sp>
    </p:spTree>
    <p:extLst>
      <p:ext uri="{BB962C8B-B14F-4D97-AF65-F5344CB8AC3E}">
        <p14:creationId xmlns:p14="http://schemas.microsoft.com/office/powerpoint/2010/main" val="7298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6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2A3AEF-9EA4-94DE-E91F-25275EA9FC66}"/>
              </a:ext>
            </a:extLst>
          </p:cNvPr>
          <p:cNvSpPr/>
          <p:nvPr/>
        </p:nvSpPr>
        <p:spPr>
          <a:xfrm>
            <a:off x="335360" y="897342"/>
            <a:ext cx="11492282" cy="397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A86D5608-8797-1847-A37E-D4212F543172}"/>
              </a:ext>
            </a:extLst>
          </p:cNvPr>
          <p:cNvSpPr>
            <a:spLocks noGrp="1"/>
          </p:cNvSpPr>
          <p:nvPr>
            <p:ph type="title"/>
          </p:nvPr>
        </p:nvSpPr>
        <p:spPr/>
        <p:txBody>
          <a:bodyPr/>
          <a:lstStyle/>
          <a:p>
            <a:r>
              <a:rPr lang="en-GB" dirty="0"/>
              <a:t>Changing Inputs and Adaptive Message Passing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54E6B-580E-8941-A8B6-FEA71D5CA192}"/>
                  </a:ext>
                </a:extLst>
              </p:cNvPr>
              <p:cNvSpPr>
                <a:spLocks noGrp="1"/>
              </p:cNvSpPr>
              <p:nvPr>
                <p:ph type="body" sz="quarter" idx="13"/>
              </p:nvPr>
            </p:nvSpPr>
            <p:spPr>
              <a:xfrm>
                <a:off x="623392" y="1332843"/>
                <a:ext cx="7307885" cy="4584266"/>
              </a:xfrm>
            </p:spPr>
            <p:txBody>
              <a:bodyPr>
                <a:normAutofit fontScale="85000" lnSpcReduction="20000"/>
              </a:bodyPr>
              <a:lstStyle/>
              <a:p>
                <a:r>
                  <a:rPr lang="en-GB" dirty="0"/>
                  <a:t>Local changes in </a:t>
                </a:r>
                <a14:m>
                  <m:oMath xmlns:m="http://schemas.openxmlformats.org/officeDocument/2006/math">
                    <m:r>
                      <a:rPr lang="en-GB" b="0" i="1" smtClean="0">
                        <a:latin typeface="Cambria Math" panose="02040503050406030204" pitchFamily="18" charset="0"/>
                      </a:rPr>
                      <m:t>𝐺</m:t>
                    </m:r>
                  </m:oMath>
                </a14:m>
                <a:endParaRPr lang="en-GB" dirty="0"/>
              </a:p>
              <a:p>
                <a:pPr lvl="1"/>
                <a:r>
                  <a:rPr lang="en-GB" dirty="0"/>
                  <a:t>Different potentials in parfactors</a:t>
                </a:r>
              </a:p>
              <a:p>
                <a:pPr lvl="1"/>
                <a:r>
                  <a:rPr lang="en-GB" dirty="0"/>
                  <a:t>Changes in domain sizes (</a:t>
                </a:r>
                <a:r>
                  <a:rPr lang="en-GB" i="1" dirty="0">
                    <a:solidFill>
                      <a:schemeClr val="accent1"/>
                    </a:solidFill>
                  </a:rPr>
                  <a:t>special to relational modelling</a:t>
                </a:r>
                <a:r>
                  <a:rPr lang="en-GB" dirty="0"/>
                  <a:t>)</a:t>
                </a:r>
              </a:p>
              <a:p>
                <a:pPr lvl="1"/>
                <a:r>
                  <a:rPr lang="en-GB" dirty="0"/>
                  <a:t>Parfactors are removed or added </a:t>
                </a:r>
              </a:p>
              <a:p>
                <a:pPr lvl="2"/>
                <a:r>
                  <a:rPr lang="en-GB" dirty="0"/>
                  <a:t>Maintain FO jtree properties!</a:t>
                </a:r>
              </a:p>
              <a:p>
                <a:pPr lvl="2"/>
                <a:r>
                  <a:rPr lang="en-GB" dirty="0"/>
                  <a:t>Only worth it given local changes, otherwise build anew</a:t>
                </a:r>
              </a:p>
              <a:p>
                <a:r>
                  <a:rPr lang="en-GB" dirty="0"/>
                  <a:t>Local changes in </a:t>
                </a:r>
                <a14:m>
                  <m:oMath xmlns:m="http://schemas.openxmlformats.org/officeDocument/2006/math">
                    <m:r>
                      <a:rPr lang="en-GB" b="1" i="1" smtClean="0">
                        <a:latin typeface="Cambria Math" panose="02040503050406030204" pitchFamily="18" charset="0"/>
                      </a:rPr>
                      <m:t>𝒆</m:t>
                    </m:r>
                  </m:oMath>
                </a14:m>
                <a:endParaRPr lang="en-GB" b="1" dirty="0"/>
              </a:p>
              <a:p>
                <a:pPr lvl="1"/>
                <a:r>
                  <a:rPr lang="en-GB" dirty="0"/>
                  <a:t>Only reset local models of parclusters covered by evidence</a:t>
                </a:r>
              </a:p>
              <a:p>
                <a:r>
                  <a:rPr lang="en-GB" dirty="0"/>
                  <a:t>Adaptive message passing</a:t>
                </a:r>
              </a:p>
              <a:p>
                <a:pPr lvl="1"/>
                <a:r>
                  <a:rPr lang="en-GB" dirty="0"/>
                  <a:t>If changes in local model or incoming </a:t>
                </a:r>
                <a:br>
                  <a:rPr lang="en-GB" dirty="0"/>
                </a:br>
                <a:r>
                  <a:rPr lang="en-GB" dirty="0"/>
                  <a:t>message, calculate new message</a:t>
                </a:r>
              </a:p>
              <a:p>
                <a:pPr lvl="2"/>
                <a:r>
                  <a:rPr lang="en-GB" dirty="0"/>
                  <a:t>Otherwise: send empty message</a:t>
                </a:r>
              </a:p>
              <a:p>
                <a:pPr lvl="1"/>
                <a:r>
                  <a:rPr lang="en-GB" dirty="0">
                    <a:solidFill>
                      <a:schemeClr val="accent1"/>
                    </a:solidFill>
                  </a:rPr>
                  <a:t>Save up to half of the messages</a:t>
                </a:r>
              </a:p>
            </p:txBody>
          </p:sp>
        </mc:Choice>
        <mc:Fallback xmlns="">
          <p:sp>
            <p:nvSpPr>
              <p:cNvPr id="3" name="Content Placeholder 2">
                <a:extLst>
                  <a:ext uri="{FF2B5EF4-FFF2-40B4-BE49-F238E27FC236}">
                    <a16:creationId xmlns:a16="http://schemas.microsoft.com/office/drawing/2014/main" id="{56154E6B-580E-8941-A8B6-FEA71D5CA192}"/>
                  </a:ext>
                </a:extLst>
              </p:cNvPr>
              <p:cNvSpPr>
                <a:spLocks noGrp="1" noRot="1" noChangeAspect="1" noMove="1" noResize="1" noEditPoints="1" noAdjustHandles="1" noChangeArrowheads="1" noChangeShapeType="1" noTextEdit="1"/>
              </p:cNvSpPr>
              <p:nvPr>
                <p:ph type="body" sz="quarter" idx="13"/>
              </p:nvPr>
            </p:nvSpPr>
            <p:spPr>
              <a:xfrm>
                <a:off x="623392" y="1332843"/>
                <a:ext cx="7307885" cy="4584266"/>
              </a:xfrm>
              <a:blipFill>
                <a:blip r:embed="rId3"/>
                <a:stretch>
                  <a:fillRect l="-2253" t="-3039"/>
                </a:stretch>
              </a:blipFill>
            </p:spPr>
            <p:txBody>
              <a:bodyPr/>
              <a:lstStyle/>
              <a:p>
                <a:r>
                  <a:rPr lang="en-DE">
                    <a:noFill/>
                  </a:rPr>
                  <a:t> </a:t>
                </a:r>
              </a:p>
            </p:txBody>
          </p:sp>
        </mc:Fallback>
      </mc:AlternateContent>
      <p:grpSp>
        <p:nvGrpSpPr>
          <p:cNvPr id="53" name="Group 52">
            <a:extLst>
              <a:ext uri="{FF2B5EF4-FFF2-40B4-BE49-F238E27FC236}">
                <a16:creationId xmlns:a16="http://schemas.microsoft.com/office/drawing/2014/main" id="{EFE00B7B-8D8C-994D-869C-B8AF02C0898E}"/>
              </a:ext>
            </a:extLst>
          </p:cNvPr>
          <p:cNvGrpSpPr/>
          <p:nvPr/>
        </p:nvGrpSpPr>
        <p:grpSpPr>
          <a:xfrm>
            <a:off x="5543362" y="4919668"/>
            <a:ext cx="6288313" cy="952521"/>
            <a:chOff x="5589344" y="1663629"/>
            <a:chExt cx="6288313" cy="952521"/>
          </a:xfrm>
        </p:grpSpPr>
        <p:cxnSp>
          <p:nvCxnSpPr>
            <p:cNvPr id="54" name="Straight Connector 53">
              <a:extLst>
                <a:ext uri="{FF2B5EF4-FFF2-40B4-BE49-F238E27FC236}">
                  <a16:creationId xmlns:a16="http://schemas.microsoft.com/office/drawing/2014/main" id="{D7E44D94-B330-E042-B4EA-B75E013E5D28}"/>
                </a:ext>
              </a:extLst>
            </p:cNvPr>
            <p:cNvCxnSpPr>
              <a:cxnSpLocks/>
              <a:stCxn id="65" idx="3"/>
              <a:endCxn id="69"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8068CB2-A51C-1B43-B01E-15E9A0D64AAE}"/>
                </a:ext>
              </a:extLst>
            </p:cNvPr>
            <p:cNvCxnSpPr>
              <a:cxnSpLocks/>
              <a:stCxn id="69" idx="3"/>
              <a:endCxn id="67"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DDBE4B6-CF60-2C4F-8944-B6229F140D37}"/>
                </a:ext>
              </a:extLst>
            </p:cNvPr>
            <p:cNvGrpSpPr/>
            <p:nvPr/>
          </p:nvGrpSpPr>
          <p:grpSpPr>
            <a:xfrm>
              <a:off x="7893400" y="1663629"/>
              <a:ext cx="1631714" cy="871319"/>
              <a:chOff x="3627257" y="4890630"/>
              <a:chExt cx="1631714" cy="871319"/>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C4B078A-C94B-344C-AD94-6A005E3E4D13}"/>
                      </a:ext>
                    </a:extLst>
                  </p:cNvPr>
                  <p:cNvSpPr txBox="1"/>
                  <p:nvPr/>
                </p:nvSpPr>
                <p:spPr>
                  <a:xfrm>
                    <a:off x="4329460"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GB" sz="1400" i="1" smtClean="0">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charset="0"/>
                                </a:rPr>
                                <m:t>𝑔</m:t>
                              </m:r>
                            </m:e>
                            <m:sub>
                              <m:r>
                                <a:rPr lang="en-GB" sz="1400" i="1">
                                  <a:solidFill>
                                    <a:schemeClr val="tx1">
                                      <a:lumMod val="60000"/>
                                      <a:lumOff val="40000"/>
                                    </a:schemeClr>
                                  </a:solidFill>
                                  <a:latin typeface="Cambria Math" charset="0"/>
                                </a:rPr>
                                <m:t>2</m:t>
                              </m:r>
                            </m:sub>
                          </m:sSub>
                        </m:oMath>
                      </m:oMathPara>
                    </a14:m>
                    <a:endParaRPr lang="en-GB" sz="1400" dirty="0">
                      <a:solidFill>
                        <a:schemeClr val="tx1">
                          <a:lumMod val="60000"/>
                          <a:lumOff val="40000"/>
                        </a:schemeClr>
                      </a:solidFill>
                    </a:endParaRPr>
                  </a:p>
                </p:txBody>
              </p:sp>
            </mc:Choice>
            <mc:Fallback xmlns="">
              <p:sp>
                <p:nvSpPr>
                  <p:cNvPr id="68" name="TextBox 67">
                    <a:extLst>
                      <a:ext uri="{FF2B5EF4-FFF2-40B4-BE49-F238E27FC236}">
                        <a16:creationId xmlns:a16="http://schemas.microsoft.com/office/drawing/2014/main" id="{5C4B078A-C94B-344C-AD94-6A005E3E4D13}"/>
                      </a:ext>
                    </a:extLst>
                  </p:cNvPr>
                  <p:cNvSpPr txBox="1">
                    <a:spLocks noRot="1" noChangeAspect="1" noMove="1" noResize="1" noEditPoints="1" noAdjustHandles="1" noChangeArrowheads="1" noChangeShapeType="1" noTextEdit="1"/>
                  </p:cNvSpPr>
                  <p:nvPr/>
                </p:nvSpPr>
                <p:spPr>
                  <a:xfrm>
                    <a:off x="4329460" y="5546505"/>
                    <a:ext cx="227305" cy="215444"/>
                  </a:xfrm>
                  <a:prstGeom prst="rect">
                    <a:avLst/>
                  </a:prstGeom>
                  <a:blipFill>
                    <a:blip r:embed="rId4"/>
                    <a:stretch>
                      <a:fillRect l="-210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F376DE6-DDDB-9E4A-926D-1FBF6A90F037}"/>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smtClean="0">
                              <a:solidFill>
                                <a:schemeClr val="tx1">
                                  <a:lumMod val="60000"/>
                                  <a:lumOff val="40000"/>
                                </a:schemeClr>
                              </a:solidFill>
                              <a:latin typeface="Cambria Math" charset="0"/>
                            </a:rPr>
                            <m:t>𝐸𝑝𝑖𝑑</m:t>
                          </m:r>
                          <m:r>
                            <a:rPr lang="en-GB" i="1" smtClean="0">
                              <a:solidFill>
                                <a:schemeClr val="tx1">
                                  <a:lumMod val="60000"/>
                                  <a:lumOff val="40000"/>
                                </a:schemeClr>
                              </a:solidFill>
                              <a:latin typeface="Cambria Math" charset="0"/>
                            </a:rPr>
                            <m:t> </m:t>
                          </m:r>
                          <m:r>
                            <a:rPr lang="en-GB" i="1" smtClean="0">
                              <a:solidFill>
                                <a:schemeClr val="tx1">
                                  <a:lumMod val="60000"/>
                                  <a:lumOff val="40000"/>
                                </a:schemeClr>
                              </a:solidFill>
                              <a:latin typeface="Cambria Math" charset="0"/>
                            </a:rPr>
                            <m:t>𝑆𝑖𝑐𝑘</m:t>
                          </m:r>
                          <m:d>
                            <m:dPr>
                              <m:ctrlPr>
                                <a:rPr lang="en-GB" i="1">
                                  <a:solidFill>
                                    <a:schemeClr val="tx1">
                                      <a:lumMod val="60000"/>
                                      <a:lumOff val="40000"/>
                                    </a:schemeClr>
                                  </a:solidFill>
                                  <a:latin typeface="Cambria Math" panose="02040503050406030204" pitchFamily="18" charset="0"/>
                                </a:rPr>
                              </m:ctrlPr>
                            </m:dPr>
                            <m:e>
                              <m:r>
                                <a:rPr lang="en-GB" i="1">
                                  <a:solidFill>
                                    <a:schemeClr val="tx1">
                                      <a:lumMod val="60000"/>
                                      <a:lumOff val="40000"/>
                                    </a:schemeClr>
                                  </a:solidFill>
                                  <a:latin typeface="Cambria Math" charset="0"/>
                                </a:rPr>
                                <m:t>𝑋</m:t>
                              </m:r>
                            </m:e>
                          </m:d>
                        </m:oMath>
                      </m:oMathPara>
                    </a14:m>
                    <a:endParaRPr lang="en-GB"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a:solidFill>
                                <a:schemeClr val="tx1">
                                  <a:lumMod val="60000"/>
                                  <a:lumOff val="40000"/>
                                </a:schemeClr>
                              </a:solidFill>
                              <a:latin typeface="Cambria Math" charset="0"/>
                            </a:rPr>
                            <m:t>𝑇𝑟𝑎𝑣𝑒𝑙</m:t>
                          </m:r>
                          <m:d>
                            <m:dPr>
                              <m:ctrlPr>
                                <a:rPr lang="en-GB" i="1">
                                  <a:solidFill>
                                    <a:schemeClr val="tx1">
                                      <a:lumMod val="60000"/>
                                      <a:lumOff val="40000"/>
                                    </a:schemeClr>
                                  </a:solidFill>
                                  <a:latin typeface="Cambria Math" panose="02040503050406030204" pitchFamily="18" charset="0"/>
                                </a:rPr>
                              </m:ctrlPr>
                            </m:dPr>
                            <m:e>
                              <m:r>
                                <a:rPr lang="en-GB" i="1">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74" name="TextBox 73">
                    <a:extLst>
                      <a:ext uri="{FF2B5EF4-FFF2-40B4-BE49-F238E27FC236}">
                        <a16:creationId xmlns:a16="http://schemas.microsoft.com/office/drawing/2014/main" id="{6DE60FA8-0B0C-6142-B376-1432B65F74C3}"/>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5"/>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57" name="Group 56">
              <a:extLst>
                <a:ext uri="{FF2B5EF4-FFF2-40B4-BE49-F238E27FC236}">
                  <a16:creationId xmlns:a16="http://schemas.microsoft.com/office/drawing/2014/main" id="{AE25BF16-0D6C-E34C-8F2B-D81736B81591}"/>
                </a:ext>
              </a:extLst>
            </p:cNvPr>
            <p:cNvGrpSpPr/>
            <p:nvPr/>
          </p:nvGrpSpPr>
          <p:grpSpPr>
            <a:xfrm>
              <a:off x="10254802" y="1663629"/>
              <a:ext cx="1622190" cy="871319"/>
              <a:chOff x="7047431" y="4890630"/>
              <a:chExt cx="1622190" cy="871319"/>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1EAAD99-4D6B-7C46-B617-8E77AB4DAB3B}"/>
                      </a:ext>
                    </a:extLst>
                  </p:cNvPr>
                  <p:cNvSpPr txBox="1"/>
                  <p:nvPr/>
                </p:nvSpPr>
                <p:spPr>
                  <a:xfrm>
                    <a:off x="7744873" y="5546505"/>
                    <a:ext cx="227305" cy="21544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GB" sz="1400" i="1" smtClean="0">
                                  <a:solidFill>
                                    <a:srgbClr val="7030A0"/>
                                  </a:solidFill>
                                  <a:latin typeface="Cambria Math" panose="02040503050406030204" pitchFamily="18" charset="0"/>
                                </a:rPr>
                              </m:ctrlPr>
                            </m:sSubPr>
                            <m:e>
                              <m:r>
                                <a:rPr lang="en-GB" sz="1400" i="1">
                                  <a:solidFill>
                                    <a:srgbClr val="7030A0"/>
                                  </a:solidFill>
                                  <a:latin typeface="Cambria Math" charset="0"/>
                                </a:rPr>
                                <m:t>𝑔</m:t>
                              </m:r>
                            </m:e>
                            <m:sub>
                              <m:r>
                                <a:rPr lang="en-GB" sz="1400" i="1">
                                  <a:solidFill>
                                    <a:srgbClr val="7030A0"/>
                                  </a:solidFill>
                                  <a:latin typeface="Cambria Math" charset="0"/>
                                </a:rPr>
                                <m:t>3</m:t>
                              </m:r>
                            </m:sub>
                          </m:sSub>
                        </m:oMath>
                      </m:oMathPara>
                    </a14:m>
                    <a:endParaRPr lang="en-GB" sz="1400" dirty="0">
                      <a:solidFill>
                        <a:srgbClr val="7030A0"/>
                      </a:solidFill>
                    </a:endParaRPr>
                  </a:p>
                </p:txBody>
              </p:sp>
            </mc:Choice>
            <mc:Fallback xmlns="">
              <p:sp>
                <p:nvSpPr>
                  <p:cNvPr id="66" name="TextBox 65">
                    <a:extLst>
                      <a:ext uri="{FF2B5EF4-FFF2-40B4-BE49-F238E27FC236}">
                        <a16:creationId xmlns:a16="http://schemas.microsoft.com/office/drawing/2014/main" id="{21EAAD99-4D6B-7C46-B617-8E77AB4DAB3B}"/>
                      </a:ext>
                    </a:extLst>
                  </p:cNvPr>
                  <p:cNvSpPr txBox="1">
                    <a:spLocks noRot="1" noChangeAspect="1" noMove="1" noResize="1" noEditPoints="1" noAdjustHandles="1" noChangeArrowheads="1" noChangeShapeType="1" noTextEdit="1"/>
                  </p:cNvSpPr>
                  <p:nvPr/>
                </p:nvSpPr>
                <p:spPr>
                  <a:xfrm>
                    <a:off x="7744873" y="5546505"/>
                    <a:ext cx="227305" cy="215444"/>
                  </a:xfrm>
                  <a:prstGeom prst="rect">
                    <a:avLst/>
                  </a:prstGeom>
                  <a:blipFill>
                    <a:blip r:embed="rId6"/>
                    <a:stretch>
                      <a:fillRect l="-26316"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1525FFC-6F8C-1C44-B833-E59C411F99F8}"/>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smtClean="0">
                              <a:solidFill>
                                <a:srgbClr val="7030A0"/>
                              </a:solidFill>
                              <a:latin typeface="Cambria Math" charset="0"/>
                            </a:rPr>
                            <m:t>𝐸𝑝𝑖𝑑</m:t>
                          </m:r>
                          <m:r>
                            <a:rPr lang="en-GB" i="1" smtClean="0">
                              <a:solidFill>
                                <a:srgbClr val="7030A0"/>
                              </a:solidFill>
                              <a:latin typeface="Cambria Math" charset="0"/>
                            </a:rPr>
                            <m:t> </m:t>
                          </m:r>
                          <m:r>
                            <a:rPr lang="en-GB" i="1" smtClean="0">
                              <a:solidFill>
                                <a:srgbClr val="7030A0"/>
                              </a:solidFill>
                              <a:latin typeface="Cambria Math" charset="0"/>
                            </a:rPr>
                            <m:t>𝑆𝑖𝑐𝑘</m:t>
                          </m:r>
                          <m:d>
                            <m:dPr>
                              <m:ctrlPr>
                                <a:rPr lang="en-GB" i="1">
                                  <a:solidFill>
                                    <a:srgbClr val="7030A0"/>
                                  </a:solidFill>
                                  <a:latin typeface="Cambria Math" panose="02040503050406030204" pitchFamily="18" charset="0"/>
                                </a:rPr>
                              </m:ctrlPr>
                            </m:dPr>
                            <m:e>
                              <m:r>
                                <a:rPr lang="en-GB" i="1">
                                  <a:solidFill>
                                    <a:srgbClr val="7030A0"/>
                                  </a:solidFill>
                                  <a:latin typeface="Cambria Math" panose="02040503050406030204" pitchFamily="18" charset="0"/>
                                </a:rPr>
                                <m:t>𝑋</m:t>
                              </m:r>
                            </m:e>
                          </m:d>
                        </m:oMath>
                      </m:oMathPara>
                    </a14:m>
                    <a:endParaRPr lang="en-GB"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GB" i="1">
                              <a:solidFill>
                                <a:srgbClr val="7030A0"/>
                              </a:solidFill>
                              <a:latin typeface="Cambria Math" charset="0"/>
                            </a:rPr>
                            <m:t>𝑇𝑟𝑒𝑎𝑡</m:t>
                          </m:r>
                          <m:d>
                            <m:dPr>
                              <m:ctrlPr>
                                <a:rPr lang="en-GB" i="1">
                                  <a:solidFill>
                                    <a:srgbClr val="7030A0"/>
                                  </a:solidFill>
                                  <a:latin typeface="Cambria Math" panose="02040503050406030204" pitchFamily="18" charset="0"/>
                                </a:rPr>
                              </m:ctrlPr>
                            </m:dPr>
                            <m:e>
                              <m:r>
                                <a:rPr lang="en-GB" i="1">
                                  <a:solidFill>
                                    <a:srgbClr val="7030A0"/>
                                  </a:solidFill>
                                  <a:latin typeface="Cambria Math" charset="0"/>
                                </a:rPr>
                                <m:t>𝑋</m:t>
                              </m:r>
                              <m:r>
                                <a:rPr lang="en-GB" i="1">
                                  <a:solidFill>
                                    <a:srgbClr val="7030A0"/>
                                  </a:solidFill>
                                  <a:latin typeface="Cambria Math" charset="0"/>
                                </a:rPr>
                                <m:t>,</m:t>
                              </m:r>
                              <m:r>
                                <a:rPr lang="en-GB" i="1">
                                  <a:solidFill>
                                    <a:srgbClr val="7030A0"/>
                                  </a:solidFill>
                                  <a:latin typeface="Cambria Math" panose="02040503050406030204" pitchFamily="18" charset="0"/>
                                </a:rPr>
                                <m:t>𝑀</m:t>
                              </m:r>
                            </m:e>
                          </m:d>
                          <m:r>
                            <a:rPr lang="en-GB" b="0" i="1"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72" name="TextBox 71">
                    <a:extLst>
                      <a:ext uri="{FF2B5EF4-FFF2-40B4-BE49-F238E27FC236}">
                        <a16:creationId xmlns:a16="http://schemas.microsoft.com/office/drawing/2014/main" id="{1525A06F-CD96-E846-B38F-B052BBC862A7}"/>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7"/>
                    <a:stretch>
                      <a:fillRect/>
                    </a:stretch>
                  </a:blipFill>
                  <a:ln>
                    <a:solidFill>
                      <a:srgbClr val="7030A0"/>
                    </a:solidFill>
                  </a:ln>
                </p:spPr>
                <p:txBody>
                  <a:bodyPr/>
                  <a:lstStyle/>
                  <a:p>
                    <a:r>
                      <a:rPr lang="en-GB">
                        <a:noFill/>
                      </a:rPr>
                      <a:t> </a:t>
                    </a:r>
                  </a:p>
                </p:txBody>
              </p:sp>
            </mc:Fallback>
          </mc:AlternateContent>
        </p:grpSp>
        <p:grpSp>
          <p:nvGrpSpPr>
            <p:cNvPr id="58" name="Group 57">
              <a:extLst>
                <a:ext uri="{FF2B5EF4-FFF2-40B4-BE49-F238E27FC236}">
                  <a16:creationId xmlns:a16="http://schemas.microsoft.com/office/drawing/2014/main" id="{81BD5792-5944-0A49-87F8-CFDCFDE05C98}"/>
                </a:ext>
              </a:extLst>
            </p:cNvPr>
            <p:cNvGrpSpPr/>
            <p:nvPr/>
          </p:nvGrpSpPr>
          <p:grpSpPr>
            <a:xfrm>
              <a:off x="5589344" y="1663630"/>
              <a:ext cx="1532812" cy="871784"/>
              <a:chOff x="280471" y="4890630"/>
              <a:chExt cx="1532812" cy="871784"/>
            </a:xfrm>
          </p:grpSpPr>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0A38CE2-AE50-B74D-B52A-2608483A766E}"/>
                      </a:ext>
                    </a:extLst>
                  </p:cNvPr>
                  <p:cNvSpPr txBox="1"/>
                  <p:nvPr/>
                </p:nvSpPr>
                <p:spPr>
                  <a:xfrm>
                    <a:off x="614410" y="5546970"/>
                    <a:ext cx="852798" cy="215444"/>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sz="1400" i="1" smtClean="0">
                                  <a:solidFill>
                                    <a:schemeClr val="accent6"/>
                                  </a:solidFill>
                                  <a:latin typeface="Cambria Math" panose="02040503050406030204" pitchFamily="18" charset="0"/>
                                </a:rPr>
                              </m:ctrlPr>
                            </m:sSubPr>
                            <m:e>
                              <m:r>
                                <a:rPr lang="en-GB" sz="1400" i="1">
                                  <a:solidFill>
                                    <a:schemeClr val="accent6"/>
                                  </a:solidFill>
                                  <a:latin typeface="Cambria Math" panose="02040503050406030204" pitchFamily="18" charset="0"/>
                                </a:rPr>
                                <m:t>𝑔</m:t>
                              </m:r>
                            </m:e>
                            <m:sub>
                              <m:r>
                                <a:rPr lang="en-GB" sz="1400" i="1">
                                  <a:solidFill>
                                    <a:schemeClr val="accent6"/>
                                  </a:solidFill>
                                  <a:latin typeface="Cambria Math" panose="02040503050406030204" pitchFamily="18" charset="0"/>
                                </a:rPr>
                                <m:t>0</m:t>
                              </m:r>
                            </m:sub>
                          </m:sSub>
                          <m:r>
                            <a:rPr lang="en-GB" sz="1400" i="1">
                              <a:solidFill>
                                <a:schemeClr val="accent6"/>
                              </a:solidFill>
                              <a:latin typeface="Cambria Math" panose="02040503050406030204" pitchFamily="18" charset="0"/>
                            </a:rPr>
                            <m:t>,</m:t>
                          </m:r>
                          <m:sSub>
                            <m:sSubPr>
                              <m:ctrlPr>
                                <a:rPr lang="en-GB" sz="1400" i="1" smtClean="0">
                                  <a:solidFill>
                                    <a:schemeClr val="accent6"/>
                                  </a:solidFill>
                                  <a:latin typeface="Cambria Math" panose="02040503050406030204" pitchFamily="18" charset="0"/>
                                </a:rPr>
                              </m:ctrlPr>
                            </m:sSubPr>
                            <m:e>
                              <m:r>
                                <a:rPr lang="en-GB" sz="1400" i="1">
                                  <a:solidFill>
                                    <a:schemeClr val="accent6"/>
                                  </a:solidFill>
                                  <a:latin typeface="Cambria Math" charset="0"/>
                                </a:rPr>
                                <m:t>𝑔</m:t>
                              </m:r>
                            </m:e>
                            <m:sub>
                              <m:r>
                                <a:rPr lang="en-GB" sz="1400" i="1">
                                  <a:solidFill>
                                    <a:schemeClr val="accent6"/>
                                  </a:solidFill>
                                  <a:latin typeface="Cambria Math" charset="0"/>
                                </a:rPr>
                                <m:t>1</m:t>
                              </m:r>
                            </m:sub>
                          </m:sSub>
                          <m:r>
                            <a:rPr lang="en-GB" sz="1400" b="0" i="1" smtClean="0">
                              <a:solidFill>
                                <a:schemeClr val="accent6"/>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chemeClr val="accent6"/>
                      </a:solidFill>
                    </a:endParaRPr>
                  </a:p>
                </p:txBody>
              </p:sp>
            </mc:Choice>
            <mc:Fallback xmlns="">
              <p:sp>
                <p:nvSpPr>
                  <p:cNvPr id="64" name="TextBox 63">
                    <a:extLst>
                      <a:ext uri="{FF2B5EF4-FFF2-40B4-BE49-F238E27FC236}">
                        <a16:creationId xmlns:a16="http://schemas.microsoft.com/office/drawing/2014/main" id="{80A38CE2-AE50-B74D-B52A-2608483A766E}"/>
                      </a:ext>
                    </a:extLst>
                  </p:cNvPr>
                  <p:cNvSpPr txBox="1">
                    <a:spLocks noRot="1" noChangeAspect="1" noMove="1" noResize="1" noEditPoints="1" noAdjustHandles="1" noChangeArrowheads="1" noChangeShapeType="1" noTextEdit="1"/>
                  </p:cNvSpPr>
                  <p:nvPr/>
                </p:nvSpPr>
                <p:spPr>
                  <a:xfrm>
                    <a:off x="614410" y="5546970"/>
                    <a:ext cx="852798" cy="215444"/>
                  </a:xfrm>
                  <a:prstGeom prst="rect">
                    <a:avLst/>
                  </a:prstGeom>
                  <a:blipFill>
                    <a:blip r:embed="rId8"/>
                    <a:stretch>
                      <a:fillRect l="-7353"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0DA6CDB-2E13-554C-B6D2-A7AC95DD5674}"/>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smtClean="0">
                              <a:solidFill>
                                <a:schemeClr val="accent6"/>
                              </a:solidFill>
                              <a:latin typeface="Cambria Math" charset="0"/>
                            </a:rPr>
                            <m:t>𝐸𝑝𝑖𝑑</m:t>
                          </m:r>
                          <m:r>
                            <a:rPr lang="en-GB" i="1" smtClean="0">
                              <a:solidFill>
                                <a:schemeClr val="accent6"/>
                              </a:solidFill>
                              <a:latin typeface="Cambria Math" charset="0"/>
                            </a:rPr>
                            <m:t> </m:t>
                          </m:r>
                          <m:r>
                            <a:rPr lang="en-GB" b="0" i="1" smtClean="0">
                              <a:solidFill>
                                <a:schemeClr val="accent6"/>
                              </a:solidFill>
                              <a:latin typeface="Cambria Math" panose="02040503050406030204" pitchFamily="18" charset="0"/>
                            </a:rPr>
                            <m:t>𝐴𝑐𝑐</m:t>
                          </m:r>
                          <m:d>
                            <m:dPr>
                              <m:ctrlPr>
                                <a:rPr lang="en-GB" i="1">
                                  <a:solidFill>
                                    <a:schemeClr val="accent6"/>
                                  </a:solidFill>
                                  <a:latin typeface="Cambria Math" panose="02040503050406030204" pitchFamily="18" charset="0"/>
                                </a:rPr>
                              </m:ctrlPr>
                            </m:dPr>
                            <m:e>
                              <m:r>
                                <a:rPr lang="en-GB" b="0" i="1" smtClean="0">
                                  <a:solidFill>
                                    <a:schemeClr val="accent6"/>
                                  </a:solidFill>
                                  <a:latin typeface="Cambria Math" panose="02040503050406030204" pitchFamily="18" charset="0"/>
                                </a:rPr>
                                <m:t>𝐼</m:t>
                              </m:r>
                            </m:e>
                          </m:d>
                        </m:oMath>
                      </m:oMathPara>
                    </a14:m>
                    <a:endParaRPr lang="en-GB"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en-GB" b="0" i="1" smtClean="0">
                              <a:solidFill>
                                <a:schemeClr val="accent6"/>
                              </a:solidFill>
                              <a:latin typeface="Cambria Math" panose="02040503050406030204" pitchFamily="18" charset="0"/>
                            </a:rPr>
                            <m:t>𝑁𝑎𝑡</m:t>
                          </m:r>
                          <m:d>
                            <m:dPr>
                              <m:ctrlPr>
                                <a:rPr lang="en-GB" i="1">
                                  <a:solidFill>
                                    <a:schemeClr val="accent6"/>
                                  </a:solidFill>
                                  <a:latin typeface="Cambria Math" panose="02040503050406030204" pitchFamily="18" charset="0"/>
                                </a:rPr>
                              </m:ctrlPr>
                            </m:dPr>
                            <m:e>
                              <m:r>
                                <a:rPr lang="en-GB" b="0" i="1"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70" name="TextBox 69">
                    <a:extLst>
                      <a:ext uri="{FF2B5EF4-FFF2-40B4-BE49-F238E27FC236}">
                        <a16:creationId xmlns:a16="http://schemas.microsoft.com/office/drawing/2014/main" id="{84B0C4DD-3749-CE4C-B9AC-7A0110F4673D}"/>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9"/>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5F2A84BC-5360-5147-A900-8DACD28C99FF}"/>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64" name="Rectangle 63">
                  <a:extLst>
                    <a:ext uri="{FF2B5EF4-FFF2-40B4-BE49-F238E27FC236}">
                      <a16:creationId xmlns:a16="http://schemas.microsoft.com/office/drawing/2014/main" id="{D6DF66DB-A993-EC4C-9639-9997BE607968}"/>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10"/>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E997827B-69F1-3943-B70E-E79088307C5E}"/>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solidFill>
                              <a:schemeClr val="tx1"/>
                            </a:solidFill>
                            <a:latin typeface="Cambria Math" charset="0"/>
                          </a:rPr>
                          <m:t>𝐸𝑝𝑖𝑑</m:t>
                        </m:r>
                      </m:oMath>
                    </m:oMathPara>
                  </a14:m>
                  <a:endParaRPr lang="en-GB"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en-GB" i="1">
                            <a:solidFill>
                              <a:schemeClr val="tx1"/>
                            </a:solidFill>
                            <a:latin typeface="Cambria Math" panose="02040503050406030204" pitchFamily="18" charset="0"/>
                          </a:rPr>
                          <m:t>𝑆𝑖𝑐𝑘</m:t>
                        </m:r>
                        <m:d>
                          <m:dPr>
                            <m:ctrlPr>
                              <a:rPr lang="en-GB" i="1">
                                <a:solidFill>
                                  <a:schemeClr val="tx1"/>
                                </a:solidFill>
                                <a:latin typeface="Cambria Math" panose="02040503050406030204" pitchFamily="18" charset="0"/>
                              </a:rPr>
                            </m:ctrlPr>
                          </m:dPr>
                          <m:e>
                            <m:r>
                              <a:rPr lang="en-GB" i="1">
                                <a:solidFill>
                                  <a:schemeClr val="tx1"/>
                                </a:solidFill>
                                <a:latin typeface="Cambria Math" panose="02040503050406030204" pitchFamily="18" charset="0"/>
                              </a:rPr>
                              <m:t>𝑋</m:t>
                            </m:r>
                          </m:e>
                        </m:d>
                      </m:oMath>
                    </m:oMathPara>
                  </a14:m>
                  <a:endParaRPr lang="en-GB" dirty="0">
                    <a:solidFill>
                      <a:schemeClr val="tx1"/>
                    </a:solidFill>
                  </a:endParaRPr>
                </a:p>
              </p:txBody>
            </p:sp>
          </mc:Choice>
          <mc:Fallback xmlns="">
            <p:sp>
              <p:nvSpPr>
                <p:cNvPr id="65" name="Rectangle 64">
                  <a:extLst>
                    <a:ext uri="{FF2B5EF4-FFF2-40B4-BE49-F238E27FC236}">
                      <a16:creationId xmlns:a16="http://schemas.microsoft.com/office/drawing/2014/main" id="{A2AADF35-6B0C-8B44-A001-9D2B1610B564}"/>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DE64723-EF17-BF46-BAFB-316940C5A039}"/>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bg1"/>
                                </a:solidFill>
                                <a:latin typeface="Cambria Math" panose="02040503050406030204" pitchFamily="18" charset="0"/>
                              </a:rPr>
                            </m:ctrlPr>
                          </m:sSubPr>
                          <m:e>
                            <m:r>
                              <a:rPr lang="en-GB" sz="1400" b="1" i="1">
                                <a:solidFill>
                                  <a:schemeClr val="bg1"/>
                                </a:solidFill>
                                <a:latin typeface="Cambria Math" panose="02040503050406030204" pitchFamily="18" charset="0"/>
                              </a:rPr>
                              <m:t>𝑪</m:t>
                            </m:r>
                          </m:e>
                          <m:sub>
                            <m:r>
                              <a:rPr lang="en-GB"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66" name="TextBox 65">
                  <a:extLst>
                    <a:ext uri="{FF2B5EF4-FFF2-40B4-BE49-F238E27FC236}">
                      <a16:creationId xmlns:a16="http://schemas.microsoft.com/office/drawing/2014/main" id="{11BE1205-3998-DD40-8810-1172EC26693F}"/>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140C9CA-4704-0C40-AB2A-CDC568E070A9}"/>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bg1"/>
                                </a:solidFill>
                                <a:latin typeface="Cambria Math" panose="02040503050406030204" pitchFamily="18" charset="0"/>
                              </a:rPr>
                            </m:ctrlPr>
                          </m:sSubPr>
                          <m:e>
                            <m:r>
                              <a:rPr lang="en-GB" sz="1400" b="1" i="1">
                                <a:solidFill>
                                  <a:schemeClr val="bg1"/>
                                </a:solidFill>
                                <a:latin typeface="Cambria Math" panose="02040503050406030204" pitchFamily="18" charset="0"/>
                              </a:rPr>
                              <m:t>𝑪</m:t>
                            </m:r>
                          </m:e>
                          <m:sub>
                            <m:r>
                              <a:rPr lang="en-GB"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67" name="TextBox 66">
                  <a:extLst>
                    <a:ext uri="{FF2B5EF4-FFF2-40B4-BE49-F238E27FC236}">
                      <a16:creationId xmlns:a16="http://schemas.microsoft.com/office/drawing/2014/main" id="{3993120F-FB40-4F49-AED0-BBC36E6170BA}"/>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3"/>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4680842-8A7C-9143-8687-6A343B6096BE}"/>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en-GB" sz="1400" i="1">
                                <a:solidFill>
                                  <a:schemeClr val="bg1"/>
                                </a:solidFill>
                                <a:latin typeface="Cambria Math" panose="02040503050406030204" pitchFamily="18" charset="0"/>
                              </a:rPr>
                            </m:ctrlPr>
                          </m:sSubPr>
                          <m:e>
                            <m:r>
                              <a:rPr lang="en-GB" sz="1400" b="1" i="1">
                                <a:solidFill>
                                  <a:schemeClr val="bg1"/>
                                </a:solidFill>
                                <a:latin typeface="Cambria Math" panose="02040503050406030204" pitchFamily="18" charset="0"/>
                              </a:rPr>
                              <m:t>𝑪</m:t>
                            </m:r>
                          </m:e>
                          <m:sub>
                            <m:r>
                              <a:rPr lang="en-GB"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68" name="TextBox 67">
                  <a:extLst>
                    <a:ext uri="{FF2B5EF4-FFF2-40B4-BE49-F238E27FC236}">
                      <a16:creationId xmlns:a16="http://schemas.microsoft.com/office/drawing/2014/main" id="{63C5A8EE-69D2-794D-975A-CA82F482BB90}"/>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88C0D7A-3A32-BF4B-84E4-74CCBE231B2E}"/>
                  </a:ext>
                </a:extLst>
              </p:cNvPr>
              <p:cNvSpPr txBox="1"/>
              <p:nvPr/>
            </p:nvSpPr>
            <p:spPr>
              <a:xfrm>
                <a:off x="7732185" y="2458755"/>
                <a:ext cx="4354462" cy="1510029"/>
              </a:xfrm>
              <a:prstGeom prst="rect">
                <a:avLst/>
              </a:prstGeom>
              <a:noFill/>
            </p:spPr>
            <p:txBody>
              <a:bodyPr wrap="none" rtlCol="0">
                <a:spAutoFit/>
              </a:bodyPr>
              <a:lstStyle/>
              <a:p>
                <a:pPr algn="ctr"/>
                <a:r>
                  <a:rPr lang="en-GB" sz="1798" dirty="0"/>
                  <a:t>Evidence: </a:t>
                </a:r>
              </a:p>
              <a:p>
                <a:pPr algn="ctr"/>
                <a14:m>
                  <m:oMathPara xmlns:m="http://schemas.openxmlformats.org/officeDocument/2006/math">
                    <m:oMathParaPr>
                      <m:jc m:val="centerGroup"/>
                    </m:oMathParaPr>
                    <m:oMath xmlns:m="http://schemas.openxmlformats.org/officeDocument/2006/math">
                      <m:r>
                        <a:rPr lang="en-GB" sz="1798" i="1">
                          <a:latin typeface="Cambria Math" panose="02040503050406030204" pitchFamily="18" charset="0"/>
                        </a:rPr>
                        <m:t>𝑠𝑖𝑐𝑘</m:t>
                      </m:r>
                      <m:d>
                        <m:dPr>
                          <m:ctrlPr>
                            <a:rPr lang="en-GB" sz="1798" b="0" i="1" smtClean="0">
                              <a:latin typeface="Cambria Math" panose="02040503050406030204" pitchFamily="18" charset="0"/>
                            </a:rPr>
                          </m:ctrlPr>
                        </m:dPr>
                        <m:e>
                          <m:r>
                            <a:rPr lang="en-GB" sz="1798" b="0" i="1" smtClean="0">
                              <a:latin typeface="Cambria Math" panose="02040503050406030204" pitchFamily="18" charset="0"/>
                            </a:rPr>
                            <m:t>𝑒𝑣𝑒</m:t>
                          </m:r>
                        </m:e>
                      </m:d>
                    </m:oMath>
                  </m:oMathPara>
                </a14:m>
                <a:endParaRPr lang="en-GB" sz="1798" dirty="0"/>
              </a:p>
              <a:p>
                <a:pPr algn="ctr"/>
                <a:endParaRPr lang="en-GB" sz="1798" dirty="0"/>
              </a:p>
              <a:p>
                <a:pPr algn="ctr"/>
                <a:r>
                  <a:rPr lang="en-GB" sz="1798" dirty="0"/>
                  <a:t>Queries: </a:t>
                </a:r>
              </a:p>
              <a:p>
                <a:pPr algn="ctr"/>
                <a14:m>
                  <m:oMathPara xmlns:m="http://schemas.openxmlformats.org/officeDocument/2006/math">
                    <m:oMathParaPr>
                      <m:jc m:val="centerGroup"/>
                    </m:oMathParaPr>
                    <m:oMath xmlns:m="http://schemas.openxmlformats.org/officeDocument/2006/math">
                      <m:d>
                        <m:dPr>
                          <m:begChr m:val="{"/>
                          <m:endChr m:val="}"/>
                          <m:ctrlPr>
                            <a:rPr lang="en-GB" sz="1798" i="1">
                              <a:latin typeface="Cambria Math" panose="02040503050406030204" pitchFamily="18" charset="0"/>
                            </a:rPr>
                          </m:ctrlPr>
                        </m:dPr>
                        <m:e>
                          <m:d>
                            <m:dPr>
                              <m:begChr m:val="{"/>
                              <m:endChr m:val="}"/>
                              <m:ctrlPr>
                                <a:rPr lang="en-GB" sz="1798" i="1">
                                  <a:latin typeface="Cambria Math" panose="02040503050406030204" pitchFamily="18" charset="0"/>
                                </a:rPr>
                              </m:ctrlPr>
                            </m:dPr>
                            <m:e>
                              <m:r>
                                <a:rPr lang="en-GB" sz="1798" i="1">
                                  <a:latin typeface="Cambria Math" panose="02040503050406030204" pitchFamily="18" charset="0"/>
                                </a:rPr>
                                <m:t>𝐸𝑝𝑖𝑑</m:t>
                              </m:r>
                            </m:e>
                          </m:d>
                          <m:r>
                            <a:rPr lang="en-GB" sz="1798" i="1">
                              <a:latin typeface="Cambria Math" panose="02040503050406030204" pitchFamily="18" charset="0"/>
                            </a:rPr>
                            <m:t>, </m:t>
                          </m:r>
                          <m:d>
                            <m:dPr>
                              <m:begChr m:val="{"/>
                              <m:endChr m:val="}"/>
                              <m:ctrlPr>
                                <a:rPr lang="en-GB" sz="1798" i="1">
                                  <a:latin typeface="Cambria Math" panose="02040503050406030204" pitchFamily="18" charset="0"/>
                                </a:rPr>
                              </m:ctrlPr>
                            </m:dPr>
                            <m:e>
                              <m:r>
                                <a:rPr lang="en-GB" sz="1798" i="1">
                                  <a:latin typeface="Cambria Math" panose="02040503050406030204" pitchFamily="18" charset="0"/>
                                </a:rPr>
                                <m:t>𝑇𝑟𝑎𝑣𝑒𝑙</m:t>
                              </m:r>
                              <m:d>
                                <m:dPr>
                                  <m:ctrlPr>
                                    <a:rPr lang="en-GB" sz="1798" b="0" i="1" smtClean="0">
                                      <a:latin typeface="Cambria Math" panose="02040503050406030204" pitchFamily="18" charset="0"/>
                                    </a:rPr>
                                  </m:ctrlPr>
                                </m:dPr>
                                <m:e>
                                  <m:r>
                                    <a:rPr lang="en-GB" sz="1798" b="0" i="1" smtClean="0">
                                      <a:latin typeface="Cambria Math" panose="02040503050406030204" pitchFamily="18" charset="0"/>
                                    </a:rPr>
                                    <m:t>𝑒𝑣𝑒</m:t>
                                  </m:r>
                                </m:e>
                              </m:d>
                              <m:r>
                                <a:rPr lang="en-GB" sz="1798" b="0" i="1" smtClean="0">
                                  <a:latin typeface="Cambria Math" panose="02040503050406030204" pitchFamily="18" charset="0"/>
                                </a:rPr>
                                <m:t> </m:t>
                              </m:r>
                              <m:r>
                                <a:rPr lang="en-GB" sz="1798" i="1">
                                  <a:latin typeface="Cambria Math" panose="02040503050406030204" pitchFamily="18" charset="0"/>
                                </a:rPr>
                                <m:t>,</m:t>
                              </m:r>
                              <m:r>
                                <a:rPr lang="en-GB" sz="1798" i="1">
                                  <a:latin typeface="Cambria Math" panose="02040503050406030204" pitchFamily="18" charset="0"/>
                                </a:rPr>
                                <m:t>𝑇𝑟𝑒𝑎𝑡</m:t>
                              </m:r>
                              <m:d>
                                <m:dPr>
                                  <m:ctrlPr>
                                    <a:rPr lang="en-GB" sz="1798" b="0" i="1" smtClean="0">
                                      <a:latin typeface="Cambria Math" panose="02040503050406030204" pitchFamily="18" charset="0"/>
                                    </a:rPr>
                                  </m:ctrlPr>
                                </m:dPr>
                                <m:e>
                                  <m:r>
                                    <a:rPr lang="en-GB" sz="1798" b="0" i="1" smtClean="0">
                                      <a:latin typeface="Cambria Math" panose="02040503050406030204" pitchFamily="18" charset="0"/>
                                    </a:rPr>
                                    <m:t>𝑒𝑣𝑒</m:t>
                                  </m:r>
                                  <m:r>
                                    <a:rPr lang="en-GB" sz="1798" b="0" i="1" smtClean="0">
                                      <a:latin typeface="Cambria Math" panose="02040503050406030204" pitchFamily="18" charset="0"/>
                                    </a:rPr>
                                    <m:t>,</m:t>
                                  </m:r>
                                  <m:sSub>
                                    <m:sSubPr>
                                      <m:ctrlPr>
                                        <a:rPr lang="en-GB" sz="1798" b="0" i="1" smtClean="0">
                                          <a:latin typeface="Cambria Math" panose="02040503050406030204" pitchFamily="18" charset="0"/>
                                        </a:rPr>
                                      </m:ctrlPr>
                                    </m:sSubPr>
                                    <m:e>
                                      <m:r>
                                        <a:rPr lang="en-GB" sz="1798" b="0" i="1" smtClean="0">
                                          <a:latin typeface="Cambria Math" panose="02040503050406030204" pitchFamily="18" charset="0"/>
                                        </a:rPr>
                                        <m:t>𝑚</m:t>
                                      </m:r>
                                    </m:e>
                                    <m:sub>
                                      <m:r>
                                        <a:rPr lang="en-GB" sz="1798" b="0" i="1" smtClean="0">
                                          <a:latin typeface="Cambria Math" panose="02040503050406030204" pitchFamily="18" charset="0"/>
                                        </a:rPr>
                                        <m:t>1</m:t>
                                      </m:r>
                                    </m:sub>
                                  </m:sSub>
                                </m:e>
                              </m:d>
                            </m:e>
                          </m:d>
                        </m:e>
                      </m:d>
                    </m:oMath>
                  </m:oMathPara>
                </a14:m>
                <a:endParaRPr lang="en-GB" sz="1798" dirty="0"/>
              </a:p>
            </p:txBody>
          </p:sp>
        </mc:Choice>
        <mc:Fallback xmlns="">
          <p:sp>
            <p:nvSpPr>
              <p:cNvPr id="70" name="TextBox 69">
                <a:extLst>
                  <a:ext uri="{FF2B5EF4-FFF2-40B4-BE49-F238E27FC236}">
                    <a16:creationId xmlns:a16="http://schemas.microsoft.com/office/drawing/2014/main" id="{688C0D7A-3A32-BF4B-84E4-74CCBE231B2E}"/>
                  </a:ext>
                </a:extLst>
              </p:cNvPr>
              <p:cNvSpPr txBox="1">
                <a:spLocks noRot="1" noChangeAspect="1" noMove="1" noResize="1" noEditPoints="1" noAdjustHandles="1" noChangeArrowheads="1" noChangeShapeType="1" noTextEdit="1"/>
              </p:cNvSpPr>
              <p:nvPr/>
            </p:nvSpPr>
            <p:spPr>
              <a:xfrm>
                <a:off x="7732185" y="2458755"/>
                <a:ext cx="4354462" cy="1510029"/>
              </a:xfrm>
              <a:prstGeom prst="rect">
                <a:avLst/>
              </a:prstGeom>
              <a:blipFill>
                <a:blip r:embed="rId15"/>
                <a:stretch>
                  <a:fillRect t="-1667"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3622746B-A0B8-EA4A-90B1-6A21FF3DC590}"/>
                  </a:ext>
                </a:extLst>
              </p:cNvPr>
              <p:cNvSpPr/>
              <p:nvPr/>
            </p:nvSpPr>
            <p:spPr>
              <a:xfrm>
                <a:off x="7931277" y="5659400"/>
                <a:ext cx="1463991" cy="261610"/>
              </a:xfrm>
              <a:prstGeom prst="rect">
                <a:avLst/>
              </a:prstGeom>
              <a:solidFill>
                <a:schemeClr val="bg1"/>
              </a:solidFill>
            </p:spPr>
            <p:txBody>
              <a:bodyPr wrap="none" tIns="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solidFill>
                                <a:schemeClr val="tx1">
                                  <a:lumMod val="60000"/>
                                  <a:lumOff val="40000"/>
                                </a:schemeClr>
                              </a:solidFill>
                              <a:latin typeface="Cambria Math" panose="02040503050406030204" pitchFamily="18" charset="0"/>
                            </a:rPr>
                          </m:ctrlPr>
                        </m:sSubSupPr>
                        <m:e>
                          <m:r>
                            <a:rPr lang="en-GB" sz="1400" i="1">
                              <a:solidFill>
                                <a:schemeClr val="tx1">
                                  <a:lumMod val="60000"/>
                                  <a:lumOff val="40000"/>
                                </a:schemeClr>
                              </a:solidFill>
                              <a:latin typeface="Cambria Math" panose="02040503050406030204" pitchFamily="18" charset="0"/>
                            </a:rPr>
                            <m:t>𝑔</m:t>
                          </m:r>
                        </m:e>
                        <m:sub>
                          <m:r>
                            <a:rPr lang="en-GB" sz="1400" i="1">
                              <a:solidFill>
                                <a:schemeClr val="tx1">
                                  <a:lumMod val="60000"/>
                                  <a:lumOff val="40000"/>
                                </a:schemeClr>
                              </a:solidFill>
                              <a:latin typeface="Cambria Math" panose="02040503050406030204" pitchFamily="18" charset="0"/>
                            </a:rPr>
                            <m:t>2</m:t>
                          </m:r>
                        </m:sub>
                        <m:sup>
                          <m:r>
                            <a:rPr lang="en-GB" sz="1400" i="1">
                              <a:solidFill>
                                <a:schemeClr val="tx1">
                                  <a:lumMod val="60000"/>
                                  <a:lumOff val="40000"/>
                                </a:schemeClr>
                              </a:solidFill>
                              <a:latin typeface="Cambria Math" panose="02040503050406030204" pitchFamily="18" charset="0"/>
                            </a:rPr>
                            <m:t>𝑒</m:t>
                          </m:r>
                          <m:r>
                            <a:rPr lang="en-GB" sz="1400" i="1">
                              <a:solidFill>
                                <a:schemeClr val="tx1">
                                  <a:lumMod val="60000"/>
                                  <a:lumOff val="40000"/>
                                </a:schemeClr>
                              </a:solidFill>
                              <a:latin typeface="Cambria Math" panose="02040503050406030204" pitchFamily="18" charset="0"/>
                            </a:rPr>
                            <m:t>′</m:t>
                          </m:r>
                        </m:sup>
                      </m:sSubSup>
                      <m:r>
                        <a:rPr lang="en-GB" sz="1400" i="1">
                          <a:solidFill>
                            <a:schemeClr val="tx1">
                              <a:lumMod val="60000"/>
                              <a:lumOff val="40000"/>
                            </a:schemeClr>
                          </a:solidFill>
                          <a:latin typeface="Cambria Math" panose="02040503050406030204" pitchFamily="18" charset="0"/>
                        </a:rPr>
                        <m:t>, </m:t>
                      </m:r>
                      <m:sSubSup>
                        <m:sSubSupPr>
                          <m:ctrlPr>
                            <a:rPr lang="en-GB" sz="1400" i="1">
                              <a:solidFill>
                                <a:schemeClr val="tx1">
                                  <a:lumMod val="60000"/>
                                  <a:lumOff val="40000"/>
                                </a:schemeClr>
                              </a:solidFill>
                              <a:latin typeface="Cambria Math" panose="02040503050406030204" pitchFamily="18" charset="0"/>
                            </a:rPr>
                          </m:ctrlPr>
                        </m:sSubSupPr>
                        <m:e>
                          <m:r>
                            <a:rPr lang="en-GB" sz="1400" i="1">
                              <a:solidFill>
                                <a:schemeClr val="tx1">
                                  <a:lumMod val="60000"/>
                                  <a:lumOff val="40000"/>
                                </a:schemeClr>
                              </a:solidFill>
                              <a:latin typeface="Cambria Math" panose="02040503050406030204" pitchFamily="18" charset="0"/>
                            </a:rPr>
                            <m:t>𝑔</m:t>
                          </m:r>
                        </m:e>
                        <m:sub>
                          <m:r>
                            <a:rPr lang="en-GB" sz="1400" i="1">
                              <a:solidFill>
                                <a:schemeClr val="tx1">
                                  <a:lumMod val="60000"/>
                                  <a:lumOff val="40000"/>
                                </a:schemeClr>
                              </a:solidFill>
                              <a:latin typeface="Cambria Math" panose="02040503050406030204" pitchFamily="18" charset="0"/>
                            </a:rPr>
                            <m:t>2</m:t>
                          </m:r>
                        </m:sub>
                        <m:sup>
                          <m:r>
                            <a:rPr lang="en-GB" sz="1400" i="1">
                              <a:solidFill>
                                <a:schemeClr val="tx1">
                                  <a:lumMod val="60000"/>
                                  <a:lumOff val="40000"/>
                                </a:schemeClr>
                              </a:solidFill>
                              <a:latin typeface="Cambria Math" panose="02040503050406030204" pitchFamily="18" charset="0"/>
                            </a:rPr>
                            <m:t>′</m:t>
                          </m:r>
                        </m:sup>
                      </m:sSubSup>
                      <m:r>
                        <a:rPr lang="en-GB" sz="1400" b="0" i="1" smtClean="0">
                          <a:solidFill>
                            <a:schemeClr val="tx1">
                              <a:lumMod val="60000"/>
                              <a:lumOff val="40000"/>
                            </a:schemeClr>
                          </a:solidFill>
                          <a:latin typeface="Cambria Math" panose="02040503050406030204" pitchFamily="18" charset="0"/>
                        </a:rPr>
                        <m:t>,</m:t>
                      </m:r>
                      <m:sSub>
                        <m:sSubPr>
                          <m:ctrlPr>
                            <a:rPr lang="en-GB" sz="1400" i="1">
                              <a:solidFill>
                                <a:schemeClr val="accent6"/>
                              </a:solidFill>
                              <a:latin typeface="Cambria Math" panose="02040503050406030204" pitchFamily="18" charset="0"/>
                              <a:ea typeface="Cambria Math" panose="02040503050406030204" pitchFamily="18" charset="0"/>
                            </a:rPr>
                          </m:ctrlPr>
                        </m:sSubPr>
                        <m:e>
                          <m:r>
                            <a:rPr lang="en-GB" sz="1400" i="1">
                              <a:solidFill>
                                <a:schemeClr val="accent6"/>
                              </a:solidFill>
                              <a:latin typeface="Cambria Math" panose="02040503050406030204" pitchFamily="18" charset="0"/>
                              <a:ea typeface="Cambria Math" panose="02040503050406030204" pitchFamily="18" charset="0"/>
                            </a:rPr>
                            <m:t>𝑚</m:t>
                          </m:r>
                        </m:e>
                        <m:sub>
                          <m:r>
                            <a:rPr lang="en-GB" sz="1400" i="1">
                              <a:solidFill>
                                <a:schemeClr val="accent6"/>
                              </a:solidFill>
                              <a:latin typeface="Cambria Math" panose="02040503050406030204" pitchFamily="18" charset="0"/>
                              <a:ea typeface="Cambria Math" panose="02040503050406030204" pitchFamily="18" charset="0"/>
                            </a:rPr>
                            <m:t>12</m:t>
                          </m:r>
                        </m:sub>
                      </m:sSub>
                      <m:r>
                        <a:rPr lang="en-GB" sz="1400" b="0" i="1" smtClean="0">
                          <a:solidFill>
                            <a:schemeClr val="tx1">
                              <a:lumMod val="60000"/>
                              <a:lumOff val="40000"/>
                            </a:schemeClr>
                          </a:solidFill>
                          <a:latin typeface="Cambria Math" panose="02040503050406030204" pitchFamily="18" charset="0"/>
                        </a:rPr>
                        <m:t>,</m:t>
                      </m:r>
                      <m:sSub>
                        <m:sSubPr>
                          <m:ctrlPr>
                            <a:rPr lang="en-GB" sz="1400" i="1">
                              <a:solidFill>
                                <a:srgbClr val="7030A0"/>
                              </a:solidFill>
                              <a:latin typeface="Cambria Math" panose="02040503050406030204" pitchFamily="18" charset="0"/>
                            </a:rPr>
                          </m:ctrlPr>
                        </m:sSubPr>
                        <m:e>
                          <m:r>
                            <a:rPr lang="en-GB" sz="1400" i="1">
                              <a:solidFill>
                                <a:srgbClr val="7030A0"/>
                              </a:solidFill>
                              <a:latin typeface="Cambria Math" panose="02040503050406030204" pitchFamily="18" charset="0"/>
                            </a:rPr>
                            <m:t>𝑚</m:t>
                          </m:r>
                        </m:e>
                        <m:sub>
                          <m:r>
                            <a:rPr lang="en-GB" sz="1400" i="1">
                              <a:solidFill>
                                <a:srgbClr val="7030A0"/>
                              </a:solidFill>
                              <a:latin typeface="Cambria Math" panose="02040503050406030204" pitchFamily="18" charset="0"/>
                            </a:rPr>
                            <m:t>32</m:t>
                          </m:r>
                        </m:sub>
                      </m:sSub>
                    </m:oMath>
                  </m:oMathPara>
                </a14:m>
                <a:endParaRPr lang="en-GB" sz="1400" dirty="0">
                  <a:solidFill>
                    <a:schemeClr val="tx1">
                      <a:lumMod val="60000"/>
                      <a:lumOff val="40000"/>
                    </a:schemeClr>
                  </a:solidFill>
                </a:endParaRPr>
              </a:p>
            </p:txBody>
          </p:sp>
        </mc:Choice>
        <mc:Fallback xmlns="">
          <p:sp>
            <p:nvSpPr>
              <p:cNvPr id="71" name="Rectangle 70">
                <a:extLst>
                  <a:ext uri="{FF2B5EF4-FFF2-40B4-BE49-F238E27FC236}">
                    <a16:creationId xmlns:a16="http://schemas.microsoft.com/office/drawing/2014/main" id="{3622746B-A0B8-EA4A-90B1-6A21FF3DC590}"/>
                  </a:ext>
                </a:extLst>
              </p:cNvPr>
              <p:cNvSpPr>
                <a:spLocks noRot="1" noChangeAspect="1" noMove="1" noResize="1" noEditPoints="1" noAdjustHandles="1" noChangeArrowheads="1" noChangeShapeType="1" noTextEdit="1"/>
              </p:cNvSpPr>
              <p:nvPr/>
            </p:nvSpPr>
            <p:spPr>
              <a:xfrm>
                <a:off x="7931277" y="5659400"/>
                <a:ext cx="1463991" cy="261610"/>
              </a:xfrm>
              <a:prstGeom prst="rect">
                <a:avLst/>
              </a:prstGeom>
              <a:blipFill>
                <a:blip r:embed="rId16"/>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87E28C64-B65F-5B44-B5A9-A8381E27E422}"/>
                  </a:ext>
                </a:extLst>
              </p:cNvPr>
              <p:cNvSpPr/>
              <p:nvPr/>
            </p:nvSpPr>
            <p:spPr>
              <a:xfrm>
                <a:off x="10473642" y="5648661"/>
                <a:ext cx="1092543" cy="261610"/>
              </a:xfrm>
              <a:prstGeom prst="rect">
                <a:avLst/>
              </a:prstGeom>
              <a:solidFill>
                <a:schemeClr val="bg1"/>
              </a:solidFill>
            </p:spPr>
            <p:txBody>
              <a:bodyPr wrap="none" tIns="0">
                <a:spAutoFit/>
              </a:bodyPr>
              <a:lstStyle/>
              <a:p>
                <a:pPr/>
                <a14:m>
                  <m:oMathPara xmlns:m="http://schemas.openxmlformats.org/officeDocument/2006/math">
                    <m:oMathParaPr>
                      <m:jc m:val="center"/>
                    </m:oMathParaPr>
                    <m:oMath xmlns:m="http://schemas.openxmlformats.org/officeDocument/2006/math">
                      <m:sSubSup>
                        <m:sSubSupPr>
                          <m:ctrlPr>
                            <a:rPr lang="en-GB" sz="1400" i="1" smtClean="0">
                              <a:solidFill>
                                <a:srgbClr val="7030A0"/>
                              </a:solidFill>
                              <a:latin typeface="Cambria Math" panose="02040503050406030204" pitchFamily="18" charset="0"/>
                            </a:rPr>
                          </m:ctrlPr>
                        </m:sSubSupPr>
                        <m:e>
                          <m:r>
                            <a:rPr lang="en-GB" sz="1400" i="1">
                              <a:solidFill>
                                <a:srgbClr val="7030A0"/>
                              </a:solidFill>
                              <a:latin typeface="Cambria Math" panose="02040503050406030204" pitchFamily="18" charset="0"/>
                            </a:rPr>
                            <m:t>𝑔</m:t>
                          </m:r>
                        </m:e>
                        <m:sub>
                          <m:r>
                            <a:rPr lang="en-GB" sz="1400" i="1">
                              <a:solidFill>
                                <a:srgbClr val="7030A0"/>
                              </a:solidFill>
                              <a:latin typeface="Cambria Math" panose="02040503050406030204" pitchFamily="18" charset="0"/>
                            </a:rPr>
                            <m:t>3</m:t>
                          </m:r>
                        </m:sub>
                        <m:sup>
                          <m:r>
                            <a:rPr lang="en-GB" sz="1400" i="1">
                              <a:solidFill>
                                <a:srgbClr val="7030A0"/>
                              </a:solidFill>
                              <a:latin typeface="Cambria Math" panose="02040503050406030204" pitchFamily="18" charset="0"/>
                            </a:rPr>
                            <m:t>𝑒</m:t>
                          </m:r>
                          <m:r>
                            <a:rPr lang="en-GB" sz="1400" i="1">
                              <a:solidFill>
                                <a:srgbClr val="7030A0"/>
                              </a:solidFill>
                              <a:latin typeface="Cambria Math" panose="02040503050406030204" pitchFamily="18" charset="0"/>
                            </a:rPr>
                            <m:t>′</m:t>
                          </m:r>
                        </m:sup>
                      </m:sSubSup>
                      <m:r>
                        <a:rPr lang="en-GB" sz="1400" i="1">
                          <a:solidFill>
                            <a:srgbClr val="7030A0"/>
                          </a:solidFill>
                          <a:latin typeface="Cambria Math" panose="02040503050406030204" pitchFamily="18" charset="0"/>
                        </a:rPr>
                        <m:t>, </m:t>
                      </m:r>
                      <m:sSubSup>
                        <m:sSubSupPr>
                          <m:ctrlPr>
                            <a:rPr lang="en-GB" sz="1400" i="1">
                              <a:solidFill>
                                <a:srgbClr val="7030A0"/>
                              </a:solidFill>
                              <a:latin typeface="Cambria Math" panose="02040503050406030204" pitchFamily="18" charset="0"/>
                            </a:rPr>
                          </m:ctrlPr>
                        </m:sSubSupPr>
                        <m:e>
                          <m:r>
                            <a:rPr lang="en-GB" sz="1400" i="1">
                              <a:solidFill>
                                <a:srgbClr val="7030A0"/>
                              </a:solidFill>
                              <a:latin typeface="Cambria Math" panose="02040503050406030204" pitchFamily="18" charset="0"/>
                            </a:rPr>
                            <m:t>𝑔</m:t>
                          </m:r>
                        </m:e>
                        <m:sub>
                          <m:r>
                            <a:rPr lang="en-GB" sz="1400" i="1">
                              <a:solidFill>
                                <a:srgbClr val="7030A0"/>
                              </a:solidFill>
                              <a:latin typeface="Cambria Math" panose="02040503050406030204" pitchFamily="18" charset="0"/>
                            </a:rPr>
                            <m:t>3</m:t>
                          </m:r>
                        </m:sub>
                        <m:sup>
                          <m:r>
                            <a:rPr lang="en-GB" sz="1400" i="1">
                              <a:solidFill>
                                <a:srgbClr val="7030A0"/>
                              </a:solidFill>
                              <a:latin typeface="Cambria Math" panose="02040503050406030204" pitchFamily="18" charset="0"/>
                            </a:rPr>
                            <m:t>′</m:t>
                          </m:r>
                        </m:sup>
                      </m:sSubSup>
                      <m:r>
                        <a:rPr lang="en-GB" sz="1400" b="0" i="1" smtClean="0">
                          <a:solidFill>
                            <a:srgbClr val="7030A0"/>
                          </a:solidFill>
                          <a:latin typeface="Cambria Math" panose="02040503050406030204" pitchFamily="18" charset="0"/>
                        </a:rPr>
                        <m:t>,</m:t>
                      </m:r>
                      <m:sSub>
                        <m:sSubPr>
                          <m:ctrlPr>
                            <a:rPr lang="en-GB" sz="1400" i="1">
                              <a:solidFill>
                                <a:schemeClr val="tx1">
                                  <a:lumMod val="60000"/>
                                  <a:lumOff val="40000"/>
                                </a:schemeClr>
                              </a:solidFill>
                              <a:latin typeface="Cambria Math" panose="02040503050406030204" pitchFamily="18" charset="0"/>
                            </a:rPr>
                          </m:ctrlPr>
                        </m:sSubPr>
                        <m:e>
                          <m:r>
                            <a:rPr lang="en-GB" sz="1400" i="1">
                              <a:solidFill>
                                <a:schemeClr val="tx1">
                                  <a:lumMod val="60000"/>
                                  <a:lumOff val="40000"/>
                                </a:schemeClr>
                              </a:solidFill>
                              <a:latin typeface="Cambria Math" panose="02040503050406030204" pitchFamily="18" charset="0"/>
                            </a:rPr>
                            <m:t>𝑚</m:t>
                          </m:r>
                        </m:e>
                        <m:sub>
                          <m:r>
                            <a:rPr lang="en-GB" sz="1400" i="1">
                              <a:solidFill>
                                <a:schemeClr val="tx1">
                                  <a:lumMod val="60000"/>
                                  <a:lumOff val="40000"/>
                                </a:schemeClr>
                              </a:solidFill>
                              <a:latin typeface="Cambria Math" panose="02040503050406030204" pitchFamily="18" charset="0"/>
                            </a:rPr>
                            <m:t>21</m:t>
                          </m:r>
                        </m:sub>
                      </m:sSub>
                    </m:oMath>
                  </m:oMathPara>
                </a14:m>
                <a:endParaRPr lang="en-GB" sz="1400" dirty="0">
                  <a:solidFill>
                    <a:srgbClr val="7030A0"/>
                  </a:solidFill>
                </a:endParaRPr>
              </a:p>
            </p:txBody>
          </p:sp>
        </mc:Choice>
        <mc:Fallback xmlns="">
          <p:sp>
            <p:nvSpPr>
              <p:cNvPr id="72" name="Rectangle 71">
                <a:extLst>
                  <a:ext uri="{FF2B5EF4-FFF2-40B4-BE49-F238E27FC236}">
                    <a16:creationId xmlns:a16="http://schemas.microsoft.com/office/drawing/2014/main" id="{87E28C64-B65F-5B44-B5A9-A8381E27E422}"/>
                  </a:ext>
                </a:extLst>
              </p:cNvPr>
              <p:cNvSpPr>
                <a:spLocks noRot="1" noChangeAspect="1" noMove="1" noResize="1" noEditPoints="1" noAdjustHandles="1" noChangeArrowheads="1" noChangeShapeType="1" noTextEdit="1"/>
              </p:cNvSpPr>
              <p:nvPr/>
            </p:nvSpPr>
            <p:spPr>
              <a:xfrm>
                <a:off x="10473642" y="5648661"/>
                <a:ext cx="1092543" cy="261610"/>
              </a:xfrm>
              <a:prstGeom prst="rect">
                <a:avLst/>
              </a:prstGeom>
              <a:blipFill>
                <a:blip r:embed="rId17"/>
                <a:stretch>
                  <a:fillRect b="-4762"/>
                </a:stretch>
              </a:blipFill>
            </p:spPr>
            <p:txBody>
              <a:bodyPr/>
              <a:lstStyle/>
              <a:p>
                <a:r>
                  <a:rPr lang="en-GB">
                    <a:noFill/>
                  </a:rPr>
                  <a:t> </a:t>
                </a:r>
              </a:p>
            </p:txBody>
          </p:sp>
        </mc:Fallback>
      </mc:AlternateContent>
      <p:grpSp>
        <p:nvGrpSpPr>
          <p:cNvPr id="73" name="Group 72">
            <a:extLst>
              <a:ext uri="{FF2B5EF4-FFF2-40B4-BE49-F238E27FC236}">
                <a16:creationId xmlns:a16="http://schemas.microsoft.com/office/drawing/2014/main" id="{C20B6AEB-217E-EE47-922C-E5DD3A3C384B}"/>
              </a:ext>
            </a:extLst>
          </p:cNvPr>
          <p:cNvGrpSpPr/>
          <p:nvPr/>
        </p:nvGrpSpPr>
        <p:grpSpPr>
          <a:xfrm>
            <a:off x="8169497" y="745865"/>
            <a:ext cx="3658145" cy="1650928"/>
            <a:chOff x="6907622" y="3651587"/>
            <a:chExt cx="5051915" cy="2279933"/>
          </a:xfrm>
        </p:grpSpPr>
        <p:grpSp>
          <p:nvGrpSpPr>
            <p:cNvPr id="74" name="Group 73">
              <a:extLst>
                <a:ext uri="{FF2B5EF4-FFF2-40B4-BE49-F238E27FC236}">
                  <a16:creationId xmlns:a16="http://schemas.microsoft.com/office/drawing/2014/main" id="{B070A26C-8FB3-B442-AA27-68EECEE7F01E}"/>
                </a:ext>
              </a:extLst>
            </p:cNvPr>
            <p:cNvGrpSpPr/>
            <p:nvPr/>
          </p:nvGrpSpPr>
          <p:grpSpPr>
            <a:xfrm>
              <a:off x="8323703" y="3758390"/>
              <a:ext cx="1952714" cy="514051"/>
              <a:chOff x="8737128" y="3128966"/>
              <a:chExt cx="1952714" cy="514051"/>
            </a:xfrm>
          </p:grpSpPr>
          <p:cxnSp>
            <p:nvCxnSpPr>
              <p:cNvPr id="102" name="Straight Connector 101">
                <a:extLst>
                  <a:ext uri="{FF2B5EF4-FFF2-40B4-BE49-F238E27FC236}">
                    <a16:creationId xmlns:a16="http://schemas.microsoft.com/office/drawing/2014/main" id="{DC04557F-15D7-E14F-AE8C-9E5B069937DB}"/>
                  </a:ext>
                </a:extLst>
              </p:cNvPr>
              <p:cNvCxnSpPr>
                <a:cxnSpLocks/>
                <a:stCxn id="75" idx="6"/>
                <a:endCxn id="107" idx="1"/>
              </p:cNvCxnSpPr>
              <p:nvPr/>
            </p:nvCxnSpPr>
            <p:spPr>
              <a:xfrm>
                <a:off x="8737128" y="3231353"/>
                <a:ext cx="840557" cy="8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8B52EE-1086-DC47-844F-C7B5D9DEBDF2}"/>
                  </a:ext>
                </a:extLst>
              </p:cNvPr>
              <p:cNvCxnSpPr>
                <a:cxnSpLocks/>
                <a:stCxn id="76" idx="2"/>
                <a:endCxn id="107" idx="3"/>
              </p:cNvCxnSpPr>
              <p:nvPr/>
            </p:nvCxnSpPr>
            <p:spPr>
              <a:xfrm flipH="1">
                <a:off x="9721685" y="3231357"/>
                <a:ext cx="968157" cy="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8F9664F-0520-BC43-890D-2EF7073F4B20}"/>
                  </a:ext>
                </a:extLst>
              </p:cNvPr>
              <p:cNvCxnSpPr>
                <a:cxnSpLocks/>
                <a:stCxn id="79" idx="0"/>
                <a:endCxn id="107" idx="2"/>
              </p:cNvCxnSpPr>
              <p:nvPr/>
            </p:nvCxnSpPr>
            <p:spPr>
              <a:xfrm flipH="1" flipV="1">
                <a:off x="9649685" y="3311884"/>
                <a:ext cx="6670" cy="331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A3BB8D7B-2330-1A45-942D-31EB3A6AA510}"/>
                  </a:ext>
                </a:extLst>
              </p:cNvPr>
              <p:cNvGrpSpPr/>
              <p:nvPr/>
            </p:nvGrpSpPr>
            <p:grpSpPr>
              <a:xfrm>
                <a:off x="9540595" y="3128966"/>
                <a:ext cx="540370" cy="412745"/>
                <a:chOff x="9540595" y="3128966"/>
                <a:chExt cx="540370" cy="412745"/>
              </a:xfrm>
            </p:grpSpPr>
            <p:sp>
              <p:nvSpPr>
                <p:cNvPr id="106" name="Rectangle 105">
                  <a:extLst>
                    <a:ext uri="{FF2B5EF4-FFF2-40B4-BE49-F238E27FC236}">
                      <a16:creationId xmlns:a16="http://schemas.microsoft.com/office/drawing/2014/main" id="{EDE808B7-E0D1-6F49-B6D3-826514AA0914}"/>
                    </a:ext>
                  </a:extLst>
                </p:cNvPr>
                <p:cNvSpPr/>
                <p:nvPr/>
              </p:nvSpPr>
              <p:spPr>
                <a:xfrm>
                  <a:off x="9540595" y="3128966"/>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7" name="Rectangle 106">
                  <a:extLst>
                    <a:ext uri="{FF2B5EF4-FFF2-40B4-BE49-F238E27FC236}">
                      <a16:creationId xmlns:a16="http://schemas.microsoft.com/office/drawing/2014/main" id="{279C9EE4-988F-BF4C-B0DF-F981AB3C5639}"/>
                    </a:ext>
                  </a:extLst>
                </p:cNvPr>
                <p:cNvSpPr/>
                <p:nvPr/>
              </p:nvSpPr>
              <p:spPr>
                <a:xfrm>
                  <a:off x="9577685" y="3167884"/>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8" name="Rectangle 107">
                  <a:extLst>
                    <a:ext uri="{FF2B5EF4-FFF2-40B4-BE49-F238E27FC236}">
                      <a16:creationId xmlns:a16="http://schemas.microsoft.com/office/drawing/2014/main" id="{55F062AA-5F06-C245-A759-F9CD91B09FE6}"/>
                    </a:ext>
                  </a:extLst>
                </p:cNvPr>
                <p:cNvSpPr/>
                <p:nvPr/>
              </p:nvSpPr>
              <p:spPr>
                <a:xfrm>
                  <a:off x="9619203" y="3210883"/>
                  <a:ext cx="144000" cy="143999"/>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42353D4F-BA34-4B43-AF8B-300D4D411EE7}"/>
                        </a:ext>
                      </a:extLst>
                    </p:cNvPr>
                    <p:cNvSpPr txBox="1"/>
                    <p:nvPr/>
                  </p:nvSpPr>
                  <p:spPr>
                    <a:xfrm>
                      <a:off x="9772811" y="3244180"/>
                      <a:ext cx="308154" cy="2975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charset="0"/>
                                  </a:rPr>
                                  <m:t>𝑔</m:t>
                                </m:r>
                              </m:e>
                              <m:sub>
                                <m:r>
                                  <a:rPr lang="en-GB" sz="1400" i="1">
                                    <a:latin typeface="Cambria Math" charset="0"/>
                                  </a:rPr>
                                  <m:t>1</m:t>
                                </m:r>
                              </m:sub>
                            </m:sSub>
                          </m:oMath>
                        </m:oMathPara>
                      </a14:m>
                      <a:endParaRPr lang="en-GB" sz="1400" dirty="0"/>
                    </a:p>
                  </p:txBody>
                </p:sp>
              </mc:Choice>
              <mc:Fallback xmlns="">
                <p:sp>
                  <p:nvSpPr>
                    <p:cNvPr id="542" name="TextBox 541">
                      <a:extLst>
                        <a:ext uri="{FF2B5EF4-FFF2-40B4-BE49-F238E27FC236}">
                          <a16:creationId xmlns:a16="http://schemas.microsoft.com/office/drawing/2014/main" id="{C734339B-8611-B244-B833-E634A9B1EF6D}"/>
                        </a:ext>
                      </a:extLst>
                    </p:cNvPr>
                    <p:cNvSpPr txBox="1">
                      <a:spLocks noRot="1" noChangeAspect="1" noMove="1" noResize="1" noEditPoints="1" noAdjustHandles="1" noChangeArrowheads="1" noChangeShapeType="1" noTextEdit="1"/>
                    </p:cNvSpPr>
                    <p:nvPr/>
                  </p:nvSpPr>
                  <p:spPr>
                    <a:xfrm>
                      <a:off x="9772811" y="3244180"/>
                      <a:ext cx="308154" cy="297531"/>
                    </a:xfrm>
                    <a:prstGeom prst="rect">
                      <a:avLst/>
                    </a:prstGeom>
                    <a:blipFill>
                      <a:blip r:embed="rId40"/>
                      <a:stretch>
                        <a:fillRect l="-15789" b="-2222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75" name="Oval 74">
                  <a:extLst>
                    <a:ext uri="{FF2B5EF4-FFF2-40B4-BE49-F238E27FC236}">
                      <a16:creationId xmlns:a16="http://schemas.microsoft.com/office/drawing/2014/main" id="{F326A258-AB09-5D40-A383-E12FB81635DF}"/>
                    </a:ext>
                  </a:extLst>
                </p:cNvPr>
                <p:cNvSpPr/>
                <p:nvPr/>
              </p:nvSpPr>
              <p:spPr>
                <a:xfrm>
                  <a:off x="7109772" y="3651587"/>
                  <a:ext cx="1213931"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charset="0"/>
                          </a:rPr>
                          <m:t>𝑁𝑎𝑡</m:t>
                        </m:r>
                        <m:d>
                          <m:dPr>
                            <m:ctrlPr>
                              <a:rPr lang="en-GB" sz="1400" i="1">
                                <a:latin typeface="Cambria Math" panose="02040503050406030204" pitchFamily="18" charset="0"/>
                              </a:rPr>
                            </m:ctrlPr>
                          </m:dPr>
                          <m:e>
                            <m:r>
                              <a:rPr lang="en-GB" sz="1400" i="1">
                                <a:latin typeface="Cambria Math" panose="02040503050406030204" pitchFamily="18" charset="0"/>
                              </a:rPr>
                              <m:t>𝐷</m:t>
                            </m:r>
                          </m:e>
                        </m:d>
                      </m:oMath>
                    </m:oMathPara>
                  </a14:m>
                  <a:endParaRPr lang="en-GB" sz="1400" dirty="0"/>
                </a:p>
              </p:txBody>
            </p:sp>
          </mc:Choice>
          <mc:Fallback xmlns="">
            <p:sp>
              <p:nvSpPr>
                <p:cNvPr id="508" name="Oval 507">
                  <a:extLst>
                    <a:ext uri="{FF2B5EF4-FFF2-40B4-BE49-F238E27FC236}">
                      <a16:creationId xmlns:a16="http://schemas.microsoft.com/office/drawing/2014/main" id="{B294B7F9-2548-884B-90CB-70D7B1AE5DED}"/>
                    </a:ext>
                  </a:extLst>
                </p:cNvPr>
                <p:cNvSpPr>
                  <a:spLocks noRot="1" noChangeAspect="1" noMove="1" noResize="1" noEditPoints="1" noAdjustHandles="1" noChangeArrowheads="1" noChangeShapeType="1" noTextEdit="1"/>
                </p:cNvSpPr>
                <p:nvPr/>
              </p:nvSpPr>
              <p:spPr>
                <a:xfrm>
                  <a:off x="7109772" y="3651587"/>
                  <a:ext cx="1213931" cy="418381"/>
                </a:xfrm>
                <a:prstGeom prst="ellipse">
                  <a:avLst/>
                </a:prstGeom>
                <a:blipFill>
                  <a:blip r:embed="rId4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Oval 75">
                  <a:extLst>
                    <a:ext uri="{FF2B5EF4-FFF2-40B4-BE49-F238E27FC236}">
                      <a16:creationId xmlns:a16="http://schemas.microsoft.com/office/drawing/2014/main" id="{62A63668-EF9C-3841-A173-0C110A1FBE31}"/>
                    </a:ext>
                  </a:extLst>
                </p:cNvPr>
                <p:cNvSpPr/>
                <p:nvPr/>
              </p:nvSpPr>
              <p:spPr>
                <a:xfrm>
                  <a:off x="10276417" y="3651590"/>
                  <a:ext cx="1058655" cy="418381"/>
                </a:xfrm>
                <a:prstGeom prst="ellipse">
                  <a:avLst/>
                </a:prstGeom>
                <a:solidFill>
                  <a:schemeClr val="bg1"/>
                </a:solidFill>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𝐴𝑐𝑐</m:t>
                        </m:r>
                        <m:d>
                          <m:dPr>
                            <m:ctrlPr>
                              <a:rPr lang="en-GB" sz="1400" i="1">
                                <a:latin typeface="Cambria Math" panose="02040503050406030204" pitchFamily="18" charset="0"/>
                              </a:rPr>
                            </m:ctrlPr>
                          </m:dPr>
                          <m:e>
                            <m:r>
                              <a:rPr lang="en-GB" sz="1400" b="0" i="1" smtClean="0">
                                <a:latin typeface="Cambria Math" panose="02040503050406030204" pitchFamily="18" charset="0"/>
                              </a:rPr>
                              <m:t>𝐼</m:t>
                            </m:r>
                          </m:e>
                        </m:d>
                      </m:oMath>
                    </m:oMathPara>
                  </a14:m>
                  <a:endParaRPr lang="en-GB" sz="1400" dirty="0"/>
                </a:p>
              </p:txBody>
            </p:sp>
          </mc:Choice>
          <mc:Fallback xmlns="">
            <p:sp>
              <p:nvSpPr>
                <p:cNvPr id="509" name="Oval 508">
                  <a:extLst>
                    <a:ext uri="{FF2B5EF4-FFF2-40B4-BE49-F238E27FC236}">
                      <a16:creationId xmlns:a16="http://schemas.microsoft.com/office/drawing/2014/main" id="{083CD013-6FF5-3946-84FA-EE94AF0155A6}"/>
                    </a:ext>
                  </a:extLst>
                </p:cNvPr>
                <p:cNvSpPr>
                  <a:spLocks noRot="1" noChangeAspect="1" noMove="1" noResize="1" noEditPoints="1" noAdjustHandles="1" noChangeArrowheads="1" noChangeShapeType="1" noTextEdit="1"/>
                </p:cNvSpPr>
                <p:nvPr/>
              </p:nvSpPr>
              <p:spPr>
                <a:xfrm>
                  <a:off x="10276417" y="3651590"/>
                  <a:ext cx="1058655" cy="418381"/>
                </a:xfrm>
                <a:prstGeom prst="ellipse">
                  <a:avLst/>
                </a:prstGeom>
                <a:blipFill>
                  <a:blip r:embed="rId4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Oval 76">
                  <a:extLst>
                    <a:ext uri="{FF2B5EF4-FFF2-40B4-BE49-F238E27FC236}">
                      <a16:creationId xmlns:a16="http://schemas.microsoft.com/office/drawing/2014/main" id="{7237497D-7724-C04F-8F3B-26D74E78E85F}"/>
                    </a:ext>
                  </a:extLst>
                </p:cNvPr>
                <p:cNvSpPr/>
                <p:nvPr/>
              </p:nvSpPr>
              <p:spPr>
                <a:xfrm>
                  <a:off x="8617876" y="5513138"/>
                  <a:ext cx="1254398" cy="418382"/>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𝑆𝑖𝑐𝑘</m:t>
                        </m:r>
                        <m:d>
                          <m:dPr>
                            <m:ctrlPr>
                              <a:rPr lang="en-GB" sz="1400" i="1">
                                <a:latin typeface="Cambria Math" panose="02040503050406030204" pitchFamily="18" charset="0"/>
                              </a:rPr>
                            </m:ctrlPr>
                          </m:dPr>
                          <m:e>
                            <m:r>
                              <a:rPr lang="en-GB" sz="1400" b="0" i="1" smtClean="0">
                                <a:latin typeface="Cambria Math" panose="02040503050406030204" pitchFamily="18" charset="0"/>
                              </a:rPr>
                              <m:t>𝑋</m:t>
                            </m:r>
                          </m:e>
                        </m:d>
                      </m:oMath>
                    </m:oMathPara>
                  </a14:m>
                  <a:endParaRPr lang="en-GB" sz="1400" dirty="0"/>
                </a:p>
              </p:txBody>
            </p:sp>
          </mc:Choice>
          <mc:Fallback xmlns="">
            <p:sp>
              <p:nvSpPr>
                <p:cNvPr id="49" name="Oval 48">
                  <a:extLst>
                    <a:ext uri="{FF2B5EF4-FFF2-40B4-BE49-F238E27FC236}">
                      <a16:creationId xmlns:a16="http://schemas.microsoft.com/office/drawing/2014/main" id="{E54DC2EF-E83C-124B-8B87-FA36420A46D6}"/>
                    </a:ext>
                  </a:extLst>
                </p:cNvPr>
                <p:cNvSpPr>
                  <a:spLocks noRot="1" noChangeAspect="1" noMove="1" noResize="1" noEditPoints="1" noAdjustHandles="1" noChangeArrowheads="1" noChangeShapeType="1" noTextEdit="1"/>
                </p:cNvSpPr>
                <p:nvPr/>
              </p:nvSpPr>
              <p:spPr>
                <a:xfrm>
                  <a:off x="8617876" y="5513138"/>
                  <a:ext cx="1254398" cy="418382"/>
                </a:xfrm>
                <a:prstGeom prst="ellipse">
                  <a:avLst/>
                </a:prstGeom>
                <a:blipFill>
                  <a:blip r:embed="rId4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Oval 77">
                  <a:extLst>
                    <a:ext uri="{FF2B5EF4-FFF2-40B4-BE49-F238E27FC236}">
                      <a16:creationId xmlns:a16="http://schemas.microsoft.com/office/drawing/2014/main" id="{98CEEE93-347C-2248-A31E-0146C6BF8225}"/>
                    </a:ext>
                  </a:extLst>
                </p:cNvPr>
                <p:cNvSpPr/>
                <p:nvPr/>
              </p:nvSpPr>
              <p:spPr>
                <a:xfrm>
                  <a:off x="6907622" y="4892572"/>
                  <a:ext cx="1650615"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𝑇𝑟𝑎𝑣𝑒𝑙</m:t>
                        </m:r>
                        <m:d>
                          <m:dPr>
                            <m:ctrlPr>
                              <a:rPr lang="en-GB" sz="1400" i="1">
                                <a:latin typeface="Cambria Math" panose="02040503050406030204" pitchFamily="18" charset="0"/>
                              </a:rPr>
                            </m:ctrlPr>
                          </m:dPr>
                          <m:e>
                            <m:r>
                              <a:rPr lang="en-GB" sz="1400" b="0" i="1" smtClean="0">
                                <a:latin typeface="Cambria Math" panose="02040503050406030204" pitchFamily="18" charset="0"/>
                              </a:rPr>
                              <m:t>𝑋</m:t>
                            </m:r>
                          </m:e>
                        </m:d>
                      </m:oMath>
                    </m:oMathPara>
                  </a14:m>
                  <a:endParaRPr lang="en-GB" sz="1400" dirty="0"/>
                </a:p>
              </p:txBody>
            </p:sp>
          </mc:Choice>
          <mc:Fallback xmlns="">
            <p:sp>
              <p:nvSpPr>
                <p:cNvPr id="511" name="Oval 510">
                  <a:extLst>
                    <a:ext uri="{FF2B5EF4-FFF2-40B4-BE49-F238E27FC236}">
                      <a16:creationId xmlns:a16="http://schemas.microsoft.com/office/drawing/2014/main" id="{DE22F68C-A241-A94A-9618-D2B967715D33}"/>
                    </a:ext>
                  </a:extLst>
                </p:cNvPr>
                <p:cNvSpPr>
                  <a:spLocks noRot="1" noChangeAspect="1" noMove="1" noResize="1" noEditPoints="1" noAdjustHandles="1" noChangeArrowheads="1" noChangeShapeType="1" noTextEdit="1"/>
                </p:cNvSpPr>
                <p:nvPr/>
              </p:nvSpPr>
              <p:spPr>
                <a:xfrm>
                  <a:off x="6907622" y="4892572"/>
                  <a:ext cx="1650615" cy="418381"/>
                </a:xfrm>
                <a:prstGeom prst="ellipse">
                  <a:avLst/>
                </a:prstGeom>
                <a:blipFill>
                  <a:blip r:embed="rId4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Oval 78">
                  <a:extLst>
                    <a:ext uri="{FF2B5EF4-FFF2-40B4-BE49-F238E27FC236}">
                      <a16:creationId xmlns:a16="http://schemas.microsoft.com/office/drawing/2014/main" id="{D360F5B1-99D5-3B4A-8B94-095E23ED7B7F}"/>
                    </a:ext>
                  </a:extLst>
                </p:cNvPr>
                <p:cNvSpPr/>
                <p:nvPr/>
              </p:nvSpPr>
              <p:spPr>
                <a:xfrm>
                  <a:off x="8837373" y="4272442"/>
                  <a:ext cx="811112"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𝐸𝑝𝑖𝑑</m:t>
                        </m:r>
                      </m:oMath>
                    </m:oMathPara>
                  </a14:m>
                  <a:endParaRPr lang="en-GB" sz="1400" dirty="0"/>
                </a:p>
              </p:txBody>
            </p:sp>
          </mc:Choice>
          <mc:Fallback xmlns="">
            <p:sp>
              <p:nvSpPr>
                <p:cNvPr id="512" name="Oval 511">
                  <a:extLst>
                    <a:ext uri="{FF2B5EF4-FFF2-40B4-BE49-F238E27FC236}">
                      <a16:creationId xmlns:a16="http://schemas.microsoft.com/office/drawing/2014/main" id="{9814F389-F4ED-C742-B90C-2AA7DEAE3EB8}"/>
                    </a:ext>
                  </a:extLst>
                </p:cNvPr>
                <p:cNvSpPr>
                  <a:spLocks noRot="1" noChangeAspect="1" noMove="1" noResize="1" noEditPoints="1" noAdjustHandles="1" noChangeArrowheads="1" noChangeShapeType="1" noTextEdit="1"/>
                </p:cNvSpPr>
                <p:nvPr/>
              </p:nvSpPr>
              <p:spPr>
                <a:xfrm>
                  <a:off x="8837373" y="4272442"/>
                  <a:ext cx="811112" cy="418381"/>
                </a:xfrm>
                <a:prstGeom prst="ellipse">
                  <a:avLst/>
                </a:prstGeom>
                <a:blipFill>
                  <a:blip r:embed="rId4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Oval 79">
                  <a:extLst>
                    <a:ext uri="{FF2B5EF4-FFF2-40B4-BE49-F238E27FC236}">
                      <a16:creationId xmlns:a16="http://schemas.microsoft.com/office/drawing/2014/main" id="{37ABEBC2-F870-DC4C-AE1D-3184EB7BD2EC}"/>
                    </a:ext>
                  </a:extLst>
                </p:cNvPr>
                <p:cNvSpPr/>
                <p:nvPr/>
              </p:nvSpPr>
              <p:spPr>
                <a:xfrm>
                  <a:off x="10039464" y="4892572"/>
                  <a:ext cx="1920073" cy="418381"/>
                </a:xfrm>
                <a:prstGeom prst="ellipse">
                  <a:avLst/>
                </a:prstGeom>
                <a:ln>
                  <a:solidFill>
                    <a:schemeClr val="tx1"/>
                  </a:solidFill>
                </a:ln>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𝑇𝑟𝑒𝑎𝑡</m:t>
                        </m:r>
                        <m:d>
                          <m:dPr>
                            <m:ctrlPr>
                              <a:rPr lang="en-GB" sz="1400" i="1">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𝑀</m:t>
                            </m:r>
                          </m:e>
                        </m:d>
                      </m:oMath>
                    </m:oMathPara>
                  </a14:m>
                  <a:endParaRPr lang="en-GB" sz="1400" dirty="0"/>
                </a:p>
              </p:txBody>
            </p:sp>
          </mc:Choice>
          <mc:Fallback xmlns="">
            <p:sp>
              <p:nvSpPr>
                <p:cNvPr id="513" name="Oval 512">
                  <a:extLst>
                    <a:ext uri="{FF2B5EF4-FFF2-40B4-BE49-F238E27FC236}">
                      <a16:creationId xmlns:a16="http://schemas.microsoft.com/office/drawing/2014/main" id="{76FEE5F9-01A0-6B41-A7CD-69B3879494B7}"/>
                    </a:ext>
                  </a:extLst>
                </p:cNvPr>
                <p:cNvSpPr>
                  <a:spLocks noRot="1" noChangeAspect="1" noMove="1" noResize="1" noEditPoints="1" noAdjustHandles="1" noChangeArrowheads="1" noChangeShapeType="1" noTextEdit="1"/>
                </p:cNvSpPr>
                <p:nvPr/>
              </p:nvSpPr>
              <p:spPr>
                <a:xfrm>
                  <a:off x="10039464" y="4892572"/>
                  <a:ext cx="1920073" cy="418381"/>
                </a:xfrm>
                <a:prstGeom prst="ellipse">
                  <a:avLst/>
                </a:prstGeom>
                <a:blipFill>
                  <a:blip r:embed="rId46"/>
                  <a:stretch>
                    <a:fillRect/>
                  </a:stretch>
                </a:blipFill>
                <a:ln>
                  <a:solidFill>
                    <a:schemeClr val="tx1"/>
                  </a:solidFill>
                </a:ln>
              </p:spPr>
              <p:txBody>
                <a:bodyPr/>
                <a:lstStyle/>
                <a:p>
                  <a:r>
                    <a:rPr lang="en-GB">
                      <a:noFill/>
                    </a:rPr>
                    <a:t> </a:t>
                  </a:r>
                </a:p>
              </p:txBody>
            </p:sp>
          </mc:Fallback>
        </mc:AlternateContent>
        <p:cxnSp>
          <p:nvCxnSpPr>
            <p:cNvPr id="81" name="Straight Connector 80">
              <a:extLst>
                <a:ext uri="{FF2B5EF4-FFF2-40B4-BE49-F238E27FC236}">
                  <a16:creationId xmlns:a16="http://schemas.microsoft.com/office/drawing/2014/main" id="{EE441A94-8489-D04E-B94B-8A88E5D07344}"/>
                </a:ext>
              </a:extLst>
            </p:cNvPr>
            <p:cNvCxnSpPr>
              <a:cxnSpLocks/>
              <a:stCxn id="78" idx="6"/>
              <a:endCxn id="99" idx="1"/>
            </p:cNvCxnSpPr>
            <p:nvPr/>
          </p:nvCxnSpPr>
          <p:spPr>
            <a:xfrm flipV="1">
              <a:off x="8558237" y="5101135"/>
              <a:ext cx="340995"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AA36B46-1580-7E4C-A1E7-45144B37CF6E}"/>
                </a:ext>
              </a:extLst>
            </p:cNvPr>
            <p:cNvCxnSpPr>
              <a:cxnSpLocks/>
              <a:stCxn id="79" idx="4"/>
              <a:endCxn id="99" idx="0"/>
            </p:cNvCxnSpPr>
            <p:nvPr/>
          </p:nvCxnSpPr>
          <p:spPr>
            <a:xfrm flipH="1">
              <a:off x="8971232" y="4690824"/>
              <a:ext cx="271697"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846E88-FB02-8E47-AC5F-88DADC72A76D}"/>
                </a:ext>
              </a:extLst>
            </p:cNvPr>
            <p:cNvCxnSpPr>
              <a:cxnSpLocks/>
              <a:stCxn id="77" idx="0"/>
              <a:endCxn id="99" idx="2"/>
            </p:cNvCxnSpPr>
            <p:nvPr/>
          </p:nvCxnSpPr>
          <p:spPr>
            <a:xfrm flipH="1" flipV="1">
              <a:off x="8971232" y="5173133"/>
              <a:ext cx="273844"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7856D6FB-12FA-D344-90A2-2C3A38452E8E}"/>
                </a:ext>
              </a:extLst>
            </p:cNvPr>
            <p:cNvGrpSpPr/>
            <p:nvPr/>
          </p:nvGrpSpPr>
          <p:grpSpPr>
            <a:xfrm>
              <a:off x="8610247" y="4990220"/>
              <a:ext cx="474503" cy="412240"/>
              <a:chOff x="9288700" y="3036033"/>
              <a:chExt cx="474503" cy="412240"/>
            </a:xfrm>
          </p:grpSpPr>
          <p:sp>
            <p:nvSpPr>
              <p:cNvPr id="98" name="Rectangle 97">
                <a:extLst>
                  <a:ext uri="{FF2B5EF4-FFF2-40B4-BE49-F238E27FC236}">
                    <a16:creationId xmlns:a16="http://schemas.microsoft.com/office/drawing/2014/main" id="{7F1FEA7E-CAFA-394B-AACF-A38FDA40C759}"/>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9" name="Rectangle 98">
                <a:extLst>
                  <a:ext uri="{FF2B5EF4-FFF2-40B4-BE49-F238E27FC236}">
                    <a16:creationId xmlns:a16="http://schemas.microsoft.com/office/drawing/2014/main" id="{0EC70F65-67F8-C642-92A7-5A6AD65F4FE2}"/>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0" name="Rectangle 99">
                <a:extLst>
                  <a:ext uri="{FF2B5EF4-FFF2-40B4-BE49-F238E27FC236}">
                    <a16:creationId xmlns:a16="http://schemas.microsoft.com/office/drawing/2014/main" id="{530E65EC-0A8B-DB4A-8A2F-5496957A07E5}"/>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9C4EC7F-2892-6544-B3E0-E1A27A0BEC00}"/>
                      </a:ext>
                    </a:extLst>
                  </p:cNvPr>
                  <p:cNvSpPr txBox="1"/>
                  <p:nvPr/>
                </p:nvSpPr>
                <p:spPr>
                  <a:xfrm>
                    <a:off x="9288700" y="3150745"/>
                    <a:ext cx="313909"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charset="0"/>
                                </a:rPr>
                                <m:t>𝑔</m:t>
                              </m:r>
                            </m:e>
                            <m:sub>
                              <m:r>
                                <a:rPr lang="en-GB" sz="1400" b="0" i="1" smtClean="0">
                                  <a:latin typeface="Cambria Math" panose="02040503050406030204" pitchFamily="18" charset="0"/>
                                </a:rPr>
                                <m:t>2</m:t>
                              </m:r>
                            </m:sub>
                          </m:sSub>
                        </m:oMath>
                      </m:oMathPara>
                    </a14:m>
                    <a:endParaRPr lang="en-GB" sz="1400" dirty="0"/>
                  </a:p>
                </p:txBody>
              </p:sp>
            </mc:Choice>
            <mc:Fallback xmlns="">
              <p:sp>
                <p:nvSpPr>
                  <p:cNvPr id="534" name="TextBox 533">
                    <a:extLst>
                      <a:ext uri="{FF2B5EF4-FFF2-40B4-BE49-F238E27FC236}">
                        <a16:creationId xmlns:a16="http://schemas.microsoft.com/office/drawing/2014/main" id="{187647C0-B74A-6245-8E12-58A612C0BE3F}"/>
                      </a:ext>
                    </a:extLst>
                  </p:cNvPr>
                  <p:cNvSpPr txBox="1">
                    <a:spLocks noRot="1" noChangeAspect="1" noMove="1" noResize="1" noEditPoints="1" noAdjustHandles="1" noChangeArrowheads="1" noChangeShapeType="1" noTextEdit="1"/>
                  </p:cNvSpPr>
                  <p:nvPr/>
                </p:nvSpPr>
                <p:spPr>
                  <a:xfrm>
                    <a:off x="9288700" y="3150745"/>
                    <a:ext cx="313909" cy="297528"/>
                  </a:xfrm>
                  <a:prstGeom prst="rect">
                    <a:avLst/>
                  </a:prstGeom>
                  <a:blipFill>
                    <a:blip r:embed="rId47"/>
                    <a:stretch>
                      <a:fillRect l="-15789" r="-5263" b="-16667"/>
                    </a:stretch>
                  </a:blipFill>
                </p:spPr>
                <p:txBody>
                  <a:bodyPr/>
                  <a:lstStyle/>
                  <a:p>
                    <a:r>
                      <a:rPr lang="en-GB">
                        <a:noFill/>
                      </a:rPr>
                      <a:t> </a:t>
                    </a:r>
                  </a:p>
                </p:txBody>
              </p:sp>
            </mc:Fallback>
          </mc:AlternateContent>
        </p:grpSp>
        <p:cxnSp>
          <p:nvCxnSpPr>
            <p:cNvPr id="85" name="Straight Connector 84">
              <a:extLst>
                <a:ext uri="{FF2B5EF4-FFF2-40B4-BE49-F238E27FC236}">
                  <a16:creationId xmlns:a16="http://schemas.microsoft.com/office/drawing/2014/main" id="{C54C6926-70C2-A54A-B97C-C689C0BEAAEB}"/>
                </a:ext>
              </a:extLst>
            </p:cNvPr>
            <p:cNvCxnSpPr>
              <a:cxnSpLocks/>
              <a:stCxn id="79" idx="4"/>
              <a:endCxn id="95" idx="0"/>
            </p:cNvCxnSpPr>
            <p:nvPr/>
          </p:nvCxnSpPr>
          <p:spPr>
            <a:xfrm>
              <a:off x="9242930" y="4690824"/>
              <a:ext cx="259175" cy="338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5B01D41-9B85-A940-841E-6A10A7EE78C7}"/>
                </a:ext>
              </a:extLst>
            </p:cNvPr>
            <p:cNvCxnSpPr>
              <a:cxnSpLocks/>
              <a:stCxn id="80" idx="2"/>
              <a:endCxn id="95" idx="3"/>
            </p:cNvCxnSpPr>
            <p:nvPr/>
          </p:nvCxnSpPr>
          <p:spPr>
            <a:xfrm flipH="1" flipV="1">
              <a:off x="9574104" y="5101135"/>
              <a:ext cx="465360" cy="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9F5E12F-B95A-2B4B-BC5B-4A6FA600BF8A}"/>
                </a:ext>
              </a:extLst>
            </p:cNvPr>
            <p:cNvCxnSpPr>
              <a:cxnSpLocks/>
              <a:stCxn id="77" idx="0"/>
              <a:endCxn id="95" idx="2"/>
            </p:cNvCxnSpPr>
            <p:nvPr/>
          </p:nvCxnSpPr>
          <p:spPr>
            <a:xfrm flipV="1">
              <a:off x="9245076" y="5173133"/>
              <a:ext cx="257028" cy="3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A87A75FE-194F-2144-8E81-0312FCD3BC9F}"/>
                </a:ext>
              </a:extLst>
            </p:cNvPr>
            <p:cNvGrpSpPr/>
            <p:nvPr/>
          </p:nvGrpSpPr>
          <p:grpSpPr>
            <a:xfrm>
              <a:off x="9393015" y="4990220"/>
              <a:ext cx="546126" cy="412737"/>
              <a:chOff x="9540595" y="3036033"/>
              <a:chExt cx="546126" cy="412737"/>
            </a:xfrm>
          </p:grpSpPr>
          <p:sp>
            <p:nvSpPr>
              <p:cNvPr id="94" name="Rectangle 93">
                <a:extLst>
                  <a:ext uri="{FF2B5EF4-FFF2-40B4-BE49-F238E27FC236}">
                    <a16:creationId xmlns:a16="http://schemas.microsoft.com/office/drawing/2014/main" id="{D2D4C2E6-2B4B-9C4C-862F-3338B3447086}"/>
                  </a:ext>
                </a:extLst>
              </p:cNvPr>
              <p:cNvSpPr/>
              <p:nvPr/>
            </p:nvSpPr>
            <p:spPr>
              <a:xfrm>
                <a:off x="9540595" y="303603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5" name="Rectangle 94">
                <a:extLst>
                  <a:ext uri="{FF2B5EF4-FFF2-40B4-BE49-F238E27FC236}">
                    <a16:creationId xmlns:a16="http://schemas.microsoft.com/office/drawing/2014/main" id="{5C3F8ECC-E06B-6F4F-A5A3-66A0FC6D81A4}"/>
                  </a:ext>
                </a:extLst>
              </p:cNvPr>
              <p:cNvSpPr/>
              <p:nvPr/>
            </p:nvSpPr>
            <p:spPr>
              <a:xfrm>
                <a:off x="9577685" y="3074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6" name="Rectangle 95">
                <a:extLst>
                  <a:ext uri="{FF2B5EF4-FFF2-40B4-BE49-F238E27FC236}">
                    <a16:creationId xmlns:a16="http://schemas.microsoft.com/office/drawing/2014/main" id="{208FB9CB-46F4-3D46-AF21-BACCDF81C5F6}"/>
                  </a:ext>
                </a:extLst>
              </p:cNvPr>
              <p:cNvSpPr/>
              <p:nvPr/>
            </p:nvSpPr>
            <p:spPr>
              <a:xfrm>
                <a:off x="9619203" y="3117947"/>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ABBFCF94-8A03-434C-B6D3-6472681E8EAF}"/>
                      </a:ext>
                    </a:extLst>
                  </p:cNvPr>
                  <p:cNvSpPr txBox="1"/>
                  <p:nvPr/>
                </p:nvSpPr>
                <p:spPr>
                  <a:xfrm>
                    <a:off x="9772811" y="3151242"/>
                    <a:ext cx="313910" cy="29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charset="0"/>
                                </a:rPr>
                                <m:t>𝑔</m:t>
                              </m:r>
                            </m:e>
                            <m:sub>
                              <m:r>
                                <a:rPr lang="en-GB" sz="1400" b="0" i="1" smtClean="0">
                                  <a:latin typeface="Cambria Math" panose="02040503050406030204" pitchFamily="18" charset="0"/>
                                </a:rPr>
                                <m:t>3</m:t>
                              </m:r>
                            </m:sub>
                          </m:sSub>
                        </m:oMath>
                      </m:oMathPara>
                    </a14:m>
                    <a:endParaRPr lang="en-GB" sz="1400" dirty="0"/>
                  </a:p>
                </p:txBody>
              </p:sp>
            </mc:Choice>
            <mc:Fallback xmlns="">
              <p:sp>
                <p:nvSpPr>
                  <p:cNvPr id="530" name="TextBox 529">
                    <a:extLst>
                      <a:ext uri="{FF2B5EF4-FFF2-40B4-BE49-F238E27FC236}">
                        <a16:creationId xmlns:a16="http://schemas.microsoft.com/office/drawing/2014/main" id="{D882A47A-1E5F-6A45-A9FA-D8280459B7F1}"/>
                      </a:ext>
                    </a:extLst>
                  </p:cNvPr>
                  <p:cNvSpPr txBox="1">
                    <a:spLocks noRot="1" noChangeAspect="1" noMove="1" noResize="1" noEditPoints="1" noAdjustHandles="1" noChangeArrowheads="1" noChangeShapeType="1" noTextEdit="1"/>
                  </p:cNvSpPr>
                  <p:nvPr/>
                </p:nvSpPr>
                <p:spPr>
                  <a:xfrm>
                    <a:off x="9772811" y="3151242"/>
                    <a:ext cx="313910" cy="297528"/>
                  </a:xfrm>
                  <a:prstGeom prst="rect">
                    <a:avLst/>
                  </a:prstGeom>
                  <a:blipFill>
                    <a:blip r:embed="rId48"/>
                    <a:stretch>
                      <a:fillRect l="-15789" b="-16667"/>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15CD4D07-EDDD-8B49-B802-9592F7DC7F42}"/>
                </a:ext>
              </a:extLst>
            </p:cNvPr>
            <p:cNvGrpSpPr/>
            <p:nvPr/>
          </p:nvGrpSpPr>
          <p:grpSpPr>
            <a:xfrm>
              <a:off x="9648485" y="4409628"/>
              <a:ext cx="749540" cy="380873"/>
              <a:chOff x="8665851" y="3155493"/>
              <a:chExt cx="749540" cy="380873"/>
            </a:xfrm>
          </p:grpSpPr>
          <p:cxnSp>
            <p:nvCxnSpPr>
              <p:cNvPr id="90" name="Straight Connector 89">
                <a:extLst>
                  <a:ext uri="{FF2B5EF4-FFF2-40B4-BE49-F238E27FC236}">
                    <a16:creationId xmlns:a16="http://schemas.microsoft.com/office/drawing/2014/main" id="{546154AF-E521-8949-84ED-E2121DC8D075}"/>
                  </a:ext>
                </a:extLst>
              </p:cNvPr>
              <p:cNvCxnSpPr>
                <a:cxnSpLocks/>
                <a:stCxn id="79" idx="6"/>
                <a:endCxn id="92" idx="1"/>
              </p:cNvCxnSpPr>
              <p:nvPr/>
            </p:nvCxnSpPr>
            <p:spPr>
              <a:xfrm flipV="1">
                <a:off x="8665851" y="3227493"/>
                <a:ext cx="291629" cy="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2F2E146A-9263-0447-B22D-2D8C88E6D985}"/>
                  </a:ext>
                </a:extLst>
              </p:cNvPr>
              <p:cNvGrpSpPr/>
              <p:nvPr/>
            </p:nvGrpSpPr>
            <p:grpSpPr>
              <a:xfrm>
                <a:off x="8957481" y="3155493"/>
                <a:ext cx="457910" cy="380873"/>
                <a:chOff x="8957481" y="3155493"/>
                <a:chExt cx="457910" cy="380873"/>
              </a:xfrm>
            </p:grpSpPr>
            <p:sp>
              <p:nvSpPr>
                <p:cNvPr id="92" name="Rectangle 91">
                  <a:extLst>
                    <a:ext uri="{FF2B5EF4-FFF2-40B4-BE49-F238E27FC236}">
                      <a16:creationId xmlns:a16="http://schemas.microsoft.com/office/drawing/2014/main" id="{391A7795-E737-8A4B-84F6-B8BA0A0813A4}"/>
                    </a:ext>
                  </a:extLst>
                </p:cNvPr>
                <p:cNvSpPr/>
                <p:nvPr/>
              </p:nvSpPr>
              <p:spPr>
                <a:xfrm>
                  <a:off x="8957481" y="3155493"/>
                  <a:ext cx="144000" cy="144000"/>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EF4A87-4871-2946-8642-45AB1F2488E8}"/>
                        </a:ext>
                      </a:extLst>
                    </p:cNvPr>
                    <p:cNvSpPr txBox="1"/>
                    <p:nvPr/>
                  </p:nvSpPr>
                  <p:spPr>
                    <a:xfrm>
                      <a:off x="9101481" y="3238837"/>
                      <a:ext cx="313910" cy="297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i="1">
                                    <a:latin typeface="Cambria Math" charset="0"/>
                                  </a:rPr>
                                  <m:t>𝑔</m:t>
                                </m:r>
                              </m:e>
                              <m:sub>
                                <m:r>
                                  <a:rPr lang="en-GB" sz="1400" b="0" i="1" smtClean="0">
                                    <a:latin typeface="Cambria Math" panose="02040503050406030204" pitchFamily="18" charset="0"/>
                                  </a:rPr>
                                  <m:t>0</m:t>
                                </m:r>
                              </m:sub>
                            </m:sSub>
                          </m:oMath>
                        </m:oMathPara>
                      </a14:m>
                      <a:endParaRPr lang="en-GB" sz="1400" dirty="0"/>
                    </a:p>
                  </p:txBody>
                </p:sp>
              </mc:Choice>
              <mc:Fallback xmlns="">
                <p:sp>
                  <p:nvSpPr>
                    <p:cNvPr id="526" name="TextBox 525">
                      <a:extLst>
                        <a:ext uri="{FF2B5EF4-FFF2-40B4-BE49-F238E27FC236}">
                          <a16:creationId xmlns:a16="http://schemas.microsoft.com/office/drawing/2014/main" id="{134681A7-07EA-3942-A554-CA12A0BEECA0}"/>
                        </a:ext>
                      </a:extLst>
                    </p:cNvPr>
                    <p:cNvSpPr txBox="1">
                      <a:spLocks noRot="1" noChangeAspect="1" noMove="1" noResize="1" noEditPoints="1" noAdjustHandles="1" noChangeArrowheads="1" noChangeShapeType="1" noTextEdit="1"/>
                    </p:cNvSpPr>
                    <p:nvPr/>
                  </p:nvSpPr>
                  <p:spPr>
                    <a:xfrm>
                      <a:off x="9101481" y="3238837"/>
                      <a:ext cx="313910" cy="297529"/>
                    </a:xfrm>
                    <a:prstGeom prst="rect">
                      <a:avLst/>
                    </a:prstGeom>
                    <a:blipFill>
                      <a:blip r:embed="rId49"/>
                      <a:stretch>
                        <a:fillRect l="-15789" r="-5263" b="-22222"/>
                      </a:stretch>
                    </a:blipFill>
                  </p:spPr>
                  <p:txBody>
                    <a:bodyPr/>
                    <a:lstStyle/>
                    <a:p>
                      <a:r>
                        <a:rPr lang="en-GB">
                          <a:noFill/>
                        </a:rPr>
                        <a:t> </a:t>
                      </a:r>
                    </a:p>
                  </p:txBody>
                </p:sp>
              </mc:Fallback>
            </mc:AlternateContent>
          </p:grpSp>
        </p:grpSp>
      </p:grpSp>
      <p:sp>
        <p:nvSpPr>
          <p:cNvPr id="4" name="Date Placeholder 3">
            <a:extLst>
              <a:ext uri="{FF2B5EF4-FFF2-40B4-BE49-F238E27FC236}">
                <a16:creationId xmlns:a16="http://schemas.microsoft.com/office/drawing/2014/main" id="{ED3A6E65-466B-E5BA-1D24-26145AF7A12B}"/>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B98FD12A-1164-486F-7269-899382E1C0F1}"/>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BBB455C3-654E-3EF6-422E-62B76B8DAB5C}"/>
              </a:ext>
            </a:extLst>
          </p:cNvPr>
          <p:cNvSpPr>
            <a:spLocks noGrp="1"/>
          </p:cNvSpPr>
          <p:nvPr>
            <p:ph type="sldNum" sz="quarter" idx="11"/>
          </p:nvPr>
        </p:nvSpPr>
        <p:spPr/>
        <p:txBody>
          <a:bodyPr/>
          <a:lstStyle/>
          <a:p>
            <a:fld id="{EB1502E6-D9AE-3544-B6D5-378AAA0B915F}" type="slidenum">
              <a:rPr lang="de-DE" altLang="de-DE" smtClean="0"/>
              <a:pPr/>
              <a:t>82</a:t>
            </a:fld>
            <a:endParaRPr lang="de-DE" altLang="de-DE" dirty="0"/>
          </a:p>
        </p:txBody>
      </p:sp>
    </p:spTree>
    <p:extLst>
      <p:ext uri="{BB962C8B-B14F-4D97-AF65-F5344CB8AC3E}">
        <p14:creationId xmlns:p14="http://schemas.microsoft.com/office/powerpoint/2010/main" val="3054176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lstStyle/>
          <a:p>
            <a:r>
              <a:rPr lang="en-GB" dirty="0"/>
              <a:t>Interim Summary</a:t>
            </a:r>
          </a:p>
        </p:txBody>
      </p:sp>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lnSpcReduction="10000"/>
          </a:bodyPr>
          <a:lstStyle/>
          <a:p>
            <a:r>
              <a:rPr lang="en-GB" dirty="0"/>
              <a:t>Motivation: Find clusters that are enough for query answering</a:t>
            </a:r>
          </a:p>
          <a:p>
            <a:r>
              <a:rPr lang="en-GB" dirty="0"/>
              <a:t>FO jtree: From FO dtree clusters to FO jtree parclusters</a:t>
            </a:r>
          </a:p>
          <a:p>
            <a:r>
              <a:rPr lang="en-GB" dirty="0"/>
              <a:t>LJT algorithm</a:t>
            </a:r>
          </a:p>
          <a:p>
            <a:pPr lvl="1"/>
            <a:r>
              <a:rPr lang="en-GB" dirty="0"/>
              <a:t>Evidence handling before message passing </a:t>
            </a:r>
          </a:p>
          <a:p>
            <a:pPr lvl="1"/>
            <a:r>
              <a:rPr lang="en-GB" dirty="0"/>
              <a:t>Propagation/message passing: Dynamic programming</a:t>
            </a:r>
          </a:p>
          <a:p>
            <a:pPr lvl="1"/>
            <a:r>
              <a:rPr lang="en-GB" dirty="0"/>
              <a:t>Query answering: Find subgraph covering the query terms</a:t>
            </a:r>
          </a:p>
          <a:p>
            <a:r>
              <a:rPr lang="en-GB" dirty="0"/>
              <a:t>Runtime behaviour</a:t>
            </a:r>
          </a:p>
          <a:p>
            <a:pPr lvl="1"/>
            <a:r>
              <a:rPr lang="en-GB" dirty="0"/>
              <a:t>Overhead for construction, message passing</a:t>
            </a:r>
          </a:p>
          <a:p>
            <a:pPr lvl="1"/>
            <a:r>
              <a:rPr lang="en-GB" dirty="0"/>
              <a:t>Savings during query answering</a:t>
            </a:r>
          </a:p>
          <a:p>
            <a:pPr lvl="1"/>
            <a:r>
              <a:rPr lang="en-GB" dirty="0"/>
              <a:t>Trade-off between those two</a:t>
            </a:r>
          </a:p>
          <a:p>
            <a:r>
              <a:rPr lang="en-GB" dirty="0"/>
              <a:t>Adaptive inference for local changes: adaptive message passing</a:t>
            </a:r>
          </a:p>
          <a:p>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8C33264A-6999-C185-EECF-3AAD7A9B3FA2}"/>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E240911B-CB57-F084-C83F-792CEBECA09C}"/>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508C6350-0FDD-DE2E-294D-82F8A79B64E9}"/>
              </a:ext>
            </a:extLst>
          </p:cNvPr>
          <p:cNvSpPr>
            <a:spLocks noGrp="1"/>
          </p:cNvSpPr>
          <p:nvPr>
            <p:ph type="sldNum" sz="quarter" idx="11"/>
          </p:nvPr>
        </p:nvSpPr>
        <p:spPr/>
        <p:txBody>
          <a:bodyPr/>
          <a:lstStyle/>
          <a:p>
            <a:fld id="{EB1502E6-D9AE-3544-B6D5-378AAA0B915F}" type="slidenum">
              <a:rPr lang="de-DE" altLang="de-DE" smtClean="0"/>
              <a:pPr/>
              <a:t>83</a:t>
            </a:fld>
            <a:endParaRPr lang="de-DE" altLang="de-DE" dirty="0"/>
          </a:p>
        </p:txBody>
      </p:sp>
    </p:spTree>
    <p:extLst>
      <p:ext uri="{BB962C8B-B14F-4D97-AF65-F5344CB8AC3E}">
        <p14:creationId xmlns:p14="http://schemas.microsoft.com/office/powerpoint/2010/main" val="440588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6163-1FC4-A445-A0AD-2A600AE6C916}"/>
              </a:ext>
            </a:extLst>
          </p:cNvPr>
          <p:cNvSpPr>
            <a:spLocks noGrp="1"/>
          </p:cNvSpPr>
          <p:nvPr>
            <p:ph type="title"/>
          </p:nvPr>
        </p:nvSpPr>
        <p:spPr/>
        <p:txBody>
          <a:bodyPr>
            <a:normAutofit/>
          </a:bodyPr>
          <a:lstStyle/>
          <a:p>
            <a:r>
              <a:rPr lang="en-GB" dirty="0"/>
              <a:t>Outline: 4. Lifted Inference</a:t>
            </a:r>
          </a:p>
        </p:txBody>
      </p:sp>
      <p:sp>
        <p:nvSpPr>
          <p:cNvPr id="3" name="Content Placeholder 2">
            <a:extLst>
              <a:ext uri="{FF2B5EF4-FFF2-40B4-BE49-F238E27FC236}">
                <a16:creationId xmlns:a16="http://schemas.microsoft.com/office/drawing/2014/main" id="{7910942D-095A-5743-9021-C7CFDB68203A}"/>
              </a:ext>
            </a:extLst>
          </p:cNvPr>
          <p:cNvSpPr>
            <a:spLocks noGrp="1"/>
          </p:cNvSpPr>
          <p:nvPr>
            <p:ph type="body" sz="quarter" idx="13"/>
          </p:nvPr>
        </p:nvSpPr>
        <p:spPr/>
        <p:txBody>
          <a:bodyPr>
            <a:normAutofit/>
          </a:bodyPr>
          <a:lstStyle/>
          <a:p>
            <a:pPr marL="0" indent="0">
              <a:buNone/>
            </a:pPr>
            <a:r>
              <a:rPr lang="en-GB" b="1" i="1" dirty="0">
                <a:solidFill>
                  <a:schemeClr val="accent1"/>
                </a:solidFill>
              </a:rPr>
              <a:t>Exact Inference</a:t>
            </a:r>
          </a:p>
          <a:p>
            <a:pPr marL="772853" lvl="1" indent="-514350">
              <a:buFont typeface="+mj-lt"/>
              <a:buAutoNum type="romanLcPeriod"/>
            </a:pPr>
            <a:r>
              <a:rPr lang="en-GB" dirty="0"/>
              <a:t>Lifted Variable Elimination for Parfactor Models</a:t>
            </a:r>
          </a:p>
          <a:p>
            <a:pPr lvl="2"/>
            <a:r>
              <a:rPr lang="en-GB" dirty="0"/>
              <a:t>Idea, operators, algorithm, complexity</a:t>
            </a:r>
          </a:p>
          <a:p>
            <a:pPr marL="772853" lvl="1" indent="-514350">
              <a:buFont typeface="+mj-lt"/>
              <a:buAutoNum type="romanLcPeriod"/>
            </a:pPr>
            <a:r>
              <a:rPr lang="en-GB" dirty="0"/>
              <a:t>Lifted Junction Tree Algorithm</a:t>
            </a:r>
          </a:p>
          <a:p>
            <a:pPr lvl="2"/>
            <a:r>
              <a:rPr lang="en-GB" dirty="0"/>
              <a:t>Idea, helper structure: junction tree, algorithm</a:t>
            </a:r>
          </a:p>
          <a:p>
            <a:pPr marL="772853" lvl="1" indent="-514350">
              <a:buFont typeface="+mj-lt"/>
              <a:buAutoNum type="romanLcPeriod"/>
            </a:pPr>
            <a:r>
              <a:rPr lang="en-GB" dirty="0">
                <a:solidFill>
                  <a:schemeClr val="accent1"/>
                </a:solidFill>
              </a:rPr>
              <a:t>First-order Knowledge Compilation for MLNs</a:t>
            </a:r>
          </a:p>
          <a:p>
            <a:pPr lvl="2"/>
            <a:r>
              <a:rPr lang="en-GB" dirty="0">
                <a:solidFill>
                  <a:schemeClr val="accent1"/>
                </a:solidFill>
              </a:rPr>
              <a:t>Idea, helper structure: circuit, algorithm</a:t>
            </a:r>
          </a:p>
        </p:txBody>
      </p:sp>
      <p:sp>
        <p:nvSpPr>
          <p:cNvPr id="4" name="Date Placeholder 3">
            <a:extLst>
              <a:ext uri="{FF2B5EF4-FFF2-40B4-BE49-F238E27FC236}">
                <a16:creationId xmlns:a16="http://schemas.microsoft.com/office/drawing/2014/main" id="{AD690212-E62D-B425-D88F-B3247AFDC48B}"/>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90D66245-1492-8FDA-82BE-F38A6D67BB46}"/>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650EAC24-7C7A-69D7-E7D8-CD8179D1A50B}"/>
              </a:ext>
            </a:extLst>
          </p:cNvPr>
          <p:cNvSpPr>
            <a:spLocks noGrp="1"/>
          </p:cNvSpPr>
          <p:nvPr>
            <p:ph type="sldNum" sz="quarter" idx="11"/>
          </p:nvPr>
        </p:nvSpPr>
        <p:spPr/>
        <p:txBody>
          <a:bodyPr/>
          <a:lstStyle/>
          <a:p>
            <a:fld id="{EB1502E6-D9AE-3544-B6D5-378AAA0B915F}" type="slidenum">
              <a:rPr lang="de-DE" altLang="de-DE" smtClean="0"/>
              <a:pPr/>
              <a:t>84</a:t>
            </a:fld>
            <a:endParaRPr lang="de-DE" altLang="de-DE" dirty="0"/>
          </a:p>
        </p:txBody>
      </p:sp>
    </p:spTree>
    <p:extLst>
      <p:ext uri="{BB962C8B-B14F-4D97-AF65-F5344CB8AC3E}">
        <p14:creationId xmlns:p14="http://schemas.microsoft.com/office/powerpoint/2010/main" val="392874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normAutofit/>
          </a:bodyPr>
          <a:lstStyle/>
          <a:p>
            <a:r>
              <a:rPr lang="en-GB" dirty="0"/>
              <a:t>Clustering of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type="body" sz="quarter" idx="13"/>
              </p:nvPr>
            </p:nvSpPr>
            <p:spPr/>
            <p:txBody>
              <a:bodyPr>
                <a:normAutofit fontScale="92500" lnSpcReduction="10000"/>
              </a:bodyPr>
              <a:lstStyle/>
              <a:p>
                <a:r>
                  <a:rPr lang="en-GB" dirty="0"/>
                  <a:t>Next: Make clusters actually </a:t>
                </a:r>
                <a:br>
                  <a:rPr lang="en-GB" dirty="0"/>
                </a:br>
                <a:r>
                  <a:rPr lang="en-GB" dirty="0"/>
                  <a:t>independent of each other</a:t>
                </a:r>
              </a:p>
              <a:p>
                <a:pPr lvl="1"/>
                <a:r>
                  <a:rPr lang="en-GB" dirty="0"/>
                  <a:t>Each cluster </a:t>
                </a:r>
                <a14:m>
                  <m:oMath xmlns:m="http://schemas.openxmlformats.org/officeDocument/2006/math">
                    <m:r>
                      <a:rPr lang="en-GB" i="1" dirty="0" smtClean="0">
                        <a:latin typeface="Cambria Math" panose="02040503050406030204" pitchFamily="18" charset="0"/>
                      </a:rPr>
                      <m:t>𝑖</m:t>
                    </m:r>
                  </m:oMath>
                </a14:m>
                <a:r>
                  <a:rPr lang="en-GB" dirty="0"/>
                  <a:t> asks its neighbours </a:t>
                </a:r>
                <a:br>
                  <a:rPr lang="en-GB" dirty="0"/>
                </a:br>
                <a14:m>
                  <m:oMath xmlns:m="http://schemas.openxmlformats.org/officeDocument/2006/math">
                    <m:r>
                      <a:rPr lang="en-GB" i="1" dirty="0" smtClean="0">
                        <a:latin typeface="Cambria Math" panose="02040503050406030204" pitchFamily="18" charset="0"/>
                      </a:rPr>
                      <m:t>𝑗</m:t>
                    </m:r>
                    <m:r>
                      <a:rPr lang="en-GB"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𝑛𝑏𝑠</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𝑖</m:t>
                        </m:r>
                      </m:e>
                    </m:d>
                  </m:oMath>
                </a14:m>
                <a:r>
                  <a:rPr lang="en-GB" dirty="0"/>
                  <a:t> for information about </a:t>
                </a:r>
                <a:br>
                  <a:rPr lang="en-GB" dirty="0"/>
                </a:br>
                <a:r>
                  <a:rPr lang="en-GB" dirty="0"/>
                  <a:t>the separator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𝑺</m:t>
                        </m:r>
                      </m:e>
                      <m:sub>
                        <m:r>
                          <a:rPr lang="de-DE" b="0" i="1" dirty="0" smtClean="0">
                            <a:latin typeface="Cambria Math" panose="02040503050406030204" pitchFamily="18" charset="0"/>
                          </a:rPr>
                          <m:t>𝑖𝑗</m:t>
                        </m:r>
                      </m:sub>
                    </m:sSub>
                  </m:oMath>
                </a14:m>
                <a:r>
                  <a:rPr lang="en-GB" dirty="0"/>
                  <a:t> between them</a:t>
                </a:r>
              </a:p>
              <a:p>
                <a:pPr lvl="2"/>
                <a:r>
                  <a:rPr lang="en-GB" dirty="0"/>
                  <a:t>Other clusters have to collect all the information from the model that lies behind the separator on its part, eliminate the non-separator PRVs from that information using LVE, and send the result in a 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𝑗𝑖</m:t>
                        </m:r>
                      </m:sub>
                    </m:sSub>
                  </m:oMath>
                </a14:m>
                <a:r>
                  <a:rPr lang="en-GB" dirty="0"/>
                  <a:t>, i.e., a set of parfactors, back</a:t>
                </a:r>
              </a:p>
              <a:p>
                <a:pPr lvl="1"/>
                <a:r>
                  <a:rPr lang="en-GB" dirty="0"/>
                  <a:t>Having the information on the separators to all neighbours makes a cluster independent from its neighbours and therefore all other parts of the model</a:t>
                </a:r>
              </a:p>
              <a:p>
                <a:pPr lvl="2"/>
                <a:r>
                  <a:rPr lang="en-GB" dirty="0"/>
                  <a:t>Ensures that each cluster of PRVs has all model information needed available for query answering on instances of its cluster PRVs</a:t>
                </a:r>
              </a:p>
              <a:p>
                <a:pPr lvl="2"/>
                <a:endParaRPr lang="en-GB" dirty="0"/>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1600" t="-2486" r="-1943"/>
                </a:stretch>
              </a:blipFill>
            </p:spPr>
            <p:txBody>
              <a:bodyPr/>
              <a:lstStyle/>
              <a:p>
                <a:r>
                  <a:rPr lang="en-DE">
                    <a:noFill/>
                  </a:rPr>
                  <a:t> </a:t>
                </a:r>
              </a:p>
            </p:txBody>
          </p:sp>
        </mc:Fallback>
      </mc:AlternateContent>
      <p:grpSp>
        <p:nvGrpSpPr>
          <p:cNvPr id="9" name="Group 8">
            <a:extLst>
              <a:ext uri="{FF2B5EF4-FFF2-40B4-BE49-F238E27FC236}">
                <a16:creationId xmlns:a16="http://schemas.microsoft.com/office/drawing/2014/main" id="{FA535C78-6D9C-B24F-9931-B073760CDDDE}"/>
              </a:ext>
            </a:extLst>
          </p:cNvPr>
          <p:cNvGrpSpPr/>
          <p:nvPr/>
        </p:nvGrpSpPr>
        <p:grpSpPr>
          <a:xfrm>
            <a:off x="5543362" y="1665066"/>
            <a:ext cx="6288313" cy="986246"/>
            <a:chOff x="5589344" y="1663629"/>
            <a:chExt cx="6288313" cy="986246"/>
          </a:xfrm>
        </p:grpSpPr>
        <p:cxnSp>
          <p:nvCxnSpPr>
            <p:cNvPr id="26" name="Straight Connector 25">
              <a:extLst>
                <a:ext uri="{FF2B5EF4-FFF2-40B4-BE49-F238E27FC236}">
                  <a16:creationId xmlns:a16="http://schemas.microsoft.com/office/drawing/2014/main" id="{FDB7ECCB-0288-E54F-9452-8E9CBED63FD3}"/>
                </a:ext>
              </a:extLst>
            </p:cNvPr>
            <p:cNvCxnSpPr>
              <a:cxnSpLocks/>
              <a:stCxn id="36" idx="3"/>
              <a:endCxn id="30" idx="1"/>
            </p:cNvCxnSpPr>
            <p:nvPr/>
          </p:nvCxnSpPr>
          <p:spPr>
            <a:xfrm flipV="1">
              <a:off x="7122156" y="2021174"/>
              <a:ext cx="7712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100304-15C3-E24B-8987-87B92EAF0668}"/>
                </a:ext>
              </a:extLst>
            </p:cNvPr>
            <p:cNvCxnSpPr>
              <a:cxnSpLocks/>
              <a:stCxn id="30" idx="3"/>
              <a:endCxn id="33" idx="1"/>
            </p:cNvCxnSpPr>
            <p:nvPr/>
          </p:nvCxnSpPr>
          <p:spPr>
            <a:xfrm>
              <a:off x="9525114" y="2021174"/>
              <a:ext cx="729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32C2DBC-CEC0-7947-B5A8-ACAB0D57571E}"/>
                </a:ext>
              </a:extLst>
            </p:cNvPr>
            <p:cNvGrpSpPr/>
            <p:nvPr/>
          </p:nvGrpSpPr>
          <p:grpSpPr>
            <a:xfrm>
              <a:off x="7893400" y="1663629"/>
              <a:ext cx="1631714" cy="982708"/>
              <a:chOff x="3627257" y="4890630"/>
              <a:chExt cx="1631714" cy="982708"/>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C45FE94-E922-8E4C-A366-3CBE3B948884}"/>
                      </a:ext>
                    </a:extLst>
                  </p:cNvPr>
                  <p:cNvSpPr txBox="1"/>
                  <p:nvPr/>
                </p:nvSpPr>
                <p:spPr>
                  <a:xfrm>
                    <a:off x="4302466" y="5596339"/>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chemeClr val="tx1">
                                      <a:lumMod val="60000"/>
                                      <a:lumOff val="40000"/>
                                    </a:schemeClr>
                                  </a:solidFill>
                                  <a:latin typeface="Cambria Math" panose="02040503050406030204" pitchFamily="18" charset="0"/>
                                </a:rPr>
                              </m:ctrlPr>
                            </m:sSubPr>
                            <m:e>
                              <m:r>
                                <a:rPr lang="de-DE" i="1">
                                  <a:solidFill>
                                    <a:schemeClr val="tx1">
                                      <a:lumMod val="60000"/>
                                      <a:lumOff val="40000"/>
                                    </a:schemeClr>
                                  </a:solidFill>
                                  <a:latin typeface="Cambria Math" charset="0"/>
                                </a:rPr>
                                <m:t>𝑔</m:t>
                              </m:r>
                            </m:e>
                            <m:sub>
                              <m:r>
                                <a:rPr lang="de-DE" i="1">
                                  <a:solidFill>
                                    <a:schemeClr val="tx1">
                                      <a:lumMod val="60000"/>
                                      <a:lumOff val="40000"/>
                                    </a:schemeClr>
                                  </a:solidFill>
                                  <a:latin typeface="Cambria Math" charset="0"/>
                                </a:rPr>
                                <m:t>2</m:t>
                              </m:r>
                            </m:sub>
                          </m:sSub>
                        </m:oMath>
                      </m:oMathPara>
                    </a14:m>
                    <a:endParaRPr lang="en-GB" dirty="0">
                      <a:solidFill>
                        <a:schemeClr val="tx1">
                          <a:lumMod val="60000"/>
                          <a:lumOff val="40000"/>
                        </a:schemeClr>
                      </a:solidFill>
                    </a:endParaRPr>
                  </a:p>
                </p:txBody>
              </p:sp>
            </mc:Choice>
            <mc:Fallback xmlns="">
              <p:sp>
                <p:nvSpPr>
                  <p:cNvPr id="29" name="TextBox 28">
                    <a:extLst>
                      <a:ext uri="{FF2B5EF4-FFF2-40B4-BE49-F238E27FC236}">
                        <a16:creationId xmlns:a16="http://schemas.microsoft.com/office/drawing/2014/main" id="{1C45FE94-E922-8E4C-A366-3CBE3B948884}"/>
                      </a:ext>
                    </a:extLst>
                  </p:cNvPr>
                  <p:cNvSpPr txBox="1">
                    <a:spLocks noRot="1" noChangeAspect="1" noMove="1" noResize="1" noEditPoints="1" noAdjustHandles="1" noChangeArrowheads="1" noChangeShapeType="1" noTextEdit="1"/>
                  </p:cNvSpPr>
                  <p:nvPr/>
                </p:nvSpPr>
                <p:spPr>
                  <a:xfrm>
                    <a:off x="4302466" y="5596339"/>
                    <a:ext cx="293414" cy="276999"/>
                  </a:xfrm>
                  <a:prstGeom prst="rect">
                    <a:avLst/>
                  </a:prstGeom>
                  <a:blipFill>
                    <a:blip r:embed="rId3"/>
                    <a:stretch>
                      <a:fillRect l="-25000"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97BA331-BBAB-C946-92D8-9579A533D8DC}"/>
                      </a:ext>
                    </a:extLst>
                  </p:cNvPr>
                  <p:cNvSpPr txBox="1"/>
                  <p:nvPr/>
                </p:nvSpPr>
                <p:spPr>
                  <a:xfrm>
                    <a:off x="3627257" y="4890630"/>
                    <a:ext cx="1631714" cy="715089"/>
                  </a:xfrm>
                  <a:prstGeom prst="roundRect">
                    <a:avLst/>
                  </a:prstGeom>
                  <a:ln>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60000"/>
                                  <a:lumOff val="40000"/>
                                </a:schemeClr>
                              </a:solidFill>
                              <a:latin typeface="Cambria Math" charset="0"/>
                            </a:rPr>
                            <m:t>𝐸𝑝𝑖𝑑</m:t>
                          </m:r>
                          <m:r>
                            <a:rPr lang="en-GB" i="1" dirty="0" smtClean="0">
                              <a:solidFill>
                                <a:schemeClr val="tx1">
                                  <a:lumMod val="60000"/>
                                  <a:lumOff val="40000"/>
                                </a:schemeClr>
                              </a:solidFill>
                              <a:latin typeface="Cambria Math" charset="0"/>
                            </a:rPr>
                            <m:t> </m:t>
                          </m:r>
                          <m:r>
                            <a:rPr lang="en-GB" i="1" dirty="0" smtClean="0">
                              <a:solidFill>
                                <a:schemeClr val="tx1">
                                  <a:lumMod val="60000"/>
                                  <a:lumOff val="40000"/>
                                </a:schemeClr>
                              </a:solidFill>
                              <a:latin typeface="Cambria Math" charset="0"/>
                            </a:rPr>
                            <m:t>𝑆𝑖𝑐𝑘</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de-DE" i="1" dirty="0">
                      <a:solidFill>
                        <a:schemeClr val="tx1">
                          <a:lumMod val="60000"/>
                          <a:lumOff val="4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60000"/>
                                  <a:lumOff val="40000"/>
                                </a:schemeClr>
                              </a:solidFill>
                              <a:latin typeface="Cambria Math" charset="0"/>
                            </a:rPr>
                            <m:t>𝑇𝑟𝑎𝑣𝑒𝑙</m:t>
                          </m:r>
                          <m:d>
                            <m:dPr>
                              <m:ctrlPr>
                                <a:rPr lang="de-DE" i="1" dirty="0">
                                  <a:solidFill>
                                    <a:schemeClr val="tx1">
                                      <a:lumMod val="60000"/>
                                      <a:lumOff val="40000"/>
                                    </a:schemeClr>
                                  </a:solidFill>
                                  <a:latin typeface="Cambria Math" panose="02040503050406030204" pitchFamily="18" charset="0"/>
                                </a:rPr>
                              </m:ctrlPr>
                            </m:dPr>
                            <m:e>
                              <m:r>
                                <a:rPr lang="de-DE" i="1" dirty="0">
                                  <a:solidFill>
                                    <a:schemeClr val="tx1">
                                      <a:lumMod val="60000"/>
                                      <a:lumOff val="40000"/>
                                    </a:schemeClr>
                                  </a:solidFill>
                                  <a:latin typeface="Cambria Math" charset="0"/>
                                </a:rPr>
                                <m:t>𝑋</m:t>
                              </m:r>
                            </m:e>
                          </m:d>
                        </m:oMath>
                      </m:oMathPara>
                    </a14:m>
                    <a:endParaRPr lang="en-GB" dirty="0">
                      <a:solidFill>
                        <a:schemeClr val="tx1">
                          <a:lumMod val="60000"/>
                          <a:lumOff val="40000"/>
                        </a:schemeClr>
                      </a:solidFill>
                    </a:endParaRPr>
                  </a:p>
                </p:txBody>
              </p:sp>
            </mc:Choice>
            <mc:Fallback xmlns="">
              <p:sp>
                <p:nvSpPr>
                  <p:cNvPr id="30" name="TextBox 29">
                    <a:extLst>
                      <a:ext uri="{FF2B5EF4-FFF2-40B4-BE49-F238E27FC236}">
                        <a16:creationId xmlns:a16="http://schemas.microsoft.com/office/drawing/2014/main" id="{397BA331-BBAB-C946-92D8-9579A533D8DC}"/>
                      </a:ext>
                    </a:extLst>
                  </p:cNvPr>
                  <p:cNvSpPr txBox="1">
                    <a:spLocks noRot="1" noChangeAspect="1" noMove="1" noResize="1" noEditPoints="1" noAdjustHandles="1" noChangeArrowheads="1" noChangeShapeType="1" noTextEdit="1"/>
                  </p:cNvSpPr>
                  <p:nvPr/>
                </p:nvSpPr>
                <p:spPr>
                  <a:xfrm>
                    <a:off x="3627257" y="4890630"/>
                    <a:ext cx="1631714" cy="715089"/>
                  </a:xfrm>
                  <a:prstGeom prst="roundRect">
                    <a:avLst/>
                  </a:prstGeom>
                  <a:blipFill>
                    <a:blip r:embed="rId4"/>
                    <a:stretch>
                      <a:fillRect/>
                    </a:stretch>
                  </a:blipFill>
                  <a:ln>
                    <a:solidFill>
                      <a:schemeClr val="tx1">
                        <a:lumMod val="60000"/>
                        <a:lumOff val="40000"/>
                      </a:schemeClr>
                    </a:solidFill>
                  </a:ln>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D7642616-65C0-1849-BD50-1FB17A21F291}"/>
                </a:ext>
              </a:extLst>
            </p:cNvPr>
            <p:cNvGrpSpPr/>
            <p:nvPr/>
          </p:nvGrpSpPr>
          <p:grpSpPr>
            <a:xfrm>
              <a:off x="10254802" y="1663629"/>
              <a:ext cx="1622190" cy="986246"/>
              <a:chOff x="7047431" y="4890630"/>
              <a:chExt cx="1622190" cy="986246"/>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AB8AC57-463E-5247-9A24-D6443983C540}"/>
                      </a:ext>
                    </a:extLst>
                  </p:cNvPr>
                  <p:cNvSpPr txBox="1"/>
                  <p:nvPr/>
                </p:nvSpPr>
                <p:spPr>
                  <a:xfrm>
                    <a:off x="7711818" y="5599877"/>
                    <a:ext cx="293414"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solidFill>
                                    <a:srgbClr val="7030A0"/>
                                  </a:solidFill>
                                  <a:latin typeface="Cambria Math" panose="02040503050406030204" pitchFamily="18" charset="0"/>
                                </a:rPr>
                              </m:ctrlPr>
                            </m:sSubPr>
                            <m:e>
                              <m:r>
                                <a:rPr lang="de-DE" i="1">
                                  <a:solidFill>
                                    <a:srgbClr val="7030A0"/>
                                  </a:solidFill>
                                  <a:latin typeface="Cambria Math" charset="0"/>
                                </a:rPr>
                                <m:t>𝑔</m:t>
                              </m:r>
                            </m:e>
                            <m:sub>
                              <m:r>
                                <a:rPr lang="de-DE" i="1">
                                  <a:solidFill>
                                    <a:srgbClr val="7030A0"/>
                                  </a:solidFill>
                                  <a:latin typeface="Cambria Math" charset="0"/>
                                </a:rPr>
                                <m:t>3</m:t>
                              </m:r>
                            </m:sub>
                          </m:sSub>
                        </m:oMath>
                      </m:oMathPara>
                    </a14:m>
                    <a:endParaRPr lang="en-GB" dirty="0">
                      <a:solidFill>
                        <a:srgbClr val="7030A0"/>
                      </a:solidFill>
                    </a:endParaRPr>
                  </a:p>
                </p:txBody>
              </p:sp>
            </mc:Choice>
            <mc:Fallback xmlns="">
              <p:sp>
                <p:nvSpPr>
                  <p:cNvPr id="32" name="TextBox 31">
                    <a:extLst>
                      <a:ext uri="{FF2B5EF4-FFF2-40B4-BE49-F238E27FC236}">
                        <a16:creationId xmlns:a16="http://schemas.microsoft.com/office/drawing/2014/main" id="{BAB8AC57-463E-5247-9A24-D6443983C540}"/>
                      </a:ext>
                    </a:extLst>
                  </p:cNvPr>
                  <p:cNvSpPr txBox="1">
                    <a:spLocks noRot="1" noChangeAspect="1" noMove="1" noResize="1" noEditPoints="1" noAdjustHandles="1" noChangeArrowheads="1" noChangeShapeType="1" noTextEdit="1"/>
                  </p:cNvSpPr>
                  <p:nvPr/>
                </p:nvSpPr>
                <p:spPr>
                  <a:xfrm>
                    <a:off x="7711818" y="5599877"/>
                    <a:ext cx="293414" cy="276999"/>
                  </a:xfrm>
                  <a:prstGeom prst="rect">
                    <a:avLst/>
                  </a:prstGeom>
                  <a:blipFill>
                    <a:blip r:embed="rId5"/>
                    <a:stretch>
                      <a:fillRect l="-25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48676F7-9F45-E045-938E-4D0326461D7A}"/>
                      </a:ext>
                    </a:extLst>
                  </p:cNvPr>
                  <p:cNvSpPr txBox="1"/>
                  <p:nvPr/>
                </p:nvSpPr>
                <p:spPr>
                  <a:xfrm>
                    <a:off x="7047431" y="4890630"/>
                    <a:ext cx="1622190" cy="715089"/>
                  </a:xfrm>
                  <a:prstGeom prst="roundRect">
                    <a:avLst/>
                  </a:prstGeom>
                  <a:ln>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14:m>
                      <m:oMathPara xmlns:m="http://schemas.openxmlformats.org/officeDocument/2006/math">
                        <m:oMathParaPr>
                          <m:jc m:val="center"/>
                        </m:oMathParaPr>
                        <m:oMath xmlns:m="http://schemas.openxmlformats.org/officeDocument/2006/math">
                          <m:r>
                            <a:rPr lang="en-GB" i="1" dirty="0" smtClean="0">
                              <a:solidFill>
                                <a:srgbClr val="7030A0"/>
                              </a:solidFill>
                              <a:latin typeface="Cambria Math" charset="0"/>
                            </a:rPr>
                            <m:t>𝐸𝑝𝑖𝑑</m:t>
                          </m:r>
                          <m:r>
                            <a:rPr lang="en-GB" i="1" dirty="0" smtClean="0">
                              <a:solidFill>
                                <a:srgbClr val="7030A0"/>
                              </a:solidFill>
                              <a:latin typeface="Cambria Math" charset="0"/>
                            </a:rPr>
                            <m:t> </m:t>
                          </m:r>
                          <m:r>
                            <a:rPr lang="en-GB" i="1" dirty="0" smtClean="0">
                              <a:solidFill>
                                <a:srgbClr val="7030A0"/>
                              </a:solidFill>
                              <a:latin typeface="Cambria Math" charset="0"/>
                            </a:rPr>
                            <m:t>𝑆𝑖𝑐𝑘</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panose="02040503050406030204" pitchFamily="18" charset="0"/>
                                </a:rPr>
                                <m:t>𝑋</m:t>
                              </m:r>
                            </m:e>
                          </m:d>
                        </m:oMath>
                      </m:oMathPara>
                    </a14:m>
                    <a:endParaRPr lang="de-DE" i="1" dirty="0">
                      <a:solidFill>
                        <a:srgbClr val="7030A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rgbClr val="7030A0"/>
                              </a:solidFill>
                              <a:latin typeface="Cambria Math" charset="0"/>
                            </a:rPr>
                            <m:t>𝑇𝑟𝑒𝑎𝑡</m:t>
                          </m:r>
                          <m:d>
                            <m:dPr>
                              <m:ctrlPr>
                                <a:rPr lang="de-DE" i="1" dirty="0">
                                  <a:solidFill>
                                    <a:srgbClr val="7030A0"/>
                                  </a:solidFill>
                                  <a:latin typeface="Cambria Math" panose="02040503050406030204" pitchFamily="18" charset="0"/>
                                </a:rPr>
                              </m:ctrlPr>
                            </m:dPr>
                            <m:e>
                              <m:r>
                                <a:rPr lang="de-DE" i="1" dirty="0">
                                  <a:solidFill>
                                    <a:srgbClr val="7030A0"/>
                                  </a:solidFill>
                                  <a:latin typeface="Cambria Math" charset="0"/>
                                </a:rPr>
                                <m:t>𝑋</m:t>
                              </m:r>
                              <m:r>
                                <a:rPr lang="de-DE" i="1" dirty="0">
                                  <a:solidFill>
                                    <a:srgbClr val="7030A0"/>
                                  </a:solidFill>
                                  <a:latin typeface="Cambria Math" charset="0"/>
                                </a:rPr>
                                <m:t>,</m:t>
                              </m:r>
                              <m:r>
                                <a:rPr lang="de-DE" i="1" dirty="0">
                                  <a:solidFill>
                                    <a:srgbClr val="7030A0"/>
                                  </a:solidFill>
                                  <a:latin typeface="Cambria Math" panose="02040503050406030204" pitchFamily="18" charset="0"/>
                                </a:rPr>
                                <m:t>𝑀</m:t>
                              </m:r>
                            </m:e>
                          </m:d>
                          <m:r>
                            <a:rPr lang="de-DE" b="0" i="1" dirty="0" smtClean="0">
                              <a:solidFill>
                                <a:srgbClr val="7030A0"/>
                              </a:solidFill>
                              <a:latin typeface="Cambria Math" panose="02040503050406030204" pitchFamily="18" charset="0"/>
                            </a:rPr>
                            <m:t>  </m:t>
                          </m:r>
                        </m:oMath>
                      </m:oMathPara>
                    </a14:m>
                    <a:endParaRPr lang="en-GB" dirty="0">
                      <a:solidFill>
                        <a:srgbClr val="7030A0"/>
                      </a:solidFill>
                    </a:endParaRPr>
                  </a:p>
                </p:txBody>
              </p:sp>
            </mc:Choice>
            <mc:Fallback xmlns="">
              <p:sp>
                <p:nvSpPr>
                  <p:cNvPr id="33" name="TextBox 32">
                    <a:extLst>
                      <a:ext uri="{FF2B5EF4-FFF2-40B4-BE49-F238E27FC236}">
                        <a16:creationId xmlns:a16="http://schemas.microsoft.com/office/drawing/2014/main" id="{948676F7-9F45-E045-938E-4D0326461D7A}"/>
                      </a:ext>
                    </a:extLst>
                  </p:cNvPr>
                  <p:cNvSpPr txBox="1">
                    <a:spLocks noRot="1" noChangeAspect="1" noMove="1" noResize="1" noEditPoints="1" noAdjustHandles="1" noChangeArrowheads="1" noChangeShapeType="1" noTextEdit="1"/>
                  </p:cNvSpPr>
                  <p:nvPr/>
                </p:nvSpPr>
                <p:spPr>
                  <a:xfrm>
                    <a:off x="7047431" y="4890630"/>
                    <a:ext cx="1622190" cy="715089"/>
                  </a:xfrm>
                  <a:prstGeom prst="roundRect">
                    <a:avLst/>
                  </a:prstGeom>
                  <a:blipFill>
                    <a:blip r:embed="rId6"/>
                    <a:stretch>
                      <a:fillRect b="-1724"/>
                    </a:stretch>
                  </a:blipFill>
                  <a:ln>
                    <a:solidFill>
                      <a:srgbClr val="7030A0"/>
                    </a:solidFill>
                  </a:ln>
                </p:spPr>
                <p:txBody>
                  <a:bodyPr/>
                  <a:lstStyle/>
                  <a:p>
                    <a:r>
                      <a:rPr lang="en-GB">
                        <a:noFill/>
                      </a:rPr>
                      <a:t> </a:t>
                    </a:r>
                  </a:p>
                </p:txBody>
              </p:sp>
            </mc:Fallback>
          </mc:AlternateContent>
        </p:grpSp>
        <p:grpSp>
          <p:nvGrpSpPr>
            <p:cNvPr id="34" name="Group 33">
              <a:extLst>
                <a:ext uri="{FF2B5EF4-FFF2-40B4-BE49-F238E27FC236}">
                  <a16:creationId xmlns:a16="http://schemas.microsoft.com/office/drawing/2014/main" id="{41835548-A7CD-EB43-8473-591C4714B375}"/>
                </a:ext>
              </a:extLst>
            </p:cNvPr>
            <p:cNvGrpSpPr/>
            <p:nvPr/>
          </p:nvGrpSpPr>
          <p:grpSpPr>
            <a:xfrm>
              <a:off x="5589344" y="1663630"/>
              <a:ext cx="1532812" cy="983031"/>
              <a:chOff x="280471" y="4890630"/>
              <a:chExt cx="1532812" cy="983031"/>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22F527C-C6A0-AC45-BA3B-737EEE4950EA}"/>
                      </a:ext>
                    </a:extLst>
                  </p:cNvPr>
                  <p:cNvSpPr txBox="1"/>
                  <p:nvPr/>
                </p:nvSpPr>
                <p:spPr>
                  <a:xfrm>
                    <a:off x="739292" y="5596662"/>
                    <a:ext cx="615168" cy="27699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a:solidFill>
                                    <a:schemeClr val="accent6"/>
                                  </a:solidFill>
                                  <a:latin typeface="Cambria Math" panose="02040503050406030204" pitchFamily="18" charset="0"/>
                                </a:rPr>
                              </m:ctrlPr>
                            </m:sSubPr>
                            <m:e>
                              <m:r>
                                <a:rPr lang="de-DE" i="1">
                                  <a:solidFill>
                                    <a:schemeClr val="accent6"/>
                                  </a:solidFill>
                                  <a:latin typeface="Cambria Math" panose="02040503050406030204" pitchFamily="18" charset="0"/>
                                </a:rPr>
                                <m:t>𝑔</m:t>
                              </m:r>
                            </m:e>
                            <m:sub>
                              <m:r>
                                <a:rPr lang="de-DE" i="1">
                                  <a:solidFill>
                                    <a:schemeClr val="accent6"/>
                                  </a:solidFill>
                                  <a:latin typeface="Cambria Math" panose="02040503050406030204" pitchFamily="18" charset="0"/>
                                </a:rPr>
                                <m:t>0</m:t>
                              </m:r>
                            </m:sub>
                          </m:sSub>
                          <m:r>
                            <a:rPr lang="de-DE" i="1">
                              <a:solidFill>
                                <a:schemeClr val="accent6"/>
                              </a:solidFill>
                              <a:latin typeface="Cambria Math" panose="02040503050406030204" pitchFamily="18" charset="0"/>
                            </a:rPr>
                            <m:t>,</m:t>
                          </m:r>
                          <m:sSub>
                            <m:sSubPr>
                              <m:ctrlPr>
                                <a:rPr lang="de-DE" i="1" smtClean="0">
                                  <a:solidFill>
                                    <a:schemeClr val="accent6"/>
                                  </a:solidFill>
                                  <a:latin typeface="Cambria Math" panose="02040503050406030204" pitchFamily="18" charset="0"/>
                                </a:rPr>
                              </m:ctrlPr>
                            </m:sSubPr>
                            <m:e>
                              <m:r>
                                <a:rPr lang="de-DE" i="1">
                                  <a:solidFill>
                                    <a:schemeClr val="accent6"/>
                                  </a:solidFill>
                                  <a:latin typeface="Cambria Math" charset="0"/>
                                </a:rPr>
                                <m:t>𝑔</m:t>
                              </m:r>
                            </m:e>
                            <m:sub>
                              <m:r>
                                <a:rPr lang="de-DE" i="1">
                                  <a:solidFill>
                                    <a:schemeClr val="accent6"/>
                                  </a:solidFill>
                                  <a:latin typeface="Cambria Math" charset="0"/>
                                </a:rPr>
                                <m:t>1</m:t>
                              </m:r>
                            </m:sub>
                          </m:sSub>
                        </m:oMath>
                      </m:oMathPara>
                    </a14:m>
                    <a:endParaRPr lang="en-GB" dirty="0">
                      <a:solidFill>
                        <a:schemeClr val="accent6"/>
                      </a:solidFill>
                    </a:endParaRPr>
                  </a:p>
                </p:txBody>
              </p:sp>
            </mc:Choice>
            <mc:Fallback xmlns="">
              <p:sp>
                <p:nvSpPr>
                  <p:cNvPr id="35" name="TextBox 34">
                    <a:extLst>
                      <a:ext uri="{FF2B5EF4-FFF2-40B4-BE49-F238E27FC236}">
                        <a16:creationId xmlns:a16="http://schemas.microsoft.com/office/drawing/2014/main" id="{022F527C-C6A0-AC45-BA3B-737EEE4950EA}"/>
                      </a:ext>
                    </a:extLst>
                  </p:cNvPr>
                  <p:cNvSpPr txBox="1">
                    <a:spLocks noRot="1" noChangeAspect="1" noMove="1" noResize="1" noEditPoints="1" noAdjustHandles="1" noChangeArrowheads="1" noChangeShapeType="1" noTextEdit="1"/>
                  </p:cNvSpPr>
                  <p:nvPr/>
                </p:nvSpPr>
                <p:spPr>
                  <a:xfrm>
                    <a:off x="739292" y="5596662"/>
                    <a:ext cx="615168" cy="276999"/>
                  </a:xfrm>
                  <a:prstGeom prst="rect">
                    <a:avLst/>
                  </a:prstGeom>
                  <a:blipFill>
                    <a:blip r:embed="rId7"/>
                    <a:stretch>
                      <a:fillRect l="-12245"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BF75F6-EE02-D649-8ABC-129D017447B4}"/>
                      </a:ext>
                    </a:extLst>
                  </p:cNvPr>
                  <p:cNvSpPr txBox="1"/>
                  <p:nvPr/>
                </p:nvSpPr>
                <p:spPr>
                  <a:xfrm>
                    <a:off x="280471" y="4890630"/>
                    <a:ext cx="1532812" cy="715089"/>
                  </a:xfrm>
                  <a:prstGeom prst="round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non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6"/>
                              </a:solidFill>
                              <a:latin typeface="Cambria Math" charset="0"/>
                            </a:rPr>
                            <m:t>𝐸𝑝𝑖𝑑</m:t>
                          </m:r>
                          <m:r>
                            <a:rPr lang="en-GB" i="1" dirty="0" smtClean="0">
                              <a:solidFill>
                                <a:schemeClr val="accent6"/>
                              </a:solidFill>
                              <a:latin typeface="Cambria Math" charset="0"/>
                            </a:rPr>
                            <m:t> </m:t>
                          </m:r>
                          <m:r>
                            <a:rPr lang="de-DE" b="0" i="1" dirty="0" smtClean="0">
                              <a:solidFill>
                                <a:schemeClr val="accent6"/>
                              </a:solidFill>
                              <a:latin typeface="Cambria Math" panose="02040503050406030204" pitchFamily="18" charset="0"/>
                            </a:rPr>
                            <m:t>𝐴𝑐𝑐</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𝐼</m:t>
                              </m:r>
                            </m:e>
                          </m:d>
                        </m:oMath>
                      </m:oMathPara>
                    </a14:m>
                    <a:endParaRPr lang="de-DE" i="1" dirty="0">
                      <a:solidFill>
                        <a:schemeClr val="accent6"/>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b="0" i="1" dirty="0" smtClean="0">
                              <a:solidFill>
                                <a:schemeClr val="accent6"/>
                              </a:solidFill>
                              <a:latin typeface="Cambria Math" panose="02040503050406030204" pitchFamily="18" charset="0"/>
                            </a:rPr>
                            <m:t>𝑁𝑎𝑡</m:t>
                          </m:r>
                          <m:d>
                            <m:dPr>
                              <m:ctrlPr>
                                <a:rPr lang="de-DE" i="1" dirty="0">
                                  <a:solidFill>
                                    <a:schemeClr val="accent6"/>
                                  </a:solidFill>
                                  <a:latin typeface="Cambria Math" panose="02040503050406030204" pitchFamily="18" charset="0"/>
                                </a:rPr>
                              </m:ctrlPr>
                            </m:dPr>
                            <m:e>
                              <m:r>
                                <a:rPr lang="de-DE" b="0" i="1" dirty="0" smtClean="0">
                                  <a:solidFill>
                                    <a:schemeClr val="accent6"/>
                                  </a:solidFill>
                                  <a:latin typeface="Cambria Math" panose="02040503050406030204" pitchFamily="18" charset="0"/>
                                </a:rPr>
                                <m:t>𝐷</m:t>
                              </m:r>
                            </m:e>
                          </m:d>
                        </m:oMath>
                      </m:oMathPara>
                    </a14:m>
                    <a:endParaRPr lang="en-GB" dirty="0">
                      <a:solidFill>
                        <a:schemeClr val="accent6"/>
                      </a:solidFill>
                    </a:endParaRPr>
                  </a:p>
                </p:txBody>
              </p:sp>
            </mc:Choice>
            <mc:Fallback xmlns="">
              <p:sp>
                <p:nvSpPr>
                  <p:cNvPr id="36" name="TextBox 35">
                    <a:extLst>
                      <a:ext uri="{FF2B5EF4-FFF2-40B4-BE49-F238E27FC236}">
                        <a16:creationId xmlns:a16="http://schemas.microsoft.com/office/drawing/2014/main" id="{CABF75F6-EE02-D649-8ABC-129D017447B4}"/>
                      </a:ext>
                    </a:extLst>
                  </p:cNvPr>
                  <p:cNvSpPr txBox="1">
                    <a:spLocks noRot="1" noChangeAspect="1" noMove="1" noResize="1" noEditPoints="1" noAdjustHandles="1" noChangeArrowheads="1" noChangeShapeType="1" noTextEdit="1"/>
                  </p:cNvSpPr>
                  <p:nvPr/>
                </p:nvSpPr>
                <p:spPr>
                  <a:xfrm>
                    <a:off x="280471" y="4890630"/>
                    <a:ext cx="1532812" cy="715089"/>
                  </a:xfrm>
                  <a:prstGeom prst="roundRect">
                    <a:avLst/>
                  </a:prstGeom>
                  <a:blipFill>
                    <a:blip r:embed="rId8"/>
                    <a:stretch>
                      <a:fillRect/>
                    </a:stretch>
                  </a:blipFill>
                  <a:ln>
                    <a:solidFill>
                      <a:schemeClr val="accent6"/>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9A211E9-18A1-3C40-9F33-718B33435D2F}"/>
                    </a:ext>
                  </a:extLst>
                </p:cNvPr>
                <p:cNvSpPr/>
                <p:nvPr/>
              </p:nvSpPr>
              <p:spPr>
                <a:xfrm>
                  <a:off x="7162525" y="1985499"/>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FFC000"/>
                            </a:solidFill>
                            <a:latin typeface="Cambria Math" charset="0"/>
                          </a:rPr>
                          <m:t>𝐸𝑝𝑖𝑑</m:t>
                        </m:r>
                      </m:oMath>
                    </m:oMathPara>
                  </a14:m>
                  <a:endParaRPr lang="en-GB" dirty="0">
                    <a:solidFill>
                      <a:srgbClr val="FFC000"/>
                    </a:solidFill>
                  </a:endParaRPr>
                </a:p>
              </p:txBody>
            </p:sp>
          </mc:Choice>
          <mc:Fallback xmlns="">
            <p:sp>
              <p:nvSpPr>
                <p:cNvPr id="37" name="Rectangle 36">
                  <a:extLst>
                    <a:ext uri="{FF2B5EF4-FFF2-40B4-BE49-F238E27FC236}">
                      <a16:creationId xmlns:a16="http://schemas.microsoft.com/office/drawing/2014/main" id="{59A211E9-18A1-3C40-9F33-718B33435D2F}"/>
                    </a:ext>
                  </a:extLst>
                </p:cNvPr>
                <p:cNvSpPr>
                  <a:spLocks noRot="1" noChangeAspect="1" noMove="1" noResize="1" noEditPoints="1" noAdjustHandles="1" noChangeArrowheads="1" noChangeShapeType="1" noTextEdit="1"/>
                </p:cNvSpPr>
                <p:nvPr/>
              </p:nvSpPr>
              <p:spPr>
                <a:xfrm>
                  <a:off x="7162525" y="1985499"/>
                  <a:ext cx="724173" cy="369332"/>
                </a:xfrm>
                <a:prstGeom prst="rect">
                  <a:avLst/>
                </a:prstGeom>
                <a:blipFill>
                  <a:blip r:embed="rId9"/>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304275F-BC02-304F-A568-60C702027FAC}"/>
                    </a:ext>
                  </a:extLst>
                </p:cNvPr>
                <p:cNvSpPr/>
                <p:nvPr/>
              </p:nvSpPr>
              <p:spPr>
                <a:xfrm>
                  <a:off x="9383231" y="1969819"/>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FFC000"/>
                            </a:solidFill>
                            <a:latin typeface="Cambria Math" charset="0"/>
                          </a:rPr>
                          <m:t>𝐸𝑝𝑖𝑑</m:t>
                        </m:r>
                      </m:oMath>
                    </m:oMathPara>
                  </a14:m>
                  <a:endParaRPr lang="de-DE" i="1" dirty="0">
                    <a:solidFill>
                      <a:srgbClr val="FFC000"/>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rgbClr val="FFC000"/>
                            </a:solidFill>
                            <a:latin typeface="Cambria Math" panose="02040503050406030204" pitchFamily="18" charset="0"/>
                          </a:rPr>
                          <m:t>𝑆𝑖𝑐𝑘</m:t>
                        </m:r>
                        <m:d>
                          <m:dPr>
                            <m:ctrlPr>
                              <a:rPr lang="de-DE" i="1">
                                <a:solidFill>
                                  <a:srgbClr val="FFC000"/>
                                </a:solidFill>
                                <a:latin typeface="Cambria Math" panose="02040503050406030204" pitchFamily="18" charset="0"/>
                              </a:rPr>
                            </m:ctrlPr>
                          </m:dPr>
                          <m:e>
                            <m:r>
                              <a:rPr lang="de-DE" i="1">
                                <a:solidFill>
                                  <a:srgbClr val="FFC000"/>
                                </a:solidFill>
                                <a:latin typeface="Cambria Math" panose="02040503050406030204" pitchFamily="18" charset="0"/>
                              </a:rPr>
                              <m:t>𝑋</m:t>
                            </m:r>
                          </m:e>
                        </m:d>
                      </m:oMath>
                    </m:oMathPara>
                  </a14:m>
                  <a:endParaRPr lang="de-DE" dirty="0">
                    <a:solidFill>
                      <a:srgbClr val="FFC000"/>
                    </a:solidFill>
                  </a:endParaRPr>
                </a:p>
              </p:txBody>
            </p:sp>
          </mc:Choice>
          <mc:Fallback xmlns="">
            <p:sp>
              <p:nvSpPr>
                <p:cNvPr id="40" name="Rectangle 39">
                  <a:extLst>
                    <a:ext uri="{FF2B5EF4-FFF2-40B4-BE49-F238E27FC236}">
                      <a16:creationId xmlns:a16="http://schemas.microsoft.com/office/drawing/2014/main" id="{3304275F-BC02-304F-A568-60C702027FAC}"/>
                    </a:ext>
                  </a:extLst>
                </p:cNvPr>
                <p:cNvSpPr>
                  <a:spLocks noRot="1" noChangeAspect="1" noMove="1" noResize="1" noEditPoints="1" noAdjustHandles="1" noChangeArrowheads="1" noChangeShapeType="1" noTextEdit="1"/>
                </p:cNvSpPr>
                <p:nvPr/>
              </p:nvSpPr>
              <p:spPr>
                <a:xfrm>
                  <a:off x="9383231" y="1969819"/>
                  <a:ext cx="1018612" cy="64633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6858AE1E-9921-B644-99C6-76960A8ACC97}"/>
                    </a:ext>
                  </a:extLst>
                </p:cNvPr>
                <p:cNvSpPr txBox="1"/>
                <p:nvPr/>
              </p:nvSpPr>
              <p:spPr>
                <a:xfrm rot="5400000">
                  <a:off x="6847230" y="2104304"/>
                  <a:ext cx="270879" cy="295377"/>
                </a:xfrm>
                <a:prstGeom prst="round1Rect">
                  <a:avLst>
                    <a:gd name="adj" fmla="val 38863"/>
                  </a:avLst>
                </a:prstGeom>
                <a:solidFill>
                  <a:schemeClr val="accent6"/>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73" name="TextBox 72">
                  <a:extLst>
                    <a:ext uri="{FF2B5EF4-FFF2-40B4-BE49-F238E27FC236}">
                      <a16:creationId xmlns:a16="http://schemas.microsoft.com/office/drawing/2014/main" id="{6858AE1E-9921-B644-99C6-76960A8ACC97}"/>
                    </a:ext>
                  </a:extLst>
                </p:cNvPr>
                <p:cNvSpPr txBox="1">
                  <a:spLocks noRot="1" noChangeAspect="1" noMove="1" noResize="1" noEditPoints="1" noAdjustHandles="1" noChangeArrowheads="1" noChangeShapeType="1" noTextEdit="1"/>
                </p:cNvSpPr>
                <p:nvPr/>
              </p:nvSpPr>
              <p:spPr>
                <a:xfrm rot="5400000">
                  <a:off x="6847230" y="2104304"/>
                  <a:ext cx="270879" cy="295377"/>
                </a:xfrm>
                <a:prstGeom prst="round1Rect">
                  <a:avLst>
                    <a:gd name="adj" fmla="val 38863"/>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4FEBF1D-1387-0747-8477-867AB2219711}"/>
                    </a:ext>
                  </a:extLst>
                </p:cNvPr>
                <p:cNvSpPr txBox="1"/>
                <p:nvPr/>
              </p:nvSpPr>
              <p:spPr>
                <a:xfrm rot="5400000">
                  <a:off x="9247790" y="2104304"/>
                  <a:ext cx="270879" cy="295377"/>
                </a:xfrm>
                <a:prstGeom prst="round1Rect">
                  <a:avLst>
                    <a:gd name="adj" fmla="val 35453"/>
                  </a:avLst>
                </a:prstGeom>
                <a:solidFill>
                  <a:schemeClr val="tx1">
                    <a:lumMod val="60000"/>
                    <a:lumOff val="4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74" name="TextBox 73">
                  <a:extLst>
                    <a:ext uri="{FF2B5EF4-FFF2-40B4-BE49-F238E27FC236}">
                      <a16:creationId xmlns:a16="http://schemas.microsoft.com/office/drawing/2014/main" id="{94FEBF1D-1387-0747-8477-867AB2219711}"/>
                    </a:ext>
                  </a:extLst>
                </p:cNvPr>
                <p:cNvSpPr txBox="1">
                  <a:spLocks noRot="1" noChangeAspect="1" noMove="1" noResize="1" noEditPoints="1" noAdjustHandles="1" noChangeArrowheads="1" noChangeShapeType="1" noTextEdit="1"/>
                </p:cNvSpPr>
                <p:nvPr/>
              </p:nvSpPr>
              <p:spPr>
                <a:xfrm rot="5400000">
                  <a:off x="9247790" y="2104304"/>
                  <a:ext cx="270879" cy="295377"/>
                </a:xfrm>
                <a:prstGeom prst="round1Rect">
                  <a:avLst>
                    <a:gd name="adj" fmla="val 35453"/>
                  </a:avLst>
                </a:prstGeom>
                <a:blipFill>
                  <a:blip r:embed="rId12"/>
                  <a:stretch>
                    <a:fillRect l="-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D77F574-1227-8D40-9ED2-79F2C7B5CC52}"/>
                    </a:ext>
                  </a:extLst>
                </p:cNvPr>
                <p:cNvSpPr txBox="1"/>
                <p:nvPr/>
              </p:nvSpPr>
              <p:spPr>
                <a:xfrm rot="5400000">
                  <a:off x="11594529" y="2104304"/>
                  <a:ext cx="270879" cy="295377"/>
                </a:xfrm>
                <a:prstGeom prst="round1Rect">
                  <a:avLst>
                    <a:gd name="adj" fmla="val 37158"/>
                  </a:avLst>
                </a:prstGeom>
                <a:solidFill>
                  <a:srgbClr val="7030A0"/>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75" name="TextBox 74">
                  <a:extLst>
                    <a:ext uri="{FF2B5EF4-FFF2-40B4-BE49-F238E27FC236}">
                      <a16:creationId xmlns:a16="http://schemas.microsoft.com/office/drawing/2014/main" id="{2D77F574-1227-8D40-9ED2-79F2C7B5CC52}"/>
                    </a:ext>
                  </a:extLst>
                </p:cNvPr>
                <p:cNvSpPr txBox="1">
                  <a:spLocks noRot="1" noChangeAspect="1" noMove="1" noResize="1" noEditPoints="1" noAdjustHandles="1" noChangeArrowheads="1" noChangeShapeType="1" noTextEdit="1"/>
                </p:cNvSpPr>
                <p:nvPr/>
              </p:nvSpPr>
              <p:spPr>
                <a:xfrm rot="5400000">
                  <a:off x="11594529" y="2104304"/>
                  <a:ext cx="270879" cy="295377"/>
                </a:xfrm>
                <a:prstGeom prst="round1Rect">
                  <a:avLst>
                    <a:gd name="adj" fmla="val 37158"/>
                  </a:avLst>
                </a:prstGeom>
                <a:blipFill>
                  <a:blip r:embed="rId13"/>
                  <a:stretch>
                    <a:fillRect/>
                  </a:stretch>
                </a:blipFill>
              </p:spPr>
              <p:txBody>
                <a:bodyPr/>
                <a:lstStyle/>
                <a:p>
                  <a:r>
                    <a:rPr lang="en-GB">
                      <a:noFill/>
                    </a:rPr>
                    <a:t> </a:t>
                  </a:r>
                </a:p>
              </p:txBody>
            </p:sp>
          </mc:Fallback>
        </mc:AlternateContent>
      </p:grpSp>
      <p:sp>
        <p:nvSpPr>
          <p:cNvPr id="4" name="Date Placeholder 3">
            <a:extLst>
              <a:ext uri="{FF2B5EF4-FFF2-40B4-BE49-F238E27FC236}">
                <a16:creationId xmlns:a16="http://schemas.microsoft.com/office/drawing/2014/main" id="{A90595D5-5CB4-CE21-C033-0462027B636D}"/>
              </a:ext>
            </a:extLst>
          </p:cNvPr>
          <p:cNvSpPr>
            <a:spLocks noGrp="1"/>
          </p:cNvSpPr>
          <p:nvPr>
            <p:ph type="dt" sz="half" idx="2"/>
          </p:nvPr>
        </p:nvSpPr>
        <p:spPr>
          <a:xfrm>
            <a:off x="10985648" y="6543971"/>
            <a:ext cx="2743200" cy="197397"/>
          </a:xfrm>
        </p:spPr>
        <p:txBody>
          <a:bodyPr/>
          <a:lstStyle/>
          <a:p>
            <a:pPr eaLnBrk="1" hangingPunct="1"/>
            <a:r>
              <a:rPr lang="de-DE"/>
              <a:t>LJT</a:t>
            </a:r>
            <a:endParaRPr lang="de-DE" dirty="0"/>
          </a:p>
        </p:txBody>
      </p:sp>
      <p:sp>
        <p:nvSpPr>
          <p:cNvPr id="5" name="Footer Placeholder 4">
            <a:extLst>
              <a:ext uri="{FF2B5EF4-FFF2-40B4-BE49-F238E27FC236}">
                <a16:creationId xmlns:a16="http://schemas.microsoft.com/office/drawing/2014/main" id="{476C4474-4691-B996-DD5E-C37CBA0294B7}"/>
              </a:ext>
            </a:extLst>
          </p:cNvPr>
          <p:cNvSpPr>
            <a:spLocks noGrp="1"/>
          </p:cNvSpPr>
          <p:nvPr>
            <p:ph type="ftr" sz="quarter" idx="10"/>
          </p:nvPr>
        </p:nvSpPr>
        <p:spPr/>
        <p:txBody>
          <a:bodyPr/>
          <a:lstStyle/>
          <a:p>
            <a:pPr>
              <a:defRPr/>
            </a:pPr>
            <a:r>
              <a:rPr lang="de-DE" altLang="de-DE"/>
              <a:t>Marcel Gehrke</a:t>
            </a:r>
            <a:endParaRPr lang="de-DE" altLang="de-DE" dirty="0"/>
          </a:p>
        </p:txBody>
      </p:sp>
      <p:sp>
        <p:nvSpPr>
          <p:cNvPr id="6" name="Slide Number Placeholder 5">
            <a:extLst>
              <a:ext uri="{FF2B5EF4-FFF2-40B4-BE49-F238E27FC236}">
                <a16:creationId xmlns:a16="http://schemas.microsoft.com/office/drawing/2014/main" id="{07949120-A481-6D84-BC81-416BFD07D865}"/>
              </a:ext>
            </a:extLst>
          </p:cNvPr>
          <p:cNvSpPr>
            <a:spLocks noGrp="1"/>
          </p:cNvSpPr>
          <p:nvPr>
            <p:ph type="sldNum" sz="quarter" idx="11"/>
          </p:nvPr>
        </p:nvSpPr>
        <p:spPr/>
        <p:txBody>
          <a:bodyPr/>
          <a:lstStyle/>
          <a:p>
            <a:fld id="{EB1502E6-D9AE-3544-B6D5-378AAA0B915F}" type="slidenum">
              <a:rPr lang="de-DE" altLang="de-DE" smtClean="0"/>
              <a:pPr/>
              <a:t>9</a:t>
            </a:fld>
            <a:endParaRPr lang="de-DE" altLang="de-DE" dirty="0"/>
          </a:p>
        </p:txBody>
      </p:sp>
    </p:spTree>
    <p:extLst>
      <p:ext uri="{BB962C8B-B14F-4D97-AF65-F5344CB8AC3E}">
        <p14:creationId xmlns:p14="http://schemas.microsoft.com/office/powerpoint/2010/main" val="19555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custom">
      <a:dk1>
        <a:srgbClr val="000000"/>
      </a:dk1>
      <a:lt1>
        <a:srgbClr val="FFFFFF"/>
      </a:lt1>
      <a:dk2>
        <a:srgbClr val="1F497D"/>
      </a:dk2>
      <a:lt2>
        <a:srgbClr val="003849"/>
      </a:lt2>
      <a:accent1>
        <a:srgbClr val="009DD1"/>
      </a:accent1>
      <a:accent2>
        <a:srgbClr val="67C5E3"/>
      </a:accent2>
      <a:accent3>
        <a:srgbClr val="00BE96"/>
      </a:accent3>
      <a:accent4>
        <a:srgbClr val="65BBBD"/>
      </a:accent4>
      <a:accent5>
        <a:srgbClr val="00568A"/>
      </a:accent5>
      <a:accent6>
        <a:srgbClr val="679AD9"/>
      </a:accent6>
      <a:hlink>
        <a:srgbClr val="BCBCBD"/>
      </a:hlink>
      <a:folHlink>
        <a:srgbClr val="800080"/>
      </a:folHlink>
    </a:clrScheme>
    <a:fontScheme name="Standarddesign">
      <a:majorFont>
        <a:latin typeface="Myriad Pro"/>
        <a:ea typeface=""/>
        <a:cs typeface=""/>
      </a:majorFont>
      <a:minorFont>
        <a:latin typeface="Myriad Pro"/>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design">
  <a:themeElements>
    <a:clrScheme name="custom">
      <a:dk1>
        <a:srgbClr val="000000"/>
      </a:dk1>
      <a:lt1>
        <a:srgbClr val="FFFFFF"/>
      </a:lt1>
      <a:dk2>
        <a:srgbClr val="1F497D"/>
      </a:dk2>
      <a:lt2>
        <a:srgbClr val="003849"/>
      </a:lt2>
      <a:accent1>
        <a:srgbClr val="009DD1"/>
      </a:accent1>
      <a:accent2>
        <a:srgbClr val="67C5E3"/>
      </a:accent2>
      <a:accent3>
        <a:srgbClr val="00BE96"/>
      </a:accent3>
      <a:accent4>
        <a:srgbClr val="65BBBD"/>
      </a:accent4>
      <a:accent5>
        <a:srgbClr val="00568A"/>
      </a:accent5>
      <a:accent6>
        <a:srgbClr val="679AD9"/>
      </a:accent6>
      <a:hlink>
        <a:srgbClr val="BCBCBD"/>
      </a:hlink>
      <a:folHlink>
        <a:srgbClr val="800080"/>
      </a:folHlink>
    </a:clrScheme>
    <a:fontScheme name="2_Standarddesign">
      <a:majorFont>
        <a:latin typeface="Myriad Pro"/>
        <a:ea typeface=""/>
        <a:cs typeface=""/>
      </a:majorFont>
      <a:minorFont>
        <a:latin typeface="Myriad Pro"/>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10497</Words>
  <Application>Microsoft Macintosh PowerPoint</Application>
  <PresentationFormat>Widescreen</PresentationFormat>
  <Paragraphs>2607</Paragraphs>
  <Slides>84</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84</vt:i4>
      </vt:variant>
    </vt:vector>
  </HeadingPairs>
  <TitlesOfParts>
    <vt:vector size="92" baseType="lpstr">
      <vt:lpstr>Arial</vt:lpstr>
      <vt:lpstr>Calibri</vt:lpstr>
      <vt:lpstr>Cambria Math</vt:lpstr>
      <vt:lpstr>CMU Bright SemiBold</vt:lpstr>
      <vt:lpstr>Myriad Pro</vt:lpstr>
      <vt:lpstr>Zapf Dingbats</vt:lpstr>
      <vt:lpstr>Standarddesign</vt:lpstr>
      <vt:lpstr>3_Standarddesign</vt:lpstr>
      <vt:lpstr>Dynamic Probabilistic Relational Models</vt:lpstr>
      <vt:lpstr>Contents</vt:lpstr>
      <vt:lpstr>Outline: 4. Lifted Inference</vt:lpstr>
      <vt:lpstr>Problem: Many Queries</vt:lpstr>
      <vt:lpstr>Clustering of Models</vt:lpstr>
      <vt:lpstr>Clustering of Models</vt:lpstr>
      <vt:lpstr>Clustering of Models</vt:lpstr>
      <vt:lpstr>Clustering of Models</vt:lpstr>
      <vt:lpstr>Clustering of Models</vt:lpstr>
      <vt:lpstr>Clustering of Models</vt:lpstr>
      <vt:lpstr>Clustering of Models</vt:lpstr>
      <vt:lpstr>Clustering of Models</vt:lpstr>
      <vt:lpstr>Clustering of Models</vt:lpstr>
      <vt:lpstr>Clustering of Models</vt:lpstr>
      <vt:lpstr>Lifted Junction Tree Algorithm (LJT)</vt:lpstr>
      <vt:lpstr>First-order Jtree (FO Jtree)</vt:lpstr>
      <vt:lpstr>Parameterised Clusters</vt:lpstr>
      <vt:lpstr>FO Jtree</vt:lpstr>
      <vt:lpstr>FO Jtree</vt:lpstr>
      <vt:lpstr>FO Jtree</vt:lpstr>
      <vt:lpstr>FO Jtree</vt:lpstr>
      <vt:lpstr>Construction</vt:lpstr>
      <vt:lpstr>Clusters ➝ Parclusters</vt:lpstr>
      <vt:lpstr>FO Dtree ➝ FO Jtree</vt:lpstr>
      <vt:lpstr>FO Dtree ➝ FO Jtree</vt:lpstr>
      <vt:lpstr>FO Dtree ➝ FO Jtree</vt:lpstr>
      <vt:lpstr>FO Dtree ➝ FO Jtree</vt:lpstr>
      <vt:lpstr>FO Dtree ➝ FO Jtree</vt:lpstr>
      <vt:lpstr>Minimisation</vt:lpstr>
      <vt:lpstr>Minimisation</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Minimisation: Example Continued</vt:lpstr>
      <vt:lpstr>FO Jtree Construction</vt:lpstr>
      <vt:lpstr>Message Passing in FO Jtrees</vt:lpstr>
      <vt:lpstr>Message Passing in FO Jtrees</vt:lpstr>
      <vt:lpstr>LVE for Message Passing</vt:lpstr>
      <vt:lpstr>Message Passing in FO Jtrees: Example</vt:lpstr>
      <vt:lpstr>Message Passing in FO Jtrees: Example</vt:lpstr>
      <vt:lpstr>Message Passing in FO Jtrees: Example</vt:lpstr>
      <vt:lpstr>Message Passing in FO Jtrees: Example</vt:lpstr>
      <vt:lpstr>Message Passing: Overview</vt:lpstr>
      <vt:lpstr>Query Answering in FO Jtrees</vt:lpstr>
      <vt:lpstr>Query Answering in FO Jtrees</vt:lpstr>
      <vt:lpstr>Query Answering in FO Jtrees: Example</vt:lpstr>
      <vt:lpstr>Query Answering in FO Jtrees</vt:lpstr>
      <vt:lpstr>Evidence in FO Jtrees</vt:lpstr>
      <vt:lpstr>Evidence in FO Jtrees: Example</vt:lpstr>
      <vt:lpstr>Evidence in FO Jtrees</vt:lpstr>
      <vt:lpstr>Evidence and Queries in FO Jtrees</vt:lpstr>
      <vt:lpstr>LJT: Algorithm</vt:lpstr>
      <vt:lpstr>Foundations of Clustering</vt:lpstr>
      <vt:lpstr>Foundations of Clustering</vt:lpstr>
      <vt:lpstr>Comparison to Ground Inference</vt:lpstr>
      <vt:lpstr>Junction Tree: Messages</vt:lpstr>
      <vt:lpstr>Junction Tree: Symmetry ➝ Inefficiency</vt:lpstr>
      <vt:lpstr>Message Calculation Strategies</vt:lpstr>
      <vt:lpstr>In terms of Lifting: Is it that simple?</vt:lpstr>
      <vt:lpstr>Conditions on Groundings</vt:lpstr>
      <vt:lpstr>Conditions on Groundings</vt:lpstr>
      <vt:lpstr>Fusion</vt:lpstr>
      <vt:lpstr>LJT: Complexity</vt:lpstr>
      <vt:lpstr>LJT: Complexity</vt:lpstr>
      <vt:lpstr>LJT: Complexity</vt:lpstr>
      <vt:lpstr>Comparison to LVE</vt:lpstr>
      <vt:lpstr>LJT: Implementation</vt:lpstr>
      <vt:lpstr>Runtimes: Increasing Domain Sizes</vt:lpstr>
      <vt:lpstr>Step-wise</vt:lpstr>
      <vt:lpstr>Changing Inputs</vt:lpstr>
      <vt:lpstr>Changing Inputs and Adaptive Message Passing</vt:lpstr>
      <vt:lpstr>Interim Summary</vt:lpstr>
      <vt:lpstr>Outline: 4. Lifted Inference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Universität zu Lübeck</dc:title>
  <dc:creator>Uli</dc:creator>
  <cp:lastModifiedBy>Marcel Gehrke</cp:lastModifiedBy>
  <cp:revision>92</cp:revision>
  <dcterms:created xsi:type="dcterms:W3CDTF">2010-04-27T12:26:40Z</dcterms:created>
  <dcterms:modified xsi:type="dcterms:W3CDTF">2023-06-09T15:23:22Z</dcterms:modified>
</cp:coreProperties>
</file>